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8" r:id="rId4"/>
    <p:sldId id="258" r:id="rId5"/>
    <p:sldId id="259" r:id="rId6"/>
    <p:sldId id="265" r:id="rId7"/>
    <p:sldId id="261" r:id="rId8"/>
    <p:sldId id="271" r:id="rId9"/>
    <p:sldId id="277" r:id="rId10"/>
    <p:sldId id="264" r:id="rId11"/>
    <p:sldId id="275" r:id="rId12"/>
    <p:sldId id="262" r:id="rId13"/>
    <p:sldId id="267" r:id="rId14"/>
    <p:sldId id="276" r:id="rId15"/>
    <p:sldId id="269" r:id="rId16"/>
    <p:sldId id="263" r:id="rId17"/>
    <p:sldId id="274" r:id="rId18"/>
    <p:sldId id="279" r:id="rId19"/>
    <p:sldId id="280" r:id="rId20"/>
    <p:sldId id="273" r:id="rId21"/>
  </p:sldIdLst>
  <p:sldSz cx="12192000" cy="6858000"/>
  <p:notesSz cx="6858000" cy="9144000"/>
  <p:embeddedFontLst>
    <p:embeddedFont>
      <p:font typeface="Calibri Light" panose="020F0302020204030204" pitchFamily="34" charset="0"/>
      <p:regular r:id="rId23"/>
      <p:italic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Rockwell" panose="02060603020205020403" pitchFamily="18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FFA800"/>
    <a:srgbClr val="2980B9"/>
    <a:srgbClr val="FFFFFF"/>
    <a:srgbClr val="745EC5"/>
    <a:srgbClr val="E67E22"/>
    <a:srgbClr val="1ABC9C"/>
    <a:srgbClr val="2ECC71"/>
    <a:srgbClr val="E74C3C"/>
    <a:srgbClr val="2C3E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540FC-D05B-481F-B437-49C71DFEF2C2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FA6A3-4C37-4A47-AC49-AFFD2EC2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13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796E0-7A38-4A34-A640-4C93B7B6C5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EFDA16-973A-4CB7-9458-DFBF5CCFE8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07C0F-6581-4505-ABE6-AB6CDE179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5B68-4984-480A-82DB-B3AEA1A2CBF0}" type="datetime1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69B7E-CC50-4B10-B67D-99A6499A5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3C32C-03AE-4C6C-96BF-E9296F990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F8D97-F47A-457F-83AC-19CFD4F64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44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37D20-0DB0-4F31-9482-45FFE34CD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69FA87-0530-4998-8865-AA6F7D52A5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CB760-8D72-48E0-AC25-9C59DA6AD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36B6-3A5F-41D7-9795-92EDD995C0D5}" type="datetime1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53324-0990-404D-851C-5EF4D55B0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83484-24D7-4323-A91C-5880CD4FF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F8D97-F47A-457F-83AC-19CFD4F64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1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20D32D-C1BF-487D-994C-5BCC9BB7AF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8F2F09-7407-41C9-878A-4AA0C9E8E0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2C7BC-4D4B-4872-A988-95F0FBF74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7370F-F5B8-416C-AFB2-A594CE402A7C}" type="datetime1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4029B-28BD-4F54-B306-380BEA873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EB9B9-DFDC-4B3A-A0C1-91F3F505E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F8D97-F47A-457F-83AC-19CFD4F64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90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D7299-1CB4-43C9-8458-DBA4D5C1E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26DA1-ACC1-42D1-9EA5-8E2DE5443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0CA27-4EEE-4CF0-9FA0-36798610D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152A-2733-4A5A-AA4C-648B3BA82B0B}" type="datetime1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F8CCC-539F-445D-86D1-4D18544C2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10EFD-264B-4893-833D-1C74D09A7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F8D97-F47A-457F-83AC-19CFD4F64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42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C0768-1047-4A63-87E7-703A787B4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B0490-C983-4DAD-AA35-6AC72E6C0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3B387E-7855-4530-985F-D4499C172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62CB-819C-4538-83CA-5D862971C74E}" type="datetime1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28E4B-E5A2-486E-A76E-019DD946F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B560A-1B08-449C-A18E-B2C27BF44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F8D97-F47A-457F-83AC-19CFD4F64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29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3E591-7A2F-4997-8E1D-1399427B7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94E53-1C1D-430B-90CA-71A92D9B3B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C73142-8B0F-4949-B0D0-380351AD8F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D398F3-3C04-4A6C-9268-5DF89296B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C6DE-57AE-4D5A-AF3B-C622B55A18E2}" type="datetime1">
              <a:rPr lang="en-US" smtClean="0"/>
              <a:t>5/20/2018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64C314-3786-438F-B63D-8650200C0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9F06A-8329-43FE-A45F-ED4E5A2B3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F8D97-F47A-457F-83AC-19CFD4F64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25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B8E86-047E-45A9-8EDE-6A6816511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C7D9F4-5581-47F2-B4CA-611CCBEBA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BDAB3C-EA15-48DC-A32F-117BE7D36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2B58CA-617B-4AAF-8CC3-621B980095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F318EC-0C37-4647-B406-7108FA84E3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218EE8-8CFE-4B06-AB42-5A2B73BED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0FE2B-E08F-46A4-9A9A-BC71078D0CC3}" type="datetime1">
              <a:rPr lang="en-US" smtClean="0"/>
              <a:t>5/20/2018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2E38EE-7DC7-4996-9BA9-AFD3A84D2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ED6035-F32E-4532-9EF9-E263412DB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F8D97-F47A-457F-83AC-19CFD4F64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33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29EFF-3CFA-4802-BE12-88A4E2715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E2DF52-8793-432F-B1CC-A7659EA82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303D-76D7-4D0D-95AE-22BE11F310A7}" type="datetime1">
              <a:rPr lang="en-US" smtClean="0"/>
              <a:t>5/20/2018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C8034A-CFE2-4F76-AEC4-0A074CDF4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C73F88-FD9F-494C-B239-A070C5688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F8D97-F47A-457F-83AC-19CFD4F64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19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34C836-8E2F-4B94-9945-87DB400E2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89749-5B06-4E01-8109-91531097B090}" type="datetime1">
              <a:rPr lang="en-US" smtClean="0"/>
              <a:t>5/20/2018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254B6A-2EB0-4A1D-BE74-AF791419A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DFB5D3-CBE8-4EF2-8631-71C597627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F8D97-F47A-457F-83AC-19CFD4F64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43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778AF-3D85-40F6-A935-E35E030B4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ED73E-BC22-4268-901B-377EF290E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9FCF17-5F93-45FD-B2DC-58E40BC6CC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F11BFD-4FF4-41D7-9FB4-A491F9581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43593-D57D-4FB3-9073-1796BABD79B5}" type="datetime1">
              <a:rPr lang="en-US" smtClean="0"/>
              <a:t>5/20/2018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65707-2588-43F6-B4E2-D8E50E2C1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630CB1-EEB9-456B-8F44-25592E6A9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F8D97-F47A-457F-83AC-19CFD4F64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97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2AB7A-368B-48CC-8A61-6D2CCC2BB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6B1FFC-90D0-4D9F-9A68-F889A470B5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C53C90-A04A-4A95-891A-9981F3DF9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A1B089-4C30-4B2A-A4DD-36DF564A3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C920-95CA-446C-A9CF-08BB7C672998}" type="datetime1">
              <a:rPr lang="en-US" smtClean="0"/>
              <a:t>5/20/2018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4E6286-4D50-4FB2-BA73-6CB823898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192291-5AEA-4C43-89F1-297887317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F8D97-F47A-457F-83AC-19CFD4F64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160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8F33B0-4D7E-4599-A628-27C7D14D1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705E26-88DA-432A-96E3-520BFE3EE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7269A-13F5-4023-BDC6-DD25DF410D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FAA20-A1B7-42C8-90A6-A4C19C2FDF47}" type="datetime1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4EBF5D-D245-47F1-998A-A86BBCD332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D829F-5A8E-4B74-B267-7397E1B46F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F8D97-F47A-457F-83AC-19CFD4F64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03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8F1631-05AC-451D-A1B6-85C415314407}"/>
              </a:ext>
            </a:extLst>
          </p:cNvPr>
          <p:cNvSpPr txBox="1"/>
          <p:nvPr/>
        </p:nvSpPr>
        <p:spPr>
          <a:xfrm>
            <a:off x="311085" y="245097"/>
            <a:ext cx="1152898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>
                <a:latin typeface="Rockwell" panose="02060603020205020403" pitchFamily="18" charset="0"/>
              </a:rPr>
              <a:t>Fluid Density and Impact Cavity Formation</a:t>
            </a:r>
            <a:endParaRPr lang="en-US" sz="8800" dirty="0">
              <a:latin typeface="Rockwell" panose="02060603020205020403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5F1D30-B676-4127-BC63-B4D6E4399DA6}"/>
              </a:ext>
            </a:extLst>
          </p:cNvPr>
          <p:cNvSpPr txBox="1"/>
          <p:nvPr/>
        </p:nvSpPr>
        <p:spPr>
          <a:xfrm>
            <a:off x="2239254" y="4883571"/>
            <a:ext cx="8691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Rockwell" panose="02060603020205020403" pitchFamily="18" charset="0"/>
              </a:rPr>
              <a:t>C. Lin, A. Michelin, D. Siriwanna, and P. </a:t>
            </a:r>
            <a:r>
              <a:rPr lang="en-US" sz="2800" dirty="0" err="1">
                <a:latin typeface="Rockwell" panose="02060603020205020403" pitchFamily="18" charset="0"/>
              </a:rPr>
              <a:t>Tanalikhit</a:t>
            </a:r>
            <a:endParaRPr lang="en-US" sz="2800" dirty="0">
              <a:latin typeface="Rockwell" panose="02060603020205020403" pitchFamily="18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858D2EB-822C-42C9-BD4D-7A2996551C55}"/>
              </a:ext>
            </a:extLst>
          </p:cNvPr>
          <p:cNvGrpSpPr/>
          <p:nvPr/>
        </p:nvGrpSpPr>
        <p:grpSpPr>
          <a:xfrm>
            <a:off x="426558" y="2927345"/>
            <a:ext cx="3852421" cy="3628533"/>
            <a:chOff x="464266" y="2681658"/>
            <a:chExt cx="3852421" cy="3628533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7E961EA-084D-4C42-AF32-6884F1850416}"/>
                </a:ext>
              </a:extLst>
            </p:cNvPr>
            <p:cNvCxnSpPr/>
            <p:nvPr/>
          </p:nvCxnSpPr>
          <p:spPr>
            <a:xfrm>
              <a:off x="1055800" y="3073656"/>
              <a:ext cx="67557" cy="2001623"/>
            </a:xfrm>
            <a:prstGeom prst="line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A0E6FD7-9315-49E8-BA5D-73830B5B404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23357" y="5075279"/>
              <a:ext cx="2760486" cy="842915"/>
            </a:xfrm>
            <a:prstGeom prst="line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A7EEC9C7-DDC8-46E6-A168-0F2AB29ADD35}"/>
                </a:ext>
              </a:extLst>
            </p:cNvPr>
            <p:cNvSpPr/>
            <p:nvPr/>
          </p:nvSpPr>
          <p:spPr>
            <a:xfrm>
              <a:off x="584459" y="2681658"/>
              <a:ext cx="942682" cy="9426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81BAAE3-1562-4AEA-968B-C3F4BF085258}"/>
                </a:ext>
              </a:extLst>
            </p:cNvPr>
            <p:cNvSpPr/>
            <p:nvPr/>
          </p:nvSpPr>
          <p:spPr>
            <a:xfrm>
              <a:off x="464266" y="4416188"/>
              <a:ext cx="1318183" cy="13181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8F9C3A3-4129-486B-BA4B-BC4C137DA688}"/>
                </a:ext>
              </a:extLst>
            </p:cNvPr>
            <p:cNvSpPr/>
            <p:nvPr/>
          </p:nvSpPr>
          <p:spPr>
            <a:xfrm>
              <a:off x="3532692" y="5526196"/>
              <a:ext cx="783995" cy="78399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E86E000-9286-4DC1-998C-26428682169D}"/>
              </a:ext>
            </a:extLst>
          </p:cNvPr>
          <p:cNvCxnSpPr/>
          <p:nvPr/>
        </p:nvCxnSpPr>
        <p:spPr>
          <a:xfrm>
            <a:off x="1750243" y="4590781"/>
            <a:ext cx="8691513" cy="0"/>
          </a:xfrm>
          <a:prstGeom prst="line">
            <a:avLst/>
          </a:prstGeom>
          <a:ln w="28575">
            <a:solidFill>
              <a:srgbClr val="2C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F75B44-8474-46C8-9308-89039C8C8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6646" y="501328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4800" smtClean="0">
                <a:solidFill>
                  <a:schemeClr val="bg1"/>
                </a:solidFill>
                <a:latin typeface="Rockwell" panose="02060603020205020403" pitchFamily="18" charset="0"/>
              </a:rPr>
              <a:pPr algn="ctr"/>
              <a:t>1</a:t>
            </a:fld>
            <a:endParaRPr lang="en-US" sz="4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818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87F304-FC58-45A9-B1DA-4D3FB4D2B229}"/>
              </a:ext>
            </a:extLst>
          </p:cNvPr>
          <p:cNvSpPr txBox="1"/>
          <p:nvPr/>
        </p:nvSpPr>
        <p:spPr>
          <a:xfrm>
            <a:off x="339364" y="443060"/>
            <a:ext cx="648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Methodology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09B9088-4E33-407C-B541-E91074570C45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446" y="1602030"/>
            <a:ext cx="7595107" cy="469036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6F392D59-8EBD-4EF5-ACE0-2C76982F5070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EA5BA2A0-DFDF-4737-8481-270C09DB3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10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32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1E733D6-726B-40B9-B2B1-18DCAF05F309}"/>
              </a:ext>
            </a:extLst>
          </p:cNvPr>
          <p:cNvSpPr txBox="1"/>
          <p:nvPr/>
        </p:nvSpPr>
        <p:spPr>
          <a:xfrm>
            <a:off x="339364" y="443060"/>
            <a:ext cx="648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Methodology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A408DF8-279B-48B1-AADD-714FB005A20B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CCA1E228-BEFB-4EEC-800A-02DC7D78BBFE}"/>
              </a:ext>
            </a:extLst>
          </p:cNvPr>
          <p:cNvSpPr txBox="1">
            <a:spLocks/>
          </p:cNvSpPr>
          <p:nvPr/>
        </p:nvSpPr>
        <p:spPr>
          <a:xfrm>
            <a:off x="10605152" y="311751"/>
            <a:ext cx="688156" cy="57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11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B95DB01-654B-496B-B30B-22BC0F79C92C}"/>
              </a:ext>
            </a:extLst>
          </p:cNvPr>
          <p:cNvGrpSpPr/>
          <p:nvPr/>
        </p:nvGrpSpPr>
        <p:grpSpPr>
          <a:xfrm>
            <a:off x="662711" y="1366390"/>
            <a:ext cx="11005727" cy="5311032"/>
            <a:chOff x="659125" y="1263498"/>
            <a:chExt cx="11005727" cy="5311032"/>
          </a:xfrm>
        </p:grpSpPr>
        <p:pic>
          <p:nvPicPr>
            <p:cNvPr id="6" name="image13.png" descr="A close up of a map&#10;&#10;Description generated with very high confidence">
              <a:extLst>
                <a:ext uri="{FF2B5EF4-FFF2-40B4-BE49-F238E27FC236}">
                  <a16:creationId xmlns:a16="http://schemas.microsoft.com/office/drawing/2014/main" id="{D821A5C1-3403-4BA7-ADA7-F9A15DAB1822}"/>
                </a:ext>
              </a:extLst>
            </p:cNvPr>
            <p:cNvPicPr/>
            <p:nvPr/>
          </p:nvPicPr>
          <p:blipFill rotWithShape="1">
            <a:blip r:embed="rId2"/>
            <a:srcRect l="817" t="2632" r="1269" b="959"/>
            <a:stretch/>
          </p:blipFill>
          <p:spPr bwMode="auto">
            <a:xfrm>
              <a:off x="4933514" y="2019958"/>
              <a:ext cx="6731338" cy="4059573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D34F6CF-3D10-4505-9FC8-4440EAD07C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58"/>
            <a:stretch/>
          </p:blipFill>
          <p:spPr>
            <a:xfrm>
              <a:off x="659125" y="1600374"/>
              <a:ext cx="3352202" cy="4974156"/>
            </a:xfrm>
            <a:prstGeom prst="rect">
              <a:avLst/>
            </a:prstGeom>
          </p:spPr>
        </p:pic>
        <p:pic>
          <p:nvPicPr>
            <p:cNvPr id="8" name="image13.png" descr="A close up of a map&#10;&#10;Description generated with very high confidence">
              <a:extLst>
                <a:ext uri="{FF2B5EF4-FFF2-40B4-BE49-F238E27FC236}">
                  <a16:creationId xmlns:a16="http://schemas.microsoft.com/office/drawing/2014/main" id="{2383702D-1F25-4A57-8669-DFB688DE7CC9}"/>
                </a:ext>
              </a:extLst>
            </p:cNvPr>
            <p:cNvPicPr/>
            <p:nvPr/>
          </p:nvPicPr>
          <p:blipFill rotWithShape="1">
            <a:blip r:embed="rId2"/>
            <a:srcRect l="51207" t="92306" r="39606" b="1202"/>
            <a:stretch/>
          </p:blipFill>
          <p:spPr bwMode="auto">
            <a:xfrm>
              <a:off x="2168165" y="1263498"/>
              <a:ext cx="631596" cy="273377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image13.png" descr="A close up of a map&#10;&#10;Description generated with very high confidence">
              <a:extLst>
                <a:ext uri="{FF2B5EF4-FFF2-40B4-BE49-F238E27FC236}">
                  <a16:creationId xmlns:a16="http://schemas.microsoft.com/office/drawing/2014/main" id="{CB012BEE-CCCB-4CAB-9AAC-2C22ACA73CF0}"/>
                </a:ext>
              </a:extLst>
            </p:cNvPr>
            <p:cNvPicPr/>
            <p:nvPr/>
          </p:nvPicPr>
          <p:blipFill rotWithShape="1">
            <a:blip r:embed="rId2"/>
            <a:srcRect l="817" t="38987" r="94615" b="46238"/>
            <a:stretch/>
          </p:blipFill>
          <p:spPr bwMode="auto">
            <a:xfrm rot="5400000">
              <a:off x="4248570" y="3210017"/>
              <a:ext cx="314077" cy="622169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7851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87F304-FC58-45A9-B1DA-4D3FB4D2B229}"/>
              </a:ext>
            </a:extLst>
          </p:cNvPr>
          <p:cNvSpPr txBox="1"/>
          <p:nvPr/>
        </p:nvSpPr>
        <p:spPr>
          <a:xfrm>
            <a:off x="339364" y="443060"/>
            <a:ext cx="648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Result &amp; Analyze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8409053-EC87-460D-AB94-030C4ECDA061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8309B575-3658-4EA0-91DA-DB5141638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12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4AB265-F57F-42A1-98F7-E9078E11A1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333" t="23450" r="34333" b="13630"/>
          <a:stretch/>
        </p:blipFill>
        <p:spPr>
          <a:xfrm>
            <a:off x="1979398" y="971626"/>
            <a:ext cx="8233204" cy="556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83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84DB5C-EDFD-4289-9952-E8CDB25400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250" t="14815" r="17334" b="8741"/>
          <a:stretch/>
        </p:blipFill>
        <p:spPr>
          <a:xfrm>
            <a:off x="1934118" y="1196052"/>
            <a:ext cx="8323763" cy="53890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496D6E-340A-452F-B356-03D2DAC4CD57}"/>
              </a:ext>
            </a:extLst>
          </p:cNvPr>
          <p:cNvSpPr txBox="1"/>
          <p:nvPr/>
        </p:nvSpPr>
        <p:spPr>
          <a:xfrm>
            <a:off x="339364" y="443060"/>
            <a:ext cx="648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Result &amp; Analyze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27DBEE-2F09-4163-BBFD-19775409CA4A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99E90723-605A-4090-B6A3-C146A4414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13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14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BF72F7F-2E11-4D3A-995C-92640227D5E5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353" y="1029230"/>
            <a:ext cx="8099294" cy="53857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E60E29-EEDC-46F2-A0EC-319B2901EDE7}"/>
              </a:ext>
            </a:extLst>
          </p:cNvPr>
          <p:cNvSpPr txBox="1"/>
          <p:nvPr/>
        </p:nvSpPr>
        <p:spPr>
          <a:xfrm>
            <a:off x="339364" y="443060"/>
            <a:ext cx="648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Result &amp; Analyze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4443A43-CD7B-465A-B16C-61C2C76A0344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487B11DC-E59B-4CA7-A799-EF72AC67B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14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24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87F304-FC58-45A9-B1DA-4D3FB4D2B229}"/>
              </a:ext>
            </a:extLst>
          </p:cNvPr>
          <p:cNvSpPr txBox="1"/>
          <p:nvPr/>
        </p:nvSpPr>
        <p:spPr>
          <a:xfrm>
            <a:off x="339364" y="443060"/>
            <a:ext cx="648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Result &amp; Analyze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72F47FF-387B-48D0-9381-15128B8F3C0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6" r="17384"/>
          <a:stretch/>
        </p:blipFill>
        <p:spPr bwMode="auto">
          <a:xfrm>
            <a:off x="606420" y="1535775"/>
            <a:ext cx="4653737" cy="51275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7004189-6236-4E5C-9627-F9C2766E4C53}"/>
              </a:ext>
            </a:extLst>
          </p:cNvPr>
          <p:cNvSpPr txBox="1"/>
          <p:nvPr/>
        </p:nvSpPr>
        <p:spPr>
          <a:xfrm>
            <a:off x="5614022" y="2626500"/>
            <a:ext cx="56543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Rockwell" panose="02060603020205020403" pitchFamily="18" charset="0"/>
              </a:rPr>
              <a:t>The cavity formation for liquid density 1.63 g·cm</a:t>
            </a:r>
            <a:r>
              <a:rPr lang="en-GB" sz="2800" baseline="30000" dirty="0">
                <a:latin typeface="Rockwell" panose="02060603020205020403" pitchFamily="18" charset="0"/>
              </a:rPr>
              <a:t>-3</a:t>
            </a:r>
            <a:r>
              <a:rPr lang="en-GB" sz="2800" dirty="0">
                <a:latin typeface="Rockwell" panose="02060603020205020403" pitchFamily="18" charset="0"/>
              </a:rPr>
              <a:t> (a) is clearly different from the cavity formation for 1.45 g·cm</a:t>
            </a:r>
            <a:r>
              <a:rPr lang="en-GB" sz="2800" baseline="30000" dirty="0">
                <a:latin typeface="Rockwell" panose="02060603020205020403" pitchFamily="18" charset="0"/>
              </a:rPr>
              <a:t>-3</a:t>
            </a:r>
            <a:r>
              <a:rPr lang="en-GB" sz="2800" dirty="0">
                <a:latin typeface="Rockwell" panose="02060603020205020403" pitchFamily="18" charset="0"/>
              </a:rPr>
              <a:t> (b).</a:t>
            </a:r>
            <a:endParaRPr lang="en-US" sz="2800" baseline="30000" dirty="0">
              <a:latin typeface="Rockwell" panose="02060603020205020403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52966CE-BECA-40C8-B01E-93A3F7A43C34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C507948D-D306-41FF-A837-49C974058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15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08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87F304-FC58-45A9-B1DA-4D3FB4D2B229}"/>
              </a:ext>
            </a:extLst>
          </p:cNvPr>
          <p:cNvSpPr txBox="1"/>
          <p:nvPr/>
        </p:nvSpPr>
        <p:spPr>
          <a:xfrm>
            <a:off x="339364" y="443060"/>
            <a:ext cx="648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Discussion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25B80A-BAFE-404A-8F56-A7DE5548BE6D}"/>
              </a:ext>
            </a:extLst>
          </p:cNvPr>
          <p:cNvSpPr txBox="1"/>
          <p:nvPr/>
        </p:nvSpPr>
        <p:spPr>
          <a:xfrm>
            <a:off x="7070576" y="2623913"/>
            <a:ext cx="4667827" cy="247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aseline="30000" dirty="0">
                <a:latin typeface="Rockwell" panose="02060603020205020403" pitchFamily="18" charset="0"/>
              </a:rPr>
              <a:t>Causes of Error</a:t>
            </a:r>
          </a:p>
          <a:p>
            <a:pPr algn="ctr"/>
            <a:endParaRPr lang="en-US" sz="3200" baseline="30000" dirty="0">
              <a:latin typeface="Rockwell" panose="02060603020205020403" pitchFamily="18" charset="0"/>
            </a:endParaRPr>
          </a:p>
          <a:p>
            <a:pPr algn="ctr"/>
            <a:r>
              <a:rPr lang="en-US" sz="3200" baseline="30000" dirty="0">
                <a:latin typeface="Rockwell" panose="02060603020205020403" pitchFamily="18" charset="0"/>
              </a:rPr>
              <a:t>- Turbulence</a:t>
            </a:r>
          </a:p>
          <a:p>
            <a:pPr algn="ctr"/>
            <a:endParaRPr lang="en-US" sz="3200" baseline="30000" dirty="0">
              <a:latin typeface="Rockwell" panose="02060603020205020403" pitchFamily="18" charset="0"/>
            </a:endParaRPr>
          </a:p>
          <a:p>
            <a:pPr algn="ctr"/>
            <a:r>
              <a:rPr lang="en-US" sz="3200" baseline="30000" dirty="0">
                <a:latin typeface="Rockwell" panose="02060603020205020403" pitchFamily="18" charset="0"/>
              </a:rPr>
              <a:t>- Viscosity</a:t>
            </a:r>
          </a:p>
          <a:p>
            <a:pPr algn="ctr"/>
            <a:endParaRPr lang="en-US" sz="3200" baseline="30000" dirty="0">
              <a:latin typeface="Rockwell" panose="02060603020205020403" pitchFamily="18" charset="0"/>
            </a:endParaRPr>
          </a:p>
          <a:p>
            <a:pPr algn="ctr"/>
            <a:r>
              <a:rPr lang="en-US" sz="3200" baseline="30000" dirty="0">
                <a:latin typeface="Rockwell" panose="02060603020205020403" pitchFamily="18" charset="0"/>
              </a:rPr>
              <a:t>- Surface Tension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6F6A7BE-DFD6-456A-8A7D-2DEB520B86DD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82BA8A53-D757-4D29-916E-A98E389E9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16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3BF4BC-56BA-48D7-BF98-8EBA2EFE72A6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53" y="1735975"/>
            <a:ext cx="6315960" cy="421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63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87F304-FC58-45A9-B1DA-4D3FB4D2B229}"/>
              </a:ext>
            </a:extLst>
          </p:cNvPr>
          <p:cNvSpPr txBox="1"/>
          <p:nvPr/>
        </p:nvSpPr>
        <p:spPr>
          <a:xfrm>
            <a:off x="339364" y="443060"/>
            <a:ext cx="648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Conclusion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D73DE24-63FE-41AF-9FE1-720D19BD5EB5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53" y="1735975"/>
            <a:ext cx="6315960" cy="421064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79CB960-9982-4402-95CC-A5E955A9313D}"/>
              </a:ext>
            </a:extLst>
          </p:cNvPr>
          <p:cNvSpPr txBox="1"/>
          <p:nvPr/>
        </p:nvSpPr>
        <p:spPr>
          <a:xfrm>
            <a:off x="7033882" y="3124927"/>
            <a:ext cx="46678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aseline="30000" dirty="0">
                <a:latin typeface="Rockwell" panose="02060603020205020403" pitchFamily="18" charset="0"/>
              </a:rPr>
              <a:t>Cavity volume, cavity diameter and pinch off time is constant as the density increasing.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77E237B-A21D-4317-9FCA-304FADD9F709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3D215E4C-BA55-4549-8C74-990577B13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17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24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CB9816-67A2-4FEA-A953-FE2FCA0CA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F8D97-F47A-457F-83AC-19CFD4F649C1}" type="slidenum">
              <a:rPr lang="en-US" smtClean="0"/>
              <a:t>18</a:t>
            </a:fld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FAF76FD-0DAC-4839-8027-780113EC4843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5DBAA37C-F829-4851-83BA-BC6AEE8FD72D}"/>
              </a:ext>
            </a:extLst>
          </p:cNvPr>
          <p:cNvSpPr txBox="1">
            <a:spLocks/>
          </p:cNvSpPr>
          <p:nvPr/>
        </p:nvSpPr>
        <p:spPr>
          <a:xfrm>
            <a:off x="10605152" y="311751"/>
            <a:ext cx="688156" cy="57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18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939699-7FB8-4D39-A8F6-5937A475A557}"/>
              </a:ext>
            </a:extLst>
          </p:cNvPr>
          <p:cNvSpPr txBox="1"/>
          <p:nvPr/>
        </p:nvSpPr>
        <p:spPr>
          <a:xfrm>
            <a:off x="1608754" y="2546728"/>
            <a:ext cx="59138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aseline="30000" dirty="0">
                <a:latin typeface="Rockwell" panose="02060603020205020403" pitchFamily="18" charset="0"/>
              </a:rPr>
              <a:t>- Scientific method</a:t>
            </a:r>
          </a:p>
          <a:p>
            <a:endParaRPr lang="en-US" sz="5400" baseline="30000" dirty="0">
              <a:latin typeface="Rockwell" panose="02060603020205020403" pitchFamily="18" charset="0"/>
            </a:endParaRPr>
          </a:p>
          <a:p>
            <a:r>
              <a:rPr lang="en-US" sz="5400" baseline="30000" dirty="0">
                <a:latin typeface="Rockwell" panose="02060603020205020403" pitchFamily="18" charset="0"/>
              </a:rPr>
              <a:t>- Related knowledge</a:t>
            </a:r>
          </a:p>
          <a:p>
            <a:endParaRPr lang="en-US" sz="5400" baseline="30000" dirty="0">
              <a:latin typeface="Rockwell" panose="02060603020205020403" pitchFamily="18" charset="0"/>
            </a:endParaRPr>
          </a:p>
          <a:p>
            <a:r>
              <a:rPr lang="en-US" sz="5400" baseline="30000" dirty="0">
                <a:latin typeface="Rockwell" panose="02060603020205020403" pitchFamily="18" charset="0"/>
              </a:rPr>
              <a:t>- Publishing process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527A12-B185-492A-B925-29008E46DD03}"/>
              </a:ext>
            </a:extLst>
          </p:cNvPr>
          <p:cNvSpPr txBox="1"/>
          <p:nvPr/>
        </p:nvSpPr>
        <p:spPr>
          <a:xfrm>
            <a:off x="339364" y="443060"/>
            <a:ext cx="7861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What we have gained?</a:t>
            </a:r>
          </a:p>
        </p:txBody>
      </p:sp>
      <p:pic>
        <p:nvPicPr>
          <p:cNvPr id="7" name="Picture 6" descr="A drawing of a cartoon character&#10;&#10;Description generated with high confidence">
            <a:extLst>
              <a:ext uri="{FF2B5EF4-FFF2-40B4-BE49-F238E27FC236}">
                <a16:creationId xmlns:a16="http://schemas.microsoft.com/office/drawing/2014/main" id="{FD6CCAFA-4EBC-4552-9C8F-5909B1CAC1B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387" y="3088454"/>
            <a:ext cx="1795963" cy="1382944"/>
          </a:xfrm>
          <a:prstGeom prst="rect">
            <a:avLst/>
          </a:prstGeom>
        </p:spPr>
      </p:pic>
      <p:pic>
        <p:nvPicPr>
          <p:cNvPr id="8" name="Picture 7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32122161-B68D-40B0-B041-DA8C211D3D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378" y="3345456"/>
            <a:ext cx="1630837" cy="86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283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5B35A0F9-0252-4445-86CA-C80787759A5C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38B8D84C-6B66-458A-BB2D-258AB203F0C9}"/>
              </a:ext>
            </a:extLst>
          </p:cNvPr>
          <p:cNvSpPr txBox="1">
            <a:spLocks/>
          </p:cNvSpPr>
          <p:nvPr/>
        </p:nvSpPr>
        <p:spPr>
          <a:xfrm>
            <a:off x="10605152" y="311751"/>
            <a:ext cx="688156" cy="57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19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C3B86BC-1555-4459-B5CE-73AA5DB2368B}"/>
              </a:ext>
            </a:extLst>
          </p:cNvPr>
          <p:cNvGrpSpPr/>
          <p:nvPr/>
        </p:nvGrpSpPr>
        <p:grpSpPr>
          <a:xfrm>
            <a:off x="833651" y="1823508"/>
            <a:ext cx="10524698" cy="3210984"/>
            <a:chOff x="2076337" y="2726858"/>
            <a:chExt cx="7861956" cy="239860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512C3CB-C041-4F52-9BF5-077FC2278F23}"/>
                </a:ext>
              </a:extLst>
            </p:cNvPr>
            <p:cNvSpPr txBox="1"/>
            <p:nvPr/>
          </p:nvSpPr>
          <p:spPr>
            <a:xfrm>
              <a:off x="2076337" y="2726858"/>
              <a:ext cx="7861956" cy="896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dirty="0">
                  <a:solidFill>
                    <a:srgbClr val="2C3E50"/>
                  </a:solidFill>
                  <a:latin typeface="Rockwell" panose="02060603020205020403" pitchFamily="18" charset="0"/>
                </a:rPr>
                <a:t>Acknowledgement</a:t>
              </a:r>
            </a:p>
          </p:txBody>
        </p:sp>
        <p:pic>
          <p:nvPicPr>
            <p:cNvPr id="7" name="Picture 6" descr="A drawing of a cartoon character&#10;&#10;Description generated with high confidence">
              <a:extLst>
                <a:ext uri="{FF2B5EF4-FFF2-40B4-BE49-F238E27FC236}">
                  <a16:creationId xmlns:a16="http://schemas.microsoft.com/office/drawing/2014/main" id="{E240E0EB-207F-4B37-A710-F06D6AB3B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2717" y="3742521"/>
              <a:ext cx="1795963" cy="1382944"/>
            </a:xfrm>
            <a:prstGeom prst="rect">
              <a:avLst/>
            </a:prstGeom>
          </p:spPr>
        </p:pic>
        <p:pic>
          <p:nvPicPr>
            <p:cNvPr id="8" name="Picture 7" descr="A close up of a sign&#10;&#10;Description generated with very high confidence">
              <a:extLst>
                <a:ext uri="{FF2B5EF4-FFF2-40B4-BE49-F238E27FC236}">
                  <a16:creationId xmlns:a16="http://schemas.microsoft.com/office/drawing/2014/main" id="{5AC47BCB-39D0-4B01-927D-5A8A87DB0D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8708" y="3999523"/>
              <a:ext cx="1630837" cy="8689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5341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87F304-FC58-45A9-B1DA-4D3FB4D2B229}"/>
              </a:ext>
            </a:extLst>
          </p:cNvPr>
          <p:cNvSpPr txBox="1"/>
          <p:nvPr/>
        </p:nvSpPr>
        <p:spPr>
          <a:xfrm>
            <a:off x="339365" y="443060"/>
            <a:ext cx="4977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Who are we?</a:t>
            </a:r>
          </a:p>
        </p:txBody>
      </p:sp>
      <p:pic>
        <p:nvPicPr>
          <p:cNvPr id="4" name="Picture 3" descr="A drawing of a cartoon character&#10;&#10;Description generated with high confidence">
            <a:extLst>
              <a:ext uri="{FF2B5EF4-FFF2-40B4-BE49-F238E27FC236}">
                <a16:creationId xmlns:a16="http://schemas.microsoft.com/office/drawing/2014/main" id="{D9A7BBEA-28D7-4B44-B23E-07F65183783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671" y="2620652"/>
            <a:ext cx="4045420" cy="3115092"/>
          </a:xfrm>
          <a:prstGeom prst="rect">
            <a:avLst/>
          </a:prstGeom>
        </p:spPr>
      </p:pic>
      <p:pic>
        <p:nvPicPr>
          <p:cNvPr id="6" name="Picture 5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07A0D943-768D-496C-BBCD-1EE2E30F75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40" y="3157994"/>
            <a:ext cx="3673473" cy="1957295"/>
          </a:xfrm>
          <a:prstGeom prst="rect">
            <a:avLst/>
          </a:prstGeom>
        </p:spPr>
      </p:pic>
      <p:pic>
        <p:nvPicPr>
          <p:cNvPr id="8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3CB2A5C3-CADC-443D-AE50-6B12C8EDD9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06592" y="3014221"/>
            <a:ext cx="2578815" cy="193674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32272238-E56A-41F2-A6B9-09A527FE3D4C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483BCE03-880F-49A5-9DA6-5225E616D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2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18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87F304-FC58-45A9-B1DA-4D3FB4D2B229}"/>
              </a:ext>
            </a:extLst>
          </p:cNvPr>
          <p:cNvSpPr txBox="1"/>
          <p:nvPr/>
        </p:nvSpPr>
        <p:spPr>
          <a:xfrm>
            <a:off x="339364" y="443060"/>
            <a:ext cx="648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Question &amp; Answer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D2A4B4-3C2B-42ED-A9DC-15BE581D996C}"/>
              </a:ext>
            </a:extLst>
          </p:cNvPr>
          <p:cNvSpPr txBox="1"/>
          <p:nvPr/>
        </p:nvSpPr>
        <p:spPr>
          <a:xfrm>
            <a:off x="4621073" y="-27447"/>
            <a:ext cx="3153054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600" dirty="0">
                <a:solidFill>
                  <a:srgbClr val="2C3E50"/>
                </a:solidFill>
                <a:latin typeface="Rockwell" panose="02060603020205020403" pitchFamily="18" charset="0"/>
              </a:rPr>
              <a:t>?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EC652D0-244B-4BF6-AABB-DD9A70E8BC95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B4890896-F5B8-484F-8A89-54E7FF441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20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32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87F304-FC58-45A9-B1DA-4D3FB4D2B229}"/>
              </a:ext>
            </a:extLst>
          </p:cNvPr>
          <p:cNvSpPr txBox="1"/>
          <p:nvPr/>
        </p:nvSpPr>
        <p:spPr>
          <a:xfrm>
            <a:off x="339365" y="443060"/>
            <a:ext cx="4977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Who are we?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2272238-E56A-41F2-A6B9-09A527FE3D4C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483BCE03-880F-49A5-9DA6-5225E616D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3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343E36-F4B0-4823-A0C7-82E4A64A22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07" t="23307" r="15803" b="43968"/>
          <a:stretch/>
        </p:blipFill>
        <p:spPr>
          <a:xfrm>
            <a:off x="688157" y="2411741"/>
            <a:ext cx="10925666" cy="282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89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87F304-FC58-45A9-B1DA-4D3FB4D2B229}"/>
              </a:ext>
            </a:extLst>
          </p:cNvPr>
          <p:cNvSpPr txBox="1"/>
          <p:nvPr/>
        </p:nvSpPr>
        <p:spPr>
          <a:xfrm>
            <a:off x="339364" y="443060"/>
            <a:ext cx="648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Research Question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8A52F3-ABE9-4AE8-BCF1-C85CA67773A6}"/>
              </a:ext>
            </a:extLst>
          </p:cNvPr>
          <p:cNvSpPr txBox="1"/>
          <p:nvPr/>
        </p:nvSpPr>
        <p:spPr>
          <a:xfrm>
            <a:off x="414780" y="3183903"/>
            <a:ext cx="78336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Rockwell" panose="02060603020205020403" pitchFamily="18" charset="0"/>
              </a:rPr>
              <a:t>What happens to the cavity volume when the fluid density increases?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84DEFA9-8E57-45B5-9F07-9500B887AD65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791D0643-B51B-49BF-871C-852481BE3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4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  <p:pic>
        <p:nvPicPr>
          <p:cNvPr id="7" name="Untitled">
            <a:hlinkClick r:id="" action="ppaction://media"/>
            <a:extLst>
              <a:ext uri="{FF2B5EF4-FFF2-40B4-BE49-F238E27FC236}">
                <a16:creationId xmlns:a16="http://schemas.microsoft.com/office/drawing/2014/main" id="{9721D268-9686-497F-A10F-A83519A978A3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8475" end="0.3666"/>
                </p14:media>
              </p:ext>
            </p:extLst>
          </p:nvPr>
        </p:nvPicPr>
        <p:blipFill rotWithShape="1">
          <a:blip r:embed="rId4"/>
          <a:srcRect l="35475" t="10602" b="22864"/>
          <a:stretch>
            <a:fillRect/>
          </a:stretch>
        </p:blipFill>
        <p:spPr>
          <a:xfrm rot="5400000">
            <a:off x="7214820" y="2412808"/>
            <a:ext cx="4922175" cy="285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1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7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87F304-FC58-45A9-B1DA-4D3FB4D2B229}"/>
              </a:ext>
            </a:extLst>
          </p:cNvPr>
          <p:cNvSpPr txBox="1"/>
          <p:nvPr/>
        </p:nvSpPr>
        <p:spPr>
          <a:xfrm>
            <a:off x="339364" y="443060"/>
            <a:ext cx="648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Outline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16A462-367A-4E30-8132-6DA4D185CB2E}"/>
              </a:ext>
            </a:extLst>
          </p:cNvPr>
          <p:cNvSpPr/>
          <p:nvPr/>
        </p:nvSpPr>
        <p:spPr>
          <a:xfrm>
            <a:off x="2909001" y="2742304"/>
            <a:ext cx="164014" cy="698465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8BE7FF-BF31-459E-8345-6E75075236CF}"/>
              </a:ext>
            </a:extLst>
          </p:cNvPr>
          <p:cNvSpPr/>
          <p:nvPr/>
        </p:nvSpPr>
        <p:spPr>
          <a:xfrm>
            <a:off x="2909001" y="4810502"/>
            <a:ext cx="164014" cy="698465"/>
          </a:xfrm>
          <a:prstGeom prst="rect">
            <a:avLst/>
          </a:prstGeom>
          <a:solidFill>
            <a:srgbClr val="2EC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509FF88-2E0E-468F-9860-6EECB53B6FE4}"/>
              </a:ext>
            </a:extLst>
          </p:cNvPr>
          <p:cNvSpPr/>
          <p:nvPr/>
        </p:nvSpPr>
        <p:spPr>
          <a:xfrm>
            <a:off x="2909001" y="3776403"/>
            <a:ext cx="164014" cy="698465"/>
          </a:xfrm>
          <a:prstGeom prst="rect">
            <a:avLst/>
          </a:prstGeom>
          <a:solidFill>
            <a:srgbClr val="E67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B47782-5F34-49C5-A54A-6E0732C14770}"/>
              </a:ext>
            </a:extLst>
          </p:cNvPr>
          <p:cNvSpPr/>
          <p:nvPr/>
        </p:nvSpPr>
        <p:spPr>
          <a:xfrm>
            <a:off x="2909001" y="1708205"/>
            <a:ext cx="164014" cy="698465"/>
          </a:xfrm>
          <a:prstGeom prst="rect">
            <a:avLst/>
          </a:prstGeom>
          <a:solidFill>
            <a:srgbClr val="745E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4B2E69-30BA-46C4-8750-0D7186FC2EF7}"/>
              </a:ext>
            </a:extLst>
          </p:cNvPr>
          <p:cNvSpPr txBox="1"/>
          <p:nvPr/>
        </p:nvSpPr>
        <p:spPr>
          <a:xfrm>
            <a:off x="3606045" y="1715800"/>
            <a:ext cx="2356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Rockwell" panose="02060603020205020403" pitchFamily="18" charset="0"/>
              </a:rPr>
              <a:t>Introduction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E6F126-4DE9-4CDA-9312-BD012394B339}"/>
              </a:ext>
            </a:extLst>
          </p:cNvPr>
          <p:cNvSpPr txBox="1"/>
          <p:nvPr/>
        </p:nvSpPr>
        <p:spPr>
          <a:xfrm>
            <a:off x="3606045" y="2811450"/>
            <a:ext cx="3139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Rockwell" panose="02060603020205020403" pitchFamily="18" charset="0"/>
              </a:rPr>
              <a:t>Methodology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D02CA52-3A22-4B1F-A6E0-2BC3867E14C4}"/>
              </a:ext>
            </a:extLst>
          </p:cNvPr>
          <p:cNvSpPr txBox="1"/>
          <p:nvPr/>
        </p:nvSpPr>
        <p:spPr>
          <a:xfrm>
            <a:off x="3606045" y="3864025"/>
            <a:ext cx="3139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Rockwell" panose="02060603020205020403" pitchFamily="18" charset="0"/>
              </a:rPr>
              <a:t>Result &amp; Analyze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D37A8D-3317-47FB-ACC7-86FCC8CE0892}"/>
              </a:ext>
            </a:extLst>
          </p:cNvPr>
          <p:cNvSpPr txBox="1"/>
          <p:nvPr/>
        </p:nvSpPr>
        <p:spPr>
          <a:xfrm>
            <a:off x="3606045" y="4682680"/>
            <a:ext cx="3139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Rockwell" panose="02060603020205020403" pitchFamily="18" charset="0"/>
              </a:rPr>
              <a:t>Discussion &amp; Conclusion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B1BF360-1E3F-46C0-B94F-8275D6062DCA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57893DCB-84DA-456C-89CE-6F20F3367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5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27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12.png">
            <a:extLst>
              <a:ext uri="{FF2B5EF4-FFF2-40B4-BE49-F238E27FC236}">
                <a16:creationId xmlns:a16="http://schemas.microsoft.com/office/drawing/2014/main" id="{F43AD6B4-75CF-41AC-BFE2-FDC9F2A97611}"/>
              </a:ext>
            </a:extLst>
          </p:cNvPr>
          <p:cNvPicPr/>
          <p:nvPr/>
        </p:nvPicPr>
        <p:blipFill rotWithShape="1">
          <a:blip r:embed="rId4"/>
          <a:srcRect l="2942" t="16564" r="82072" b="50"/>
          <a:stretch/>
        </p:blipFill>
        <p:spPr>
          <a:xfrm>
            <a:off x="3857143" y="1560430"/>
            <a:ext cx="1231900" cy="2646184"/>
          </a:xfrm>
          <a:prstGeom prst="rect">
            <a:avLst/>
          </a:prstGeom>
          <a:ln/>
        </p:spPr>
      </p:pic>
      <p:pic>
        <p:nvPicPr>
          <p:cNvPr id="19" name="image12.png">
            <a:extLst>
              <a:ext uri="{FF2B5EF4-FFF2-40B4-BE49-F238E27FC236}">
                <a16:creationId xmlns:a16="http://schemas.microsoft.com/office/drawing/2014/main" id="{8458D9BD-9E3B-4148-905A-BDC1F16FA7D3}"/>
              </a:ext>
            </a:extLst>
          </p:cNvPr>
          <p:cNvPicPr/>
          <p:nvPr/>
        </p:nvPicPr>
        <p:blipFill rotWithShape="1">
          <a:blip r:embed="rId4"/>
          <a:srcRect l="23049" t="15251" r="61275"/>
          <a:stretch/>
        </p:blipFill>
        <p:spPr>
          <a:xfrm>
            <a:off x="7077698" y="1560430"/>
            <a:ext cx="1268005" cy="2646184"/>
          </a:xfrm>
          <a:prstGeom prst="rect">
            <a:avLst/>
          </a:prstGeom>
          <a:ln/>
        </p:spPr>
      </p:pic>
      <p:pic>
        <p:nvPicPr>
          <p:cNvPr id="20" name="image12.png">
            <a:extLst>
              <a:ext uri="{FF2B5EF4-FFF2-40B4-BE49-F238E27FC236}">
                <a16:creationId xmlns:a16="http://schemas.microsoft.com/office/drawing/2014/main" id="{5073CDFE-61AE-4295-8170-C7FB8757D14F}"/>
              </a:ext>
            </a:extLst>
          </p:cNvPr>
          <p:cNvPicPr/>
          <p:nvPr/>
        </p:nvPicPr>
        <p:blipFill rotWithShape="1">
          <a:blip r:embed="rId4"/>
          <a:srcRect l="43573" t="16328" r="40751"/>
          <a:stretch/>
        </p:blipFill>
        <p:spPr>
          <a:xfrm>
            <a:off x="10473234" y="1560431"/>
            <a:ext cx="1284322" cy="2646183"/>
          </a:xfrm>
          <a:prstGeom prst="rect">
            <a:avLst/>
          </a:prstGeom>
          <a:ln/>
        </p:spPr>
      </p:pic>
      <p:pic>
        <p:nvPicPr>
          <p:cNvPr id="21" name="image12.png">
            <a:extLst>
              <a:ext uri="{FF2B5EF4-FFF2-40B4-BE49-F238E27FC236}">
                <a16:creationId xmlns:a16="http://schemas.microsoft.com/office/drawing/2014/main" id="{A857E28B-05B0-4D99-8CE1-3D84238F86BB}"/>
              </a:ext>
            </a:extLst>
          </p:cNvPr>
          <p:cNvPicPr/>
          <p:nvPr/>
        </p:nvPicPr>
        <p:blipFill rotWithShape="1">
          <a:blip r:embed="rId4"/>
          <a:srcRect l="63754" t="16163" r="20570"/>
          <a:stretch/>
        </p:blipFill>
        <p:spPr>
          <a:xfrm>
            <a:off x="5225584" y="4206614"/>
            <a:ext cx="1284321" cy="2651386"/>
          </a:xfrm>
          <a:prstGeom prst="rect">
            <a:avLst/>
          </a:prstGeom>
          <a:ln/>
        </p:spPr>
      </p:pic>
      <p:pic>
        <p:nvPicPr>
          <p:cNvPr id="22" name="image12.png">
            <a:extLst>
              <a:ext uri="{FF2B5EF4-FFF2-40B4-BE49-F238E27FC236}">
                <a16:creationId xmlns:a16="http://schemas.microsoft.com/office/drawing/2014/main" id="{4BC0FA46-73B2-4267-8F49-A378C9A74C54}"/>
              </a:ext>
            </a:extLst>
          </p:cNvPr>
          <p:cNvPicPr/>
          <p:nvPr/>
        </p:nvPicPr>
        <p:blipFill rotWithShape="1">
          <a:blip r:embed="rId4"/>
          <a:srcRect l="83864" t="16232" r="461"/>
          <a:stretch/>
        </p:blipFill>
        <p:spPr>
          <a:xfrm>
            <a:off x="8809124" y="4206614"/>
            <a:ext cx="1284321" cy="2649543"/>
          </a:xfrm>
          <a:prstGeom prst="rect">
            <a:avLst/>
          </a:prstGeom>
          <a:ln/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2A4EDEF-48B9-489A-B6A6-A725EDEEE6B2}"/>
              </a:ext>
            </a:extLst>
          </p:cNvPr>
          <p:cNvSpPr txBox="1"/>
          <p:nvPr/>
        </p:nvSpPr>
        <p:spPr>
          <a:xfrm>
            <a:off x="339364" y="443060"/>
            <a:ext cx="648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Initial Observation</a:t>
            </a:r>
          </a:p>
        </p:txBody>
      </p:sp>
      <p:pic>
        <p:nvPicPr>
          <p:cNvPr id="24" name="Untitled">
            <a:hlinkClick r:id="" action="ppaction://media"/>
            <a:extLst>
              <a:ext uri="{FF2B5EF4-FFF2-40B4-BE49-F238E27FC236}">
                <a16:creationId xmlns:a16="http://schemas.microsoft.com/office/drawing/2014/main" id="{2C63DAFB-F187-4B0C-A06E-D2F6BB619C5E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8475" end="0.3666"/>
                </p14:media>
              </p:ext>
            </p:extLst>
          </p:nvPr>
        </p:nvPicPr>
        <p:blipFill rotWithShape="1">
          <a:blip r:embed="rId5"/>
          <a:srcRect l="35475" t="10602" b="22864"/>
          <a:stretch>
            <a:fillRect/>
          </a:stretch>
        </p:blipFill>
        <p:spPr>
          <a:xfrm rot="5400000">
            <a:off x="-494819" y="2663601"/>
            <a:ext cx="4922175" cy="2854906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B3D7FC04-4038-4002-BBAE-5348688F477B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8060E701-15CE-4117-9E58-D46B18F81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6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06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7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51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78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22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431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87F304-FC58-45A9-B1DA-4D3FB4D2B229}"/>
              </a:ext>
            </a:extLst>
          </p:cNvPr>
          <p:cNvSpPr txBox="1"/>
          <p:nvPr/>
        </p:nvSpPr>
        <p:spPr>
          <a:xfrm>
            <a:off x="339364" y="443060"/>
            <a:ext cx="648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Physics Principle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6B3E77-AA4A-4B1A-881F-30517366C9BF}"/>
              </a:ext>
            </a:extLst>
          </p:cNvPr>
          <p:cNvSpPr txBox="1"/>
          <p:nvPr/>
        </p:nvSpPr>
        <p:spPr>
          <a:xfrm>
            <a:off x="1084082" y="2391449"/>
            <a:ext cx="40535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Rockwell" panose="02060603020205020403" pitchFamily="18" charset="0"/>
              </a:rPr>
              <a:t>Zinc Chloride</a:t>
            </a:r>
          </a:p>
          <a:p>
            <a:pPr algn="ctr"/>
            <a:r>
              <a:rPr lang="en-US" sz="4400" dirty="0">
                <a:latin typeface="Rockwell" panose="02060603020205020403" pitchFamily="18" charset="0"/>
              </a:rPr>
              <a:t>(</a:t>
            </a:r>
            <a:r>
              <a:rPr lang="en-US" sz="4400" dirty="0" err="1">
                <a:latin typeface="Rockwell" panose="02060603020205020403" pitchFamily="18" charset="0"/>
              </a:rPr>
              <a:t>ZnCl</a:t>
            </a:r>
            <a:r>
              <a:rPr lang="en-US" sz="4400" dirty="0">
                <a:latin typeface="Rockwell" panose="02060603020205020403" pitchFamily="18" charset="0"/>
              </a:rPr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801E85-7798-4424-9D0D-7F277B26F9A9}"/>
              </a:ext>
            </a:extLst>
          </p:cNvPr>
          <p:cNvSpPr txBox="1"/>
          <p:nvPr/>
        </p:nvSpPr>
        <p:spPr>
          <a:xfrm>
            <a:off x="1084082" y="4139783"/>
            <a:ext cx="40535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Rockwell" panose="02060603020205020403" pitchFamily="18" charset="0"/>
              </a:rPr>
              <a:t>Increasing Density</a:t>
            </a:r>
          </a:p>
          <a:p>
            <a:pPr algn="ctr"/>
            <a:r>
              <a:rPr lang="en-US" sz="2800" dirty="0">
                <a:latin typeface="Rockwell" panose="02060603020205020403" pitchFamily="18" charset="0"/>
              </a:rPr>
              <a:t>(Mass and Fluid Pressure)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B56BA0-CC33-42C3-891E-71DA82831D54}"/>
              </a:ext>
            </a:extLst>
          </p:cNvPr>
          <p:cNvSpPr txBox="1"/>
          <p:nvPr/>
        </p:nvSpPr>
        <p:spPr>
          <a:xfrm>
            <a:off x="7560294" y="1468119"/>
            <a:ext cx="40535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Rockwell" panose="02060603020205020403" pitchFamily="18" charset="0"/>
              </a:rPr>
              <a:t>Cavity Formation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00B33E-5CFD-4FF5-BE63-65D1E950BA9F}"/>
              </a:ext>
            </a:extLst>
          </p:cNvPr>
          <p:cNvSpPr txBox="1"/>
          <p:nvPr/>
        </p:nvSpPr>
        <p:spPr>
          <a:xfrm>
            <a:off x="7560294" y="3114724"/>
            <a:ext cx="4053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Rockwell" panose="02060603020205020403" pitchFamily="18" charset="0"/>
              </a:rPr>
              <a:t>Variability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40B519A-E2AC-4069-BD16-D9FE000919B7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54F1E7FB-ABA7-44F8-82D6-C0EF9B878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7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A6DA71-B33F-4301-AC04-37F0AC19E6AE}"/>
              </a:ext>
            </a:extLst>
          </p:cNvPr>
          <p:cNvSpPr txBox="1"/>
          <p:nvPr/>
        </p:nvSpPr>
        <p:spPr>
          <a:xfrm>
            <a:off x="7560294" y="4224261"/>
            <a:ext cx="40535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Rockwell" panose="02060603020205020403" pitchFamily="18" charset="0"/>
              </a:rPr>
              <a:t>Cavity Diameter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E85768-2FF5-49A2-B5F8-3A34698F059A}"/>
              </a:ext>
            </a:extLst>
          </p:cNvPr>
          <p:cNvSpPr txBox="1"/>
          <p:nvPr/>
        </p:nvSpPr>
        <p:spPr>
          <a:xfrm>
            <a:off x="7560294" y="5872866"/>
            <a:ext cx="4053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Rockwell" panose="02060603020205020403" pitchFamily="18" charset="0"/>
              </a:rPr>
              <a:t>Related to the velocity</a:t>
            </a:r>
          </a:p>
        </p:txBody>
      </p:sp>
    </p:spTree>
    <p:extLst>
      <p:ext uri="{BB962C8B-B14F-4D97-AF65-F5344CB8AC3E}">
        <p14:creationId xmlns:p14="http://schemas.microsoft.com/office/powerpoint/2010/main" val="130111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674821-9F11-449E-8387-59111A025F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062" t="6460" r="13830" b="2406"/>
          <a:stretch/>
        </p:blipFill>
        <p:spPr>
          <a:xfrm>
            <a:off x="2278144" y="1342700"/>
            <a:ext cx="7635711" cy="528185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F9A4A6D-7FE8-4156-B4AD-7AC8D9974FEF}"/>
              </a:ext>
            </a:extLst>
          </p:cNvPr>
          <p:cNvSpPr txBox="1"/>
          <p:nvPr/>
        </p:nvSpPr>
        <p:spPr>
          <a:xfrm>
            <a:off x="9737364" y="6486059"/>
            <a:ext cx="2454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ockwell" panose="02060603020205020403" pitchFamily="18" charset="0"/>
              </a:rPr>
              <a:t>Reference: Sylvain </a:t>
            </a:r>
            <a:r>
              <a:rPr lang="en-US" sz="1200" dirty="0" err="1">
                <a:latin typeface="Rockwell" panose="02060603020205020403" pitchFamily="18" charset="0"/>
              </a:rPr>
              <a:t>Raynal</a:t>
            </a:r>
            <a:r>
              <a:rPr lang="en-US" sz="1200" dirty="0">
                <a:latin typeface="Rockwell" panose="02060603020205020403" pitchFamily="18" charset="0"/>
              </a:rPr>
              <a:t>, 2009.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DE84FA4-C924-4C37-8100-070B7E82937F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DE590E2-32E3-4A3B-8A24-54047B475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8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D723AE-1C6A-425B-882F-D44D1EB5050E}"/>
              </a:ext>
            </a:extLst>
          </p:cNvPr>
          <p:cNvSpPr txBox="1"/>
          <p:nvPr/>
        </p:nvSpPr>
        <p:spPr>
          <a:xfrm>
            <a:off x="339364" y="443060"/>
            <a:ext cx="9737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Physics Principle: </a:t>
            </a:r>
            <a:r>
              <a:rPr lang="en-US" sz="3200" dirty="0">
                <a:solidFill>
                  <a:srgbClr val="2C3E50"/>
                </a:solidFill>
                <a:latin typeface="Rockwell" panose="02060603020205020403" pitchFamily="18" charset="0"/>
              </a:rPr>
              <a:t>Cavity Formation</a:t>
            </a:r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152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8F9A4A6D-7FE8-4156-B4AD-7AC8D9974FEF}"/>
              </a:ext>
            </a:extLst>
          </p:cNvPr>
          <p:cNvSpPr txBox="1"/>
          <p:nvPr/>
        </p:nvSpPr>
        <p:spPr>
          <a:xfrm>
            <a:off x="8614833" y="6486059"/>
            <a:ext cx="35771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ockwell" panose="02060603020205020403" pitchFamily="18" charset="0"/>
              </a:rPr>
              <a:t>Reference: P. </a:t>
            </a:r>
            <a:r>
              <a:rPr lang="en-US" sz="1200" dirty="0" err="1">
                <a:latin typeface="Rockwell" panose="02060603020205020403" pitchFamily="18" charset="0"/>
              </a:rPr>
              <a:t>Chaikulngamdee</a:t>
            </a:r>
            <a:r>
              <a:rPr lang="en-US" sz="1200" dirty="0">
                <a:latin typeface="Rockwell" panose="02060603020205020403" pitchFamily="18" charset="0"/>
              </a:rPr>
              <a:t> and et al., 2009.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DE84FA4-C924-4C37-8100-070B7E82937F}"/>
              </a:ext>
            </a:extLst>
          </p:cNvPr>
          <p:cNvSpPr/>
          <p:nvPr/>
        </p:nvSpPr>
        <p:spPr>
          <a:xfrm>
            <a:off x="10605152" y="283470"/>
            <a:ext cx="688156" cy="6881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DE590E2-32E3-4A3B-8A24-54047B475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5152" y="311751"/>
            <a:ext cx="688156" cy="571241"/>
          </a:xfrm>
        </p:spPr>
        <p:txBody>
          <a:bodyPr/>
          <a:lstStyle/>
          <a:p>
            <a:pPr algn="ctr"/>
            <a:fld id="{D33F8D97-F47A-457F-83AC-19CFD4F649C1}" type="slidenum">
              <a:rPr lang="en-US" sz="3200" smtClean="0">
                <a:solidFill>
                  <a:schemeClr val="tx1"/>
                </a:solidFill>
                <a:latin typeface="Rockwell" panose="02060603020205020403" pitchFamily="18" charset="0"/>
              </a:rPr>
              <a:pPr algn="ctr"/>
              <a:t>9</a:t>
            </a:fld>
            <a:endParaRPr lang="en-US" sz="32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F01F81-14CB-47E7-AE5A-FDC4D32399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351" t="18093" r="16453" b="10292"/>
          <a:stretch/>
        </p:blipFill>
        <p:spPr>
          <a:xfrm>
            <a:off x="2923880" y="1524081"/>
            <a:ext cx="6344239" cy="48042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94D541-BFCF-4F48-BF24-E20AC648FBBB}"/>
              </a:ext>
            </a:extLst>
          </p:cNvPr>
          <p:cNvSpPr txBox="1"/>
          <p:nvPr/>
        </p:nvSpPr>
        <p:spPr>
          <a:xfrm>
            <a:off x="339364" y="443060"/>
            <a:ext cx="9275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Physics Principle: </a:t>
            </a:r>
            <a:r>
              <a:rPr lang="en-US" sz="3200" dirty="0">
                <a:solidFill>
                  <a:srgbClr val="2C3E50"/>
                </a:solidFill>
                <a:latin typeface="Rockwell" panose="02060603020205020403" pitchFamily="18" charset="0"/>
              </a:rPr>
              <a:t>Cavity Diameter</a:t>
            </a:r>
            <a:r>
              <a:rPr lang="en-US" sz="5400" dirty="0">
                <a:solidFill>
                  <a:srgbClr val="2C3E50"/>
                </a:solidFill>
                <a:latin typeface="Rockwell" panose="020606030202050204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372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217</Words>
  <Application>Microsoft Office PowerPoint</Application>
  <PresentationFormat>Widescreen</PresentationFormat>
  <Paragraphs>72</Paragraphs>
  <Slides>20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 Light</vt:lpstr>
      <vt:lpstr>Calibri</vt:lpstr>
      <vt:lpstr>Rockwell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Damrongrat Siriwanna</dc:creator>
  <cp:lastModifiedBy>Damrongrat Siriwanna</cp:lastModifiedBy>
  <cp:revision>49</cp:revision>
  <dcterms:created xsi:type="dcterms:W3CDTF">2018-05-08T08:00:33Z</dcterms:created>
  <dcterms:modified xsi:type="dcterms:W3CDTF">2018-05-20T15:33:26Z</dcterms:modified>
</cp:coreProperties>
</file>