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21"/>
    </p:embeddedFont>
    <p:embeddedFont>
      <p:font typeface="Montserrat" panose="020B0604020202020204" charset="0"/>
      <p:regular r:id="rId22"/>
      <p:bold r:id="rId23"/>
      <p:italic r:id="rId24"/>
      <p:boldItalic r:id="rId25"/>
    </p:embeddedFont>
    <p:embeddedFont>
      <p:font typeface="Lato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624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0T14:27:25.42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1,'5'0,"13"0,0 1,1 0,1 1,-12 0,-1 0,0 0,1 1,-1-1,0 2,0-1,-1 1,7 4,7 5,-1 2,-1 0,0 1,0 1,-2 0,7 10,-16-17,-1 0,1 0,-1 0,-1 1,0 0,-1 0,0 0,0 0,-2 1,1 0,-1-1,-1 1,0 10,-1 3,0-3,0 0,2 0,0 0,4 13,0 0,-2 0,-1 1,-2 0,-2-1,-2 5,1 44,2-69,1-2,-2 0,0 0,-1 10,-3-5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0T14:28:51.70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0 398,'4'0,"0"0,0 0,0-1,0 1,0-1,0 0,0 0,0 0,0-1,0 0,0 1,-1-1,1 0,-1-1,0 1,1 0,-1-1,0 0,0 0,-1 0,1 0,-1 0,1-1,-1 1,0-1,0 1,-1-1,1 0,-1 0,4-2,-1-1,1 1,1 0,-1 1,1-1,0 1,0 1,1-1,-1 1,1 0,0 0,4-1,34-23,21-13,-50 31,0 1,0-2,-1 0,8-8,-8 6,1 0,0 1,1 1,0 1,0 1,1 0,0 1,8-2,4 0,0 2,1 0,0 2,30-2,59 7,-81 1,-22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120 sin theta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https://www.isb.ac.th/learning-isb/academic-programs/high-school/international-baccalaureate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https://en.wikipedia.org/wiki/Kamnoetvidya_Science_Academy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Shape 1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Shape 107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Shape 125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Shape 2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Shape 4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Shape 4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Shape 50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hape 5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Shape 5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Shape 6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Shape 71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Shape 9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Shape 101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customXml" Target="../ink/ink1.xml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Paddle Angle and Ball Spin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Methodology</a:t>
            </a:r>
            <a:endParaRPr sz="3000"/>
          </a:p>
        </p:txBody>
      </p:sp>
      <p:sp>
        <p:nvSpPr>
          <p:cNvPr id="213" name="Shape 213"/>
          <p:cNvSpPr txBox="1"/>
          <p:nvPr/>
        </p:nvSpPr>
        <p:spPr>
          <a:xfrm>
            <a:off x="1297499" y="1097852"/>
            <a:ext cx="3151200" cy="7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</a:rPr>
              <a:t>Apparatus</a:t>
            </a:r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sldNum" idx="12"/>
          </p:nvPr>
        </p:nvSpPr>
        <p:spPr>
          <a:xfrm>
            <a:off x="8430758" y="46493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10</a:t>
            </a:fld>
            <a:endParaRPr sz="1400"/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l="8467" t="21172" r="53698" b="9296"/>
          <a:stretch/>
        </p:blipFill>
        <p:spPr>
          <a:xfrm>
            <a:off x="4448700" y="409887"/>
            <a:ext cx="4182350" cy="43237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47D83AA-609F-465C-821A-BF86AA215A39}"/>
              </a:ext>
            </a:extLst>
          </p:cNvPr>
          <p:cNvCxnSpPr>
            <a:cxnSpLocks/>
          </p:cNvCxnSpPr>
          <p:nvPr/>
        </p:nvCxnSpPr>
        <p:spPr>
          <a:xfrm>
            <a:off x="5352751" y="3693318"/>
            <a:ext cx="2374248" cy="0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2" name="Shape 223">
            <a:extLst>
              <a:ext uri="{FF2B5EF4-FFF2-40B4-BE49-F238E27FC236}">
                <a16:creationId xmlns:a16="http://schemas.microsoft.com/office/drawing/2014/main" id="{3DDE84E3-5292-4EB2-ADA5-8D1BE6DFB8A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4140" r="33063"/>
          <a:stretch/>
        </p:blipFill>
        <p:spPr>
          <a:xfrm>
            <a:off x="1251024" y="1631468"/>
            <a:ext cx="2131784" cy="321464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8653B76-480D-4C25-A6EB-457824F5A8D7}"/>
                  </a:ext>
                </a:extLst>
              </p14:cNvPr>
              <p14:cNvContentPartPr/>
              <p14:nvPr/>
            </p14:nvContentPartPr>
            <p14:xfrm>
              <a:off x="6085845" y="3414060"/>
              <a:ext cx="131040" cy="3106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8653B76-480D-4C25-A6EB-457824F5A8D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77205" y="3405420"/>
                <a:ext cx="148680" cy="328320"/>
              </a:xfrm>
              <a:prstGeom prst="rect">
                <a:avLst/>
              </a:prstGeom>
            </p:spPr>
          </p:pic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A6F3D3-FB81-4CA1-8B25-826607B57B0A}"/>
              </a:ext>
            </a:extLst>
          </p:cNvPr>
          <p:cNvCxnSpPr>
            <a:cxnSpLocks/>
          </p:cNvCxnSpPr>
          <p:nvPr/>
        </p:nvCxnSpPr>
        <p:spPr>
          <a:xfrm>
            <a:off x="5352751" y="2405187"/>
            <a:ext cx="955180" cy="833605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54A7A19B-DFF8-44CC-AEA2-F7F2F1514533}"/>
                  </a:ext>
                </a:extLst>
              </p14:cNvPr>
              <p14:cNvContentPartPr/>
              <p14:nvPr/>
            </p14:nvContentPartPr>
            <p14:xfrm>
              <a:off x="5950485" y="2792700"/>
              <a:ext cx="321120" cy="1432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54A7A19B-DFF8-44CC-AEA2-F7F2F151453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941485" y="2784060"/>
                <a:ext cx="338760" cy="16092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Shape 213">
            <a:extLst>
              <a:ext uri="{FF2B5EF4-FFF2-40B4-BE49-F238E27FC236}">
                <a16:creationId xmlns:a16="http://schemas.microsoft.com/office/drawing/2014/main" id="{3EA6D0F7-41E0-46C7-A44F-A6DE66EEE7C6}"/>
              </a:ext>
            </a:extLst>
          </p:cNvPr>
          <p:cNvSpPr txBox="1"/>
          <p:nvPr/>
        </p:nvSpPr>
        <p:spPr>
          <a:xfrm>
            <a:off x="2996400" y="1611116"/>
            <a:ext cx="3151200" cy="7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2400" dirty="0">
                <a:solidFill>
                  <a:srgbClr val="FFFFFF"/>
                </a:solidFill>
              </a:rPr>
              <a:t>⁡Ɵ</a:t>
            </a:r>
            <a:endParaRPr sz="2400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2BBBDFE-0E95-412A-8688-7518C94701CA}"/>
                  </a:ext>
                </a:extLst>
              </p:cNvPr>
              <p:cNvSpPr/>
              <p:nvPr/>
            </p:nvSpPr>
            <p:spPr>
              <a:xfrm>
                <a:off x="5950485" y="2803471"/>
                <a:ext cx="41870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" dirty="0" smtClean="0">
                        <a:solidFill>
                          <a:schemeClr val="tx1"/>
                        </a:solidFill>
                      </a:rPr>
                      <m:t>Ɵ</m:t>
                    </m:r>
                  </m:oMath>
                </a14:m>
                <a:r>
                  <a:rPr lang="en" baseline="-25000" dirty="0">
                    <a:solidFill>
                      <a:schemeClr val="tx1"/>
                    </a:solidFill>
                  </a:rPr>
                  <a:t>in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2BBBDFE-0E95-412A-8688-7518C94701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0485" y="2803471"/>
                <a:ext cx="418704" cy="307777"/>
              </a:xfrm>
              <a:prstGeom prst="rect">
                <a:avLst/>
              </a:prstGeom>
              <a:blipFill>
                <a:blip r:embed="rId9"/>
                <a:stretch>
                  <a:fillRect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354EA81-D529-487C-86A4-EACAAB53A604}"/>
                  </a:ext>
                </a:extLst>
              </p:cNvPr>
              <p:cNvSpPr/>
              <p:nvPr/>
            </p:nvSpPr>
            <p:spPr>
              <a:xfrm>
                <a:off x="5876493" y="3435451"/>
                <a:ext cx="41870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" dirty="0" smtClean="0">
                        <a:solidFill>
                          <a:schemeClr val="tx1"/>
                        </a:solidFill>
                      </a:rPr>
                      <m:t>Ɵ</m:t>
                    </m:r>
                  </m:oMath>
                </a14:m>
                <a:r>
                  <a:rPr lang="en" baseline="-25000" dirty="0">
                    <a:solidFill>
                      <a:schemeClr val="tx1"/>
                    </a:solidFill>
                  </a:rPr>
                  <a:t>in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354EA81-D529-487C-86A4-EACAAB53A6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493" y="3435451"/>
                <a:ext cx="418704" cy="307777"/>
              </a:xfrm>
              <a:prstGeom prst="rect">
                <a:avLst/>
              </a:prstGeom>
              <a:blipFill>
                <a:blip r:embed="rId9"/>
                <a:stretch>
                  <a:fillRect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E6B8DE7-8C24-4F67-A67A-DBF39A14275A}"/>
              </a:ext>
            </a:extLst>
          </p:cNvPr>
          <p:cNvCxnSpPr/>
          <p:nvPr/>
        </p:nvCxnSpPr>
        <p:spPr>
          <a:xfrm flipV="1">
            <a:off x="6148439" y="1381468"/>
            <a:ext cx="318984" cy="22964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Methodology</a:t>
            </a:r>
            <a:endParaRPr dirty="0"/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1297500" y="11161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dirty="0"/>
              <a:t>Procedure</a:t>
            </a:r>
            <a:endParaRPr sz="2400" dirty="0"/>
          </a:p>
        </p:txBody>
      </p:sp>
      <p:sp>
        <p:nvSpPr>
          <p:cNvPr id="230" name="Shape 2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11</a:t>
            </a:fld>
            <a:endParaRPr sz="1400"/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3">
            <a:alphaModFix/>
          </a:blip>
          <a:srcRect l="17620" t="29953" r="23545" b="17506"/>
          <a:stretch/>
        </p:blipFill>
        <p:spPr>
          <a:xfrm>
            <a:off x="3641325" y="1985875"/>
            <a:ext cx="5379826" cy="270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/>
          <p:cNvPicPr preferRelativeResize="0"/>
          <p:nvPr/>
        </p:nvPicPr>
        <p:blipFill rotWithShape="1">
          <a:blip r:embed="rId4">
            <a:alphaModFix/>
          </a:blip>
          <a:srcRect l="28254" t="32918" r="24010" b="26270"/>
          <a:stretch/>
        </p:blipFill>
        <p:spPr>
          <a:xfrm>
            <a:off x="319725" y="2876550"/>
            <a:ext cx="3767275" cy="181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Shape 233"/>
          <p:cNvPicPr preferRelativeResize="0"/>
          <p:nvPr/>
        </p:nvPicPr>
        <p:blipFill rotWithShape="1">
          <a:blip r:embed="rId5">
            <a:alphaModFix/>
          </a:blip>
          <a:srcRect l="20813" t="82658" r="10495" b="12932"/>
          <a:stretch/>
        </p:blipFill>
        <p:spPr>
          <a:xfrm>
            <a:off x="319725" y="1985873"/>
            <a:ext cx="6281227" cy="97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353125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Montserrat" panose="020B0604020202020204" charset="0"/>
                <a:ea typeface="Arial"/>
                <a:cs typeface="Arial"/>
                <a:sym typeface="Arial"/>
              </a:rPr>
              <a:t>Analysis</a:t>
            </a:r>
            <a:endParaRPr sz="3000" dirty="0">
              <a:latin typeface="Montserrat" panose="020B0604020202020204" charset="0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1441725" y="130785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</a:endParaRPr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12</a:t>
            </a:fld>
            <a:endParaRPr sz="1400"/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 l="52963" t="23859" r="12356" b="26650"/>
          <a:stretch/>
        </p:blipFill>
        <p:spPr>
          <a:xfrm>
            <a:off x="977075" y="1526950"/>
            <a:ext cx="3410002" cy="2655212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/>
        </p:nvSpPr>
        <p:spPr>
          <a:xfrm>
            <a:off x="1774950" y="434630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Angle of the paddle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243" name="Shape 243"/>
          <p:cNvPicPr preferRelativeResize="0"/>
          <p:nvPr/>
        </p:nvPicPr>
        <p:blipFill rotWithShape="1">
          <a:blip r:embed="rId4">
            <a:alphaModFix/>
          </a:blip>
          <a:srcRect l="67230" t="24319" r="11662" b="34502"/>
          <a:stretch/>
        </p:blipFill>
        <p:spPr>
          <a:xfrm>
            <a:off x="6406300" y="1526950"/>
            <a:ext cx="2279899" cy="260025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/>
        </p:nvSpPr>
        <p:spPr>
          <a:xfrm>
            <a:off x="5491650" y="434630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Finding angular velocity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4">
            <a:alphaModFix/>
          </a:blip>
          <a:srcRect l="52152" t="24319" r="33280" b="34502"/>
          <a:stretch/>
        </p:blipFill>
        <p:spPr>
          <a:xfrm>
            <a:off x="4721675" y="1526950"/>
            <a:ext cx="1573373" cy="2600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Results</a:t>
            </a:r>
            <a:endParaRPr sz="3000" dirty="0"/>
          </a:p>
        </p:txBody>
      </p:sp>
      <p:sp>
        <p:nvSpPr>
          <p:cNvPr id="251" name="Shape 251"/>
          <p:cNvSpPr txBox="1"/>
          <p:nvPr/>
        </p:nvSpPr>
        <p:spPr>
          <a:xfrm>
            <a:off x="1441725" y="130785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</a:endParaRPr>
          </a:p>
        </p:txBody>
      </p:sp>
      <p:sp>
        <p:nvSpPr>
          <p:cNvPr id="252" name="Shape 2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13</a:t>
            </a:fld>
            <a:endParaRPr sz="1400"/>
          </a:p>
        </p:txBody>
      </p:sp>
      <p:pic>
        <p:nvPicPr>
          <p:cNvPr id="253" name="Shape 253"/>
          <p:cNvPicPr preferRelativeResize="0"/>
          <p:nvPr/>
        </p:nvPicPr>
        <p:blipFill rotWithShape="1">
          <a:blip r:embed="rId3">
            <a:alphaModFix/>
          </a:blip>
          <a:srcRect l="8895" t="25760" r="48965" b="15824"/>
          <a:stretch/>
        </p:blipFill>
        <p:spPr>
          <a:xfrm>
            <a:off x="1297500" y="1102710"/>
            <a:ext cx="4780598" cy="372766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Shape 255"/>
          <p:cNvSpPr txBox="1"/>
          <p:nvPr/>
        </p:nvSpPr>
        <p:spPr>
          <a:xfrm>
            <a:off x="6441300" y="1307850"/>
            <a:ext cx="46110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Predicted model</a:t>
            </a:r>
            <a:endParaRPr sz="1800"/>
          </a:p>
        </p:txBody>
      </p:sp>
      <p:sp>
        <p:nvSpPr>
          <p:cNvPr id="256" name="Shape 256"/>
          <p:cNvSpPr txBox="1"/>
          <p:nvPr/>
        </p:nvSpPr>
        <p:spPr>
          <a:xfrm>
            <a:off x="6439902" y="2421025"/>
            <a:ext cx="4611000" cy="19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Experimental model</a:t>
            </a:r>
            <a:endParaRPr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7" name="Shape 257"/>
              <p:cNvSpPr txBox="1"/>
              <p:nvPr/>
            </p:nvSpPr>
            <p:spPr>
              <a:xfrm>
                <a:off x="5918355" y="1591042"/>
                <a:ext cx="3324206" cy="100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40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sz="2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sz="2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57" name="Shape 2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355" y="1591042"/>
                <a:ext cx="3324206" cy="1005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hape 257">
                <a:extLst>
                  <a:ext uri="{FF2B5EF4-FFF2-40B4-BE49-F238E27FC236}">
                    <a16:creationId xmlns:a16="http://schemas.microsoft.com/office/drawing/2014/main" id="{93927818-5954-435B-8261-AF5A9317CC11}"/>
                  </a:ext>
                </a:extLst>
              </p:cNvPr>
              <p:cNvSpPr txBox="1"/>
              <p:nvPr/>
            </p:nvSpPr>
            <p:spPr>
              <a:xfrm>
                <a:off x="6130721" y="3437749"/>
                <a:ext cx="3324206" cy="100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400" b="0" i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=(12</m:t>
                    </m:r>
                    <m:r>
                      <a:rPr lang="en-US" sz="24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0±10)</m:t>
                    </m:r>
                    <m:r>
                      <a:rPr lang="en-US" sz="24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" sz="2400" dirty="0">
                    <a:solidFill>
                      <a:srgbClr val="FFFFFF"/>
                    </a:solidFill>
                  </a:rPr>
                  <a:t>⁡</a:t>
                </a:r>
                <a:endParaRPr sz="2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10" name="Shape 257">
                <a:extLst>
                  <a:ext uri="{FF2B5EF4-FFF2-40B4-BE49-F238E27FC236}">
                    <a16:creationId xmlns:a16="http://schemas.microsoft.com/office/drawing/2014/main" id="{93927818-5954-435B-8261-AF5A9317C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0721" y="3437749"/>
                <a:ext cx="3324206" cy="1005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Further Improvements</a:t>
            </a:r>
            <a:endParaRPr sz="3000"/>
          </a:p>
        </p:txBody>
      </p:sp>
      <p:sp>
        <p:nvSpPr>
          <p:cNvPr id="263" name="Shape 263"/>
          <p:cNvSpPr txBox="1"/>
          <p:nvPr/>
        </p:nvSpPr>
        <p:spPr>
          <a:xfrm>
            <a:off x="1441725" y="130785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</a:endParaRPr>
          </a:p>
        </p:txBody>
      </p:sp>
      <p:sp>
        <p:nvSpPr>
          <p:cNvPr id="264" name="Shape 2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14</a:t>
            </a:fld>
            <a:endParaRPr sz="1400"/>
          </a:p>
        </p:txBody>
      </p:sp>
      <p:pic>
        <p:nvPicPr>
          <p:cNvPr id="265" name="Shape 2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447" y="1307850"/>
            <a:ext cx="2706826" cy="27068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/>
          <p:nvPr/>
        </p:nvSpPr>
        <p:spPr>
          <a:xfrm>
            <a:off x="833313" y="4250875"/>
            <a:ext cx="37551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Use ball shooter to imitate real play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267" name="Shape 267"/>
          <p:cNvPicPr preferRelativeResize="0"/>
          <p:nvPr/>
        </p:nvPicPr>
        <p:blipFill rotWithShape="1">
          <a:blip r:embed="rId4">
            <a:alphaModFix/>
          </a:blip>
          <a:srcRect b="66789"/>
          <a:stretch/>
        </p:blipFill>
        <p:spPr>
          <a:xfrm>
            <a:off x="5136625" y="2971592"/>
            <a:ext cx="3012300" cy="1043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/>
          <p:cNvPicPr preferRelativeResize="0"/>
          <p:nvPr/>
        </p:nvPicPr>
        <p:blipFill rotWithShape="1">
          <a:blip r:embed="rId4">
            <a:alphaModFix/>
          </a:blip>
          <a:srcRect t="66789"/>
          <a:stretch/>
        </p:blipFill>
        <p:spPr>
          <a:xfrm>
            <a:off x="5136625" y="1307850"/>
            <a:ext cx="3012300" cy="104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Shape 269"/>
          <p:cNvSpPr txBox="1"/>
          <p:nvPr/>
        </p:nvSpPr>
        <p:spPr>
          <a:xfrm>
            <a:off x="4834713" y="4306500"/>
            <a:ext cx="37551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Depict trajectory of top spin shots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Conclusion</a:t>
            </a:r>
            <a:endParaRPr sz="3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  <p:sp>
        <p:nvSpPr>
          <p:cNvPr id="275" name="Shape 275"/>
          <p:cNvSpPr txBox="1"/>
          <p:nvPr/>
        </p:nvSpPr>
        <p:spPr>
          <a:xfrm>
            <a:off x="1441725" y="1307850"/>
            <a:ext cx="2480700" cy="6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</a:endParaRPr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15</a:t>
            </a:fld>
            <a:endParaRPr sz="1400" dirty="0"/>
          </a:p>
        </p:txBody>
      </p:sp>
      <p:sp>
        <p:nvSpPr>
          <p:cNvPr id="277" name="Shape 277"/>
          <p:cNvSpPr txBox="1"/>
          <p:nvPr/>
        </p:nvSpPr>
        <p:spPr>
          <a:xfrm>
            <a:off x="1250375" y="1573850"/>
            <a:ext cx="6735824" cy="26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 dirty="0">
                <a:solidFill>
                  <a:srgbClr val="FFFFFF"/>
                </a:solidFill>
              </a:rPr>
              <a:t>The angular velocity is directly proportional to sine of the impact angle according to the theoretical model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 dirty="0">
                <a:solidFill>
                  <a:srgbClr val="FFFFFF"/>
                </a:solidFill>
              </a:rPr>
              <a:t>The slippling effect is not observed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36908D-3C21-489A-99F2-FE9F4FFF7C1F}"/>
              </a:ext>
            </a:extLst>
          </p:cNvPr>
          <p:cNvGrpSpPr/>
          <p:nvPr/>
        </p:nvGrpSpPr>
        <p:grpSpPr>
          <a:xfrm>
            <a:off x="5114409" y="2288675"/>
            <a:ext cx="4858071" cy="1991700"/>
            <a:chOff x="5243363" y="2341429"/>
            <a:chExt cx="4858071" cy="1991700"/>
          </a:xfrm>
        </p:grpSpPr>
        <p:sp>
          <p:nvSpPr>
            <p:cNvPr id="280" name="Shape 280"/>
            <p:cNvSpPr txBox="1"/>
            <p:nvPr/>
          </p:nvSpPr>
          <p:spPr>
            <a:xfrm>
              <a:off x="5490434" y="2341429"/>
              <a:ext cx="4611000" cy="199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dirty="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Experimental model</a:t>
              </a:r>
              <a:endParaRPr sz="18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Shape 257">
                  <a:extLst>
                    <a:ext uri="{FF2B5EF4-FFF2-40B4-BE49-F238E27FC236}">
                      <a16:creationId xmlns:a16="http://schemas.microsoft.com/office/drawing/2014/main" id="{DEB73C27-7859-457E-A49E-124BC7C9C414}"/>
                    </a:ext>
                  </a:extLst>
                </p:cNvPr>
                <p:cNvSpPr txBox="1"/>
                <p:nvPr/>
              </p:nvSpPr>
              <p:spPr>
                <a:xfrm>
                  <a:off x="5243363" y="3260090"/>
                  <a:ext cx="3324206" cy="1005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lvl="0"/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4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=(12</m:t>
                      </m:r>
                      <m:r>
                        <a:rPr lang="en-US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0±10) </m:t>
                      </m:r>
                      <m:r>
                        <a:rPr lang="en-US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" sz="2400" dirty="0">
                      <a:solidFill>
                        <a:srgbClr val="FFFFFF"/>
                      </a:solidFill>
                    </a:rPr>
                    <a:t>⁡</a:t>
                  </a:r>
                  <a:endParaRPr sz="2400" dirty="0">
                    <a:solidFill>
                      <a:srgbClr val="FFFFFF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Shape 257">
                  <a:extLst>
                    <a:ext uri="{FF2B5EF4-FFF2-40B4-BE49-F238E27FC236}">
                      <a16:creationId xmlns:a16="http://schemas.microsoft.com/office/drawing/2014/main" id="{DEB73C27-7859-457E-A49E-124BC7C9C4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3363" y="3260090"/>
                  <a:ext cx="3324206" cy="10050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CF52897-A002-41AF-854A-7FB259FFFE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50" t="60076" r="16257" b="10038"/>
          <a:stretch/>
        </p:blipFill>
        <p:spPr>
          <a:xfrm>
            <a:off x="1250375" y="3079822"/>
            <a:ext cx="3077319" cy="95283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47F3F-8370-494C-84AD-51D3AD29A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29947" y="1698261"/>
            <a:ext cx="3884101" cy="1248747"/>
          </a:xfrm>
        </p:spPr>
        <p:txBody>
          <a:bodyPr/>
          <a:lstStyle/>
          <a:p>
            <a:pPr marL="146050" indent="0">
              <a:buNone/>
            </a:pPr>
            <a:r>
              <a:rPr lang="en-US" sz="6000" dirty="0"/>
              <a:t>ISB x KVIS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6B4DE-2AAC-4AAD-87B1-9CB03BE8B5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 smtClean="0"/>
              <a:t>16</a:t>
            </a:fld>
            <a:endParaRPr lang="en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589BEB-E381-4B0D-8B53-888A619C0D9F}"/>
              </a:ext>
            </a:extLst>
          </p:cNvPr>
          <p:cNvSpPr txBox="1"/>
          <p:nvPr/>
        </p:nvSpPr>
        <p:spPr>
          <a:xfrm>
            <a:off x="2955325" y="2947008"/>
            <a:ext cx="3233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>
                <a:solidFill>
                  <a:schemeClr val="bg1"/>
                </a:solidFill>
              </a:rPr>
              <a:t>Benefits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76652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3424425" y="235382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Questions?</a:t>
            </a:r>
            <a:endParaRPr sz="3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50A80-8EFA-4E8C-980A-0868A4D7E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60E0FC5-73EB-4320-9074-E21F65DF3D5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a:fld id="{EA4AFF48-9B30-49E4-98DC-415E7260FB31}" type="mathplaceholder">
                      <a:rPr lang="en-US" i="1" smtClean="0">
                        <a:latin typeface="Cambria Math" panose="02040503050406030204" pitchFamily="18" charset="0"/>
                      </a:rPr>
                      <a:t>Type equation here.</a:t>
                    </a:fl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60E0FC5-73EB-4320-9074-E21F65DF3D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F79B5-AC3B-4293-A5A6-B14DACF67B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998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Outline</a:t>
            </a:r>
            <a:endParaRPr sz="3000"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2</a:t>
            </a:fld>
            <a:endParaRPr sz="1400"/>
          </a:p>
        </p:txBody>
      </p:sp>
      <p:sp>
        <p:nvSpPr>
          <p:cNvPr id="143" name="Shape 143"/>
          <p:cNvSpPr txBox="1"/>
          <p:nvPr/>
        </p:nvSpPr>
        <p:spPr>
          <a:xfrm>
            <a:off x="896825" y="1665075"/>
            <a:ext cx="7185000" cy="28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Introduction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Research Question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Methodology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Results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Conclusion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Research at ISB</a:t>
            </a:r>
            <a:endParaRPr sz="3000"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3</a:t>
            </a:fld>
            <a:endParaRPr sz="1400"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0250"/>
            <a:ext cx="8839200" cy="2557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Research at KVIS</a:t>
            </a:r>
            <a:endParaRPr sz="3000"/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4</a:t>
            </a:fld>
            <a:endParaRPr sz="1400"/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991145"/>
            <a:ext cx="6809425" cy="3831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3950" y="991150"/>
            <a:ext cx="1702975" cy="16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Table tennis</a:t>
            </a:r>
            <a:endParaRPr sz="3000"/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800" y="1543075"/>
            <a:ext cx="4532961" cy="233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2325700" y="4437663"/>
            <a:ext cx="1824600" cy="6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9302050" y="3763525"/>
            <a:ext cx="79800" cy="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Shape 167"/>
          <p:cNvSpPr txBox="1"/>
          <p:nvPr/>
        </p:nvSpPr>
        <p:spPr>
          <a:xfrm>
            <a:off x="3547800" y="4112775"/>
            <a:ext cx="2928000" cy="4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Top spin ball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168" name="Shape 1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8" y="1704085"/>
            <a:ext cx="2703000" cy="201245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5</a:t>
            </a:fld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Research Question</a:t>
            </a:r>
            <a:endParaRPr sz="3000"/>
          </a:p>
        </p:txBody>
      </p:sp>
      <p:sp>
        <p:nvSpPr>
          <p:cNvPr id="175" name="Shape 175"/>
          <p:cNvSpPr txBox="1"/>
          <p:nvPr/>
        </p:nvSpPr>
        <p:spPr>
          <a:xfrm>
            <a:off x="9302050" y="3763525"/>
            <a:ext cx="79800" cy="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4459" y="117869"/>
            <a:ext cx="1294825" cy="1294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519695" y="1777829"/>
            <a:ext cx="8104610" cy="3015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</a:pPr>
            <a:r>
              <a:rPr lang="en" sz="2800" dirty="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rPr>
              <a:t>	How does the impact angle of the ball affect the angular velocity of a table tennis ball</a:t>
            </a:r>
            <a:r>
              <a:rPr lang="th-TH" sz="2800" dirty="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800" dirty="0">
              <a:solidFill>
                <a:srgbClr val="F3F3F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3F3F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3F3F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6</a:t>
            </a:fld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Prior Research</a:t>
            </a:r>
            <a:endParaRPr sz="3000"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7</a:t>
            </a:fld>
            <a:endParaRPr sz="1400"/>
          </a:p>
        </p:txBody>
      </p:sp>
      <p:sp>
        <p:nvSpPr>
          <p:cNvPr id="185" name="Shape 185"/>
          <p:cNvSpPr txBox="1"/>
          <p:nvPr/>
        </p:nvSpPr>
        <p:spPr>
          <a:xfrm>
            <a:off x="1297500" y="1105700"/>
            <a:ext cx="5652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Spin Rate of a Racquetball Due To Angular Impact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 l="20350" t="16708" r="8195" b="9994"/>
          <a:stretch/>
        </p:blipFill>
        <p:spPr>
          <a:xfrm>
            <a:off x="2112107" y="1871527"/>
            <a:ext cx="4919785" cy="27220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89C291-3460-44C8-9F83-D7FE40821358}"/>
              </a:ext>
            </a:extLst>
          </p:cNvPr>
          <p:cNvSpPr/>
          <p:nvPr/>
        </p:nvSpPr>
        <p:spPr>
          <a:xfrm>
            <a:off x="491233" y="4825985"/>
            <a:ext cx="685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Illouz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Dolev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. (2014). Spin Rate of a Racquetball Due To Angular Impact. International School of Bangkok Journal of 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DFE098-9A81-4451-9DD0-4193AC9079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50" t="60076" r="16257" b="10038"/>
          <a:stretch/>
        </p:blipFill>
        <p:spPr>
          <a:xfrm>
            <a:off x="4917138" y="1871527"/>
            <a:ext cx="2114754" cy="6547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Prior Research</a:t>
            </a:r>
            <a:endParaRPr sz="3000"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8</a:t>
            </a:fld>
            <a:endParaRPr sz="1400"/>
          </a:p>
        </p:txBody>
      </p:sp>
      <p:sp>
        <p:nvSpPr>
          <p:cNvPr id="195" name="Shape 195"/>
          <p:cNvSpPr txBox="1"/>
          <p:nvPr/>
        </p:nvSpPr>
        <p:spPr>
          <a:xfrm>
            <a:off x="1297500" y="1105700"/>
            <a:ext cx="5652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Spin Rate of a Racquetball Due To Angular Impact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DD5296-4F44-41F3-ACA5-3B08040BE334}"/>
              </a:ext>
            </a:extLst>
          </p:cNvPr>
          <p:cNvSpPr/>
          <p:nvPr/>
        </p:nvSpPr>
        <p:spPr>
          <a:xfrm>
            <a:off x="491233" y="4825985"/>
            <a:ext cx="685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Illouz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Dolev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. (2014). Spin Rate of a Racquetball Due To Angular Impact. International School of Bangkok Journal of Physics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04AD3A-032F-4F2C-BB19-87E0FFABD5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50" t="60076" r="16257" b="10038"/>
          <a:stretch/>
        </p:blipFill>
        <p:spPr>
          <a:xfrm>
            <a:off x="5523357" y="2509939"/>
            <a:ext cx="3077319" cy="9528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5A2F02-50C6-453F-A4E4-2B03B42541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60" t="27033" r="11540" b="14961"/>
          <a:stretch/>
        </p:blipFill>
        <p:spPr>
          <a:xfrm>
            <a:off x="1377462" y="1726370"/>
            <a:ext cx="3393831" cy="27683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Predicted model</a:t>
            </a:r>
            <a:endParaRPr sz="3000"/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9</a:t>
            </a:fld>
            <a:endParaRPr sz="1400"/>
          </a:p>
        </p:txBody>
      </p:sp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6750" y="2304850"/>
            <a:ext cx="2171900" cy="21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/>
        </p:nvSpPr>
        <p:spPr>
          <a:xfrm>
            <a:off x="4654725" y="1307850"/>
            <a:ext cx="3817800" cy="8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</a:rPr>
              <a:t>Experiment</a:t>
            </a:r>
            <a:r>
              <a:rPr lang="en-US" sz="2400" dirty="0">
                <a:solidFill>
                  <a:srgbClr val="FFFFFF"/>
                </a:solidFill>
              </a:rPr>
              <a:t>al</a:t>
            </a:r>
            <a:r>
              <a:rPr lang="en" sz="2400" dirty="0">
                <a:solidFill>
                  <a:srgbClr val="FFFFFF"/>
                </a:solidFill>
              </a:rPr>
              <a:t> parameters</a:t>
            </a:r>
            <a:endParaRPr sz="2400" dirty="0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FFFFF"/>
                </a:solidFill>
              </a:rPr>
              <a:t>-Incoming velocity = 2.96 m/s   </a:t>
            </a:r>
            <a:endParaRPr sz="1800" dirty="0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FFFFF"/>
                </a:solidFill>
              </a:rPr>
              <a:t>-Radius of the ball = 0.0200 m</a:t>
            </a:r>
            <a:endParaRPr sz="1800" dirty="0">
              <a:solidFill>
                <a:srgbClr val="FFFFFF"/>
              </a:solidFill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5976625" y="2571750"/>
            <a:ext cx="399900" cy="914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hape 257">
                <a:extLst>
                  <a:ext uri="{FF2B5EF4-FFF2-40B4-BE49-F238E27FC236}">
                    <a16:creationId xmlns:a16="http://schemas.microsoft.com/office/drawing/2014/main" id="{B083DBF1-8758-4AAD-94B3-CC4549C9F607}"/>
                  </a:ext>
                </a:extLst>
              </p:cNvPr>
              <p:cNvSpPr txBox="1"/>
              <p:nvPr/>
            </p:nvSpPr>
            <p:spPr>
              <a:xfrm>
                <a:off x="5012194" y="3390800"/>
                <a:ext cx="3324206" cy="100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800" b="0" i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28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13</m:t>
                    </m:r>
                    <m:r>
                      <a:rPr lang="en-US" sz="28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FFFFFF"/>
                    </a:solidFill>
                  </a:rPr>
                  <a:t>⁡</a:t>
                </a:r>
              </a:p>
            </p:txBody>
          </p:sp>
        </mc:Choice>
        <mc:Fallback xmlns="">
          <p:sp>
            <p:nvSpPr>
              <p:cNvPr id="9" name="Shape 257">
                <a:extLst>
                  <a:ext uri="{FF2B5EF4-FFF2-40B4-BE49-F238E27FC236}">
                    <a16:creationId xmlns:a16="http://schemas.microsoft.com/office/drawing/2014/main" id="{B083DBF1-8758-4AAD-94B3-CC4549C9F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194" y="3390800"/>
                <a:ext cx="3324206" cy="1005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B8F1DF1E-E182-47A7-A18B-4E2BB8C862DD}"/>
              </a:ext>
            </a:extLst>
          </p:cNvPr>
          <p:cNvSpPr/>
          <p:nvPr/>
        </p:nvSpPr>
        <p:spPr>
          <a:xfrm>
            <a:off x="491233" y="4819407"/>
            <a:ext cx="685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Illouz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Dolev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. (2014). Spin Rate of a Racquetball Due To Angular Impact. International School of Bangkok Journal of Physics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0DF6F1-9DB6-4489-B7A4-F0F7E939B5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450" t="60076" r="16257" b="10038"/>
          <a:stretch/>
        </p:blipFill>
        <p:spPr>
          <a:xfrm>
            <a:off x="1161375" y="1106265"/>
            <a:ext cx="2888948" cy="8945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289</Words>
  <Application>Microsoft Office PowerPoint</Application>
  <PresentationFormat>On-screen Show (16:9)</PresentationFormat>
  <Paragraphs>73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Cambria Math</vt:lpstr>
      <vt:lpstr>Arial</vt:lpstr>
      <vt:lpstr>Montserrat</vt:lpstr>
      <vt:lpstr>Lato</vt:lpstr>
      <vt:lpstr>Focus</vt:lpstr>
      <vt:lpstr>Paddle Angle and Ball Spin</vt:lpstr>
      <vt:lpstr>Outline</vt:lpstr>
      <vt:lpstr>Research at ISB</vt:lpstr>
      <vt:lpstr>Research at KVIS</vt:lpstr>
      <vt:lpstr>Table tennis</vt:lpstr>
      <vt:lpstr>Research Question</vt:lpstr>
      <vt:lpstr>Prior Research</vt:lpstr>
      <vt:lpstr>Prior Research</vt:lpstr>
      <vt:lpstr>Predicted model</vt:lpstr>
      <vt:lpstr>Methodology</vt:lpstr>
      <vt:lpstr>Methodology</vt:lpstr>
      <vt:lpstr>Analysis</vt:lpstr>
      <vt:lpstr>Results</vt:lpstr>
      <vt:lpstr>Further Improvements</vt:lpstr>
      <vt:lpstr>Conclusion </vt:lpstr>
      <vt:lpstr>PowerPoint Presentation</vt:lpstr>
      <vt:lpstr>Questions?</vt:lpstr>
      <vt:lpstr>Derivation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Paddle Angle and Ball Spin</dc:title>
  <cp:lastModifiedBy>Damrongrat Siriwanna</cp:lastModifiedBy>
  <cp:revision>20</cp:revision>
  <dcterms:modified xsi:type="dcterms:W3CDTF">2018-05-21T01:43:32Z</dcterms:modified>
</cp:coreProperties>
</file>