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16" r:id="rId3"/>
    <p:sldId id="324" r:id="rId4"/>
    <p:sldId id="339" r:id="rId5"/>
    <p:sldId id="317" r:id="rId6"/>
    <p:sldId id="318" r:id="rId7"/>
    <p:sldId id="330" r:id="rId8"/>
    <p:sldId id="331" r:id="rId9"/>
    <p:sldId id="332" r:id="rId10"/>
    <p:sldId id="336" r:id="rId11"/>
    <p:sldId id="333" r:id="rId12"/>
    <p:sldId id="335" r:id="rId13"/>
    <p:sldId id="337" r:id="rId14"/>
    <p:sldId id="338" r:id="rId15"/>
    <p:sldId id="320" r:id="rId16"/>
    <p:sldId id="321" r:id="rId17"/>
    <p:sldId id="314" r:id="rId18"/>
  </p:sldIdLst>
  <p:sldSz cx="9144000" cy="6858000" type="screen4x3"/>
  <p:notesSz cx="6858000" cy="9144000"/>
  <p:defaultTextStyle>
    <a:defPPr>
      <a:defRPr lang="th-TH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DD7"/>
    <a:srgbClr val="BDEC12"/>
    <a:srgbClr val="CCFFCC"/>
    <a:srgbClr val="FEDEE3"/>
    <a:srgbClr val="FF0066"/>
    <a:srgbClr val="FDCFD7"/>
    <a:srgbClr val="FF9999"/>
    <a:srgbClr val="F9FBA3"/>
    <a:srgbClr val="EFF1AD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4" autoAdjust="0"/>
    <p:restoredTop sz="88810" autoAdjust="0"/>
  </p:normalViewPr>
  <p:slideViewPr>
    <p:cSldViewPr>
      <p:cViewPr>
        <p:scale>
          <a:sx n="63" d="100"/>
          <a:sy n="63" d="100"/>
        </p:scale>
        <p:origin x="-1062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9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noProof="0" smtClean="0"/>
              <a:t>Click to edit Master text styles</a:t>
            </a:r>
          </a:p>
          <a:p>
            <a:pPr lvl="1"/>
            <a:r>
              <a:rPr lang="th-TH" noProof="0" smtClean="0"/>
              <a:t>Second level</a:t>
            </a:r>
          </a:p>
          <a:p>
            <a:pPr lvl="2"/>
            <a:r>
              <a:rPr lang="th-TH" noProof="0" smtClean="0"/>
              <a:t>Third level</a:t>
            </a:r>
          </a:p>
          <a:p>
            <a:pPr lvl="3"/>
            <a:r>
              <a:rPr lang="th-TH" noProof="0" smtClean="0"/>
              <a:t>Fourth level</a:t>
            </a:r>
          </a:p>
          <a:p>
            <a:pPr lvl="4"/>
            <a:r>
              <a:rPr lang="th-TH" noProof="0" smtClean="0"/>
              <a:t>Fifth level</a:t>
            </a:r>
          </a:p>
        </p:txBody>
      </p:sp>
      <p:sp>
        <p:nvSpPr>
          <p:cNvPr id="179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79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EB86A15-275B-473E-A0B3-C5ECBEACEAAF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631776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Tahoma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Tahoma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Tahoma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Tahoma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Tahom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-Good afternoon everyone, My name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Sukumaporn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Chotnitikornkun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, I’m Master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degree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student in Department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of Chemistry, Faculty of Science at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C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hulalongkorn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university.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-Today I’m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going to talk about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my work in the topic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of “Heterogeneous Suzuki cross-coupling reaction in water catalyzed by palladium nanoparticles supported on individual calcium carbonate plates derived from mussel shell”.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86A15-275B-473E-A0B3-C5ECBEACEAAF}" type="slidenum">
              <a:rPr lang="en-US" smtClean="0"/>
              <a:pPr>
                <a:defRPr/>
              </a:pPr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055192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Secondly, we screen 8 types of</a:t>
            </a:r>
            <a:r>
              <a:rPr lang="en-US" baseline="0" dirty="0" smtClean="0"/>
              <a:t> solvent as show in the table. 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The best result is obtained in 100% conversion when we used the mixed solvent of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EtOH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and water. It’s probably due to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increasing solubility between base and reactants. Moreover, when we add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cetyltrimethylammonium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bromide or CTAB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in water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as solvent system, the excellent conversion is obtained in 100%. Because CTAB  was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used as a phase transfer agent to promote in bringing organic reagents into aqueous solution. 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86A15-275B-473E-A0B3-C5ECBEACEAAF}" type="slidenum">
              <a:rPr lang="en-US" smtClean="0"/>
              <a:pPr>
                <a:defRPr/>
              </a:pPr>
              <a:t>10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531532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Finally</a:t>
            </a:r>
            <a:r>
              <a:rPr lang="en-US" baseline="0" dirty="0" smtClean="0"/>
              <a:t>, we choose two optimum conditions to study the Suzuki reactions at 40 degree Celsius for 12 hours. Condition A is the use of K2CO3 as base in mixed solvent of ETOH:H2O in volume ratio 3:2 and Condition B is the use of K2CO3 as base in water and CTAB as solvent.</a:t>
            </a:r>
            <a:endParaRPr 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because K</a:t>
            </a:r>
            <a:r>
              <a:rPr lang="en-US" sz="1200" kern="1200" baseline="-250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CO</a:t>
            </a:r>
            <a:r>
              <a:rPr lang="en-US" sz="1200" kern="1200" baseline="-250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3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is low-priced and the use of water as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solvent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can reduce toxic organic wastes.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86A15-275B-473E-A0B3-C5ECBEACEAAF}" type="slidenum">
              <a:rPr lang="en-US" smtClean="0"/>
              <a:pPr>
                <a:defRPr/>
              </a:pPr>
              <a:t>11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224874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To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investigate the substrate scope of this reaction, we used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phenylboronic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acid to couple with derivative of aryl iodide under the optimum condition A or B. </a:t>
            </a:r>
            <a:endParaRPr lang="en-US" sz="1200" b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Tahom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The results show that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ryl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iodide with neutral, electron donating and electron withdrawing groups underwent successful cross-coupling reactions without remaining of starting materials and then we isolate these compounds which are obtained more than 80% in every condition. as show on the slide</a:t>
            </a:r>
            <a:endParaRPr lang="en-US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Tahoma" pitchFamily="34" charset="0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 </a:t>
            </a:r>
          </a:p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86A15-275B-473E-A0B3-C5ECBEACEAAF}" type="slidenum">
              <a:rPr lang="en-US" smtClean="0"/>
              <a:pPr>
                <a:defRPr/>
              </a:pPr>
              <a:t>12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14919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In conclusions, we have successfully prepared a novel heterogeneous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Pd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/ICCP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catalyst and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characterized by ICP-OES, SEM and EDX techniques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Which found 6.1% by weight of Palladium content with 3 micrometer individual plate.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And the prepared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Pd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/ICCP catalyst can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catalyze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effectively the Suzuki cross-coupling reactions conducted in aqueous media at low temperatures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that giving coupling product more than 80%.</a:t>
            </a:r>
            <a:endParaRPr lang="en-US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Tahoma" pitchFamily="34" charset="0"/>
            </a:endParaRPr>
          </a:p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86A15-275B-473E-A0B3-C5ECBEACEAAF}" type="slidenum">
              <a:rPr lang="en-US" smtClean="0"/>
              <a:pPr>
                <a:defRPr/>
              </a:pPr>
              <a:t>13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718108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In the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future work, we focus on expanding the scope of the Suzuki reaction both variation of aryl bromide and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arylboronic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acid, as well as studying reusability of palladium catalyst.</a:t>
            </a:r>
          </a:p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86A15-275B-473E-A0B3-C5ECBEACEAAF}" type="slidenum">
              <a:rPr lang="en-US" smtClean="0"/>
              <a:pPr>
                <a:defRPr/>
              </a:pPr>
              <a:t>14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718108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Finally, I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woul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d like to thank you very much to my thesis advisor associate professor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Sumrit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Wacharasindhu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and my-co advisor professor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Mongkol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Sukwattanasinitt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for valuable advice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and kindness throughout this research.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Thank you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Chulalongkorn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University, Thank you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Nanothailand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conference.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Thank you MAPs group, And all of you, thank you for your kind attention.</a:t>
            </a:r>
          </a:p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86A15-275B-473E-A0B3-C5ECBEACEAAF}" type="slidenum">
              <a:rPr lang="en-US" smtClean="0"/>
              <a:pPr>
                <a:defRPr/>
              </a:pPr>
              <a:t>15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79393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First, let me introduce you about Suzuki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cross-coupling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reaction.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Suzuki</a:t>
            </a:r>
            <a:r>
              <a:rPr lang="en-US" baseline="0" dirty="0" smtClean="0"/>
              <a:t> cross-coupling reaction is the palladium-catalyzed reaction between aryl halide and aryl </a:t>
            </a:r>
            <a:r>
              <a:rPr lang="en-US" baseline="0" dirty="0" err="1" smtClean="0"/>
              <a:t>boronic</a:t>
            </a:r>
            <a:r>
              <a:rPr lang="en-US" baseline="0" dirty="0" smtClean="0"/>
              <a:t> acid to form C-C bond in </a:t>
            </a:r>
            <a:r>
              <a:rPr lang="en-US" baseline="0" dirty="0" err="1" smtClean="0"/>
              <a:t>biaryl</a:t>
            </a:r>
            <a:r>
              <a:rPr lang="en-US" baseline="0" dirty="0" smtClean="0"/>
              <a:t> compound. And this reaction required Pd (0) as catalyst, base and temperature as shown the scheme.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However, weak point of most this reaction is the use of homogeneous </a:t>
            </a:r>
            <a:r>
              <a:rPr lang="en-US" baseline="0" dirty="0" err="1" smtClean="0"/>
              <a:t>Pd</a:t>
            </a:r>
            <a:r>
              <a:rPr lang="en-US" baseline="0" dirty="0" smtClean="0"/>
              <a:t> catalyst Such as </a:t>
            </a:r>
            <a:r>
              <a:rPr lang="en-US" baseline="0" dirty="0" err="1" smtClean="0"/>
              <a:t>Pd</a:t>
            </a:r>
            <a:r>
              <a:rPr lang="en-US" baseline="0" dirty="0" smtClean="0"/>
              <a:t>(</a:t>
            </a:r>
            <a:r>
              <a:rPr lang="en-US" baseline="0" dirty="0" err="1" smtClean="0"/>
              <a:t>OAc</a:t>
            </a:r>
            <a:r>
              <a:rPr lang="en-US" baseline="0" dirty="0" smtClean="0"/>
              <a:t>)2 that need external ligand and organic solvent at high temperature.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So  the use of heterogeneous </a:t>
            </a:r>
            <a:r>
              <a:rPr lang="en-US" baseline="0" dirty="0" err="1" smtClean="0"/>
              <a:t>Pd</a:t>
            </a:r>
            <a:r>
              <a:rPr lang="en-US" baseline="0" dirty="0" smtClean="0"/>
              <a:t> catalyst without external ligand in aqueous solvent at low temperature is interesting because of easy product isolation, simple recycling catalyst and reduced toxic organic waste.</a:t>
            </a:r>
            <a:endParaRPr lang="en-GB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Tahoma" pitchFamily="34" charset="0"/>
            </a:endParaRPr>
          </a:p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86A15-275B-473E-A0B3-C5ECBEACEAAF}" type="slidenum">
              <a:rPr lang="en-US" smtClean="0"/>
              <a:pPr>
                <a:defRPr/>
              </a:pPr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127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From advantages of heterogeneous </a:t>
            </a:r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Pd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catalyst, There are many research about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using heterogeneous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Pd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catalyst to develop cross-coupling reaction. </a:t>
            </a:r>
          </a:p>
          <a:p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For example, In 2002, reported the use of palladium on C in Suzuki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rxn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between 4-iodophenol and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phenylboronic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acid.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                  In 2007, reported the use of palladium on CaCO3 in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Stille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rxn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between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iodobenzene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and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tributylphenyltin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            and In 2010, reported the use of palladium on Shell particle in Heck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rxn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between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iodobenzene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and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butylacrylate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All results show that these catalysts have effective catalytic activity and reusability.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However,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Pd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on C can ignite in air so the use of CaCO3 and shell particle can fix this problem and both of them  are available in nature.</a:t>
            </a:r>
            <a:endParaRPr lang="en-US" sz="1200" b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86A15-275B-473E-A0B3-C5ECBEACEAAF}" type="slidenum">
              <a:rPr lang="en-US" smtClean="0"/>
              <a:pPr>
                <a:defRPr/>
              </a:pPr>
              <a:t>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94202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Furthermore </a:t>
            </a:r>
            <a:r>
              <a:rPr lang="en-US" dirty="0" err="1" smtClean="0"/>
              <a:t>Nowaday</a:t>
            </a:r>
            <a:r>
              <a:rPr lang="en-US" dirty="0" smtClean="0"/>
              <a:t>,</a:t>
            </a:r>
            <a:r>
              <a:rPr lang="en-US" baseline="0" dirty="0" smtClean="0"/>
              <a:t>  fishery industry produced a lot of  waste from green mussel shells around 70000 tons/year in south east </a:t>
            </a:r>
            <a:r>
              <a:rPr lang="en-US" baseline="0" dirty="0" err="1" smtClean="0"/>
              <a:t>asia</a:t>
            </a:r>
            <a:r>
              <a:rPr lang="en-US" baseline="0" dirty="0" smtClean="0"/>
              <a:t>. Which is difficult to handle leading to many problem such as accumulation at coastal areas, damage of natural landscape and sanitation problem.</a:t>
            </a:r>
          </a:p>
          <a:p>
            <a:r>
              <a:rPr lang="en-US" baseline="0" dirty="0" smtClean="0"/>
              <a:t>So How to add value to these waste shells.</a:t>
            </a:r>
          </a:p>
          <a:p>
            <a:r>
              <a:rPr lang="en-US" baseline="0" dirty="0" smtClean="0"/>
              <a:t>The possible way is the use of green mussel shell as solid support for preparing catalyst because the mussel shell consist of high surface area calcium carbonate plates.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86A15-275B-473E-A0B3-C5ECBEACEAAF}" type="slidenum">
              <a:rPr lang="en-US" smtClean="0"/>
              <a:pPr>
                <a:defRPr/>
              </a:pPr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55709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Therefore, We would like to prepare the individual calcium carbonate plates from waste Asian green mussel shell supported palladium catalyst (or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Pd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/ICCP) by chemical treatment and investigate catalytic activity by using Suzuki reaction between aryl halide and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arylboronic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acid at low temperature without external ligand in aqueous solution, which have not been done before.</a:t>
            </a:r>
            <a:endParaRPr lang="en-US" sz="1200" b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Tahoma" pitchFamily="34" charset="0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Tahoma" pitchFamily="34" charset="0"/>
            </a:endParaRPr>
          </a:p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86A15-275B-473E-A0B3-C5ECBEACEAAF}" type="slidenum">
              <a:rPr lang="en-US" smtClean="0"/>
              <a:pPr>
                <a:defRPr/>
              </a:pPr>
              <a:t>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8344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First, we prepared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the individual calcium carbonate plates supported palladium catalyst (or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Pd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/ICCP) by impregnation-reduction method as show on the slide.</a:t>
            </a:r>
            <a:endParaRPr lang="en-US" sz="1200" b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Tahom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Individual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calcium carbonate plates was obtained from sensor research unit.</a:t>
            </a:r>
            <a:endParaRPr lang="en-US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Tahom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First, we add ICCP and water into the beaker, then add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dihydrogentetrachloropalladate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(II) solution and stir until color of solution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change from brown to colorless, after that reduce Pd with sodium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borohydride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, then wash and dry it. Finally we obtain Pd on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individual calcium carbonates plates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in black solid as show in the picture.</a:t>
            </a:r>
            <a:endParaRPr lang="en-US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Tahoma" pitchFamily="34" charset="0"/>
            </a:endParaRPr>
          </a:p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86A15-275B-473E-A0B3-C5ECBEACEAAF}" type="slidenum">
              <a:rPr lang="en-US" smtClean="0"/>
              <a:pPr>
                <a:defRPr/>
              </a:pPr>
              <a:t>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49179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Next,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we investigate morphology of the heterogeneous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Pd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/ICCP catalyst by using Scanning electron microscope technique.</a:t>
            </a:r>
            <a:endParaRPr lang="en-US" sz="1200" b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Tahom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Picture on the left hand side is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SEM image, It shows morphology of the catalyst which is around 3 micrometer individual plate.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Picture on the right hand side, we obtained from EDX technique. It shows total dispersion of the palladium catalyst on shell particles, As you can see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white,red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and green dot in the picture. </a:t>
            </a:r>
            <a:endParaRPr lang="en-US" sz="1200" b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Tahoma" pitchFamily="34" charset="0"/>
            </a:endParaRPr>
          </a:p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86A15-275B-473E-A0B3-C5ECBEACEAAF}" type="slidenum">
              <a:rPr lang="en-US" smtClean="0"/>
              <a:pPr>
                <a:defRPr/>
              </a:pPr>
              <a:t>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2572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Furthermore,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we investigate amount of palladium on shell particle by using inductively coupled plasma optical emission spectroscopy.</a:t>
            </a:r>
            <a:endParaRPr lang="en-US" sz="1200" b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Tahom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Amount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of palladium on shell particles is about 6.1% by weight. </a:t>
            </a:r>
            <a:r>
              <a:rPr lang="en-US" dirty="0" smtClean="0"/>
              <a:t>Which are a little bit</a:t>
            </a:r>
            <a:r>
              <a:rPr lang="en-US" baseline="0" dirty="0" smtClean="0"/>
              <a:t> lower than expected palladium content, It’s probably due to binding ability between palladium and surface of </a:t>
            </a:r>
            <a:r>
              <a:rPr lang="en-US" baseline="0" smtClean="0"/>
              <a:t>shell particle.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86A15-275B-473E-A0B3-C5ECBEACEAAF}" type="slidenum">
              <a:rPr lang="en-US" smtClean="0"/>
              <a:pPr>
                <a:defRPr/>
              </a:pPr>
              <a:t>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442600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To investigate catalytic activity of the catalyst, we optimize reaction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condition of Suzuki cross-coupling reaction between 4-iodoanisole and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phenylboronic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Tahoma" pitchFamily="34" charset="0"/>
              </a:rPr>
              <a:t> acid which follow the reaction by %conversion from H-NMR. Firstly, we screen 7 types of base which have been widely used in Suzuki reaction. The best result is obtained in 100% conversion when we used DIPA, Cs2CO3, Na2CO3 or K2CO3 as base. </a:t>
            </a:r>
            <a:endParaRPr lang="en-US" sz="1200" b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Tahoma" pitchFamily="34" charset="0"/>
            </a:endParaRPr>
          </a:p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86A15-275B-473E-A0B3-C5ECBEACEAAF}" type="slidenum">
              <a:rPr lang="en-US" smtClean="0"/>
              <a:pPr>
                <a:defRPr/>
              </a:pPr>
              <a:t>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57944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" descr="300px-ตึกขาว_จุฬาฯ"/>
          <p:cNvPicPr>
            <a:picLocks noChangeAspect="1" noChangeArrowheads="1"/>
          </p:cNvPicPr>
          <p:nvPr userDrawn="1"/>
        </p:nvPicPr>
        <p:blipFill>
          <a:blip r:embed="rId2">
            <a:lum bright="8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1"/>
          <p:cNvSpPr>
            <a:spLocks noChangeArrowheads="1"/>
          </p:cNvSpPr>
          <p:nvPr userDrawn="1"/>
        </p:nvSpPr>
        <p:spPr bwMode="auto">
          <a:xfrm>
            <a:off x="-69850" y="6021388"/>
            <a:ext cx="69850" cy="71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grpSp>
        <p:nvGrpSpPr>
          <p:cNvPr id="6" name="Group 16"/>
          <p:cNvGrpSpPr>
            <a:grpSpLocks/>
          </p:cNvGrpSpPr>
          <p:nvPr userDrawn="1"/>
        </p:nvGrpSpPr>
        <p:grpSpPr bwMode="auto">
          <a:xfrm>
            <a:off x="0" y="5994400"/>
            <a:ext cx="9144000" cy="863600"/>
            <a:chOff x="0" y="3612"/>
            <a:chExt cx="5760" cy="708"/>
          </a:xfrm>
        </p:grpSpPr>
        <p:sp>
          <p:nvSpPr>
            <p:cNvPr id="7" name="Rectangle 17"/>
            <p:cNvSpPr>
              <a:spLocks noChangeArrowheads="1"/>
            </p:cNvSpPr>
            <p:nvPr userDrawn="1"/>
          </p:nvSpPr>
          <p:spPr bwMode="auto">
            <a:xfrm>
              <a:off x="0" y="3974"/>
              <a:ext cx="5760" cy="346"/>
            </a:xfrm>
            <a:prstGeom prst="rect">
              <a:avLst/>
            </a:prstGeom>
            <a:solidFill>
              <a:srgbClr val="FF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8" name="Rectangle 18"/>
            <p:cNvSpPr>
              <a:spLocks noChangeArrowheads="1"/>
            </p:cNvSpPr>
            <p:nvPr userDrawn="1"/>
          </p:nvSpPr>
          <p:spPr bwMode="auto">
            <a:xfrm>
              <a:off x="5057" y="3793"/>
              <a:ext cx="703" cy="210"/>
            </a:xfrm>
            <a:prstGeom prst="rect">
              <a:avLst/>
            </a:prstGeom>
            <a:solidFill>
              <a:srgbClr val="FF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9" name="AutoShape 19"/>
            <p:cNvSpPr>
              <a:spLocks noChangeArrowheads="1"/>
            </p:cNvSpPr>
            <p:nvPr userDrawn="1"/>
          </p:nvSpPr>
          <p:spPr bwMode="auto">
            <a:xfrm rot="16200000">
              <a:off x="4814" y="3764"/>
              <a:ext cx="213" cy="272"/>
            </a:xfrm>
            <a:prstGeom prst="rtTriangle">
              <a:avLst/>
            </a:prstGeom>
            <a:solidFill>
              <a:srgbClr val="FF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" name="AutoShape 20"/>
            <p:cNvSpPr>
              <a:spLocks noChangeArrowheads="1"/>
            </p:cNvSpPr>
            <p:nvPr userDrawn="1"/>
          </p:nvSpPr>
          <p:spPr bwMode="auto">
            <a:xfrm rot="16200000">
              <a:off x="5517" y="3583"/>
              <a:ext cx="213" cy="272"/>
            </a:xfrm>
            <a:prstGeom prst="rtTriangle">
              <a:avLst/>
            </a:prstGeom>
            <a:solidFill>
              <a:srgbClr val="FF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1699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th-TH"/>
              <a:t>Click to edit Master title style</a:t>
            </a:r>
          </a:p>
        </p:txBody>
      </p:sp>
      <p:sp>
        <p:nvSpPr>
          <p:cNvPr id="16999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2051050" y="3860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th-TH"/>
              <a:t>Click to edit Master subtitle style</a:t>
            </a:r>
          </a:p>
        </p:txBody>
      </p:sp>
      <p:sp>
        <p:nvSpPr>
          <p:cNvPr id="11" name="Rectangle 21"/>
          <p:cNvSpPr>
            <a:spLocks noGrp="1" noChangeArrowheads="1"/>
          </p:cNvSpPr>
          <p:nvPr>
            <p:ph type="ftr" sz="quarter" idx="10"/>
          </p:nvPr>
        </p:nvSpPr>
        <p:spPr>
          <a:xfrm>
            <a:off x="468313" y="6524625"/>
            <a:ext cx="3095625" cy="268288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Chulalongkorn University © 2009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13194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42098-75E0-4354-90AF-A838E1A30BF3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77836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23025" y="260350"/>
            <a:ext cx="2057400" cy="5865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260350"/>
            <a:ext cx="6019800" cy="5865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9EF4B-30E7-42F4-8437-D38FF2AE1B4B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92463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706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50825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284ED-F381-48C3-822D-E0AA0DF085EC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1790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BBC07-2910-4DB8-9803-A54AB3A43881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83984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073A2-9969-4988-B62A-4F2355DDB136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7578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03922-A1FE-431A-8E73-3911996E1DE0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92360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06D97-5DA7-4476-84DE-4E2D18B51CA3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01332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7A404-852E-438A-90E4-326BD5A3FE37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59803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F5ED9-BB88-4EA3-A43D-56CBB0F016F3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57710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9506B-F31D-45D3-A433-8BF2B88A97CF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53473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65445-0884-4033-B938-7D4F7D027833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99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13"/>
          <p:cNvGrpSpPr>
            <a:grpSpLocks/>
          </p:cNvGrpSpPr>
          <p:nvPr userDrawn="1"/>
        </p:nvGrpSpPr>
        <p:grpSpPr bwMode="auto">
          <a:xfrm>
            <a:off x="0" y="5994400"/>
            <a:ext cx="9144000" cy="863600"/>
            <a:chOff x="0" y="3612"/>
            <a:chExt cx="5760" cy="708"/>
          </a:xfrm>
        </p:grpSpPr>
        <p:sp>
          <p:nvSpPr>
            <p:cNvPr id="1033" name="Rectangle 9"/>
            <p:cNvSpPr>
              <a:spLocks noChangeArrowheads="1"/>
            </p:cNvSpPr>
            <p:nvPr userDrawn="1"/>
          </p:nvSpPr>
          <p:spPr bwMode="auto">
            <a:xfrm>
              <a:off x="0" y="3974"/>
              <a:ext cx="5760" cy="346"/>
            </a:xfrm>
            <a:prstGeom prst="rect">
              <a:avLst/>
            </a:prstGeom>
            <a:solidFill>
              <a:srgbClr val="FF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5057" y="3793"/>
              <a:ext cx="703" cy="210"/>
            </a:xfrm>
            <a:prstGeom prst="rect">
              <a:avLst/>
            </a:prstGeom>
            <a:solidFill>
              <a:srgbClr val="FF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35" name="AutoShape 11"/>
            <p:cNvSpPr>
              <a:spLocks noChangeArrowheads="1"/>
            </p:cNvSpPr>
            <p:nvPr userDrawn="1"/>
          </p:nvSpPr>
          <p:spPr bwMode="auto">
            <a:xfrm rot="16200000">
              <a:off x="4814" y="3764"/>
              <a:ext cx="213" cy="272"/>
            </a:xfrm>
            <a:prstGeom prst="rtTriangle">
              <a:avLst/>
            </a:prstGeom>
            <a:solidFill>
              <a:srgbClr val="FF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36" name="AutoShape 12"/>
            <p:cNvSpPr>
              <a:spLocks noChangeArrowheads="1"/>
            </p:cNvSpPr>
            <p:nvPr userDrawn="1"/>
          </p:nvSpPr>
          <p:spPr bwMode="auto">
            <a:xfrm rot="16200000">
              <a:off x="5517" y="3583"/>
              <a:ext cx="213" cy="272"/>
            </a:xfrm>
            <a:prstGeom prst="rtTriangle">
              <a:avLst/>
            </a:prstGeom>
            <a:solidFill>
              <a:srgbClr val="FF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260350"/>
            <a:ext cx="822960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title style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text styles</a:t>
            </a:r>
          </a:p>
          <a:p>
            <a:pPr lvl="1"/>
            <a:r>
              <a:rPr lang="th-TH" smtClean="0"/>
              <a:t>Second level</a:t>
            </a:r>
          </a:p>
          <a:p>
            <a:pPr lvl="2"/>
            <a:r>
              <a:rPr lang="th-TH" smtClean="0"/>
              <a:t>Third level</a:t>
            </a:r>
          </a:p>
          <a:p>
            <a:pPr lvl="3"/>
            <a:r>
              <a:rPr lang="th-TH" smtClean="0"/>
              <a:t>Fourth level</a:t>
            </a:r>
          </a:p>
          <a:p>
            <a:pPr lvl="4"/>
            <a:r>
              <a:rPr lang="th-TH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524625"/>
            <a:ext cx="597535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32600" y="6530975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EE929ACD-98F0-47ED-857E-019D97691B6A}" type="slidenum">
              <a:rPr lang="en-US"/>
              <a:pPr>
                <a:defRPr/>
              </a:pPr>
              <a:t>‹#›</a:t>
            </a:fld>
            <a:endParaRPr lang="th-TH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-69850" y="6021388"/>
            <a:ext cx="69850" cy="71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0" y="1125538"/>
            <a:ext cx="9144000" cy="71437"/>
          </a:xfrm>
          <a:prstGeom prst="rect">
            <a:avLst/>
          </a:prstGeom>
          <a:gradFill rotWithShape="1">
            <a:gsLst>
              <a:gs pos="0">
                <a:srgbClr val="FF6699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pic>
        <p:nvPicPr>
          <p:cNvPr id="25609" name="Picture 15" descr="100yearschem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1563" y="0"/>
            <a:ext cx="1722437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66"/>
          </a:solidFill>
          <a:latin typeface="Arial" charset="0"/>
          <a:cs typeface="Angsana New" pitchFamily="18" charset="-34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66"/>
          </a:solidFill>
          <a:latin typeface="Arial" charset="0"/>
          <a:cs typeface="Angsana New" pitchFamily="18" charset="-34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66"/>
          </a:solidFill>
          <a:latin typeface="Arial" charset="0"/>
          <a:cs typeface="Angsana New" pitchFamily="18" charset="-34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66"/>
          </a:solidFill>
          <a:latin typeface="Arial" charset="0"/>
          <a:cs typeface="Angsana New" pitchFamily="18" charset="-34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FF0066"/>
          </a:solidFill>
          <a:latin typeface="Arial" charset="0"/>
          <a:cs typeface="Angsana New" pitchFamily="18" charset="-34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FF0066"/>
          </a:solidFill>
          <a:latin typeface="Arial" charset="0"/>
          <a:cs typeface="Angsana New" pitchFamily="18" charset="-34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FF0066"/>
          </a:solidFill>
          <a:latin typeface="Arial" charset="0"/>
          <a:cs typeface="Angsana New" pitchFamily="18" charset="-34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FF0066"/>
          </a:solidFill>
          <a:latin typeface="Arial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28.emf"/><Relationship Id="rId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0.emf"/><Relationship Id="rId4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31.emf"/><Relationship Id="rId4" Type="http://schemas.openxmlformats.org/officeDocument/2006/relationships/oleObject" Target="../embeddings/oleObject1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3.png"/><Relationship Id="rId5" Type="http://schemas.openxmlformats.org/officeDocument/2006/relationships/image" Target="../media/image36.emf"/><Relationship Id="rId4" Type="http://schemas.openxmlformats.org/officeDocument/2006/relationships/oleObject" Target="../embeddings/oleObject14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eg"/><Relationship Id="rId7" Type="http://schemas.openxmlformats.org/officeDocument/2006/relationships/image" Target="../media/image4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g"/><Relationship Id="rId5" Type="http://schemas.openxmlformats.org/officeDocument/2006/relationships/image" Target="../media/image39.jp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tiff"/><Relationship Id="rId4" Type="http://schemas.openxmlformats.org/officeDocument/2006/relationships/image" Target="../media/image23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png"/><Relationship Id="rId5" Type="http://schemas.openxmlformats.org/officeDocument/2006/relationships/image" Target="../media/image25.emf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7.emf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1"/>
          <p:cNvSpPr>
            <a:spLocks noGrp="1" noChangeArrowheads="1"/>
          </p:cNvSpPr>
          <p:nvPr>
            <p:ph type="ftr" sz="quarter" idx="10"/>
          </p:nvPr>
        </p:nvSpPr>
        <p:spPr>
          <a:xfrm>
            <a:off x="-36512" y="6473080"/>
            <a:ext cx="3095625" cy="2682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eaLnBrk="1" hangingPunct="1"/>
            <a:r>
              <a:rPr lang="en-US" sz="1400" dirty="0" err="1" smtClean="0">
                <a:solidFill>
                  <a:schemeClr val="bg1"/>
                </a:solidFill>
              </a:rPr>
              <a:t>Chulalongkorn</a:t>
            </a:r>
            <a:r>
              <a:rPr lang="en-US" sz="1400" dirty="0" smtClean="0">
                <a:solidFill>
                  <a:schemeClr val="bg1"/>
                </a:solidFill>
              </a:rPr>
              <a:t> University </a:t>
            </a:r>
            <a:endParaRPr lang="th-TH" sz="1400" dirty="0" smtClean="0">
              <a:solidFill>
                <a:schemeClr val="bg1"/>
              </a:solidFill>
            </a:endParaRP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31194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9" y="487685"/>
            <a:ext cx="1264231" cy="200521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108520" y="472023"/>
            <a:ext cx="9230423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en-US" sz="2600" b="1" dirty="0" smtClean="0">
                <a:ln w="19050">
                  <a:solidFill>
                    <a:srgbClr val="FF0066"/>
                  </a:solidFill>
                </a:ln>
                <a:solidFill>
                  <a:srgbClr val="FF0066"/>
                </a:solidFill>
              </a:rPr>
              <a:t>HETEROGENEOUS SUZUKI </a:t>
            </a:r>
            <a:r>
              <a:rPr lang="en-US" sz="2600" b="1" cap="none" spc="0" dirty="0" smtClean="0">
                <a:ln w="19050">
                  <a:solidFill>
                    <a:srgbClr val="FF0066"/>
                  </a:solidFill>
                </a:ln>
                <a:solidFill>
                  <a:srgbClr val="FF0066"/>
                </a:solidFill>
              </a:rPr>
              <a:t>CROSS-COUPLING REACTION IN WATER CATALYZED BY </a:t>
            </a:r>
          </a:p>
          <a:p>
            <a:pPr algn="r"/>
            <a:r>
              <a:rPr lang="en-US" sz="2600" b="1" cap="none" spc="0" dirty="0" smtClean="0">
                <a:ln w="19050">
                  <a:solidFill>
                    <a:srgbClr val="FF0066"/>
                  </a:solidFill>
                </a:ln>
                <a:solidFill>
                  <a:srgbClr val="FF0066"/>
                </a:solidFill>
              </a:rPr>
              <a:t>PALLADIUM NANOPARTICLES SUPPORTED </a:t>
            </a:r>
            <a:endParaRPr lang="en-US" sz="2600" b="1" dirty="0">
              <a:ln w="19050">
                <a:solidFill>
                  <a:srgbClr val="FF0066"/>
                </a:solidFill>
              </a:ln>
              <a:solidFill>
                <a:srgbClr val="FF0066"/>
              </a:solidFill>
            </a:endParaRPr>
          </a:p>
          <a:p>
            <a:pPr algn="r"/>
            <a:r>
              <a:rPr lang="en-US" sz="2600" b="1" cap="none" spc="0" dirty="0" smtClean="0">
                <a:ln w="19050">
                  <a:solidFill>
                    <a:srgbClr val="FF0066"/>
                  </a:solidFill>
                </a:ln>
                <a:solidFill>
                  <a:srgbClr val="FF0066"/>
                </a:solidFill>
              </a:rPr>
              <a:t>ON INDIVIDUAL CALCIUM CARBONATE PLATES DERIVED FROM MUSSEL SHELL </a:t>
            </a:r>
            <a:endParaRPr lang="th-TH" sz="2600" b="1" cap="none" spc="0" dirty="0">
              <a:ln w="19050">
                <a:solidFill>
                  <a:srgbClr val="FF0066"/>
                </a:solidFill>
              </a:ln>
              <a:solidFill>
                <a:srgbClr val="FF0066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43807" y="2708920"/>
            <a:ext cx="6300193" cy="892552"/>
          </a:xfrm>
          <a:prstGeom prst="rect">
            <a:avLst/>
          </a:prstGeom>
          <a:solidFill>
            <a:srgbClr val="FB81A7"/>
          </a:solidFill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2600" b="1" cap="none" spc="0" dirty="0" smtClean="0">
                <a:ln w="1905">
                  <a:solidFill>
                    <a:schemeClr val="tx1"/>
                  </a:solidFill>
                </a:ln>
                <a:solidFill>
                  <a:schemeClr val="accent3"/>
                </a:solidFill>
              </a:rPr>
              <a:t>Presented by</a:t>
            </a:r>
          </a:p>
          <a:p>
            <a:pPr algn="r"/>
            <a:r>
              <a:rPr lang="en-US" sz="2600" b="1" cap="none" spc="0" dirty="0" smtClean="0">
                <a:ln w="1905">
                  <a:solidFill>
                    <a:schemeClr val="tx1"/>
                  </a:solidFill>
                </a:ln>
                <a:solidFill>
                  <a:schemeClr val="accent3"/>
                </a:solidFill>
              </a:rPr>
              <a:t>Miss </a:t>
            </a:r>
            <a:r>
              <a:rPr lang="en-US" sz="2600" b="1" cap="none" spc="0" dirty="0" err="1" smtClean="0">
                <a:ln w="1905">
                  <a:solidFill>
                    <a:schemeClr val="tx1"/>
                  </a:solidFill>
                </a:ln>
                <a:solidFill>
                  <a:schemeClr val="accent3"/>
                </a:solidFill>
              </a:rPr>
              <a:t>Sukumaporn</a:t>
            </a:r>
            <a:r>
              <a:rPr lang="en-US" sz="2600" b="1" cap="none" spc="0" dirty="0" smtClean="0">
                <a:ln w="1905">
                  <a:solidFill>
                    <a:schemeClr val="tx1"/>
                  </a:solidFill>
                </a:ln>
                <a:solidFill>
                  <a:schemeClr val="accent3"/>
                </a:solidFill>
              </a:rPr>
              <a:t> </a:t>
            </a:r>
            <a:r>
              <a:rPr lang="en-US" sz="2600" b="1" cap="none" spc="0" dirty="0" err="1" smtClean="0">
                <a:ln w="1905">
                  <a:solidFill>
                    <a:schemeClr val="tx1"/>
                  </a:solidFill>
                </a:ln>
                <a:solidFill>
                  <a:schemeClr val="accent3"/>
                </a:solidFill>
              </a:rPr>
              <a:t>Chotnitikornkun</a:t>
            </a:r>
            <a:endParaRPr lang="en-US" sz="2600" b="1" cap="none" spc="0" dirty="0" smtClean="0">
              <a:ln w="1905">
                <a:solidFill>
                  <a:schemeClr val="tx1"/>
                </a:solidFill>
              </a:ln>
              <a:solidFill>
                <a:schemeClr val="accent3"/>
              </a:solidFill>
            </a:endParaRPr>
          </a:p>
        </p:txBody>
      </p:sp>
      <p:sp>
        <p:nvSpPr>
          <p:cNvPr id="12" name="สี่เหลี่ยมผืนผ้า 4"/>
          <p:cNvSpPr/>
          <p:nvPr/>
        </p:nvSpPr>
        <p:spPr>
          <a:xfrm>
            <a:off x="2383470" y="3729226"/>
            <a:ext cx="67970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i="1" dirty="0" smtClean="0"/>
              <a:t>Advisor: Assoc. Prof. Dr. </a:t>
            </a:r>
            <a:r>
              <a:rPr lang="en-US" sz="2000" i="1" dirty="0" err="1" smtClean="0"/>
              <a:t>Sumrit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Wacharasindhu</a:t>
            </a:r>
            <a:endParaRPr lang="en-US" sz="2000" i="1" dirty="0" smtClean="0"/>
          </a:p>
          <a:p>
            <a:pPr algn="r"/>
            <a:r>
              <a:rPr lang="en-US" sz="2000" i="1" dirty="0" smtClean="0"/>
              <a:t>Co-advisor: Prof. Dr. </a:t>
            </a:r>
            <a:r>
              <a:rPr lang="en-US" sz="2000" i="1" dirty="0" err="1" smtClean="0"/>
              <a:t>Mongkol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Sukwattanasinitt</a:t>
            </a:r>
            <a:endParaRPr lang="en-US" sz="2000" i="1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272212" y="4469050"/>
            <a:ext cx="888114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sz="2000" b="1" cap="none" spc="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Department of Chemistry, Faculty of Science, </a:t>
            </a:r>
            <a:r>
              <a:rPr lang="en-US" sz="2000" b="1" cap="none" spc="0" dirty="0" err="1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Chulalongkorn</a:t>
            </a:r>
            <a:r>
              <a:rPr lang="en-US" sz="2000" b="1" cap="none" spc="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University</a:t>
            </a:r>
            <a:endParaRPr lang="th-TH" sz="2000" b="1" cap="none" spc="0" dirty="0">
              <a:ln w="1905"/>
              <a:solidFill>
                <a:srgbClr val="FF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00" t="3887" r="38333" b="40934"/>
          <a:stretch/>
        </p:blipFill>
        <p:spPr>
          <a:xfrm>
            <a:off x="5652120" y="5301208"/>
            <a:ext cx="664028" cy="10399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" t="57513" r="76500" b="1658"/>
          <a:stretch/>
        </p:blipFill>
        <p:spPr>
          <a:xfrm>
            <a:off x="1475656" y="5301080"/>
            <a:ext cx="936104" cy="10802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67" t="67136" r="27000" b="12696"/>
          <a:stretch/>
        </p:blipFill>
        <p:spPr>
          <a:xfrm>
            <a:off x="2506782" y="5690788"/>
            <a:ext cx="2137226" cy="6185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00" t="54333" r="2000" b="1658"/>
          <a:stretch/>
        </p:blipFill>
        <p:spPr>
          <a:xfrm>
            <a:off x="4716016" y="5202784"/>
            <a:ext cx="871065" cy="114710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304404" y="5919663"/>
            <a:ext cx="2876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NanoThailand</a:t>
            </a:r>
            <a:r>
              <a:rPr lang="en-US" sz="2400" dirty="0" smtClean="0"/>
              <a:t> 2016</a:t>
            </a:r>
            <a:endParaRPr lang="th-TH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1720" y="6093296"/>
            <a:ext cx="576064" cy="288032"/>
          </a:xfrm>
          <a:prstGeom prst="rect">
            <a:avLst/>
          </a:prstGeom>
          <a:solidFill>
            <a:srgbClr val="CC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0BBC07-2910-4DB8-9803-A54AB3A43881}" type="slidenum">
              <a:rPr lang="en-US" sz="1400" smtClean="0">
                <a:solidFill>
                  <a:schemeClr val="tx1"/>
                </a:solidFill>
              </a:rPr>
              <a:pPr>
                <a:defRPr/>
              </a:pPr>
              <a:t>10</a:t>
            </a:fld>
            <a:endParaRPr lang="th-TH" sz="1400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706438"/>
          </a:xfrm>
        </p:spPr>
        <p:txBody>
          <a:bodyPr/>
          <a:lstStyle/>
          <a:p>
            <a:r>
              <a:rPr lang="en-US" sz="4000" dirty="0" smtClean="0">
                <a:ln w="1905">
                  <a:solidFill>
                    <a:schemeClr val="tx1"/>
                  </a:solidFill>
                </a:ln>
                <a:solidFill>
                  <a:srgbClr val="FA5C8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Results</a:t>
            </a:r>
            <a:endParaRPr lang="th-TH" sz="4000" dirty="0">
              <a:solidFill>
                <a:srgbClr val="FA5C8D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1" y="836712"/>
            <a:ext cx="7920880" cy="461665"/>
          </a:xfrm>
          <a:prstGeom prst="rect">
            <a:avLst/>
          </a:prstGeom>
          <a:solidFill>
            <a:srgbClr val="FF388C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Optimization condition</a:t>
            </a:r>
            <a:endParaRPr kumimoji="0" lang="th-TH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2135128"/>
              </p:ext>
            </p:extLst>
          </p:nvPr>
        </p:nvGraphicFramePr>
        <p:xfrm>
          <a:off x="542925" y="1785938"/>
          <a:ext cx="7721600" cy="1328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7" name="CS ChemDraw Drawing" r:id="rId4" imgW="6519072" imgH="1121304" progId="ChemDraw.Document.6.0">
                  <p:embed/>
                </p:oleObj>
              </mc:Choice>
              <mc:Fallback>
                <p:oleObj name="CS ChemDraw Drawing" r:id="rId4" imgW="6519072" imgH="112130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" y="1785938"/>
                        <a:ext cx="7721600" cy="1328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11561" y="1298377"/>
            <a:ext cx="3456384" cy="4001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2</a:t>
            </a:r>
            <a:r>
              <a:rPr lang="en-US" sz="2000" dirty="0" smtClean="0"/>
              <a:t>. Screening </a:t>
            </a:r>
            <a:r>
              <a:rPr lang="en-US" sz="2000" dirty="0"/>
              <a:t>type of </a:t>
            </a:r>
            <a:r>
              <a:rPr lang="en-US" sz="2000" dirty="0" smtClean="0"/>
              <a:t>solvent  </a:t>
            </a:r>
            <a:endParaRPr lang="th-TH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629056" y="2689175"/>
            <a:ext cx="4839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Following of the reaction by %conversion from </a:t>
            </a:r>
            <a:r>
              <a:rPr lang="en-US" sz="1400" baseline="30000" dirty="0" smtClean="0"/>
              <a:t>1</a:t>
            </a:r>
            <a:r>
              <a:rPr lang="en-US" sz="1400" dirty="0" smtClean="0"/>
              <a:t>H-NMR </a:t>
            </a:r>
            <a:endParaRPr lang="th-TH" sz="1400" dirty="0"/>
          </a:p>
        </p:txBody>
      </p:sp>
      <p:sp>
        <p:nvSpPr>
          <p:cNvPr id="13" name="Rectangle 12"/>
          <p:cNvSpPr/>
          <p:nvPr/>
        </p:nvSpPr>
        <p:spPr>
          <a:xfrm>
            <a:off x="0" y="6381328"/>
            <a:ext cx="8892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Reaction condition: 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4-iodoanisole 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0.43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mmol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phenylboronic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acid 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0.645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mmol</a:t>
            </a:r>
            <a:r>
              <a:rPr kumimoji="0" lang="th-TH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</a:t>
            </a:r>
            <a:r>
              <a:rPr kumimoji="0" lang="th-TH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Pd catalysts 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0.0086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mmol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bases 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1.29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mmol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in solvents 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6.0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mL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078017"/>
              </p:ext>
            </p:extLst>
          </p:nvPr>
        </p:nvGraphicFramePr>
        <p:xfrm>
          <a:off x="539552" y="3068960"/>
          <a:ext cx="4742640" cy="3334174"/>
        </p:xfrm>
        <a:graphic>
          <a:graphicData uri="http://schemas.openxmlformats.org/drawingml/2006/table">
            <a:tbl>
              <a:tblPr firstRow="1" firstCol="1" bandRow="1"/>
              <a:tblGrid>
                <a:gridCol w="710192"/>
                <a:gridCol w="1780536"/>
                <a:gridCol w="2251912"/>
              </a:tblGrid>
              <a:tr h="4538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Entry</a:t>
                      </a:r>
                      <a:endParaRPr lang="en-US" sz="1400" b="1" dirty="0">
                        <a:effectLst/>
                        <a:latin typeface="Cordia New" pitchFamily="34" charset="-34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 w="12700" cmpd="sng">
                      <a:solidFill>
                        <a:srgbClr val="FF388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Type of solvent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 w="12700" cmpd="sng">
                      <a:solidFill>
                        <a:srgbClr val="FF388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Conversion[%]</a:t>
                      </a:r>
                      <a:endParaRPr lang="en-US" sz="1400" b="1" dirty="0">
                        <a:effectLst/>
                        <a:latin typeface="Cordia New" pitchFamily="34" charset="-34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 w="12700" cmpd="sng">
                      <a:solidFill>
                        <a:srgbClr val="FF388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Cordia New" pitchFamily="34" charset="-34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DMF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</a:tr>
              <a:tr h="360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ordia New" pitchFamily="34" charset="-34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DMSO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7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3</a:t>
                      </a:r>
                      <a:endParaRPr lang="en-US" sz="1400" dirty="0">
                        <a:effectLst/>
                        <a:latin typeface="+mn-lt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Toluene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51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</a:tr>
              <a:tr h="360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+mn-lt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/>
                        <a:t>EtOH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98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5</a:t>
                      </a:r>
                      <a:endParaRPr lang="en-US" sz="1400" dirty="0">
                        <a:effectLst/>
                        <a:latin typeface="+mn-lt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H</a:t>
                      </a:r>
                      <a:r>
                        <a:rPr lang="en-US" sz="1400" baseline="-25000" dirty="0" smtClean="0"/>
                        <a:t>2</a:t>
                      </a:r>
                      <a:r>
                        <a:rPr lang="en-US" sz="1400" dirty="0" smtClean="0"/>
                        <a:t>O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36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</a:tr>
              <a:tr h="3027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+mn-lt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DMF:H</a:t>
                      </a:r>
                      <a:r>
                        <a:rPr lang="en-US" sz="1400" baseline="-25000" dirty="0" smtClean="0"/>
                        <a:t>2</a:t>
                      </a:r>
                      <a:r>
                        <a:rPr lang="en-US" sz="1400" dirty="0" smtClean="0"/>
                        <a:t>O (3:1)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94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7</a:t>
                      </a:r>
                      <a:endParaRPr lang="en-US" sz="1400" dirty="0">
                        <a:effectLst/>
                        <a:latin typeface="+mn-lt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 EtOH:H</a:t>
                      </a:r>
                      <a:r>
                        <a:rPr lang="en-US" sz="1400" baseline="-25000" dirty="0" smtClean="0"/>
                        <a:t>2</a:t>
                      </a:r>
                      <a:r>
                        <a:rPr lang="en-US" sz="1400" dirty="0" smtClean="0"/>
                        <a:t>O (3:2)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100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ordia New"/>
                          <a:cs typeface="Cordia New" pitchFamily="34" charset="-34"/>
                        </a:rPr>
                        <a:t>8</a:t>
                      </a:r>
                      <a:endParaRPr lang="en-US" sz="1400" b="1" dirty="0">
                        <a:effectLst/>
                        <a:latin typeface="+mn-lt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FF388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</a:t>
                      </a:r>
                      <a:r>
                        <a:rPr lang="en-US" sz="1400" baseline="-25000" dirty="0" smtClean="0"/>
                        <a:t>2</a:t>
                      </a:r>
                      <a:r>
                        <a:rPr lang="en-US" sz="1400" dirty="0" smtClean="0"/>
                        <a:t>O, CTAB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FF388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FF388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156176" y="4598320"/>
            <a:ext cx="2472152" cy="307777"/>
          </a:xfrm>
          <a:prstGeom prst="rect">
            <a:avLst/>
          </a:prstGeom>
          <a:solidFill>
            <a:srgbClr val="FF388C">
              <a:lumMod val="20000"/>
              <a:lumOff val="8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solvation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of organic reagents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64088" y="3429000"/>
            <a:ext cx="3702745" cy="307777"/>
          </a:xfrm>
          <a:prstGeom prst="rect">
            <a:avLst/>
          </a:prstGeom>
          <a:solidFill>
            <a:srgbClr val="005BD3">
              <a:lumMod val="20000"/>
              <a:lumOff val="8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CTAB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was added as phase transfer agent.</a:t>
            </a:r>
            <a:endParaRPr kumimoji="0" lang="th-TH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2421883"/>
              </p:ext>
            </p:extLst>
          </p:nvPr>
        </p:nvGraphicFramePr>
        <p:xfrm>
          <a:off x="5763927" y="3797441"/>
          <a:ext cx="3227387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8" name="CS ChemDraw Drawing" r:id="rId6" imgW="3227413" imgH="668625" progId="ChemDraw.Document.6.0">
                  <p:embed/>
                </p:oleObj>
              </mc:Choice>
              <mc:Fallback>
                <p:oleObj name="CS ChemDraw Drawing" r:id="rId6" imgW="3227413" imgH="668625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63927" y="3797441"/>
                        <a:ext cx="3227387" cy="668337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FF388C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539552" y="5733256"/>
            <a:ext cx="4752527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Rectangle 19"/>
          <p:cNvSpPr/>
          <p:nvPr/>
        </p:nvSpPr>
        <p:spPr>
          <a:xfrm>
            <a:off x="539552" y="6093296"/>
            <a:ext cx="4752527" cy="2880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2724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18" grpId="0" animBg="1"/>
      <p:bldP spid="6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0BBC07-2910-4DB8-9803-A54AB3A43881}" type="slidenum">
              <a:rPr lang="en-US" sz="1400" smtClean="0">
                <a:solidFill>
                  <a:schemeClr val="tx1"/>
                </a:solidFill>
              </a:rPr>
              <a:pPr>
                <a:defRPr/>
              </a:pPr>
              <a:t>11</a:t>
            </a:fld>
            <a:endParaRPr lang="th-TH" sz="1400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706438"/>
          </a:xfrm>
        </p:spPr>
        <p:txBody>
          <a:bodyPr/>
          <a:lstStyle/>
          <a:p>
            <a:r>
              <a:rPr lang="en-US" sz="4000" dirty="0" smtClean="0">
                <a:ln w="1905">
                  <a:solidFill>
                    <a:schemeClr val="tx1"/>
                  </a:solidFill>
                </a:ln>
                <a:solidFill>
                  <a:srgbClr val="FA5C8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Results</a:t>
            </a:r>
            <a:endParaRPr lang="th-TH" sz="4000" dirty="0">
              <a:solidFill>
                <a:srgbClr val="FA5C8D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1" y="836712"/>
            <a:ext cx="7920880" cy="461665"/>
          </a:xfrm>
          <a:prstGeom prst="rect">
            <a:avLst/>
          </a:prstGeom>
          <a:solidFill>
            <a:srgbClr val="FF388C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Optimization condition</a:t>
            </a:r>
            <a:endParaRPr kumimoji="0" lang="th-TH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5876403"/>
              </p:ext>
            </p:extLst>
          </p:nvPr>
        </p:nvGraphicFramePr>
        <p:xfrm>
          <a:off x="542925" y="1556792"/>
          <a:ext cx="7721600" cy="1328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2" name="CS ChemDraw Drawing" r:id="rId4" imgW="6519072" imgH="1121304" progId="ChemDraw.Document.6.0">
                  <p:embed/>
                </p:oleObj>
              </mc:Choice>
              <mc:Fallback>
                <p:oleObj name="CS ChemDraw Drawing" r:id="rId4" imgW="6519072" imgH="1121304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" y="1556792"/>
                        <a:ext cx="7721600" cy="1328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635471"/>
              </p:ext>
            </p:extLst>
          </p:nvPr>
        </p:nvGraphicFramePr>
        <p:xfrm>
          <a:off x="1691680" y="2996952"/>
          <a:ext cx="5400602" cy="2960757"/>
        </p:xfrm>
        <a:graphic>
          <a:graphicData uri="http://schemas.openxmlformats.org/drawingml/2006/table">
            <a:tbl>
              <a:tblPr firstRow="1" bandRow="1"/>
              <a:tblGrid>
                <a:gridCol w="1224138"/>
                <a:gridCol w="720080"/>
                <a:gridCol w="1872208"/>
                <a:gridCol w="1584176"/>
              </a:tblGrid>
              <a:tr h="98691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+mn-lt"/>
                        </a:rPr>
                        <a:t>Condition</a:t>
                      </a:r>
                      <a:endParaRPr lang="th-TH" sz="1400" b="1" dirty="0">
                        <a:latin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 w="12700" cap="flat" cmpd="sng" algn="ctr">
                      <a:solidFill>
                        <a:srgbClr val="FF38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latin typeface="+mn-lt"/>
                        </a:rPr>
                        <a:t>Base</a:t>
                      </a:r>
                      <a:endParaRPr lang="th-TH" sz="1400" b="1" dirty="0">
                        <a:latin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 w="12700" cmpd="sng">
                      <a:solidFill>
                        <a:srgbClr val="FF388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latin typeface="+mn-lt"/>
                        </a:rPr>
                        <a:t>Solvent</a:t>
                      </a:r>
                      <a:endParaRPr lang="th-TH" sz="1400" b="1" dirty="0">
                        <a:latin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 w="12700" cmpd="sng">
                      <a:solidFill>
                        <a:srgbClr val="FF388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latin typeface="+mn-lt"/>
                        </a:rPr>
                        <a:t>Conversion</a:t>
                      </a:r>
                      <a:r>
                        <a:rPr lang="en-US" sz="1400" b="1" baseline="0" dirty="0" smtClean="0">
                          <a:latin typeface="+mn-lt"/>
                        </a:rPr>
                        <a:t> </a:t>
                      </a:r>
                      <a:r>
                        <a:rPr lang="en-US" sz="1400" b="1" dirty="0" smtClean="0">
                          <a:latin typeface="+mn-lt"/>
                        </a:rPr>
                        <a:t>[%]</a:t>
                      </a:r>
                      <a:endParaRPr lang="th-TH" sz="1400" b="1" dirty="0">
                        <a:latin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 w="12700" cap="flat" cmpd="sng" algn="ctr">
                      <a:solidFill>
                        <a:srgbClr val="FF38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86919"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>
                          <a:latin typeface="+mn-lt"/>
                        </a:rPr>
                        <a:t>A</a:t>
                      </a:r>
                      <a:endParaRPr lang="th-TH" sz="1400" b="1" baseline="0" dirty="0">
                        <a:latin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38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8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smtClean="0">
                          <a:latin typeface="+mn-lt"/>
                        </a:rPr>
                        <a:t>K</a:t>
                      </a:r>
                      <a:r>
                        <a:rPr lang="en-US" sz="1400" baseline="-25000" smtClean="0">
                          <a:latin typeface="+mn-lt"/>
                        </a:rPr>
                        <a:t>2</a:t>
                      </a:r>
                      <a:r>
                        <a:rPr lang="en-US" sz="1400" smtClean="0">
                          <a:latin typeface="+mn-lt"/>
                        </a:rPr>
                        <a:t>CO</a:t>
                      </a:r>
                      <a:r>
                        <a:rPr lang="en-US" sz="1400" baseline="-25000" smtClean="0">
                          <a:latin typeface="+mn-lt"/>
                        </a:rPr>
                        <a:t>3</a:t>
                      </a:r>
                      <a:endParaRPr lang="th-TH" sz="1400" baseline="-25000" dirty="0">
                        <a:latin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 w="12700" cap="flat" cmpd="sng" algn="ctr">
                      <a:solidFill>
                        <a:srgbClr val="FF38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latin typeface="+mn-lt"/>
                        </a:rPr>
                        <a:t>EtOH:H</a:t>
                      </a:r>
                      <a:r>
                        <a:rPr lang="en-US" sz="1400" baseline="-25000" dirty="0" smtClean="0">
                          <a:latin typeface="+mn-lt"/>
                        </a:rPr>
                        <a:t>2</a:t>
                      </a:r>
                      <a:r>
                        <a:rPr lang="en-US" sz="1400" dirty="0" smtClean="0">
                          <a:latin typeface="+mn-lt"/>
                        </a:rPr>
                        <a:t>O (3 : 2)</a:t>
                      </a:r>
                      <a:endParaRPr lang="th-TH" sz="1400" dirty="0">
                        <a:latin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 w="12700" cap="flat" cmpd="sng" algn="ctr">
                      <a:solidFill>
                        <a:srgbClr val="FF38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latin typeface="+mn-lt"/>
                        </a:rPr>
                        <a:t>100</a:t>
                      </a:r>
                      <a:endParaRPr lang="th-TH" sz="1400" dirty="0">
                        <a:latin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38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8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</a:tr>
              <a:tr h="986919"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>
                          <a:latin typeface="+mn-lt"/>
                        </a:rPr>
                        <a:t>B</a:t>
                      </a:r>
                      <a:endParaRPr lang="th-TH" sz="1400" b="1" baseline="0" dirty="0">
                        <a:latin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38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388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latin typeface="+mn-lt"/>
                        </a:rPr>
                        <a:t>K</a:t>
                      </a:r>
                      <a:r>
                        <a:rPr lang="en-US" sz="1400" baseline="-25000" dirty="0" smtClean="0">
                          <a:latin typeface="+mn-lt"/>
                        </a:rPr>
                        <a:t>2</a:t>
                      </a:r>
                      <a:r>
                        <a:rPr lang="en-US" sz="1400" dirty="0" smtClean="0">
                          <a:latin typeface="+mn-lt"/>
                        </a:rPr>
                        <a:t>CO</a:t>
                      </a:r>
                      <a:r>
                        <a:rPr lang="en-US" sz="1400" baseline="-25000" dirty="0" smtClean="0">
                          <a:latin typeface="+mn-lt"/>
                        </a:rPr>
                        <a:t>3</a:t>
                      </a:r>
                      <a:endParaRPr lang="th-TH" sz="1400" baseline="-25000" dirty="0">
                        <a:latin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 w="12700" cmpd="sng">
                      <a:solidFill>
                        <a:srgbClr val="FF388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latin typeface="+mn-lt"/>
                        </a:rPr>
                        <a:t>H</a:t>
                      </a:r>
                      <a:r>
                        <a:rPr lang="en-US" sz="1400" baseline="-25000" dirty="0" smtClean="0">
                          <a:latin typeface="+mn-lt"/>
                        </a:rPr>
                        <a:t>2</a:t>
                      </a:r>
                      <a:r>
                        <a:rPr lang="en-US" sz="1400" dirty="0" smtClean="0">
                          <a:latin typeface="+mn-lt"/>
                        </a:rPr>
                        <a:t>O, CTAB</a:t>
                      </a:r>
                      <a:endParaRPr lang="th-TH" sz="1400" dirty="0">
                        <a:latin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 w="12700" cmpd="sng">
                      <a:solidFill>
                        <a:srgbClr val="FF388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latin typeface="+mn-lt"/>
                        </a:rPr>
                        <a:t>100</a:t>
                      </a:r>
                      <a:endParaRPr lang="th-TH" sz="1400" dirty="0">
                        <a:latin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38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388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1691680" y="4047455"/>
            <a:ext cx="5400600" cy="1829817"/>
          </a:xfrm>
          <a:prstGeom prst="rect">
            <a:avLst/>
          </a:prstGeom>
          <a:noFill/>
          <a:ln w="57150" cap="flat" cmpd="sng" algn="ctr">
            <a:solidFill>
              <a:srgbClr val="005BD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6216" y="4653136"/>
            <a:ext cx="3816423" cy="400110"/>
          </a:xfrm>
          <a:prstGeom prst="rect">
            <a:avLst/>
          </a:prstGeom>
          <a:solidFill>
            <a:srgbClr val="005BD3">
              <a:lumMod val="20000"/>
              <a:lumOff val="80000"/>
            </a:srgbClr>
          </a:solidFill>
          <a:ln>
            <a:solidFill>
              <a:srgbClr val="005BD3">
                <a:lumMod val="20000"/>
                <a:lumOff val="80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solidFill>
                  <a:sysClr val="windowText" lastClr="000000"/>
                </a:solidFill>
              </a:rPr>
              <a:t>Optimum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conditions</a:t>
            </a:r>
            <a:endParaRPr kumimoji="0" lang="th-TH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16016" y="1916832"/>
            <a:ext cx="792088" cy="2880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9335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0BBC07-2910-4DB8-9803-A54AB3A43881}" type="slidenum">
              <a:rPr lang="en-US" sz="1400" smtClean="0">
                <a:solidFill>
                  <a:schemeClr val="tx1"/>
                </a:solidFill>
              </a:rPr>
              <a:pPr>
                <a:defRPr/>
              </a:pPr>
              <a:t>12</a:t>
            </a:fld>
            <a:endParaRPr lang="th-TH" sz="1400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706438"/>
          </a:xfrm>
        </p:spPr>
        <p:txBody>
          <a:bodyPr/>
          <a:lstStyle/>
          <a:p>
            <a:r>
              <a:rPr lang="en-US" sz="4000" dirty="0" smtClean="0">
                <a:ln w="1905">
                  <a:solidFill>
                    <a:schemeClr val="tx1"/>
                  </a:solidFill>
                </a:ln>
                <a:solidFill>
                  <a:srgbClr val="FA5C8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Results</a:t>
            </a:r>
            <a:endParaRPr lang="th-TH" sz="4000" dirty="0">
              <a:solidFill>
                <a:srgbClr val="FA5C8D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1" y="836712"/>
            <a:ext cx="7920880" cy="461665"/>
          </a:xfrm>
          <a:prstGeom prst="rect">
            <a:avLst/>
          </a:prstGeom>
          <a:solidFill>
            <a:srgbClr val="FF388C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Substrate compatibility of aryl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iodide</a:t>
            </a:r>
            <a:endParaRPr kumimoji="0" lang="th-TH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6202743"/>
              </p:ext>
            </p:extLst>
          </p:nvPr>
        </p:nvGraphicFramePr>
        <p:xfrm>
          <a:off x="1060450" y="1412875"/>
          <a:ext cx="7318375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" name="CS ChemDraw Drawing" r:id="rId4" imgW="5271135" imgH="1480856" progId="ChemDraw.Document.6.0">
                  <p:embed/>
                </p:oleObj>
              </mc:Choice>
              <mc:Fallback>
                <p:oleObj name="CS ChemDraw Drawing" r:id="rId4" imgW="5271135" imgH="1480856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0450" y="1412875"/>
                        <a:ext cx="7318375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179512" y="4427820"/>
            <a:ext cx="1851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/>
              <a:t>%Isolated yield</a:t>
            </a:r>
            <a:endParaRPr lang="th-TH" sz="1800" b="1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4149317"/>
              </p:ext>
            </p:extLst>
          </p:nvPr>
        </p:nvGraphicFramePr>
        <p:xfrm>
          <a:off x="215900" y="2641600"/>
          <a:ext cx="8805863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6" name="CS ChemDraw Drawing" r:id="rId6" imgW="5882282" imgH="1144248" progId="ChemDraw.Document.6.0">
                  <p:embed/>
                </p:oleObj>
              </mc:Choice>
              <mc:Fallback>
                <p:oleObj name="CS ChemDraw Drawing" r:id="rId6" imgW="5882282" imgH="1144248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5900" y="2641600"/>
                        <a:ext cx="8805863" cy="171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35496" y="6381328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Reaction condition:  </a:t>
            </a:r>
            <a:r>
              <a:rPr lang="en-US" sz="1200" kern="0" dirty="0" smtClean="0">
                <a:solidFill>
                  <a:sysClr val="windowText" lastClr="000000"/>
                </a:solidFill>
              </a:rPr>
              <a:t>aryl iodide </a:t>
            </a:r>
            <a:r>
              <a:rPr kumimoji="0" lang="th-TH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lang="en-US" sz="1200" kern="0" dirty="0" smtClean="0">
                <a:solidFill>
                  <a:sysClr val="windowText" lastClr="000000"/>
                </a:solidFill>
              </a:rPr>
              <a:t>1.0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mmol</a:t>
            </a:r>
            <a:r>
              <a:rPr kumimoji="0" lang="th-TH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phenylboronic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acid </a:t>
            </a:r>
            <a:r>
              <a:rPr kumimoji="0" lang="th-TH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lang="en-US" sz="1200" kern="0" dirty="0" smtClean="0">
                <a:solidFill>
                  <a:sysClr val="windowText" lastClr="000000"/>
                </a:solidFill>
              </a:rPr>
              <a:t>1.5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mmol</a:t>
            </a:r>
            <a:r>
              <a:rPr kumimoji="0" lang="th-TH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</a:t>
            </a:r>
            <a:r>
              <a:rPr kumimoji="0" lang="th-TH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Pd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/ICCP catalysts </a:t>
            </a:r>
            <a:r>
              <a:rPr kumimoji="0" lang="th-TH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lang="en-US" sz="1200" kern="0" dirty="0" smtClean="0">
                <a:solidFill>
                  <a:sysClr val="windowText" lastClr="000000"/>
                </a:solidFill>
              </a:rPr>
              <a:t>2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mol</a:t>
            </a:r>
            <a:r>
              <a:rPr lang="en-US" sz="1200" kern="0" dirty="0" smtClean="0">
                <a:solidFill>
                  <a:sysClr val="windowText" lastClr="000000"/>
                </a:solidFill>
              </a:rPr>
              <a:t>%</a:t>
            </a:r>
            <a:r>
              <a:rPr lang="th-TH" sz="1200" kern="0" dirty="0" smtClean="0">
                <a:solidFill>
                  <a:sysClr val="windowText" lastClr="000000"/>
                </a:solidFill>
              </a:rPr>
              <a:t> </a:t>
            </a:r>
            <a:r>
              <a:rPr kumimoji="0" lang="th-TH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bases </a:t>
            </a:r>
            <a:r>
              <a:rPr kumimoji="0" lang="th-TH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lang="en-US" sz="1200" kern="0" dirty="0" smtClean="0">
                <a:solidFill>
                  <a:sysClr val="windowText" lastClr="000000"/>
                </a:solidFill>
              </a:rPr>
              <a:t>3.0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mmol</a:t>
            </a:r>
            <a:r>
              <a:rPr kumimoji="0" lang="th-TH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in solvents </a:t>
            </a:r>
            <a:r>
              <a:rPr kumimoji="0" lang="th-TH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lang="en-US" sz="1200" kern="0" dirty="0" smtClean="0">
                <a:solidFill>
                  <a:sysClr val="windowText" lastClr="000000"/>
                </a:solidFill>
              </a:rPr>
              <a:t>10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.0</a:t>
            </a:r>
            <a:r>
              <a:rPr kumimoji="0" lang="th-TH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mL</a:t>
            </a:r>
            <a:r>
              <a:rPr kumimoji="0" lang="th-TH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lang="en-US" sz="1200" kern="0" noProof="0" dirty="0">
                <a:solidFill>
                  <a:sysClr val="windowText" lastClr="000000"/>
                </a:solidFill>
              </a:rPr>
              <a:t>,</a:t>
            </a:r>
            <a:r>
              <a:rPr lang="en-US" sz="12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200" kern="0" dirty="0">
                <a:solidFill>
                  <a:sysClr val="windowText" lastClr="000000"/>
                </a:solidFill>
              </a:rPr>
              <a:t>40 </a:t>
            </a:r>
            <a:r>
              <a:rPr lang="en-US" sz="1200" kern="0" baseline="30000" dirty="0" err="1">
                <a:solidFill>
                  <a:sysClr val="windowText" lastClr="000000"/>
                </a:solidFill>
              </a:rPr>
              <a:t>o</a:t>
            </a:r>
            <a:r>
              <a:rPr lang="en-US" sz="1200" kern="0" dirty="0" err="1">
                <a:solidFill>
                  <a:sysClr val="windowText" lastClr="000000"/>
                </a:solidFill>
              </a:rPr>
              <a:t>C</a:t>
            </a:r>
            <a:r>
              <a:rPr lang="en-US" sz="1200" kern="0" dirty="0">
                <a:solidFill>
                  <a:sysClr val="windowText" lastClr="000000"/>
                </a:solidFill>
              </a:rPr>
              <a:t>, 12 </a:t>
            </a:r>
            <a:r>
              <a:rPr lang="en-US" sz="1200" kern="0" dirty="0" smtClean="0">
                <a:solidFill>
                  <a:sysClr val="windowText" lastClr="000000"/>
                </a:solidFill>
              </a:rPr>
              <a:t>h.</a:t>
            </a:r>
            <a:endParaRPr lang="en-US" sz="1200" kern="0" baseline="30000" dirty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1128" y="4805372"/>
            <a:ext cx="4052867" cy="33855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noProof="0" dirty="0" smtClean="0">
                <a:solidFill>
                  <a:sysClr val="windowText" lastClr="000000"/>
                </a:solidFill>
              </a:rPr>
              <a:t>Without remaining starting materials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endParaRPr kumimoji="0" lang="th-TH" sz="16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5282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395536" y="4005064"/>
            <a:ext cx="8280920" cy="1872208"/>
          </a:xfrm>
          <a:prstGeom prst="rect">
            <a:avLst/>
          </a:prstGeom>
          <a:solidFill>
            <a:srgbClr val="FCFD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0BBC07-2910-4DB8-9803-A54AB3A43881}" type="slidenum">
              <a:rPr lang="en-US" sz="1400" smtClean="0">
                <a:solidFill>
                  <a:schemeClr val="tx1"/>
                </a:solidFill>
              </a:rPr>
              <a:pPr>
                <a:defRPr/>
              </a:pPr>
              <a:t>13</a:t>
            </a:fld>
            <a:endParaRPr lang="th-TH" sz="1400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706438"/>
          </a:xfrm>
        </p:spPr>
        <p:txBody>
          <a:bodyPr/>
          <a:lstStyle/>
          <a:p>
            <a:r>
              <a:rPr lang="en-US" sz="4000" dirty="0" smtClean="0">
                <a:ln w="1905">
                  <a:solidFill>
                    <a:schemeClr val="tx1"/>
                  </a:solidFill>
                </a:ln>
                <a:solidFill>
                  <a:srgbClr val="FA5C8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Conclusions</a:t>
            </a:r>
            <a:endParaRPr lang="th-TH" sz="4000" dirty="0">
              <a:solidFill>
                <a:srgbClr val="FA5C8D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68082" y="1484784"/>
            <a:ext cx="1749197" cy="1082299"/>
            <a:chOff x="268082" y="1484784"/>
            <a:chExt cx="1749197" cy="1082299"/>
          </a:xfrm>
        </p:grpSpPr>
        <p:sp>
          <p:nvSpPr>
            <p:cNvPr id="8" name="TextBox 7"/>
            <p:cNvSpPr txBox="1"/>
            <p:nvPr/>
          </p:nvSpPr>
          <p:spPr>
            <a:xfrm>
              <a:off x="268082" y="2105418"/>
              <a:ext cx="1749197" cy="461665"/>
            </a:xfrm>
            <a:prstGeom prst="rect">
              <a:avLst/>
            </a:prstGeom>
            <a:solidFill>
              <a:srgbClr val="FF9999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/>
                <a:t>Novel heterogeneous</a:t>
              </a:r>
            </a:p>
            <a:p>
              <a:pPr algn="ctr"/>
              <a:r>
                <a:rPr lang="en-US" sz="1200" b="1" dirty="0" err="1" smtClean="0"/>
                <a:t>Pd</a:t>
              </a:r>
              <a:r>
                <a:rPr lang="en-US" sz="1200" b="1" dirty="0" smtClean="0"/>
                <a:t>/ICCP </a:t>
              </a:r>
              <a:r>
                <a:rPr lang="en-US" sz="1200" b="1" dirty="0" smtClean="0"/>
                <a:t>catalyst</a:t>
              </a:r>
            </a:p>
          </p:txBody>
        </p:sp>
        <p:pic>
          <p:nvPicPr>
            <p:cNvPr id="9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113" t="41602" r="2834" b="28697"/>
            <a:stretch/>
          </p:blipFill>
          <p:spPr bwMode="auto">
            <a:xfrm>
              <a:off x="548231" y="1484784"/>
              <a:ext cx="990600" cy="609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Oval 9"/>
            <p:cNvSpPr/>
            <p:nvPr/>
          </p:nvSpPr>
          <p:spPr>
            <a:xfrm>
              <a:off x="1043531" y="1502952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" name="Oval 10"/>
            <p:cNvSpPr/>
            <p:nvPr/>
          </p:nvSpPr>
          <p:spPr>
            <a:xfrm>
              <a:off x="1219173" y="1543554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" name="Oval 11"/>
            <p:cNvSpPr/>
            <p:nvPr/>
          </p:nvSpPr>
          <p:spPr>
            <a:xfrm>
              <a:off x="890759" y="1543554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Oval 12"/>
            <p:cNvSpPr/>
            <p:nvPr/>
          </p:nvSpPr>
          <p:spPr>
            <a:xfrm>
              <a:off x="746743" y="1687570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Oval 13"/>
            <p:cNvSpPr/>
            <p:nvPr/>
          </p:nvSpPr>
          <p:spPr>
            <a:xfrm>
              <a:off x="1363189" y="1655352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Oval 14"/>
            <p:cNvSpPr/>
            <p:nvPr/>
          </p:nvSpPr>
          <p:spPr>
            <a:xfrm>
              <a:off x="1219173" y="1734345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Oval 15"/>
            <p:cNvSpPr/>
            <p:nvPr/>
          </p:nvSpPr>
          <p:spPr>
            <a:xfrm>
              <a:off x="1075157" y="1655352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Oval 16"/>
            <p:cNvSpPr/>
            <p:nvPr/>
          </p:nvSpPr>
          <p:spPr>
            <a:xfrm>
              <a:off x="890759" y="1759578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Oval 17"/>
            <p:cNvSpPr/>
            <p:nvPr/>
          </p:nvSpPr>
          <p:spPr>
            <a:xfrm>
              <a:off x="1034775" y="1759578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Oval 18"/>
            <p:cNvSpPr/>
            <p:nvPr/>
          </p:nvSpPr>
          <p:spPr>
            <a:xfrm>
              <a:off x="890759" y="1655352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cxnSp>
        <p:nvCxnSpPr>
          <p:cNvPr id="21" name="Straight Arrow Connector 20"/>
          <p:cNvCxnSpPr/>
          <p:nvPr/>
        </p:nvCxnSpPr>
        <p:spPr>
          <a:xfrm flipV="1">
            <a:off x="1844375" y="1655352"/>
            <a:ext cx="884934" cy="6985"/>
          </a:xfrm>
          <a:prstGeom prst="straightConnector1">
            <a:avLst/>
          </a:prstGeom>
          <a:ln w="3810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286842" y="1662337"/>
            <a:ext cx="0" cy="1190599"/>
          </a:xfrm>
          <a:prstGeom prst="line">
            <a:avLst/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286842" y="2852936"/>
            <a:ext cx="442467" cy="0"/>
          </a:xfrm>
          <a:prstGeom prst="straightConnector1">
            <a:avLst/>
          </a:prstGeom>
          <a:ln w="3810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729309" y="1509029"/>
            <a:ext cx="2903359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Palladium content 6.1%wt </a:t>
            </a:r>
            <a:endParaRPr lang="th-TH" sz="1800" dirty="0"/>
          </a:p>
        </p:txBody>
      </p:sp>
      <p:pic>
        <p:nvPicPr>
          <p:cNvPr id="33" name="Picture 2" descr="E:\16062014_Shell with Pd\Shell with Pd0003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798" y="2204864"/>
            <a:ext cx="1451679" cy="108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5786888" y="2564904"/>
            <a:ext cx="3249608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3 micrometer Individual plate</a:t>
            </a:r>
            <a:endParaRPr lang="th-TH" sz="1800" dirty="0"/>
          </a:p>
        </p:txBody>
      </p:sp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209" y="2204864"/>
            <a:ext cx="1473436" cy="1138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3291338" y="3296161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SEM</a:t>
            </a:r>
            <a:endParaRPr lang="th-TH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4745533" y="3284984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EDX</a:t>
            </a:r>
            <a:endParaRPr lang="th-TH" sz="1200" dirty="0"/>
          </a:p>
        </p:txBody>
      </p:sp>
      <p:grpSp>
        <p:nvGrpSpPr>
          <p:cNvPr id="41" name="Group 40"/>
          <p:cNvGrpSpPr/>
          <p:nvPr/>
        </p:nvGrpSpPr>
        <p:grpSpPr>
          <a:xfrm>
            <a:off x="4572000" y="4653136"/>
            <a:ext cx="1255784" cy="759134"/>
            <a:chOff x="235646" y="3712878"/>
            <a:chExt cx="1403398" cy="897634"/>
          </a:xfrm>
        </p:grpSpPr>
        <p:sp>
          <p:nvSpPr>
            <p:cNvPr id="42" name="TextBox 41"/>
            <p:cNvSpPr txBox="1"/>
            <p:nvPr/>
          </p:nvSpPr>
          <p:spPr>
            <a:xfrm>
              <a:off x="235646" y="4333512"/>
              <a:ext cx="1403398" cy="277000"/>
            </a:xfrm>
            <a:prstGeom prst="rect">
              <a:avLst/>
            </a:prstGeom>
            <a:solidFill>
              <a:srgbClr val="FF9999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/>
                <a:t>Pd/ICCP catalyst</a:t>
              </a:r>
            </a:p>
          </p:txBody>
        </p:sp>
        <p:pic>
          <p:nvPicPr>
            <p:cNvPr id="43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113" t="41602" r="2834" b="28697"/>
            <a:stretch/>
          </p:blipFill>
          <p:spPr bwMode="auto">
            <a:xfrm>
              <a:off x="342900" y="3712878"/>
              <a:ext cx="990600" cy="609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4" name="Oval 43"/>
            <p:cNvSpPr/>
            <p:nvPr/>
          </p:nvSpPr>
          <p:spPr>
            <a:xfrm>
              <a:off x="838200" y="3731047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5" name="Oval 44"/>
            <p:cNvSpPr/>
            <p:nvPr/>
          </p:nvSpPr>
          <p:spPr>
            <a:xfrm>
              <a:off x="1013842" y="3771649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6" name="Oval 45"/>
            <p:cNvSpPr/>
            <p:nvPr/>
          </p:nvSpPr>
          <p:spPr>
            <a:xfrm>
              <a:off x="685428" y="3771649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7" name="Oval 46"/>
            <p:cNvSpPr/>
            <p:nvPr/>
          </p:nvSpPr>
          <p:spPr>
            <a:xfrm>
              <a:off x="541412" y="3915665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8" name="Oval 47"/>
            <p:cNvSpPr/>
            <p:nvPr/>
          </p:nvSpPr>
          <p:spPr>
            <a:xfrm>
              <a:off x="1157858" y="3883447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9" name="Oval 48"/>
            <p:cNvSpPr/>
            <p:nvPr/>
          </p:nvSpPr>
          <p:spPr>
            <a:xfrm>
              <a:off x="1013842" y="3962440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0" name="Oval 49"/>
            <p:cNvSpPr/>
            <p:nvPr/>
          </p:nvSpPr>
          <p:spPr>
            <a:xfrm>
              <a:off x="869826" y="3883447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1" name="Oval 50"/>
            <p:cNvSpPr/>
            <p:nvPr/>
          </p:nvSpPr>
          <p:spPr>
            <a:xfrm>
              <a:off x="685428" y="3987673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Oval 51"/>
            <p:cNvSpPr/>
            <p:nvPr/>
          </p:nvSpPr>
          <p:spPr>
            <a:xfrm>
              <a:off x="829444" y="3987673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3" name="Oval 52"/>
            <p:cNvSpPr/>
            <p:nvPr/>
          </p:nvSpPr>
          <p:spPr>
            <a:xfrm>
              <a:off x="685428" y="3883447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8817723"/>
              </p:ext>
            </p:extLst>
          </p:nvPr>
        </p:nvGraphicFramePr>
        <p:xfrm>
          <a:off x="579438" y="4143375"/>
          <a:ext cx="7854950" cy="1239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8" name="CS ChemDraw Drawing" r:id="rId7" imgW="3757847" imgH="590885" progId="ChemDraw.Document.6.0">
                  <p:embed/>
                </p:oleObj>
              </mc:Choice>
              <mc:Fallback>
                <p:oleObj name="CS ChemDraw Drawing" r:id="rId7" imgW="3757847" imgH="590885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9438" y="4143375"/>
                        <a:ext cx="7854950" cy="1239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942576" y="4984013"/>
            <a:ext cx="2204450" cy="646331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dirty="0"/>
              <a:t>Aqueous media </a:t>
            </a:r>
            <a:endParaRPr lang="th-TH" sz="18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Low temperature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333829" y="1196752"/>
            <a:ext cx="817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ICP-OES</a:t>
            </a:r>
            <a:endParaRPr lang="th-TH" sz="1200" dirty="0"/>
          </a:p>
        </p:txBody>
      </p:sp>
    </p:spTree>
    <p:extLst>
      <p:ext uri="{BB962C8B-B14F-4D97-AF65-F5344CB8AC3E}">
        <p14:creationId xmlns:p14="http://schemas.microsoft.com/office/powerpoint/2010/main" val="381796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251520" y="1628800"/>
            <a:ext cx="8280920" cy="28083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0BBC07-2910-4DB8-9803-A54AB3A43881}" type="slidenum">
              <a:rPr lang="en-US" sz="1400" smtClean="0">
                <a:solidFill>
                  <a:schemeClr val="tx1"/>
                </a:solidFill>
              </a:rPr>
              <a:pPr>
                <a:defRPr/>
              </a:pPr>
              <a:t>14</a:t>
            </a:fld>
            <a:endParaRPr lang="th-TH" sz="1400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706438"/>
          </a:xfrm>
        </p:spPr>
        <p:txBody>
          <a:bodyPr/>
          <a:lstStyle/>
          <a:p>
            <a:r>
              <a:rPr lang="en-US" sz="4000" dirty="0" smtClean="0">
                <a:ln w="1905">
                  <a:solidFill>
                    <a:schemeClr val="tx1"/>
                  </a:solidFill>
                </a:ln>
                <a:solidFill>
                  <a:srgbClr val="FA5C8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Future works</a:t>
            </a:r>
            <a:endParaRPr lang="th-TH" sz="4000" dirty="0">
              <a:solidFill>
                <a:srgbClr val="FA5C8D"/>
              </a:solidFill>
            </a:endParaRPr>
          </a:p>
        </p:txBody>
      </p:sp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21560"/>
              </p:ext>
            </p:extLst>
          </p:nvPr>
        </p:nvGraphicFramePr>
        <p:xfrm>
          <a:off x="611560" y="1849958"/>
          <a:ext cx="735330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2" name="CS ChemDraw Drawing" r:id="rId4" imgW="3518679" imgH="305835" progId="ChemDraw.Document.6.0">
                  <p:embed/>
                </p:oleObj>
              </mc:Choice>
              <mc:Fallback>
                <p:oleObj name="CS ChemDraw Drawing" r:id="rId4" imgW="3518679" imgH="305835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1560" y="1849958"/>
                        <a:ext cx="7353300" cy="642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/>
          <p:nvPr/>
        </p:nvSpPr>
        <p:spPr>
          <a:xfrm>
            <a:off x="514832" y="1926454"/>
            <a:ext cx="1224136" cy="73156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755576" y="2636912"/>
            <a:ext cx="72008" cy="260855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54894" y="2897767"/>
            <a:ext cx="1544012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Aryl bromide </a:t>
            </a:r>
            <a:endParaRPr lang="th-TH" sz="1800" dirty="0"/>
          </a:p>
        </p:txBody>
      </p:sp>
      <p:sp>
        <p:nvSpPr>
          <p:cNvPr id="23" name="Oval 22"/>
          <p:cNvSpPr/>
          <p:nvPr/>
        </p:nvSpPr>
        <p:spPr>
          <a:xfrm>
            <a:off x="1979712" y="1858412"/>
            <a:ext cx="1944216" cy="836919"/>
          </a:xfrm>
          <a:prstGeom prst="ellipse">
            <a:avLst/>
          </a:prstGeom>
          <a:noFill/>
          <a:ln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3419872" y="2636912"/>
            <a:ext cx="216024" cy="260855"/>
          </a:xfrm>
          <a:prstGeom prst="straightConnector1">
            <a:avLst/>
          </a:prstGeom>
          <a:ln w="28575">
            <a:solidFill>
              <a:srgbClr val="FF99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195736" y="2897767"/>
            <a:ext cx="1890261" cy="369332"/>
          </a:xfrm>
          <a:prstGeom prst="rect">
            <a:avLst/>
          </a:prstGeom>
          <a:solidFill>
            <a:srgbClr val="FEDEE3"/>
          </a:solidFill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Arylboronic</a:t>
            </a:r>
            <a:r>
              <a:rPr lang="en-US" sz="1800" dirty="0" smtClean="0"/>
              <a:t> acid </a:t>
            </a:r>
            <a:endParaRPr lang="th-TH" sz="1800" dirty="0"/>
          </a:p>
        </p:txBody>
      </p:sp>
      <p:grpSp>
        <p:nvGrpSpPr>
          <p:cNvPr id="59" name="Group 58"/>
          <p:cNvGrpSpPr/>
          <p:nvPr/>
        </p:nvGrpSpPr>
        <p:grpSpPr>
          <a:xfrm>
            <a:off x="4695199" y="2539325"/>
            <a:ext cx="1403398" cy="897633"/>
            <a:chOff x="235646" y="3712879"/>
            <a:chExt cx="1403398" cy="897633"/>
          </a:xfrm>
        </p:grpSpPr>
        <p:sp>
          <p:nvSpPr>
            <p:cNvPr id="61" name="TextBox 60"/>
            <p:cNvSpPr txBox="1"/>
            <p:nvPr/>
          </p:nvSpPr>
          <p:spPr>
            <a:xfrm>
              <a:off x="235646" y="4333513"/>
              <a:ext cx="1403398" cy="276999"/>
            </a:xfrm>
            <a:prstGeom prst="rect">
              <a:avLst/>
            </a:prstGeom>
            <a:solidFill>
              <a:srgbClr val="FF9999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/>
                <a:t>Pd/ICCP catalyst</a:t>
              </a:r>
            </a:p>
          </p:txBody>
        </p:sp>
        <p:pic>
          <p:nvPicPr>
            <p:cNvPr id="62" name="Picture 4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113" t="41602" r="2834" b="28697"/>
            <a:stretch/>
          </p:blipFill>
          <p:spPr bwMode="auto">
            <a:xfrm>
              <a:off x="342900" y="3712879"/>
              <a:ext cx="990600" cy="609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3" name="Oval 62"/>
            <p:cNvSpPr/>
            <p:nvPr/>
          </p:nvSpPr>
          <p:spPr>
            <a:xfrm>
              <a:off x="838200" y="3731047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4" name="Oval 63"/>
            <p:cNvSpPr/>
            <p:nvPr/>
          </p:nvSpPr>
          <p:spPr>
            <a:xfrm>
              <a:off x="1013842" y="3771649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5" name="Oval 64"/>
            <p:cNvSpPr/>
            <p:nvPr/>
          </p:nvSpPr>
          <p:spPr>
            <a:xfrm>
              <a:off x="685428" y="3771649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6" name="Oval 65"/>
            <p:cNvSpPr/>
            <p:nvPr/>
          </p:nvSpPr>
          <p:spPr>
            <a:xfrm>
              <a:off x="541412" y="3915665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7" name="Oval 66"/>
            <p:cNvSpPr/>
            <p:nvPr/>
          </p:nvSpPr>
          <p:spPr>
            <a:xfrm>
              <a:off x="1157858" y="3883447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8" name="Oval 67"/>
            <p:cNvSpPr/>
            <p:nvPr/>
          </p:nvSpPr>
          <p:spPr>
            <a:xfrm>
              <a:off x="1013842" y="3962440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9" name="Oval 68"/>
            <p:cNvSpPr/>
            <p:nvPr/>
          </p:nvSpPr>
          <p:spPr>
            <a:xfrm>
              <a:off x="869826" y="3883447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0" name="Oval 69"/>
            <p:cNvSpPr/>
            <p:nvPr/>
          </p:nvSpPr>
          <p:spPr>
            <a:xfrm>
              <a:off x="685428" y="3987673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1" name="Oval 70"/>
            <p:cNvSpPr/>
            <p:nvPr/>
          </p:nvSpPr>
          <p:spPr>
            <a:xfrm>
              <a:off x="829444" y="3987673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2" name="Oval 71"/>
            <p:cNvSpPr/>
            <p:nvPr/>
          </p:nvSpPr>
          <p:spPr>
            <a:xfrm>
              <a:off x="685428" y="3883447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73" name="Curved Right Arrow 72"/>
          <p:cNvSpPr/>
          <p:nvPr/>
        </p:nvSpPr>
        <p:spPr>
          <a:xfrm rot="16200000" flipH="1">
            <a:off x="5045899" y="1501056"/>
            <a:ext cx="622492" cy="2318141"/>
          </a:xfrm>
          <a:prstGeom prst="curved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74" name="Curved Right Arrow 73"/>
          <p:cNvSpPr/>
          <p:nvPr/>
        </p:nvSpPr>
        <p:spPr>
          <a:xfrm rot="5400000" flipH="1">
            <a:off x="4973891" y="2267565"/>
            <a:ext cx="622492" cy="2318141"/>
          </a:xfrm>
          <a:prstGeom prst="curved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355078" y="3835469"/>
            <a:ext cx="1945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Reusability of catalyst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51520" y="1244079"/>
            <a:ext cx="4443679" cy="384721"/>
          </a:xfrm>
          <a:prstGeom prst="rect">
            <a:avLst/>
          </a:prstGeom>
          <a:solidFill>
            <a:srgbClr val="FCFDD7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900" kern="0" dirty="0" smtClean="0">
                <a:solidFill>
                  <a:sysClr val="windowText" lastClr="000000"/>
                </a:solidFill>
              </a:rPr>
              <a:t>Expanding</a:t>
            </a:r>
            <a: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scope </a:t>
            </a:r>
            <a:r>
              <a:rPr kumimoji="0" lang="en-US" sz="1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of </a:t>
            </a:r>
            <a:r>
              <a:rPr lang="en-US" sz="1900" kern="0" dirty="0" smtClean="0">
                <a:solidFill>
                  <a:sysClr val="windowText" lastClr="000000"/>
                </a:solidFill>
              </a:rPr>
              <a:t>the Suzuki reaction</a:t>
            </a:r>
            <a: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endParaRPr kumimoji="0" lang="th-TH" sz="19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193506" y="3835469"/>
            <a:ext cx="4663412" cy="384721"/>
          </a:xfrm>
          <a:prstGeom prst="rect">
            <a:avLst/>
          </a:prstGeom>
          <a:solidFill>
            <a:srgbClr val="FCFDD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900" kern="0" dirty="0" smtClean="0">
                <a:solidFill>
                  <a:sysClr val="windowText" lastClr="000000"/>
                </a:solidFill>
              </a:rPr>
              <a:t>studying</a:t>
            </a:r>
            <a: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reusability of </a:t>
            </a:r>
            <a: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palladium </a:t>
            </a:r>
            <a: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catalyst </a:t>
            </a:r>
            <a:endParaRPr kumimoji="0" lang="th-TH" sz="19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4672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n w="1905">
                  <a:solidFill>
                    <a:schemeClr val="tx1"/>
                  </a:solidFill>
                </a:ln>
                <a:solidFill>
                  <a:srgbClr val="FA5C8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Acknowledgement </a:t>
            </a:r>
            <a:endParaRPr lang="th-TH" sz="4000" dirty="0">
              <a:solidFill>
                <a:srgbClr val="FA5C8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0BBC07-2910-4DB8-9803-A54AB3A43881}" type="slidenum">
              <a:rPr lang="en-US" sz="1400" smtClean="0">
                <a:solidFill>
                  <a:schemeClr val="tx1"/>
                </a:solidFill>
              </a:rPr>
              <a:pPr>
                <a:defRPr/>
              </a:pPr>
              <a:t>15</a:t>
            </a:fld>
            <a:endParaRPr lang="th-TH" sz="1400" dirty="0">
              <a:solidFill>
                <a:schemeClr val="tx1"/>
              </a:solidFill>
            </a:endParaRPr>
          </a:p>
        </p:txBody>
      </p:sp>
      <p:pic>
        <p:nvPicPr>
          <p:cNvPr id="6" name="Picture 2" descr="http://www.sawasdeeactuary.com/picture/chula-lo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862067"/>
            <a:ext cx="924011" cy="1314296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00" t="3887" r="38333" b="40934"/>
          <a:stretch/>
        </p:blipFill>
        <p:spPr>
          <a:xfrm>
            <a:off x="6508267" y="5478275"/>
            <a:ext cx="439997" cy="6891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76256" y="5867980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 smtClean="0"/>
              <a:t>NanoThailand</a:t>
            </a:r>
            <a:r>
              <a:rPr lang="en-US" sz="1800" b="1" dirty="0" smtClean="0"/>
              <a:t> 2016</a:t>
            </a:r>
            <a:endParaRPr lang="th-TH" sz="1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450" y="1628800"/>
            <a:ext cx="1368987" cy="13689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84" y="1112601"/>
            <a:ext cx="1151082" cy="14167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47266" y="1196752"/>
            <a:ext cx="589982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cs typeface="Cordia New" pitchFamily="34" charset="-34"/>
              </a:rPr>
              <a:t>Assoc. Prof. Dr. </a:t>
            </a:r>
            <a:r>
              <a:rPr lang="en-US" sz="2400" b="1" dirty="0" err="1">
                <a:cs typeface="Cordia New" pitchFamily="34" charset="-34"/>
              </a:rPr>
              <a:t>Sumrit</a:t>
            </a:r>
            <a:r>
              <a:rPr lang="en-US" sz="2400" b="1" dirty="0">
                <a:cs typeface="Cordia New" pitchFamily="34" charset="-34"/>
              </a:rPr>
              <a:t> </a:t>
            </a:r>
            <a:r>
              <a:rPr lang="en-US" sz="2400" b="1" dirty="0" err="1">
                <a:cs typeface="Cordia New" pitchFamily="34" charset="-34"/>
              </a:rPr>
              <a:t>Wacharasindhu</a:t>
            </a:r>
            <a:endParaRPr lang="en-US" sz="2400" b="1" dirty="0">
              <a:cs typeface="Cordia New" pitchFamily="34" charset="-34"/>
            </a:endParaRPr>
          </a:p>
          <a:p>
            <a:endParaRPr lang="th-TH" dirty="0"/>
          </a:p>
        </p:txBody>
      </p:sp>
      <p:sp>
        <p:nvSpPr>
          <p:cNvPr id="12" name="TextBox 11"/>
          <p:cNvSpPr txBox="1"/>
          <p:nvPr/>
        </p:nvSpPr>
        <p:spPr>
          <a:xfrm>
            <a:off x="2470638" y="2636912"/>
            <a:ext cx="525881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/>
              <a:t>Prof. Dr. </a:t>
            </a:r>
            <a:r>
              <a:rPr lang="en-US" sz="2400" b="1" dirty="0" err="1"/>
              <a:t>Mongkol</a:t>
            </a:r>
            <a:r>
              <a:rPr lang="en-US" sz="2400" b="1" dirty="0"/>
              <a:t> </a:t>
            </a:r>
            <a:r>
              <a:rPr lang="en-US" sz="2400" b="1" dirty="0" err="1"/>
              <a:t>Sukwattanasinitt</a:t>
            </a:r>
            <a:endParaRPr lang="en-US" sz="2400" b="1" dirty="0"/>
          </a:p>
          <a:p>
            <a:pPr algn="r"/>
            <a:endParaRPr lang="th-TH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068960"/>
            <a:ext cx="5294186" cy="297798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482317"/>
            <a:ext cx="987575" cy="70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691680" y="6165304"/>
            <a:ext cx="5987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rgbClr val="000000"/>
                </a:solidFill>
                <a:latin typeface="Tahoma"/>
              </a:rPr>
              <a:t>72nd Birthday Anniversary of His Majesty the King’s Scholarship</a:t>
            </a:r>
            <a:endParaRPr lang="th-TH" sz="1600" dirty="0"/>
          </a:p>
        </p:txBody>
      </p:sp>
    </p:spTree>
    <p:extLst>
      <p:ext uri="{BB962C8B-B14F-4D97-AF65-F5344CB8AC3E}">
        <p14:creationId xmlns:p14="http://schemas.microsoft.com/office/powerpoint/2010/main" val="206761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8800" b="1" dirty="0" smtClean="0">
                <a:solidFill>
                  <a:schemeClr val="bg1"/>
                </a:solidFill>
              </a:rPr>
              <a:t>THANK YOU</a:t>
            </a:r>
            <a:endParaRPr lang="th-TH" sz="8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42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15600" b="1" dirty="0">
                <a:solidFill>
                  <a:schemeClr val="bg1"/>
                </a:solidFill>
              </a:rPr>
              <a:t>Q&amp;A</a:t>
            </a:r>
            <a:endParaRPr lang="th-TH" sz="15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n w="1905">
                  <a:solidFill>
                    <a:schemeClr val="tx1"/>
                  </a:solidFill>
                </a:ln>
                <a:solidFill>
                  <a:srgbClr val="FA5C8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Introduction</a:t>
            </a:r>
            <a:endParaRPr lang="th-TH" sz="4000" dirty="0">
              <a:solidFill>
                <a:srgbClr val="FA5C8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0BBC07-2910-4DB8-9803-A54AB3A43881}" type="slidenum">
              <a:rPr lang="en-US" sz="1400" smtClean="0">
                <a:solidFill>
                  <a:schemeClr val="tx1"/>
                </a:solidFill>
              </a:rPr>
              <a:pPr>
                <a:defRPr/>
              </a:pPr>
              <a:t>2</a:t>
            </a:fld>
            <a:endParaRPr lang="th-TH" sz="1400" dirty="0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50825" y="1124745"/>
            <a:ext cx="8229600" cy="576064"/>
          </a:xfrm>
        </p:spPr>
        <p:txBody>
          <a:bodyPr/>
          <a:lstStyle/>
          <a:p>
            <a:pPr>
              <a:buClr>
                <a:srgbClr val="FF0066"/>
              </a:buClr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Suzuki cross-coupling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reaction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95064" y="1772816"/>
            <a:ext cx="8009384" cy="864096"/>
          </a:xfrm>
          <a:prstGeom prst="rect">
            <a:avLst/>
          </a:prstGeom>
          <a:solidFill>
            <a:srgbClr val="FB81A7"/>
          </a:solidFill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Synthesis of </a:t>
            </a:r>
            <a:r>
              <a:rPr lang="en-US" sz="2400" b="1" dirty="0" err="1" smtClean="0">
                <a:solidFill>
                  <a:schemeClr val="tx2">
                    <a:lumMod val="50000"/>
                  </a:schemeClr>
                </a:solidFill>
              </a:rPr>
              <a:t>biaryl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 compound from aryl halide and aryl </a:t>
            </a:r>
            <a:r>
              <a:rPr lang="en-US" sz="2400" b="1" dirty="0" err="1" smtClean="0">
                <a:solidFill>
                  <a:schemeClr val="tx2">
                    <a:lumMod val="50000"/>
                  </a:schemeClr>
                </a:solidFill>
              </a:rPr>
              <a:t>boronic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 acid</a:t>
            </a:r>
            <a:endParaRPr lang="th-TH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44008" y="2872100"/>
            <a:ext cx="1260140" cy="31445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Rectangle 8"/>
          <p:cNvSpPr/>
          <p:nvPr/>
        </p:nvSpPr>
        <p:spPr>
          <a:xfrm>
            <a:off x="4572000" y="3330570"/>
            <a:ext cx="1440160" cy="31445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940600"/>
              </p:ext>
            </p:extLst>
          </p:nvPr>
        </p:nvGraphicFramePr>
        <p:xfrm>
          <a:off x="938213" y="2845743"/>
          <a:ext cx="7667625" cy="130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7" name="CS ChemDraw Drawing" r:id="rId4" imgW="6462924" imgH="1090802" progId="ChemDraw.Document.6.0">
                  <p:embed/>
                </p:oleObj>
              </mc:Choice>
              <mc:Fallback>
                <p:oleObj name="CS ChemDraw Drawing" r:id="rId4" imgW="6462924" imgH="1090802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213" y="2845743"/>
                        <a:ext cx="7667625" cy="1303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7092280" y="3258562"/>
            <a:ext cx="432048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499992" y="2780928"/>
            <a:ext cx="1584176" cy="10609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TextBox 14"/>
          <p:cNvSpPr txBox="1"/>
          <p:nvPr/>
        </p:nvSpPr>
        <p:spPr>
          <a:xfrm>
            <a:off x="2051720" y="4437112"/>
            <a:ext cx="2736647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1400" dirty="0" smtClean="0"/>
              <a:t>Homogeneous </a:t>
            </a:r>
            <a:r>
              <a:rPr lang="en-US" sz="1400" dirty="0" err="1" smtClean="0"/>
              <a:t>Pd</a:t>
            </a:r>
            <a:r>
              <a:rPr lang="en-US" sz="1400" dirty="0" smtClean="0"/>
              <a:t> catalyst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400" dirty="0" smtClean="0"/>
              <a:t>External ligand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400" dirty="0" smtClean="0"/>
              <a:t>Organic solvent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400" dirty="0" smtClean="0"/>
              <a:t>High temperature</a:t>
            </a:r>
            <a:endParaRPr lang="th-TH" sz="1400" dirty="0"/>
          </a:p>
        </p:txBody>
      </p:sp>
      <p:sp>
        <p:nvSpPr>
          <p:cNvPr id="19" name="Right Arrow 18"/>
          <p:cNvSpPr/>
          <p:nvPr/>
        </p:nvSpPr>
        <p:spPr>
          <a:xfrm rot="7083901">
            <a:off x="4119734" y="4034199"/>
            <a:ext cx="637812" cy="26319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Right Arrow 19"/>
          <p:cNvSpPr/>
          <p:nvPr/>
        </p:nvSpPr>
        <p:spPr>
          <a:xfrm>
            <a:off x="5004048" y="4782565"/>
            <a:ext cx="835665" cy="26319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TextBox 20"/>
          <p:cNvSpPr txBox="1"/>
          <p:nvPr/>
        </p:nvSpPr>
        <p:spPr>
          <a:xfrm>
            <a:off x="6083825" y="4419109"/>
            <a:ext cx="2795958" cy="954107"/>
          </a:xfrm>
          <a:prstGeom prst="rect">
            <a:avLst/>
          </a:prstGeom>
          <a:solidFill>
            <a:srgbClr val="FCFDD7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1400" dirty="0" smtClean="0"/>
              <a:t>Heterogeneous </a:t>
            </a:r>
            <a:r>
              <a:rPr lang="en-US" sz="1400" dirty="0" err="1" smtClean="0"/>
              <a:t>Pd</a:t>
            </a:r>
            <a:r>
              <a:rPr lang="en-US" sz="1400" dirty="0" smtClean="0"/>
              <a:t> catalyst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400" dirty="0" smtClean="0"/>
              <a:t>No External ligand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400" dirty="0" smtClean="0"/>
              <a:t>Aqueous solvent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400" dirty="0" smtClean="0"/>
              <a:t>low temperature</a:t>
            </a:r>
            <a:endParaRPr lang="th-TH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5004048" y="4509120"/>
            <a:ext cx="720069" cy="276999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develop</a:t>
            </a:r>
            <a:endParaRPr lang="th-TH" sz="12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6300192" y="5391219"/>
            <a:ext cx="2505179" cy="907068"/>
            <a:chOff x="6300192" y="5391219"/>
            <a:chExt cx="2505179" cy="907068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6300192" y="5391219"/>
              <a:ext cx="0" cy="77408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6300192" y="5589240"/>
              <a:ext cx="36004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6300192" y="6165304"/>
              <a:ext cx="36004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6300192" y="5877272"/>
              <a:ext cx="36004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660232" y="5450740"/>
              <a:ext cx="16850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Easy product isolation</a:t>
              </a:r>
              <a:endParaRPr lang="th-TH" sz="1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660232" y="5733256"/>
              <a:ext cx="18646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Simple recycling catalyst</a:t>
              </a:r>
              <a:endParaRPr lang="th-TH" sz="12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660232" y="6021288"/>
              <a:ext cx="21451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Reduced toxic organic waste</a:t>
              </a:r>
              <a:endParaRPr lang="th-TH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8381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n w="1905">
                  <a:solidFill>
                    <a:schemeClr val="tx1"/>
                  </a:solidFill>
                </a:ln>
                <a:solidFill>
                  <a:srgbClr val="FA5C8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Introduction</a:t>
            </a:r>
            <a:endParaRPr lang="th-TH" sz="4000" dirty="0">
              <a:solidFill>
                <a:srgbClr val="FA5C8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0BBC07-2910-4DB8-9803-A54AB3A43881}" type="slidenum">
              <a:rPr lang="en-US" sz="1400" smtClean="0">
                <a:solidFill>
                  <a:schemeClr val="tx1"/>
                </a:solidFill>
              </a:rPr>
              <a:pPr>
                <a:defRPr/>
              </a:pPr>
              <a:t>3</a:t>
            </a:fld>
            <a:endParaRPr lang="th-TH" sz="1400" dirty="0">
              <a:solidFill>
                <a:schemeClr val="tx1"/>
              </a:solidFill>
            </a:endParaRP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288032" y="692696"/>
            <a:ext cx="9036496" cy="576064"/>
          </a:xfrm>
        </p:spPr>
        <p:txBody>
          <a:bodyPr/>
          <a:lstStyle/>
          <a:p>
            <a:pPr>
              <a:buClr>
                <a:srgbClr val="FF0066"/>
              </a:buClr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Literature reviews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842654"/>
              </p:ext>
            </p:extLst>
          </p:nvPr>
        </p:nvGraphicFramePr>
        <p:xfrm>
          <a:off x="251520" y="1196752"/>
          <a:ext cx="8712968" cy="5112568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{5A111915-BE36-4E01-A7E5-04B1672EAD32}</a:tableStyleId>
              </a:tblPr>
              <a:tblGrid>
                <a:gridCol w="936104"/>
                <a:gridCol w="1368152"/>
                <a:gridCol w="4398027"/>
                <a:gridCol w="2010685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Published year</a:t>
                      </a:r>
                      <a:endParaRPr lang="th-T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EDE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Heterogeneous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Pd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catalyst</a:t>
                      </a:r>
                      <a:endParaRPr lang="th-T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EDE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Cross-coupling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reaction</a:t>
                      </a:r>
                      <a:endParaRPr lang="th-T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EDE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Characteristic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of catalyst</a:t>
                      </a:r>
                      <a:endParaRPr lang="th-T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EDEE3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In 2002</a:t>
                      </a:r>
                      <a:endParaRPr lang="th-T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err="1" smtClean="0"/>
                        <a:t>Pd</a:t>
                      </a:r>
                      <a:r>
                        <a:rPr lang="en-US" sz="1400" dirty="0" smtClean="0"/>
                        <a:t>/C</a:t>
                      </a:r>
                      <a:endParaRPr lang="th-T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i="1" dirty="0" smtClean="0">
                          <a:solidFill>
                            <a:srgbClr val="FF0000"/>
                          </a:solidFill>
                        </a:rPr>
                        <a:t> X   </a:t>
                      </a:r>
                      <a:r>
                        <a:rPr lang="en-US" sz="1400" b="0" i="0" dirty="0" smtClean="0">
                          <a:solidFill>
                            <a:schemeClr val="tx1"/>
                          </a:solidFill>
                        </a:rPr>
                        <a:t>Pyrophoric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b="1" i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th-TH" sz="14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512168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In 2007</a:t>
                      </a:r>
                      <a:endParaRPr lang="th-T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err="1" smtClean="0"/>
                        <a:t>Pd</a:t>
                      </a:r>
                      <a:r>
                        <a:rPr lang="en-US" sz="1400" dirty="0" smtClean="0"/>
                        <a:t>/CaCO</a:t>
                      </a:r>
                      <a:r>
                        <a:rPr lang="en-US" sz="1400" baseline="-25000" dirty="0" smtClean="0"/>
                        <a:t>3</a:t>
                      </a:r>
                      <a:endParaRPr lang="th-TH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accent6">
                            <a:lumMod val="75000"/>
                          </a:schemeClr>
                        </a:buClr>
                        <a:buSzPct val="110000"/>
                        <a:buFont typeface="Wingdings" pitchFamily="2" charset="2"/>
                        <a:buChar char="ü"/>
                      </a:pPr>
                      <a:r>
                        <a:rPr lang="en-US" sz="1400" dirty="0" smtClean="0"/>
                        <a:t>Non-pyrophoric</a:t>
                      </a:r>
                    </a:p>
                    <a:p>
                      <a:pPr marL="285750" indent="-285750">
                        <a:buClr>
                          <a:schemeClr val="accent6">
                            <a:lumMod val="75000"/>
                          </a:schemeClr>
                        </a:buClr>
                        <a:buSzPct val="110000"/>
                        <a:buFont typeface="Wingdings" pitchFamily="2" charset="2"/>
                        <a:buChar char="ü"/>
                      </a:pPr>
                      <a:r>
                        <a:rPr lang="en-US" sz="1400" baseline="0" dirty="0" smtClean="0"/>
                        <a:t>CaCO</a:t>
                      </a:r>
                      <a:r>
                        <a:rPr lang="en-US" sz="1400" baseline="-25000" dirty="0" smtClean="0"/>
                        <a:t>3</a:t>
                      </a:r>
                      <a:r>
                        <a:rPr lang="en-US" sz="1400" baseline="0" dirty="0" smtClean="0"/>
                        <a:t> is a common substance found in nature</a:t>
                      </a:r>
                      <a:endParaRPr lang="th-TH" sz="1400" baseline="-25000" dirty="0"/>
                    </a:p>
                  </a:txBody>
                  <a:tcPr/>
                </a:tc>
              </a:tr>
              <a:tr h="1512168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In 2010</a:t>
                      </a:r>
                      <a:endParaRPr lang="th-T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err="1" smtClean="0"/>
                        <a:t>Pd</a:t>
                      </a:r>
                      <a:r>
                        <a:rPr lang="en-US" sz="1400" dirty="0" smtClean="0"/>
                        <a:t>/SP</a:t>
                      </a:r>
                      <a:endParaRPr lang="th-T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accent6">
                            <a:lumMod val="75000"/>
                          </a:schemeClr>
                        </a:buClr>
                        <a:buSzPct val="110000"/>
                        <a:buFont typeface="Wingdings" pitchFamily="2" charset="2"/>
                        <a:buChar char="ü"/>
                      </a:pPr>
                      <a:r>
                        <a:rPr lang="en-US" sz="1400" dirty="0" smtClean="0"/>
                        <a:t>Non-pyrophoric</a:t>
                      </a:r>
                    </a:p>
                    <a:p>
                      <a:pPr marL="285750" indent="-285750">
                        <a:buClr>
                          <a:schemeClr val="accent6">
                            <a:lumMod val="75000"/>
                          </a:schemeClr>
                        </a:buClr>
                        <a:buSzPct val="110000"/>
                        <a:buFont typeface="Wingdings" pitchFamily="2" charset="2"/>
                        <a:buChar char="ü"/>
                      </a:pPr>
                      <a:r>
                        <a:rPr lang="en-US" sz="1400" dirty="0" smtClean="0"/>
                        <a:t>CaCO</a:t>
                      </a:r>
                      <a:r>
                        <a:rPr lang="en-US" sz="1400" baseline="-25000" dirty="0" smtClean="0"/>
                        <a:t>3</a:t>
                      </a:r>
                      <a:r>
                        <a:rPr lang="en-US" sz="1400" dirty="0" smtClean="0"/>
                        <a:t> from shell waste</a:t>
                      </a:r>
                      <a:endParaRPr lang="th-TH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555776" y="1700808"/>
            <a:ext cx="1276311" cy="276999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Suzuki reaction </a:t>
            </a:r>
            <a:endParaRPr lang="th-TH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555776" y="3296017"/>
            <a:ext cx="1276311" cy="276999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/>
              <a:t>Stille</a:t>
            </a:r>
            <a:r>
              <a:rPr lang="en-US" sz="1200" dirty="0" smtClean="0"/>
              <a:t> reaction </a:t>
            </a:r>
            <a:endParaRPr lang="th-TH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2555775" y="4797152"/>
            <a:ext cx="1276311" cy="276999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Heck reaction </a:t>
            </a:r>
            <a:endParaRPr lang="th-TH" sz="12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038095"/>
              </p:ext>
            </p:extLst>
          </p:nvPr>
        </p:nvGraphicFramePr>
        <p:xfrm>
          <a:off x="2555774" y="1978198"/>
          <a:ext cx="4398453" cy="946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4" name="CS ChemDraw Drawing" r:id="rId4" imgW="6554164" imgH="1410673" progId="ChemDraw.Document.6.0">
                  <p:embed/>
                </p:oleObj>
              </mc:Choice>
              <mc:Fallback>
                <p:oleObj name="CS ChemDraw Drawing" r:id="rId4" imgW="6554164" imgH="1410673" progId="ChemDraw.Document.6.0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4" y="1978198"/>
                        <a:ext cx="4398453" cy="9467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2555775" y="2950567"/>
            <a:ext cx="62464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J. Org. Chem.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2002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</a:t>
            </a:r>
            <a:r>
              <a:rPr kumimoji="0" lang="en-US" sz="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67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2721-2722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</a:t>
            </a:r>
            <a:endParaRPr kumimoji="0" lang="th-TH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1092284"/>
              </p:ext>
            </p:extLst>
          </p:nvPr>
        </p:nvGraphicFramePr>
        <p:xfrm>
          <a:off x="2555776" y="3601224"/>
          <a:ext cx="4392488" cy="875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5" name="CS ChemDraw Drawing" r:id="rId6" imgW="6371414" imgH="1278135" progId="ChemDraw.Document.6.0">
                  <p:embed/>
                </p:oleObj>
              </mc:Choice>
              <mc:Fallback>
                <p:oleObj name="CS ChemDraw Drawing" r:id="rId6" imgW="6371414" imgH="1278135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3601224"/>
                        <a:ext cx="4392488" cy="8758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/>
          <p:cNvSpPr/>
          <p:nvPr/>
        </p:nvSpPr>
        <p:spPr>
          <a:xfrm>
            <a:off x="2542103" y="4579004"/>
            <a:ext cx="6858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Tetrahedron </a:t>
            </a:r>
            <a:r>
              <a:rPr kumimoji="0" lang="en-US" sz="8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Lett</a:t>
            </a:r>
            <a:r>
              <a:rPr kumimoji="0" lang="en-US" sz="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2007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</a:t>
            </a:r>
            <a:r>
              <a:rPr kumimoji="0" lang="en-US" sz="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48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7671-7674.</a:t>
            </a:r>
            <a:endParaRPr kumimoji="0" lang="th-TH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7177277"/>
              </p:ext>
            </p:extLst>
          </p:nvPr>
        </p:nvGraphicFramePr>
        <p:xfrm>
          <a:off x="2555777" y="5027440"/>
          <a:ext cx="4392488" cy="993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6" name="CS ChemDraw Drawing" r:id="rId8" imgW="6694534" imgH="1514597" progId="ChemDraw.Document.6.0">
                  <p:embed/>
                </p:oleObj>
              </mc:Choice>
              <mc:Fallback>
                <p:oleObj name="CS ChemDraw Drawing" r:id="rId8" imgW="6694534" imgH="1514597" progId="ChemDraw.Document.6.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7" y="5027440"/>
                        <a:ext cx="4392488" cy="9938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>
          <a:xfrm>
            <a:off x="2542103" y="6093296"/>
            <a:ext cx="6858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Appl. </a:t>
            </a:r>
            <a:r>
              <a:rPr kumimoji="0" lang="en-US" sz="8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Organometal</a:t>
            </a:r>
            <a:r>
              <a:rPr kumimoji="0" lang="en-US" sz="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 Chem.</a:t>
            </a:r>
            <a:r>
              <a:rPr kumimoji="0" lang="en-US" sz="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2010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</a:t>
            </a:r>
            <a:r>
              <a:rPr kumimoji="0" lang="en-US" sz="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24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631-635.</a:t>
            </a:r>
          </a:p>
        </p:txBody>
      </p:sp>
      <p:sp>
        <p:nvSpPr>
          <p:cNvPr id="9" name="Rectangle 8"/>
          <p:cNvSpPr/>
          <p:nvPr/>
        </p:nvSpPr>
        <p:spPr>
          <a:xfrm>
            <a:off x="5796136" y="2420888"/>
            <a:ext cx="1080120" cy="529679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Rectangle 16"/>
          <p:cNvSpPr/>
          <p:nvPr/>
        </p:nvSpPr>
        <p:spPr>
          <a:xfrm>
            <a:off x="5724128" y="4005064"/>
            <a:ext cx="1080120" cy="529679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1" name="Rectangle 20"/>
          <p:cNvSpPr/>
          <p:nvPr/>
        </p:nvSpPr>
        <p:spPr>
          <a:xfrm>
            <a:off x="5292080" y="5589240"/>
            <a:ext cx="1656184" cy="529679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693636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n w="1905">
                  <a:solidFill>
                    <a:schemeClr val="tx1"/>
                  </a:solidFill>
                </a:ln>
                <a:solidFill>
                  <a:srgbClr val="FA5C8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Introduction</a:t>
            </a:r>
            <a:endParaRPr lang="th-TH" sz="4000" dirty="0">
              <a:solidFill>
                <a:srgbClr val="FA5C8D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576" y="1988840"/>
            <a:ext cx="6463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th-TH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832600" y="6530975"/>
            <a:ext cx="2133600" cy="268288"/>
          </a:xfrm>
        </p:spPr>
        <p:txBody>
          <a:bodyPr/>
          <a:lstStyle/>
          <a:p>
            <a:pPr>
              <a:defRPr/>
            </a:pPr>
            <a:fld id="{C20BBC07-2910-4DB8-9803-A54AB3A43881}" type="slidenum">
              <a:rPr lang="en-US" sz="1400" smtClean="0">
                <a:solidFill>
                  <a:schemeClr val="tx1"/>
                </a:solidFill>
              </a:rPr>
              <a:pPr>
                <a:defRPr/>
              </a:pPr>
              <a:t>4</a:t>
            </a:fld>
            <a:endParaRPr lang="th-TH" sz="14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3528" y="3366284"/>
            <a:ext cx="74168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>
                <a:solidFill>
                  <a:sysClr val="windowText" lastClr="000000"/>
                </a:solidFill>
              </a:rPr>
              <a:t>http://www.fao.org/fishery/species/2691/en.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AutoShape 2" descr="ผลการค้นหารูปภาพสำหรับ landfill green mussel shell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124744"/>
            <a:ext cx="3896680" cy="2269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288032" y="764704"/>
            <a:ext cx="9036496" cy="576064"/>
          </a:xfrm>
        </p:spPr>
        <p:txBody>
          <a:bodyPr/>
          <a:lstStyle/>
          <a:p>
            <a:pPr>
              <a:buClr>
                <a:srgbClr val="FF0066"/>
              </a:buClr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Waste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green mussel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shells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23528" y="3645024"/>
            <a:ext cx="9036496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Clr>
                <a:srgbClr val="FF0066"/>
              </a:buClr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add value to waste shells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Straight Arrow Connector 5"/>
          <p:cNvCxnSpPr>
            <a:endCxn id="28" idx="1"/>
          </p:cNvCxnSpPr>
          <p:nvPr/>
        </p:nvCxnSpPr>
        <p:spPr>
          <a:xfrm flipV="1">
            <a:off x="4239580" y="1444134"/>
            <a:ext cx="764468" cy="184666"/>
          </a:xfrm>
          <a:prstGeom prst="straightConnector1">
            <a:avLst/>
          </a:prstGeom>
          <a:ln w="28575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239580" y="1988840"/>
            <a:ext cx="764468" cy="0"/>
          </a:xfrm>
          <a:prstGeom prst="straightConnector1">
            <a:avLst/>
          </a:prstGeom>
          <a:ln w="28575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239580" y="2440052"/>
            <a:ext cx="764468" cy="124852"/>
          </a:xfrm>
          <a:prstGeom prst="straightConnector1">
            <a:avLst/>
          </a:prstGeom>
          <a:ln w="28575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239580" y="2924944"/>
            <a:ext cx="764468" cy="288032"/>
          </a:xfrm>
          <a:prstGeom prst="straightConnector1">
            <a:avLst/>
          </a:prstGeom>
          <a:ln w="28575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004048" y="1259468"/>
            <a:ext cx="2954655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US" sz="1800" dirty="0"/>
              <a:t>P</a:t>
            </a:r>
            <a:r>
              <a:rPr lang="en-US" sz="1800" dirty="0" smtClean="0"/>
              <a:t>roduced 70,000 tons/year</a:t>
            </a:r>
            <a:endParaRPr lang="th-TH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5004048" y="2411596"/>
            <a:ext cx="3198311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Damage of natural landscape</a:t>
            </a:r>
            <a:endParaRPr lang="th-TH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5004048" y="2996952"/>
            <a:ext cx="2108269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Sanitation problem</a:t>
            </a:r>
            <a:endParaRPr lang="th-TH" sz="1800" dirty="0"/>
          </a:p>
        </p:txBody>
      </p:sp>
      <p:sp>
        <p:nvSpPr>
          <p:cNvPr id="31" name="TextBox 30"/>
          <p:cNvSpPr txBox="1"/>
          <p:nvPr/>
        </p:nvSpPr>
        <p:spPr>
          <a:xfrm>
            <a:off x="5004048" y="1835532"/>
            <a:ext cx="3262432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Accumulation at coastal areas</a:t>
            </a:r>
            <a:endParaRPr lang="th-TH" sz="1800" dirty="0"/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755576" y="4221088"/>
            <a:ext cx="8388424" cy="432048"/>
          </a:xfrm>
          <a:prstGeom prst="rect">
            <a:avLst/>
          </a:prstGeom>
          <a:noFill/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Using for preparation of catalyst</a:t>
            </a:r>
            <a:endParaRPr lang="th-TH" sz="22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34" name="Straight Arrow Connector 33"/>
          <p:cNvCxnSpPr>
            <a:endCxn id="36" idx="1"/>
          </p:cNvCxnSpPr>
          <p:nvPr/>
        </p:nvCxnSpPr>
        <p:spPr>
          <a:xfrm flipV="1">
            <a:off x="4313493" y="5251779"/>
            <a:ext cx="1728192" cy="167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6041685" y="4946978"/>
            <a:ext cx="990600" cy="609601"/>
            <a:chOff x="6804248" y="1321788"/>
            <a:chExt cx="990600" cy="609601"/>
          </a:xfrm>
        </p:grpSpPr>
        <p:pic>
          <p:nvPicPr>
            <p:cNvPr id="36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113" t="41602" r="2834" b="28697"/>
            <a:stretch/>
          </p:blipFill>
          <p:spPr bwMode="auto">
            <a:xfrm>
              <a:off x="6804248" y="1321788"/>
              <a:ext cx="990600" cy="609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7" name="Oval 36"/>
            <p:cNvSpPr/>
            <p:nvPr/>
          </p:nvSpPr>
          <p:spPr>
            <a:xfrm>
              <a:off x="7299548" y="1339956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8" name="Oval 37"/>
            <p:cNvSpPr/>
            <p:nvPr/>
          </p:nvSpPr>
          <p:spPr>
            <a:xfrm>
              <a:off x="7475190" y="1380558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9" name="Oval 38"/>
            <p:cNvSpPr/>
            <p:nvPr/>
          </p:nvSpPr>
          <p:spPr>
            <a:xfrm>
              <a:off x="7146776" y="1380558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0" name="Oval 39"/>
            <p:cNvSpPr/>
            <p:nvPr/>
          </p:nvSpPr>
          <p:spPr>
            <a:xfrm>
              <a:off x="7002760" y="1524574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1" name="Oval 40"/>
            <p:cNvSpPr/>
            <p:nvPr/>
          </p:nvSpPr>
          <p:spPr>
            <a:xfrm>
              <a:off x="7619206" y="1492356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2" name="Oval 41"/>
            <p:cNvSpPr/>
            <p:nvPr/>
          </p:nvSpPr>
          <p:spPr>
            <a:xfrm>
              <a:off x="7475190" y="1571349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3" name="Oval 42"/>
            <p:cNvSpPr/>
            <p:nvPr/>
          </p:nvSpPr>
          <p:spPr>
            <a:xfrm>
              <a:off x="7331174" y="1492356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4" name="Oval 43"/>
            <p:cNvSpPr/>
            <p:nvPr/>
          </p:nvSpPr>
          <p:spPr>
            <a:xfrm>
              <a:off x="7146776" y="1596582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5" name="Oval 44"/>
            <p:cNvSpPr/>
            <p:nvPr/>
          </p:nvSpPr>
          <p:spPr>
            <a:xfrm>
              <a:off x="7290792" y="1596582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6" name="Oval 45"/>
            <p:cNvSpPr/>
            <p:nvPr/>
          </p:nvSpPr>
          <p:spPr>
            <a:xfrm>
              <a:off x="7146776" y="1492356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47" name="Oval 46"/>
          <p:cNvSpPr/>
          <p:nvPr/>
        </p:nvSpPr>
        <p:spPr>
          <a:xfrm>
            <a:off x="4817549" y="4980515"/>
            <a:ext cx="103634" cy="11878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8" name="TextBox 47"/>
          <p:cNvSpPr txBox="1"/>
          <p:nvPr/>
        </p:nvSpPr>
        <p:spPr>
          <a:xfrm>
            <a:off x="4933697" y="4869160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Metal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133362" y="5574747"/>
            <a:ext cx="1180131" cy="276999"/>
          </a:xfrm>
          <a:prstGeom prst="rect">
            <a:avLst/>
          </a:prstGeom>
          <a:solidFill>
            <a:srgbClr val="FF9999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Solid support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044943" y="5588647"/>
            <a:ext cx="1191353" cy="276999"/>
          </a:xfrm>
          <a:prstGeom prst="rect">
            <a:avLst/>
          </a:prstGeom>
          <a:solidFill>
            <a:srgbClr val="FF9999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Metal catalyst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233373" y="4965146"/>
            <a:ext cx="990600" cy="609601"/>
            <a:chOff x="2555776" y="4533098"/>
            <a:chExt cx="990600" cy="609601"/>
          </a:xfrm>
        </p:grpSpPr>
        <p:pic>
          <p:nvPicPr>
            <p:cNvPr id="33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113" t="41602" r="2834" b="28697"/>
            <a:stretch/>
          </p:blipFill>
          <p:spPr bwMode="auto">
            <a:xfrm>
              <a:off x="2555776" y="4533098"/>
              <a:ext cx="990600" cy="609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1" name="TextBox 50"/>
            <p:cNvSpPr txBox="1"/>
            <p:nvPr/>
          </p:nvSpPr>
          <p:spPr>
            <a:xfrm>
              <a:off x="2739933" y="4603002"/>
              <a:ext cx="7505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CaCO</a:t>
              </a:r>
              <a:r>
                <a:rPr lang="en-US" sz="1400" baseline="-25000" dirty="0" smtClean="0"/>
                <a:t>3</a:t>
              </a:r>
            </a:p>
          </p:txBody>
        </p:sp>
      </p:grpSp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403" y="4813219"/>
            <a:ext cx="1296341" cy="75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3" name="Straight Arrow Connector 52"/>
          <p:cNvCxnSpPr/>
          <p:nvPr/>
        </p:nvCxnSpPr>
        <p:spPr>
          <a:xfrm flipV="1">
            <a:off x="2291240" y="5271443"/>
            <a:ext cx="898218" cy="97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850066" y="5878356"/>
            <a:ext cx="18854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Clr>
                <a:schemeClr val="accent6">
                  <a:lumMod val="75000"/>
                </a:schemeClr>
              </a:buClr>
              <a:buSzPct val="110000"/>
              <a:buFont typeface="Wingdings" pitchFamily="2" charset="2"/>
              <a:buChar char="ü"/>
            </a:pPr>
            <a:r>
              <a:rPr lang="en-US" sz="1400" dirty="0" smtClean="0"/>
              <a:t>High surface area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6252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2" grpId="0"/>
      <p:bldP spid="47" grpId="0" animBg="1"/>
      <p:bldP spid="48" grpId="0"/>
      <p:bldP spid="49" grpId="0" animBg="1"/>
      <p:bldP spid="50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55" name="Group 14354"/>
          <p:cNvGrpSpPr/>
          <p:nvPr/>
        </p:nvGrpSpPr>
        <p:grpSpPr>
          <a:xfrm>
            <a:off x="4695199" y="3755503"/>
            <a:ext cx="1403398" cy="897633"/>
            <a:chOff x="235646" y="3712879"/>
            <a:chExt cx="1403398" cy="897633"/>
          </a:xfrm>
        </p:grpSpPr>
        <p:sp>
          <p:nvSpPr>
            <p:cNvPr id="125" name="TextBox 124"/>
            <p:cNvSpPr txBox="1"/>
            <p:nvPr/>
          </p:nvSpPr>
          <p:spPr>
            <a:xfrm>
              <a:off x="235646" y="4333513"/>
              <a:ext cx="1403398" cy="276999"/>
            </a:xfrm>
            <a:prstGeom prst="rect">
              <a:avLst/>
            </a:prstGeom>
            <a:solidFill>
              <a:srgbClr val="FF9999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/>
                <a:t>Pd/ICCP catalyst</a:t>
              </a:r>
            </a:p>
          </p:txBody>
        </p:sp>
        <p:pic>
          <p:nvPicPr>
            <p:cNvPr id="113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113" t="41602" r="2834" b="28697"/>
            <a:stretch/>
          </p:blipFill>
          <p:spPr bwMode="auto">
            <a:xfrm>
              <a:off x="342900" y="3712879"/>
              <a:ext cx="990600" cy="609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4" name="Oval 113"/>
            <p:cNvSpPr/>
            <p:nvPr/>
          </p:nvSpPr>
          <p:spPr>
            <a:xfrm>
              <a:off x="838200" y="3731047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5" name="Oval 114"/>
            <p:cNvSpPr/>
            <p:nvPr/>
          </p:nvSpPr>
          <p:spPr>
            <a:xfrm>
              <a:off x="1013842" y="3771649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6" name="Oval 115"/>
            <p:cNvSpPr/>
            <p:nvPr/>
          </p:nvSpPr>
          <p:spPr>
            <a:xfrm>
              <a:off x="685428" y="3771649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7" name="Oval 116"/>
            <p:cNvSpPr/>
            <p:nvPr/>
          </p:nvSpPr>
          <p:spPr>
            <a:xfrm>
              <a:off x="541412" y="3915665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8" name="Oval 117"/>
            <p:cNvSpPr/>
            <p:nvPr/>
          </p:nvSpPr>
          <p:spPr>
            <a:xfrm>
              <a:off x="1157858" y="3883447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9" name="Oval 118"/>
            <p:cNvSpPr/>
            <p:nvPr/>
          </p:nvSpPr>
          <p:spPr>
            <a:xfrm>
              <a:off x="1013842" y="3962440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0" name="Oval 119"/>
            <p:cNvSpPr/>
            <p:nvPr/>
          </p:nvSpPr>
          <p:spPr>
            <a:xfrm>
              <a:off x="869826" y="3883447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1" name="Oval 120"/>
            <p:cNvSpPr/>
            <p:nvPr/>
          </p:nvSpPr>
          <p:spPr>
            <a:xfrm>
              <a:off x="685428" y="3987673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2" name="Oval 121"/>
            <p:cNvSpPr/>
            <p:nvPr/>
          </p:nvSpPr>
          <p:spPr>
            <a:xfrm>
              <a:off x="829444" y="3987673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3" name="Oval 122"/>
            <p:cNvSpPr/>
            <p:nvPr/>
          </p:nvSpPr>
          <p:spPr>
            <a:xfrm>
              <a:off x="685428" y="3883447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n w="1905">
                  <a:solidFill>
                    <a:schemeClr val="tx1"/>
                  </a:solidFill>
                </a:ln>
                <a:solidFill>
                  <a:srgbClr val="FA5C8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Objectives</a:t>
            </a:r>
            <a:endParaRPr lang="th-TH" sz="4000" dirty="0">
              <a:solidFill>
                <a:srgbClr val="FA5C8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0BBC07-2910-4DB8-9803-A54AB3A43881}" type="slidenum">
              <a:rPr lang="en-US" sz="1400" smtClean="0">
                <a:solidFill>
                  <a:schemeClr val="tx1"/>
                </a:solidFill>
              </a:rPr>
              <a:pPr>
                <a:defRPr/>
              </a:pPr>
              <a:t>5</a:t>
            </a:fld>
            <a:endParaRPr lang="th-TH" sz="1400" dirty="0">
              <a:solidFill>
                <a:schemeClr val="tx1"/>
              </a:solidFill>
            </a:endParaRPr>
          </a:p>
        </p:txBody>
      </p:sp>
      <p:sp>
        <p:nvSpPr>
          <p:cNvPr id="3" name="AutoShape 2" descr="ผลการค้นหารูปภาพสำหรับ เปลือกหอยแมลงภู่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1495523" cy="86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13" t="41602" r="2834" b="28697"/>
          <a:stretch/>
        </p:blipFill>
        <p:spPr bwMode="auto">
          <a:xfrm>
            <a:off x="3995936" y="1411964"/>
            <a:ext cx="990600" cy="60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338" name="Straight Arrow Connector 14337"/>
          <p:cNvCxnSpPr/>
          <p:nvPr/>
        </p:nvCxnSpPr>
        <p:spPr>
          <a:xfrm flipV="1">
            <a:off x="2411760" y="1716766"/>
            <a:ext cx="1656184" cy="1121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1" name="TextBox 14340"/>
          <p:cNvSpPr txBox="1"/>
          <p:nvPr/>
        </p:nvSpPr>
        <p:spPr>
          <a:xfrm>
            <a:off x="2497351" y="1370713"/>
            <a:ext cx="1515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Chemical treatment</a:t>
            </a:r>
            <a:endParaRPr lang="th-TH" sz="1200" dirty="0"/>
          </a:p>
        </p:txBody>
      </p:sp>
      <p:sp>
        <p:nvSpPr>
          <p:cNvPr id="14343" name="TextBox 14342"/>
          <p:cNvSpPr txBox="1"/>
          <p:nvPr/>
        </p:nvSpPr>
        <p:spPr>
          <a:xfrm>
            <a:off x="3112426" y="2076809"/>
            <a:ext cx="2786340" cy="461665"/>
          </a:xfrm>
          <a:prstGeom prst="rect">
            <a:avLst/>
          </a:prstGeom>
          <a:solidFill>
            <a:srgbClr val="FF9999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ICCP</a:t>
            </a:r>
          </a:p>
          <a:p>
            <a:pPr algn="ctr"/>
            <a:r>
              <a:rPr lang="en-US" sz="1200" b="1" dirty="0" smtClean="0"/>
              <a:t>Individual calcium carbonate plates</a:t>
            </a:r>
            <a:endParaRPr lang="th-TH" sz="1200" b="1" dirty="0"/>
          </a:p>
        </p:txBody>
      </p:sp>
      <p:cxnSp>
        <p:nvCxnSpPr>
          <p:cNvPr id="82" name="Straight Arrow Connector 81"/>
          <p:cNvCxnSpPr>
            <a:endCxn id="84" idx="1"/>
          </p:cNvCxnSpPr>
          <p:nvPr/>
        </p:nvCxnSpPr>
        <p:spPr>
          <a:xfrm flipV="1">
            <a:off x="5076056" y="1698597"/>
            <a:ext cx="1728192" cy="167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58" name="Group 14357"/>
          <p:cNvGrpSpPr/>
          <p:nvPr/>
        </p:nvGrpSpPr>
        <p:grpSpPr>
          <a:xfrm>
            <a:off x="6804248" y="1393796"/>
            <a:ext cx="990600" cy="609601"/>
            <a:chOff x="6804248" y="1321788"/>
            <a:chExt cx="990600" cy="609601"/>
          </a:xfrm>
        </p:grpSpPr>
        <p:pic>
          <p:nvPicPr>
            <p:cNvPr id="84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113" t="41602" r="2834" b="28697"/>
            <a:stretch/>
          </p:blipFill>
          <p:spPr bwMode="auto">
            <a:xfrm>
              <a:off x="6804248" y="1321788"/>
              <a:ext cx="990600" cy="609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344" name="Oval 14343"/>
            <p:cNvSpPr/>
            <p:nvPr/>
          </p:nvSpPr>
          <p:spPr>
            <a:xfrm>
              <a:off x="7299548" y="1339956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6" name="Oval 85"/>
            <p:cNvSpPr/>
            <p:nvPr/>
          </p:nvSpPr>
          <p:spPr>
            <a:xfrm>
              <a:off x="7475190" y="1380558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7" name="Oval 86"/>
            <p:cNvSpPr/>
            <p:nvPr/>
          </p:nvSpPr>
          <p:spPr>
            <a:xfrm>
              <a:off x="7146776" y="1380558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8" name="Oval 87"/>
            <p:cNvSpPr/>
            <p:nvPr/>
          </p:nvSpPr>
          <p:spPr>
            <a:xfrm>
              <a:off x="7002760" y="1524574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9" name="Oval 88"/>
            <p:cNvSpPr/>
            <p:nvPr/>
          </p:nvSpPr>
          <p:spPr>
            <a:xfrm>
              <a:off x="7619206" y="1492356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90" name="Oval 89"/>
            <p:cNvSpPr/>
            <p:nvPr/>
          </p:nvSpPr>
          <p:spPr>
            <a:xfrm>
              <a:off x="7475190" y="1571349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91" name="Oval 90"/>
            <p:cNvSpPr/>
            <p:nvPr/>
          </p:nvSpPr>
          <p:spPr>
            <a:xfrm>
              <a:off x="7331174" y="1492356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92" name="Oval 91"/>
            <p:cNvSpPr/>
            <p:nvPr/>
          </p:nvSpPr>
          <p:spPr>
            <a:xfrm>
              <a:off x="7146776" y="1596582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93" name="Oval 92"/>
            <p:cNvSpPr/>
            <p:nvPr/>
          </p:nvSpPr>
          <p:spPr>
            <a:xfrm>
              <a:off x="7290792" y="1596582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94" name="Oval 93"/>
            <p:cNvSpPr/>
            <p:nvPr/>
          </p:nvSpPr>
          <p:spPr>
            <a:xfrm>
              <a:off x="7146776" y="1492356"/>
              <a:ext cx="103634" cy="11878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98" name="Oval 97"/>
          <p:cNvSpPr/>
          <p:nvPr/>
        </p:nvSpPr>
        <p:spPr>
          <a:xfrm>
            <a:off x="5751898" y="1427333"/>
            <a:ext cx="103634" cy="11878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" name="TextBox 99"/>
          <p:cNvSpPr txBox="1"/>
          <p:nvPr/>
        </p:nvSpPr>
        <p:spPr>
          <a:xfrm>
            <a:off x="5823906" y="1355325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Pd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178148" y="1984475"/>
            <a:ext cx="2786340" cy="646331"/>
          </a:xfrm>
          <a:prstGeom prst="rect">
            <a:avLst/>
          </a:prstGeom>
          <a:solidFill>
            <a:srgbClr val="FF9999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Pd/ICCP  catalyst or</a:t>
            </a:r>
          </a:p>
          <a:p>
            <a:pPr algn="ctr"/>
            <a:r>
              <a:rPr lang="en-US" sz="1200" b="1" dirty="0" smtClean="0"/>
              <a:t>Palladium on</a:t>
            </a:r>
          </a:p>
          <a:p>
            <a:pPr algn="ctr"/>
            <a:r>
              <a:rPr lang="en-US" sz="1200" b="1" dirty="0" smtClean="0"/>
              <a:t>Individual calcium carbonate plates</a:t>
            </a:r>
            <a:endParaRPr lang="th-TH" sz="12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485012" y="2181031"/>
            <a:ext cx="2031325" cy="276999"/>
          </a:xfrm>
          <a:prstGeom prst="rect">
            <a:avLst/>
          </a:prstGeom>
          <a:solidFill>
            <a:srgbClr val="FF9999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Asian green mussel shell</a:t>
            </a:r>
          </a:p>
        </p:txBody>
      </p:sp>
      <p:graphicFrame>
        <p:nvGraphicFramePr>
          <p:cNvPr id="14350" name="Object 143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2399395"/>
              </p:ext>
            </p:extLst>
          </p:nvPr>
        </p:nvGraphicFramePr>
        <p:xfrm>
          <a:off x="846138" y="3264471"/>
          <a:ext cx="7318375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70" name="CS ChemDraw Drawing" r:id="rId6" imgW="3500323" imgH="171678" progId="ChemDraw.Document.6.0">
                  <p:embed/>
                </p:oleObj>
              </mc:Choice>
              <mc:Fallback>
                <p:oleObj name="CS ChemDraw Drawing" r:id="rId6" imgW="3500323" imgH="171678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46138" y="3264471"/>
                        <a:ext cx="7318375" cy="358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" name="TextBox 133"/>
          <p:cNvSpPr txBox="1"/>
          <p:nvPr/>
        </p:nvSpPr>
        <p:spPr>
          <a:xfrm>
            <a:off x="3889006" y="3050376"/>
            <a:ext cx="31137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 external ligand, low temperature</a:t>
            </a:r>
          </a:p>
          <a:p>
            <a:pPr algn="ctr"/>
            <a:endParaRPr lang="en-US" sz="1400" dirty="0" smtClean="0"/>
          </a:p>
          <a:p>
            <a:pPr algn="ctr"/>
            <a:r>
              <a:rPr lang="en-US" sz="1400" dirty="0" smtClean="0"/>
              <a:t>In aqueous solution</a:t>
            </a:r>
            <a:endParaRPr lang="th-TH" sz="1400" dirty="0"/>
          </a:p>
        </p:txBody>
      </p:sp>
    </p:spTree>
    <p:extLst>
      <p:ext uri="{BB962C8B-B14F-4D97-AF65-F5344CB8AC3E}">
        <p14:creationId xmlns:p14="http://schemas.microsoft.com/office/powerpoint/2010/main" val="118774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n w="1905">
                  <a:solidFill>
                    <a:schemeClr val="tx1"/>
                  </a:solidFill>
                </a:ln>
                <a:solidFill>
                  <a:srgbClr val="FA5C8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Results</a:t>
            </a:r>
            <a:endParaRPr lang="th-TH" sz="4000" dirty="0">
              <a:solidFill>
                <a:srgbClr val="FA5C8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0BBC07-2910-4DB8-9803-A54AB3A43881}" type="slidenum">
              <a:rPr lang="en-US" sz="1400" smtClean="0">
                <a:solidFill>
                  <a:schemeClr val="tx1"/>
                </a:solidFill>
              </a:rPr>
              <a:pPr>
                <a:defRPr/>
              </a:pPr>
              <a:t>6</a:t>
            </a:fld>
            <a:endParaRPr lang="th-TH" sz="1400" dirty="0">
              <a:solidFill>
                <a:schemeClr val="tx1"/>
              </a:solidFill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611561" y="836712"/>
            <a:ext cx="7920880" cy="1200329"/>
          </a:xfrm>
          <a:prstGeom prst="rect">
            <a:avLst/>
          </a:prstGeom>
          <a:solidFill>
            <a:srgbClr val="FF388C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Preparation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of the individual calcium carbonate plates supported palladium catalyst (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Pd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/ICCP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)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by  impregnation-reduction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method </a:t>
            </a:r>
            <a:endParaRPr kumimoji="0" lang="th-TH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pSp>
        <p:nvGrpSpPr>
          <p:cNvPr id="158" name="Group 157"/>
          <p:cNvGrpSpPr/>
          <p:nvPr/>
        </p:nvGrpSpPr>
        <p:grpSpPr>
          <a:xfrm>
            <a:off x="112055" y="1916832"/>
            <a:ext cx="9071531" cy="2235972"/>
            <a:chOff x="-1012284" y="1909150"/>
            <a:chExt cx="9071531" cy="2235972"/>
          </a:xfrm>
        </p:grpSpPr>
        <p:pic>
          <p:nvPicPr>
            <p:cNvPr id="159" name="Picture 6" descr="C:\Users\E220s\Desktop\shells\DSC_1452.JPG"/>
            <p:cNvPicPr>
              <a:picLocks noChangeAspect="1" noChangeArrowheads="1"/>
            </p:cNvPicPr>
            <p:nvPr/>
          </p:nvPicPr>
          <p:blipFill>
            <a:blip r:embed="rId3" cstate="print">
              <a:lum bright="-10000"/>
            </a:blip>
            <a:srcRect l="16226" t="16630" r="15436" b="8549"/>
            <a:stretch>
              <a:fillRect/>
            </a:stretch>
          </p:blipFill>
          <p:spPr bwMode="auto">
            <a:xfrm>
              <a:off x="-1012284" y="2573441"/>
              <a:ext cx="1338365" cy="944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60" name="Group 159"/>
            <p:cNvGrpSpPr/>
            <p:nvPr/>
          </p:nvGrpSpPr>
          <p:grpSpPr>
            <a:xfrm>
              <a:off x="4245021" y="3102084"/>
              <a:ext cx="346370" cy="372324"/>
              <a:chOff x="5096816" y="2766509"/>
              <a:chExt cx="354436" cy="380994"/>
            </a:xfrm>
          </p:grpSpPr>
          <p:sp>
            <p:nvSpPr>
              <p:cNvPr id="217" name="Arc 216"/>
              <p:cNvSpPr/>
              <p:nvPr/>
            </p:nvSpPr>
            <p:spPr>
              <a:xfrm rot="8121885">
                <a:off x="5169718" y="2774035"/>
                <a:ext cx="208633" cy="216024"/>
              </a:xfrm>
              <a:prstGeom prst="arc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18" name="Arc 217"/>
              <p:cNvSpPr/>
              <p:nvPr/>
            </p:nvSpPr>
            <p:spPr>
              <a:xfrm rot="8121885">
                <a:off x="5131478" y="2766509"/>
                <a:ext cx="285112" cy="295212"/>
              </a:xfrm>
              <a:prstGeom prst="arc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19" name="Arc 218"/>
              <p:cNvSpPr/>
              <p:nvPr/>
            </p:nvSpPr>
            <p:spPr>
              <a:xfrm rot="8121885">
                <a:off x="5096816" y="2780511"/>
                <a:ext cx="354436" cy="366992"/>
              </a:xfrm>
              <a:prstGeom prst="arc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</p:grpSp>
        <p:cxnSp>
          <p:nvCxnSpPr>
            <p:cNvPr id="161" name="Straight Arrow Connector 160"/>
            <p:cNvCxnSpPr/>
            <p:nvPr/>
          </p:nvCxnSpPr>
          <p:spPr>
            <a:xfrm>
              <a:off x="1437038" y="3162594"/>
              <a:ext cx="512636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grpSp>
          <p:nvGrpSpPr>
            <p:cNvPr id="162" name="Group 161"/>
            <p:cNvGrpSpPr/>
            <p:nvPr/>
          </p:nvGrpSpPr>
          <p:grpSpPr>
            <a:xfrm>
              <a:off x="2199578" y="2553220"/>
              <a:ext cx="695036" cy="885263"/>
              <a:chOff x="2873011" y="2204864"/>
              <a:chExt cx="889026" cy="1132348"/>
            </a:xfrm>
          </p:grpSpPr>
          <p:grpSp>
            <p:nvGrpSpPr>
              <p:cNvPr id="202" name="Group 332"/>
              <p:cNvGrpSpPr>
                <a:grpSpLocks/>
              </p:cNvGrpSpPr>
              <p:nvPr/>
            </p:nvGrpSpPr>
            <p:grpSpPr bwMode="auto">
              <a:xfrm>
                <a:off x="2873011" y="2204864"/>
                <a:ext cx="889026" cy="1132348"/>
                <a:chOff x="3917206" y="1381125"/>
                <a:chExt cx="1390650" cy="1784350"/>
              </a:xfrm>
            </p:grpSpPr>
            <p:sp>
              <p:nvSpPr>
                <p:cNvPr id="213" name="Freeform 119"/>
                <p:cNvSpPr>
                  <a:spLocks/>
                </p:cNvSpPr>
                <p:nvPr/>
              </p:nvSpPr>
              <p:spPr bwMode="auto">
                <a:xfrm>
                  <a:off x="3939431" y="1381125"/>
                  <a:ext cx="1289050" cy="292100"/>
                </a:xfrm>
                <a:custGeom>
                  <a:avLst/>
                  <a:gdLst>
                    <a:gd name="T0" fmla="*/ 2147483647 w 650"/>
                    <a:gd name="T1" fmla="*/ 2147483647 h 156"/>
                    <a:gd name="T2" fmla="*/ 2147483647 w 650"/>
                    <a:gd name="T3" fmla="*/ 2147483647 h 156"/>
                    <a:gd name="T4" fmla="*/ 2147483647 w 650"/>
                    <a:gd name="T5" fmla="*/ 2147483647 h 156"/>
                    <a:gd name="T6" fmla="*/ 2147483647 w 650"/>
                    <a:gd name="T7" fmla="*/ 2147483647 h 156"/>
                    <a:gd name="T8" fmla="*/ 2147483647 w 650"/>
                    <a:gd name="T9" fmla="*/ 2147483647 h 156"/>
                    <a:gd name="T10" fmla="*/ 2147483647 w 650"/>
                    <a:gd name="T11" fmla="*/ 2147483647 h 156"/>
                    <a:gd name="T12" fmla="*/ 2147483647 w 650"/>
                    <a:gd name="T13" fmla="*/ 2147483647 h 156"/>
                    <a:gd name="T14" fmla="*/ 2147483647 w 650"/>
                    <a:gd name="T15" fmla="*/ 2147483647 h 156"/>
                    <a:gd name="T16" fmla="*/ 2147483647 w 650"/>
                    <a:gd name="T17" fmla="*/ 2147483647 h 156"/>
                    <a:gd name="T18" fmla="*/ 2147483647 w 650"/>
                    <a:gd name="T19" fmla="*/ 2147483647 h 156"/>
                    <a:gd name="T20" fmla="*/ 2147483647 w 650"/>
                    <a:gd name="T21" fmla="*/ 2147483647 h 156"/>
                    <a:gd name="T22" fmla="*/ 2147483647 w 650"/>
                    <a:gd name="T23" fmla="*/ 2147483647 h 156"/>
                    <a:gd name="T24" fmla="*/ 2147483647 w 650"/>
                    <a:gd name="T25" fmla="*/ 2147483647 h 156"/>
                    <a:gd name="T26" fmla="*/ 2147483647 w 650"/>
                    <a:gd name="T27" fmla="*/ 2147483647 h 156"/>
                    <a:gd name="T28" fmla="*/ 2147483647 w 650"/>
                    <a:gd name="T29" fmla="*/ 2147483647 h 156"/>
                    <a:gd name="T30" fmla="*/ 2147483647 w 650"/>
                    <a:gd name="T31" fmla="*/ 2147483647 h 156"/>
                    <a:gd name="T32" fmla="*/ 2147483647 w 650"/>
                    <a:gd name="T33" fmla="*/ 2147483647 h 156"/>
                    <a:gd name="T34" fmla="*/ 2147483647 w 650"/>
                    <a:gd name="T35" fmla="*/ 2147483647 h 156"/>
                    <a:gd name="T36" fmla="*/ 2147483647 w 650"/>
                    <a:gd name="T37" fmla="*/ 2147483647 h 156"/>
                    <a:gd name="T38" fmla="*/ 2147483647 w 650"/>
                    <a:gd name="T39" fmla="*/ 2147483647 h 156"/>
                    <a:gd name="T40" fmla="*/ 2147483647 w 650"/>
                    <a:gd name="T41" fmla="*/ 2147483647 h 156"/>
                    <a:gd name="T42" fmla="*/ 2147483647 w 650"/>
                    <a:gd name="T43" fmla="*/ 2147483647 h 156"/>
                    <a:gd name="T44" fmla="*/ 2147483647 w 650"/>
                    <a:gd name="T45" fmla="*/ 2147483647 h 156"/>
                    <a:gd name="T46" fmla="*/ 2147483647 w 650"/>
                    <a:gd name="T47" fmla="*/ 2147483647 h 156"/>
                    <a:gd name="T48" fmla="*/ 2147483647 w 650"/>
                    <a:gd name="T49" fmla="*/ 2147483647 h 156"/>
                    <a:gd name="T50" fmla="*/ 2147483647 w 650"/>
                    <a:gd name="T51" fmla="*/ 2147483647 h 156"/>
                    <a:gd name="T52" fmla="*/ 2147483647 w 650"/>
                    <a:gd name="T53" fmla="*/ 2147483647 h 156"/>
                    <a:gd name="T54" fmla="*/ 2147483647 w 650"/>
                    <a:gd name="T55" fmla="*/ 2147483647 h 156"/>
                    <a:gd name="T56" fmla="*/ 2147483647 w 650"/>
                    <a:gd name="T57" fmla="*/ 2147483647 h 156"/>
                    <a:gd name="T58" fmla="*/ 2147483647 w 650"/>
                    <a:gd name="T59" fmla="*/ 2147483647 h 156"/>
                    <a:gd name="T60" fmla="*/ 2147483647 w 650"/>
                    <a:gd name="T61" fmla="*/ 2147483647 h 156"/>
                    <a:gd name="T62" fmla="*/ 2147483647 w 650"/>
                    <a:gd name="T63" fmla="*/ 2147483647 h 156"/>
                    <a:gd name="T64" fmla="*/ 2147483647 w 650"/>
                    <a:gd name="T65" fmla="*/ 2147483647 h 156"/>
                    <a:gd name="T66" fmla="*/ 2147483647 w 650"/>
                    <a:gd name="T67" fmla="*/ 2147483647 h 156"/>
                    <a:gd name="T68" fmla="*/ 2147483647 w 650"/>
                    <a:gd name="T69" fmla="*/ 2147483647 h 156"/>
                    <a:gd name="T70" fmla="*/ 2147483647 w 650"/>
                    <a:gd name="T71" fmla="*/ 2147483647 h 156"/>
                    <a:gd name="T72" fmla="*/ 2147483647 w 650"/>
                    <a:gd name="T73" fmla="*/ 2147483647 h 156"/>
                    <a:gd name="T74" fmla="*/ 2147483647 w 650"/>
                    <a:gd name="T75" fmla="*/ 2147483647 h 156"/>
                    <a:gd name="T76" fmla="*/ 2147483647 w 650"/>
                    <a:gd name="T77" fmla="*/ 2147483647 h 156"/>
                    <a:gd name="T78" fmla="*/ 2147483647 w 650"/>
                    <a:gd name="T79" fmla="*/ 2147483647 h 156"/>
                    <a:gd name="T80" fmla="*/ 2147483647 w 650"/>
                    <a:gd name="T81" fmla="*/ 2147483647 h 156"/>
                    <a:gd name="T82" fmla="*/ 2147483647 w 650"/>
                    <a:gd name="T83" fmla="*/ 2147483647 h 156"/>
                    <a:gd name="T84" fmla="*/ 2147483647 w 650"/>
                    <a:gd name="T85" fmla="*/ 2147483647 h 15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650"/>
                    <a:gd name="T130" fmla="*/ 0 h 156"/>
                    <a:gd name="T131" fmla="*/ 650 w 650"/>
                    <a:gd name="T132" fmla="*/ 156 h 15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650" h="156">
                      <a:moveTo>
                        <a:pt x="39" y="106"/>
                      </a:moveTo>
                      <a:lnTo>
                        <a:pt x="49" y="104"/>
                      </a:lnTo>
                      <a:lnTo>
                        <a:pt x="71" y="104"/>
                      </a:lnTo>
                      <a:lnTo>
                        <a:pt x="82" y="106"/>
                      </a:lnTo>
                      <a:lnTo>
                        <a:pt x="93" y="109"/>
                      </a:lnTo>
                      <a:lnTo>
                        <a:pt x="103" y="112"/>
                      </a:lnTo>
                      <a:lnTo>
                        <a:pt x="111" y="114"/>
                      </a:lnTo>
                      <a:lnTo>
                        <a:pt x="117" y="117"/>
                      </a:lnTo>
                      <a:lnTo>
                        <a:pt x="129" y="122"/>
                      </a:lnTo>
                      <a:lnTo>
                        <a:pt x="143" y="127"/>
                      </a:lnTo>
                      <a:lnTo>
                        <a:pt x="159" y="132"/>
                      </a:lnTo>
                      <a:lnTo>
                        <a:pt x="175" y="136"/>
                      </a:lnTo>
                      <a:lnTo>
                        <a:pt x="193" y="140"/>
                      </a:lnTo>
                      <a:lnTo>
                        <a:pt x="212" y="144"/>
                      </a:lnTo>
                      <a:lnTo>
                        <a:pt x="254" y="150"/>
                      </a:lnTo>
                      <a:lnTo>
                        <a:pt x="276" y="152"/>
                      </a:lnTo>
                      <a:lnTo>
                        <a:pt x="299" y="154"/>
                      </a:lnTo>
                      <a:lnTo>
                        <a:pt x="347" y="156"/>
                      </a:lnTo>
                      <a:lnTo>
                        <a:pt x="392" y="156"/>
                      </a:lnTo>
                      <a:lnTo>
                        <a:pt x="420" y="154"/>
                      </a:lnTo>
                      <a:lnTo>
                        <a:pt x="446" y="153"/>
                      </a:lnTo>
                      <a:lnTo>
                        <a:pt x="496" y="147"/>
                      </a:lnTo>
                      <a:lnTo>
                        <a:pt x="518" y="144"/>
                      </a:lnTo>
                      <a:lnTo>
                        <a:pt x="540" y="139"/>
                      </a:lnTo>
                      <a:lnTo>
                        <a:pt x="560" y="135"/>
                      </a:lnTo>
                      <a:lnTo>
                        <a:pt x="578" y="130"/>
                      </a:lnTo>
                      <a:lnTo>
                        <a:pt x="595" y="124"/>
                      </a:lnTo>
                      <a:lnTo>
                        <a:pt x="609" y="118"/>
                      </a:lnTo>
                      <a:lnTo>
                        <a:pt x="622" y="112"/>
                      </a:lnTo>
                      <a:lnTo>
                        <a:pt x="632" y="105"/>
                      </a:lnTo>
                      <a:lnTo>
                        <a:pt x="640" y="98"/>
                      </a:lnTo>
                      <a:lnTo>
                        <a:pt x="646" y="91"/>
                      </a:lnTo>
                      <a:lnTo>
                        <a:pt x="649" y="83"/>
                      </a:lnTo>
                      <a:lnTo>
                        <a:pt x="650" y="78"/>
                      </a:lnTo>
                      <a:lnTo>
                        <a:pt x="648" y="70"/>
                      </a:lnTo>
                      <a:lnTo>
                        <a:pt x="644" y="63"/>
                      </a:lnTo>
                      <a:lnTo>
                        <a:pt x="638" y="56"/>
                      </a:lnTo>
                      <a:lnTo>
                        <a:pt x="629" y="49"/>
                      </a:lnTo>
                      <a:lnTo>
                        <a:pt x="618" y="42"/>
                      </a:lnTo>
                      <a:lnTo>
                        <a:pt x="604" y="36"/>
                      </a:lnTo>
                      <a:lnTo>
                        <a:pt x="589" y="30"/>
                      </a:lnTo>
                      <a:lnTo>
                        <a:pt x="572" y="25"/>
                      </a:lnTo>
                      <a:lnTo>
                        <a:pt x="553" y="20"/>
                      </a:lnTo>
                      <a:lnTo>
                        <a:pt x="532" y="15"/>
                      </a:lnTo>
                      <a:lnTo>
                        <a:pt x="510" y="11"/>
                      </a:lnTo>
                      <a:lnTo>
                        <a:pt x="487" y="8"/>
                      </a:lnTo>
                      <a:lnTo>
                        <a:pt x="462" y="5"/>
                      </a:lnTo>
                      <a:lnTo>
                        <a:pt x="437" y="3"/>
                      </a:lnTo>
                      <a:lnTo>
                        <a:pt x="410" y="1"/>
                      </a:lnTo>
                      <a:lnTo>
                        <a:pt x="382" y="1"/>
                      </a:lnTo>
                      <a:lnTo>
                        <a:pt x="364" y="0"/>
                      </a:lnTo>
                      <a:lnTo>
                        <a:pt x="342" y="1"/>
                      </a:lnTo>
                      <a:lnTo>
                        <a:pt x="319" y="1"/>
                      </a:lnTo>
                      <a:lnTo>
                        <a:pt x="298" y="2"/>
                      </a:lnTo>
                      <a:lnTo>
                        <a:pt x="256" y="6"/>
                      </a:lnTo>
                      <a:lnTo>
                        <a:pt x="237" y="9"/>
                      </a:lnTo>
                      <a:lnTo>
                        <a:pt x="218" y="11"/>
                      </a:lnTo>
                      <a:lnTo>
                        <a:pt x="200" y="15"/>
                      </a:lnTo>
                      <a:lnTo>
                        <a:pt x="183" y="18"/>
                      </a:lnTo>
                      <a:lnTo>
                        <a:pt x="171" y="21"/>
                      </a:lnTo>
                      <a:lnTo>
                        <a:pt x="162" y="23"/>
                      </a:lnTo>
                      <a:lnTo>
                        <a:pt x="140" y="29"/>
                      </a:lnTo>
                      <a:lnTo>
                        <a:pt x="129" y="32"/>
                      </a:lnTo>
                      <a:lnTo>
                        <a:pt x="105" y="40"/>
                      </a:lnTo>
                      <a:lnTo>
                        <a:pt x="81" y="50"/>
                      </a:lnTo>
                      <a:lnTo>
                        <a:pt x="79" y="51"/>
                      </a:lnTo>
                      <a:lnTo>
                        <a:pt x="75" y="53"/>
                      </a:lnTo>
                      <a:lnTo>
                        <a:pt x="69" y="57"/>
                      </a:lnTo>
                      <a:lnTo>
                        <a:pt x="62" y="61"/>
                      </a:lnTo>
                      <a:lnTo>
                        <a:pt x="46" y="73"/>
                      </a:lnTo>
                      <a:lnTo>
                        <a:pt x="38" y="80"/>
                      </a:lnTo>
                      <a:lnTo>
                        <a:pt x="31" y="88"/>
                      </a:lnTo>
                      <a:lnTo>
                        <a:pt x="26" y="95"/>
                      </a:lnTo>
                      <a:lnTo>
                        <a:pt x="16" y="105"/>
                      </a:lnTo>
                      <a:lnTo>
                        <a:pt x="11" y="109"/>
                      </a:lnTo>
                      <a:lnTo>
                        <a:pt x="6" y="112"/>
                      </a:lnTo>
                      <a:lnTo>
                        <a:pt x="3" y="115"/>
                      </a:lnTo>
                      <a:lnTo>
                        <a:pt x="1" y="117"/>
                      </a:lnTo>
                      <a:lnTo>
                        <a:pt x="0" y="119"/>
                      </a:lnTo>
                      <a:lnTo>
                        <a:pt x="1" y="121"/>
                      </a:lnTo>
                      <a:lnTo>
                        <a:pt x="3" y="121"/>
                      </a:lnTo>
                      <a:lnTo>
                        <a:pt x="6" y="120"/>
                      </a:lnTo>
                      <a:lnTo>
                        <a:pt x="10" y="119"/>
                      </a:lnTo>
                      <a:lnTo>
                        <a:pt x="16" y="116"/>
                      </a:lnTo>
                      <a:lnTo>
                        <a:pt x="30" y="110"/>
                      </a:lnTo>
                      <a:lnTo>
                        <a:pt x="39" y="106"/>
                      </a:lnTo>
                    </a:path>
                  </a:pathLst>
                </a:custGeom>
                <a:noFill/>
                <a:ln w="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4" name="Freeform 120"/>
                <p:cNvSpPr>
                  <a:spLocks/>
                </p:cNvSpPr>
                <p:nvPr/>
              </p:nvSpPr>
              <p:spPr bwMode="auto">
                <a:xfrm>
                  <a:off x="3917206" y="1381125"/>
                  <a:ext cx="1390650" cy="334963"/>
                </a:xfrm>
                <a:custGeom>
                  <a:avLst/>
                  <a:gdLst>
                    <a:gd name="T0" fmla="*/ 2147483647 w 702"/>
                    <a:gd name="T1" fmla="*/ 2147483647 h 179"/>
                    <a:gd name="T2" fmla="*/ 2147483647 w 702"/>
                    <a:gd name="T3" fmla="*/ 2147483647 h 179"/>
                    <a:gd name="T4" fmla="*/ 2147483647 w 702"/>
                    <a:gd name="T5" fmla="*/ 2147483647 h 179"/>
                    <a:gd name="T6" fmla="*/ 2147483647 w 702"/>
                    <a:gd name="T7" fmla="*/ 2147483647 h 179"/>
                    <a:gd name="T8" fmla="*/ 2147483647 w 702"/>
                    <a:gd name="T9" fmla="*/ 2147483647 h 179"/>
                    <a:gd name="T10" fmla="*/ 2147483647 w 702"/>
                    <a:gd name="T11" fmla="*/ 2147483647 h 179"/>
                    <a:gd name="T12" fmla="*/ 2147483647 w 702"/>
                    <a:gd name="T13" fmla="*/ 2147483647 h 179"/>
                    <a:gd name="T14" fmla="*/ 2147483647 w 702"/>
                    <a:gd name="T15" fmla="*/ 2147483647 h 179"/>
                    <a:gd name="T16" fmla="*/ 2147483647 w 702"/>
                    <a:gd name="T17" fmla="*/ 2147483647 h 179"/>
                    <a:gd name="T18" fmla="*/ 2147483647 w 702"/>
                    <a:gd name="T19" fmla="*/ 2147483647 h 179"/>
                    <a:gd name="T20" fmla="*/ 2147483647 w 702"/>
                    <a:gd name="T21" fmla="*/ 2147483647 h 179"/>
                    <a:gd name="T22" fmla="*/ 2147483647 w 702"/>
                    <a:gd name="T23" fmla="*/ 2147483647 h 179"/>
                    <a:gd name="T24" fmla="*/ 2147483647 w 702"/>
                    <a:gd name="T25" fmla="*/ 2147483647 h 179"/>
                    <a:gd name="T26" fmla="*/ 2147483647 w 702"/>
                    <a:gd name="T27" fmla="*/ 2147483647 h 179"/>
                    <a:gd name="T28" fmla="*/ 2147483647 w 702"/>
                    <a:gd name="T29" fmla="*/ 2147483647 h 179"/>
                    <a:gd name="T30" fmla="*/ 2147483647 w 702"/>
                    <a:gd name="T31" fmla="*/ 2147483647 h 179"/>
                    <a:gd name="T32" fmla="*/ 2147483647 w 702"/>
                    <a:gd name="T33" fmla="*/ 2147483647 h 179"/>
                    <a:gd name="T34" fmla="*/ 2147483647 w 702"/>
                    <a:gd name="T35" fmla="*/ 2147483647 h 179"/>
                    <a:gd name="T36" fmla="*/ 2147483647 w 702"/>
                    <a:gd name="T37" fmla="*/ 2147483647 h 179"/>
                    <a:gd name="T38" fmla="*/ 2147483647 w 702"/>
                    <a:gd name="T39" fmla="*/ 2147483647 h 179"/>
                    <a:gd name="T40" fmla="*/ 2147483647 w 702"/>
                    <a:gd name="T41" fmla="*/ 2147483647 h 179"/>
                    <a:gd name="T42" fmla="*/ 2147483647 w 702"/>
                    <a:gd name="T43" fmla="*/ 2147483647 h 179"/>
                    <a:gd name="T44" fmla="*/ 2147483647 w 702"/>
                    <a:gd name="T45" fmla="*/ 2147483647 h 179"/>
                    <a:gd name="T46" fmla="*/ 2147483647 w 702"/>
                    <a:gd name="T47" fmla="*/ 2147483647 h 179"/>
                    <a:gd name="T48" fmla="*/ 2147483647 w 702"/>
                    <a:gd name="T49" fmla="*/ 2147483647 h 179"/>
                    <a:gd name="T50" fmla="*/ 2147483647 w 702"/>
                    <a:gd name="T51" fmla="*/ 2147483647 h 179"/>
                    <a:gd name="T52" fmla="*/ 2147483647 w 702"/>
                    <a:gd name="T53" fmla="*/ 0 h 179"/>
                    <a:gd name="T54" fmla="*/ 2147483647 w 702"/>
                    <a:gd name="T55" fmla="*/ 2147483647 h 179"/>
                    <a:gd name="T56" fmla="*/ 2147483647 w 702"/>
                    <a:gd name="T57" fmla="*/ 2147483647 h 179"/>
                    <a:gd name="T58" fmla="*/ 2147483647 w 702"/>
                    <a:gd name="T59" fmla="*/ 2147483647 h 179"/>
                    <a:gd name="T60" fmla="*/ 2147483647 w 702"/>
                    <a:gd name="T61" fmla="*/ 2147483647 h 179"/>
                    <a:gd name="T62" fmla="*/ 2147483647 w 702"/>
                    <a:gd name="T63" fmla="*/ 2147483647 h 179"/>
                    <a:gd name="T64" fmla="*/ 2147483647 w 702"/>
                    <a:gd name="T65" fmla="*/ 2147483647 h 179"/>
                    <a:gd name="T66" fmla="*/ 2147483647 w 702"/>
                    <a:gd name="T67" fmla="*/ 2147483647 h 179"/>
                    <a:gd name="T68" fmla="*/ 2147483647 w 702"/>
                    <a:gd name="T69" fmla="*/ 2147483647 h 179"/>
                    <a:gd name="T70" fmla="*/ 2147483647 w 702"/>
                    <a:gd name="T71" fmla="*/ 2147483647 h 179"/>
                    <a:gd name="T72" fmla="*/ 2147483647 w 702"/>
                    <a:gd name="T73" fmla="*/ 2147483647 h 179"/>
                    <a:gd name="T74" fmla="*/ 2147483647 w 702"/>
                    <a:gd name="T75" fmla="*/ 2147483647 h 179"/>
                    <a:gd name="T76" fmla="*/ 2147483647 w 702"/>
                    <a:gd name="T77" fmla="*/ 2147483647 h 179"/>
                    <a:gd name="T78" fmla="*/ 2147483647 w 702"/>
                    <a:gd name="T79" fmla="*/ 2147483647 h 179"/>
                    <a:gd name="T80" fmla="*/ 2147483647 w 702"/>
                    <a:gd name="T81" fmla="*/ 2147483647 h 179"/>
                    <a:gd name="T82" fmla="*/ 2147483647 w 702"/>
                    <a:gd name="T83" fmla="*/ 2147483647 h 179"/>
                    <a:gd name="T84" fmla="*/ 2147483647 w 702"/>
                    <a:gd name="T85" fmla="*/ 2147483647 h 179"/>
                    <a:gd name="T86" fmla="*/ 2147483647 w 702"/>
                    <a:gd name="T87" fmla="*/ 2147483647 h 179"/>
                    <a:gd name="T88" fmla="*/ 2147483647 w 702"/>
                    <a:gd name="T89" fmla="*/ 2147483647 h 179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702"/>
                    <a:gd name="T136" fmla="*/ 0 h 179"/>
                    <a:gd name="T137" fmla="*/ 702 w 702"/>
                    <a:gd name="T138" fmla="*/ 179 h 179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702" h="179">
                      <a:moveTo>
                        <a:pt x="47" y="136"/>
                      </a:moveTo>
                      <a:lnTo>
                        <a:pt x="52" y="135"/>
                      </a:lnTo>
                      <a:lnTo>
                        <a:pt x="58" y="133"/>
                      </a:lnTo>
                      <a:lnTo>
                        <a:pt x="81" y="133"/>
                      </a:lnTo>
                      <a:lnTo>
                        <a:pt x="90" y="135"/>
                      </a:lnTo>
                      <a:lnTo>
                        <a:pt x="110" y="141"/>
                      </a:lnTo>
                      <a:lnTo>
                        <a:pt x="123" y="146"/>
                      </a:lnTo>
                      <a:lnTo>
                        <a:pt x="138" y="151"/>
                      </a:lnTo>
                      <a:lnTo>
                        <a:pt x="154" y="155"/>
                      </a:lnTo>
                      <a:lnTo>
                        <a:pt x="171" y="159"/>
                      </a:lnTo>
                      <a:lnTo>
                        <a:pt x="189" y="163"/>
                      </a:lnTo>
                      <a:lnTo>
                        <a:pt x="208" y="166"/>
                      </a:lnTo>
                      <a:lnTo>
                        <a:pt x="228" y="170"/>
                      </a:lnTo>
                      <a:lnTo>
                        <a:pt x="270" y="174"/>
                      </a:lnTo>
                      <a:lnTo>
                        <a:pt x="292" y="176"/>
                      </a:lnTo>
                      <a:lnTo>
                        <a:pt x="315" y="178"/>
                      </a:lnTo>
                      <a:lnTo>
                        <a:pt x="338" y="179"/>
                      </a:lnTo>
                      <a:lnTo>
                        <a:pt x="404" y="179"/>
                      </a:lnTo>
                      <a:lnTo>
                        <a:pt x="432" y="178"/>
                      </a:lnTo>
                      <a:lnTo>
                        <a:pt x="484" y="174"/>
                      </a:lnTo>
                      <a:lnTo>
                        <a:pt x="509" y="172"/>
                      </a:lnTo>
                      <a:lnTo>
                        <a:pt x="533" y="168"/>
                      </a:lnTo>
                      <a:lnTo>
                        <a:pt x="555" y="165"/>
                      </a:lnTo>
                      <a:lnTo>
                        <a:pt x="577" y="160"/>
                      </a:lnTo>
                      <a:lnTo>
                        <a:pt x="597" y="156"/>
                      </a:lnTo>
                      <a:lnTo>
                        <a:pt x="615" y="151"/>
                      </a:lnTo>
                      <a:lnTo>
                        <a:pt x="632" y="145"/>
                      </a:lnTo>
                      <a:lnTo>
                        <a:pt x="648" y="139"/>
                      </a:lnTo>
                      <a:lnTo>
                        <a:pt x="661" y="133"/>
                      </a:lnTo>
                      <a:lnTo>
                        <a:pt x="673" y="126"/>
                      </a:lnTo>
                      <a:lnTo>
                        <a:pt x="683" y="120"/>
                      </a:lnTo>
                      <a:lnTo>
                        <a:pt x="691" y="112"/>
                      </a:lnTo>
                      <a:lnTo>
                        <a:pt x="697" y="105"/>
                      </a:lnTo>
                      <a:lnTo>
                        <a:pt x="700" y="98"/>
                      </a:lnTo>
                      <a:lnTo>
                        <a:pt x="702" y="90"/>
                      </a:lnTo>
                      <a:lnTo>
                        <a:pt x="700" y="82"/>
                      </a:lnTo>
                      <a:lnTo>
                        <a:pt x="697" y="75"/>
                      </a:lnTo>
                      <a:lnTo>
                        <a:pt x="691" y="67"/>
                      </a:lnTo>
                      <a:lnTo>
                        <a:pt x="683" y="60"/>
                      </a:lnTo>
                      <a:lnTo>
                        <a:pt x="673" y="53"/>
                      </a:lnTo>
                      <a:lnTo>
                        <a:pt x="662" y="47"/>
                      </a:lnTo>
                      <a:lnTo>
                        <a:pt x="648" y="40"/>
                      </a:lnTo>
                      <a:lnTo>
                        <a:pt x="633" y="35"/>
                      </a:lnTo>
                      <a:lnTo>
                        <a:pt x="615" y="29"/>
                      </a:lnTo>
                      <a:lnTo>
                        <a:pt x="597" y="24"/>
                      </a:lnTo>
                      <a:lnTo>
                        <a:pt x="577" y="19"/>
                      </a:lnTo>
                      <a:lnTo>
                        <a:pt x="556" y="15"/>
                      </a:lnTo>
                      <a:lnTo>
                        <a:pt x="533" y="11"/>
                      </a:lnTo>
                      <a:lnTo>
                        <a:pt x="509" y="8"/>
                      </a:lnTo>
                      <a:lnTo>
                        <a:pt x="484" y="5"/>
                      </a:lnTo>
                      <a:lnTo>
                        <a:pt x="459" y="3"/>
                      </a:lnTo>
                      <a:lnTo>
                        <a:pt x="405" y="1"/>
                      </a:lnTo>
                      <a:lnTo>
                        <a:pt x="377" y="0"/>
                      </a:lnTo>
                      <a:lnTo>
                        <a:pt x="376" y="0"/>
                      </a:lnTo>
                      <a:lnTo>
                        <a:pt x="351" y="1"/>
                      </a:lnTo>
                      <a:lnTo>
                        <a:pt x="326" y="1"/>
                      </a:lnTo>
                      <a:lnTo>
                        <a:pt x="301" y="3"/>
                      </a:lnTo>
                      <a:lnTo>
                        <a:pt x="277" y="4"/>
                      </a:lnTo>
                      <a:lnTo>
                        <a:pt x="254" y="7"/>
                      </a:lnTo>
                      <a:lnTo>
                        <a:pt x="232" y="10"/>
                      </a:lnTo>
                      <a:lnTo>
                        <a:pt x="190" y="16"/>
                      </a:lnTo>
                      <a:lnTo>
                        <a:pt x="171" y="20"/>
                      </a:lnTo>
                      <a:lnTo>
                        <a:pt x="153" y="25"/>
                      </a:lnTo>
                      <a:lnTo>
                        <a:pt x="136" y="29"/>
                      </a:lnTo>
                      <a:lnTo>
                        <a:pt x="121" y="34"/>
                      </a:lnTo>
                      <a:lnTo>
                        <a:pt x="107" y="40"/>
                      </a:lnTo>
                      <a:lnTo>
                        <a:pt x="94" y="45"/>
                      </a:lnTo>
                      <a:lnTo>
                        <a:pt x="83" y="51"/>
                      </a:lnTo>
                      <a:lnTo>
                        <a:pt x="77" y="54"/>
                      </a:lnTo>
                      <a:lnTo>
                        <a:pt x="68" y="61"/>
                      </a:lnTo>
                      <a:lnTo>
                        <a:pt x="52" y="75"/>
                      </a:lnTo>
                      <a:lnTo>
                        <a:pt x="45" y="81"/>
                      </a:lnTo>
                      <a:lnTo>
                        <a:pt x="39" y="88"/>
                      </a:lnTo>
                      <a:lnTo>
                        <a:pt x="34" y="94"/>
                      </a:lnTo>
                      <a:lnTo>
                        <a:pt x="29" y="99"/>
                      </a:lnTo>
                      <a:lnTo>
                        <a:pt x="25" y="104"/>
                      </a:lnTo>
                      <a:lnTo>
                        <a:pt x="17" y="110"/>
                      </a:lnTo>
                      <a:lnTo>
                        <a:pt x="13" y="114"/>
                      </a:lnTo>
                      <a:lnTo>
                        <a:pt x="9" y="117"/>
                      </a:lnTo>
                      <a:lnTo>
                        <a:pt x="6" y="120"/>
                      </a:lnTo>
                      <a:lnTo>
                        <a:pt x="3" y="124"/>
                      </a:lnTo>
                      <a:lnTo>
                        <a:pt x="1" y="128"/>
                      </a:lnTo>
                      <a:lnTo>
                        <a:pt x="0" y="133"/>
                      </a:lnTo>
                      <a:lnTo>
                        <a:pt x="3" y="143"/>
                      </a:lnTo>
                      <a:lnTo>
                        <a:pt x="10" y="148"/>
                      </a:lnTo>
                      <a:lnTo>
                        <a:pt x="19" y="148"/>
                      </a:lnTo>
                      <a:lnTo>
                        <a:pt x="30" y="146"/>
                      </a:lnTo>
                      <a:lnTo>
                        <a:pt x="39" y="142"/>
                      </a:lnTo>
                      <a:lnTo>
                        <a:pt x="47" y="138"/>
                      </a:lnTo>
                      <a:lnTo>
                        <a:pt x="50" y="136"/>
                      </a:lnTo>
                      <a:lnTo>
                        <a:pt x="47" y="136"/>
                      </a:lnTo>
                    </a:path>
                  </a:pathLst>
                </a:custGeom>
                <a:noFill/>
                <a:ln w="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5" name="Freeform 121"/>
                <p:cNvSpPr>
                  <a:spLocks/>
                </p:cNvSpPr>
                <p:nvPr/>
              </p:nvSpPr>
              <p:spPr bwMode="auto">
                <a:xfrm>
                  <a:off x="4144218" y="1747838"/>
                  <a:ext cx="1028700" cy="66675"/>
                </a:xfrm>
                <a:custGeom>
                  <a:avLst/>
                  <a:gdLst>
                    <a:gd name="T0" fmla="*/ 0 w 519"/>
                    <a:gd name="T1" fmla="*/ 0 h 36"/>
                    <a:gd name="T2" fmla="*/ 2147483647 w 519"/>
                    <a:gd name="T3" fmla="*/ 2147483647 h 36"/>
                    <a:gd name="T4" fmla="*/ 2147483647 w 519"/>
                    <a:gd name="T5" fmla="*/ 2147483647 h 36"/>
                    <a:gd name="T6" fmla="*/ 2147483647 w 519"/>
                    <a:gd name="T7" fmla="*/ 2147483647 h 36"/>
                    <a:gd name="T8" fmla="*/ 2147483647 w 519"/>
                    <a:gd name="T9" fmla="*/ 2147483647 h 36"/>
                    <a:gd name="T10" fmla="*/ 2147483647 w 519"/>
                    <a:gd name="T11" fmla="*/ 2147483647 h 36"/>
                    <a:gd name="T12" fmla="*/ 2147483647 w 519"/>
                    <a:gd name="T13" fmla="*/ 2147483647 h 36"/>
                    <a:gd name="T14" fmla="*/ 2147483647 w 519"/>
                    <a:gd name="T15" fmla="*/ 2147483647 h 36"/>
                    <a:gd name="T16" fmla="*/ 2147483647 w 519"/>
                    <a:gd name="T17" fmla="*/ 2147483647 h 36"/>
                    <a:gd name="T18" fmla="*/ 2147483647 w 519"/>
                    <a:gd name="T19" fmla="*/ 2147483647 h 36"/>
                    <a:gd name="T20" fmla="*/ 2147483647 w 519"/>
                    <a:gd name="T21" fmla="*/ 2147483647 h 36"/>
                    <a:gd name="T22" fmla="*/ 2147483647 w 519"/>
                    <a:gd name="T23" fmla="*/ 2147483647 h 36"/>
                    <a:gd name="T24" fmla="*/ 2147483647 w 519"/>
                    <a:gd name="T25" fmla="*/ 2147483647 h 36"/>
                    <a:gd name="T26" fmla="*/ 2147483647 w 519"/>
                    <a:gd name="T27" fmla="*/ 2147483647 h 36"/>
                    <a:gd name="T28" fmla="*/ 2147483647 w 519"/>
                    <a:gd name="T29" fmla="*/ 2147483647 h 36"/>
                    <a:gd name="T30" fmla="*/ 2147483647 w 519"/>
                    <a:gd name="T31" fmla="*/ 2147483647 h 36"/>
                    <a:gd name="T32" fmla="*/ 2147483647 w 519"/>
                    <a:gd name="T33" fmla="*/ 2147483647 h 36"/>
                    <a:gd name="T34" fmla="*/ 2147483647 w 519"/>
                    <a:gd name="T35" fmla="*/ 2147483647 h 36"/>
                    <a:gd name="T36" fmla="*/ 2147483647 w 519"/>
                    <a:gd name="T37" fmla="*/ 2147483647 h 36"/>
                    <a:gd name="T38" fmla="*/ 2147483647 w 519"/>
                    <a:gd name="T39" fmla="*/ 2147483647 h 36"/>
                    <a:gd name="T40" fmla="*/ 2147483647 w 519"/>
                    <a:gd name="T41" fmla="*/ 2147483647 h 36"/>
                    <a:gd name="T42" fmla="*/ 2147483647 w 519"/>
                    <a:gd name="T43" fmla="*/ 2147483647 h 36"/>
                    <a:gd name="T44" fmla="*/ 2147483647 w 519"/>
                    <a:gd name="T45" fmla="*/ 2147483647 h 36"/>
                    <a:gd name="T46" fmla="*/ 2147483647 w 519"/>
                    <a:gd name="T47" fmla="*/ 2147483647 h 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519"/>
                    <a:gd name="T73" fmla="*/ 0 h 36"/>
                    <a:gd name="T74" fmla="*/ 519 w 519"/>
                    <a:gd name="T75" fmla="*/ 36 h 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519" h="36">
                      <a:moveTo>
                        <a:pt x="0" y="0"/>
                      </a:moveTo>
                      <a:lnTo>
                        <a:pt x="13" y="5"/>
                      </a:lnTo>
                      <a:lnTo>
                        <a:pt x="29" y="9"/>
                      </a:lnTo>
                      <a:lnTo>
                        <a:pt x="45" y="14"/>
                      </a:lnTo>
                      <a:lnTo>
                        <a:pt x="62" y="18"/>
                      </a:lnTo>
                      <a:lnTo>
                        <a:pt x="80" y="21"/>
                      </a:lnTo>
                      <a:lnTo>
                        <a:pt x="99" y="25"/>
                      </a:lnTo>
                      <a:lnTo>
                        <a:pt x="119" y="27"/>
                      </a:lnTo>
                      <a:lnTo>
                        <a:pt x="140" y="30"/>
                      </a:lnTo>
                      <a:lnTo>
                        <a:pt x="161" y="32"/>
                      </a:lnTo>
                      <a:lnTo>
                        <a:pt x="183" y="34"/>
                      </a:lnTo>
                      <a:lnTo>
                        <a:pt x="229" y="36"/>
                      </a:lnTo>
                      <a:lnTo>
                        <a:pt x="308" y="36"/>
                      </a:lnTo>
                      <a:lnTo>
                        <a:pt x="331" y="34"/>
                      </a:lnTo>
                      <a:lnTo>
                        <a:pt x="353" y="33"/>
                      </a:lnTo>
                      <a:lnTo>
                        <a:pt x="375" y="31"/>
                      </a:lnTo>
                      <a:lnTo>
                        <a:pt x="396" y="28"/>
                      </a:lnTo>
                      <a:lnTo>
                        <a:pt x="416" y="26"/>
                      </a:lnTo>
                      <a:lnTo>
                        <a:pt x="435" y="23"/>
                      </a:lnTo>
                      <a:lnTo>
                        <a:pt x="454" y="19"/>
                      </a:lnTo>
                      <a:lnTo>
                        <a:pt x="488" y="11"/>
                      </a:lnTo>
                      <a:lnTo>
                        <a:pt x="503" y="7"/>
                      </a:lnTo>
                      <a:lnTo>
                        <a:pt x="517" y="2"/>
                      </a:lnTo>
                      <a:lnTo>
                        <a:pt x="519" y="2"/>
                      </a:lnTo>
                    </a:path>
                  </a:pathLst>
                </a:cu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6" name="Freeform 122"/>
                <p:cNvSpPr>
                  <a:spLocks/>
                </p:cNvSpPr>
                <p:nvPr/>
              </p:nvSpPr>
              <p:spPr bwMode="auto">
                <a:xfrm>
                  <a:off x="3966418" y="1562100"/>
                  <a:ext cx="1339850" cy="1603375"/>
                </a:xfrm>
                <a:custGeom>
                  <a:avLst/>
                  <a:gdLst>
                    <a:gd name="T0" fmla="*/ 2147483647 w 675"/>
                    <a:gd name="T1" fmla="*/ 0 h 857"/>
                    <a:gd name="T2" fmla="*/ 2147483647 w 675"/>
                    <a:gd name="T3" fmla="*/ 2147483647 h 857"/>
                    <a:gd name="T4" fmla="*/ 2147483647 w 675"/>
                    <a:gd name="T5" fmla="*/ 2147483647 h 857"/>
                    <a:gd name="T6" fmla="*/ 2147483647 w 675"/>
                    <a:gd name="T7" fmla="*/ 2147483647 h 857"/>
                    <a:gd name="T8" fmla="*/ 2147483647 w 675"/>
                    <a:gd name="T9" fmla="*/ 2147483647 h 857"/>
                    <a:gd name="T10" fmla="*/ 2147483647 w 675"/>
                    <a:gd name="T11" fmla="*/ 2147483647 h 857"/>
                    <a:gd name="T12" fmla="*/ 2147483647 w 675"/>
                    <a:gd name="T13" fmla="*/ 2147483647 h 857"/>
                    <a:gd name="T14" fmla="*/ 2147483647 w 675"/>
                    <a:gd name="T15" fmla="*/ 2147483647 h 857"/>
                    <a:gd name="T16" fmla="*/ 2147483647 w 675"/>
                    <a:gd name="T17" fmla="*/ 2147483647 h 857"/>
                    <a:gd name="T18" fmla="*/ 2147483647 w 675"/>
                    <a:gd name="T19" fmla="*/ 2147483647 h 857"/>
                    <a:gd name="T20" fmla="*/ 2147483647 w 675"/>
                    <a:gd name="T21" fmla="*/ 2147483647 h 857"/>
                    <a:gd name="T22" fmla="*/ 2147483647 w 675"/>
                    <a:gd name="T23" fmla="*/ 2147483647 h 857"/>
                    <a:gd name="T24" fmla="*/ 2147483647 w 675"/>
                    <a:gd name="T25" fmla="*/ 2147483647 h 857"/>
                    <a:gd name="T26" fmla="*/ 2147483647 w 675"/>
                    <a:gd name="T27" fmla="*/ 2147483647 h 857"/>
                    <a:gd name="T28" fmla="*/ 2147483647 w 675"/>
                    <a:gd name="T29" fmla="*/ 2147483647 h 857"/>
                    <a:gd name="T30" fmla="*/ 2147483647 w 675"/>
                    <a:gd name="T31" fmla="*/ 2147483647 h 857"/>
                    <a:gd name="T32" fmla="*/ 2147483647 w 675"/>
                    <a:gd name="T33" fmla="*/ 2147483647 h 857"/>
                    <a:gd name="T34" fmla="*/ 2147483647 w 675"/>
                    <a:gd name="T35" fmla="*/ 2147483647 h 857"/>
                    <a:gd name="T36" fmla="*/ 2147483647 w 675"/>
                    <a:gd name="T37" fmla="*/ 2147483647 h 857"/>
                    <a:gd name="T38" fmla="*/ 2147483647 w 675"/>
                    <a:gd name="T39" fmla="*/ 2147483647 h 857"/>
                    <a:gd name="T40" fmla="*/ 2147483647 w 675"/>
                    <a:gd name="T41" fmla="*/ 2147483647 h 857"/>
                    <a:gd name="T42" fmla="*/ 2147483647 w 675"/>
                    <a:gd name="T43" fmla="*/ 2147483647 h 857"/>
                    <a:gd name="T44" fmla="*/ 2147483647 w 675"/>
                    <a:gd name="T45" fmla="*/ 2147483647 h 857"/>
                    <a:gd name="T46" fmla="*/ 2147483647 w 675"/>
                    <a:gd name="T47" fmla="*/ 2147483647 h 857"/>
                    <a:gd name="T48" fmla="*/ 2147483647 w 675"/>
                    <a:gd name="T49" fmla="*/ 2147483647 h 857"/>
                    <a:gd name="T50" fmla="*/ 2147483647 w 675"/>
                    <a:gd name="T51" fmla="*/ 2147483647 h 857"/>
                    <a:gd name="T52" fmla="*/ 2147483647 w 675"/>
                    <a:gd name="T53" fmla="*/ 2147483647 h 857"/>
                    <a:gd name="T54" fmla="*/ 2147483647 w 675"/>
                    <a:gd name="T55" fmla="*/ 2147483647 h 857"/>
                    <a:gd name="T56" fmla="*/ 2147483647 w 675"/>
                    <a:gd name="T57" fmla="*/ 2147483647 h 857"/>
                    <a:gd name="T58" fmla="*/ 2147483647 w 675"/>
                    <a:gd name="T59" fmla="*/ 2147483647 h 857"/>
                    <a:gd name="T60" fmla="*/ 2147483647 w 675"/>
                    <a:gd name="T61" fmla="*/ 2147483647 h 857"/>
                    <a:gd name="T62" fmla="*/ 2147483647 w 675"/>
                    <a:gd name="T63" fmla="*/ 2147483647 h 857"/>
                    <a:gd name="T64" fmla="*/ 2147483647 w 675"/>
                    <a:gd name="T65" fmla="*/ 2147483647 h 857"/>
                    <a:gd name="T66" fmla="*/ 2147483647 w 675"/>
                    <a:gd name="T67" fmla="*/ 2147483647 h 857"/>
                    <a:gd name="T68" fmla="*/ 2147483647 w 675"/>
                    <a:gd name="T69" fmla="*/ 2147483647 h 857"/>
                    <a:gd name="T70" fmla="*/ 2147483647 w 675"/>
                    <a:gd name="T71" fmla="*/ 2147483647 h 857"/>
                    <a:gd name="T72" fmla="*/ 2147483647 w 675"/>
                    <a:gd name="T73" fmla="*/ 2147483647 h 857"/>
                    <a:gd name="T74" fmla="*/ 2147483647 w 675"/>
                    <a:gd name="T75" fmla="*/ 2147483647 h 857"/>
                    <a:gd name="T76" fmla="*/ 2147483647 w 675"/>
                    <a:gd name="T77" fmla="*/ 2147483647 h 857"/>
                    <a:gd name="T78" fmla="*/ 2147483647 w 675"/>
                    <a:gd name="T79" fmla="*/ 2147483647 h 857"/>
                    <a:gd name="T80" fmla="*/ 2147483647 w 675"/>
                    <a:gd name="T81" fmla="*/ 2147483647 h 857"/>
                    <a:gd name="T82" fmla="*/ 2147483647 w 675"/>
                    <a:gd name="T83" fmla="*/ 2147483647 h 857"/>
                    <a:gd name="T84" fmla="*/ 2147483647 w 675"/>
                    <a:gd name="T85" fmla="*/ 2147483647 h 857"/>
                    <a:gd name="T86" fmla="*/ 2147483647 w 675"/>
                    <a:gd name="T87" fmla="*/ 2147483647 h 857"/>
                    <a:gd name="T88" fmla="*/ 2147483647 w 675"/>
                    <a:gd name="T89" fmla="*/ 2147483647 h 857"/>
                    <a:gd name="T90" fmla="*/ 2147483647 w 675"/>
                    <a:gd name="T91" fmla="*/ 2147483647 h 857"/>
                    <a:gd name="T92" fmla="*/ 2147483647 w 675"/>
                    <a:gd name="T93" fmla="*/ 2147483647 h 857"/>
                    <a:gd name="T94" fmla="*/ 2147483647 w 675"/>
                    <a:gd name="T95" fmla="*/ 2147483647 h 857"/>
                    <a:gd name="T96" fmla="*/ 2147483647 w 675"/>
                    <a:gd name="T97" fmla="*/ 2147483647 h 857"/>
                    <a:gd name="T98" fmla="*/ 2147483647 w 675"/>
                    <a:gd name="T99" fmla="*/ 2147483647 h 857"/>
                    <a:gd name="T100" fmla="*/ 0 w 675"/>
                    <a:gd name="T101" fmla="*/ 2147483647 h 85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675"/>
                    <a:gd name="T154" fmla="*/ 0 h 857"/>
                    <a:gd name="T155" fmla="*/ 675 w 675"/>
                    <a:gd name="T156" fmla="*/ 857 h 857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675" h="857">
                      <a:moveTo>
                        <a:pt x="675" y="0"/>
                      </a:moveTo>
                      <a:lnTo>
                        <a:pt x="670" y="6"/>
                      </a:lnTo>
                      <a:lnTo>
                        <a:pt x="665" y="14"/>
                      </a:lnTo>
                      <a:lnTo>
                        <a:pt x="661" y="25"/>
                      </a:lnTo>
                      <a:lnTo>
                        <a:pt x="656" y="37"/>
                      </a:lnTo>
                      <a:lnTo>
                        <a:pt x="652" y="49"/>
                      </a:lnTo>
                      <a:lnTo>
                        <a:pt x="649" y="62"/>
                      </a:lnTo>
                      <a:lnTo>
                        <a:pt x="647" y="75"/>
                      </a:lnTo>
                      <a:lnTo>
                        <a:pt x="647" y="772"/>
                      </a:lnTo>
                      <a:lnTo>
                        <a:pt x="645" y="780"/>
                      </a:lnTo>
                      <a:lnTo>
                        <a:pt x="642" y="788"/>
                      </a:lnTo>
                      <a:lnTo>
                        <a:pt x="635" y="795"/>
                      </a:lnTo>
                      <a:lnTo>
                        <a:pt x="627" y="803"/>
                      </a:lnTo>
                      <a:lnTo>
                        <a:pt x="616" y="810"/>
                      </a:lnTo>
                      <a:lnTo>
                        <a:pt x="604" y="816"/>
                      </a:lnTo>
                      <a:lnTo>
                        <a:pt x="589" y="822"/>
                      </a:lnTo>
                      <a:lnTo>
                        <a:pt x="573" y="828"/>
                      </a:lnTo>
                      <a:lnTo>
                        <a:pt x="555" y="834"/>
                      </a:lnTo>
                      <a:lnTo>
                        <a:pt x="535" y="838"/>
                      </a:lnTo>
                      <a:lnTo>
                        <a:pt x="514" y="843"/>
                      </a:lnTo>
                      <a:lnTo>
                        <a:pt x="491" y="847"/>
                      </a:lnTo>
                      <a:lnTo>
                        <a:pt x="468" y="850"/>
                      </a:lnTo>
                      <a:lnTo>
                        <a:pt x="443" y="853"/>
                      </a:lnTo>
                      <a:lnTo>
                        <a:pt x="417" y="855"/>
                      </a:lnTo>
                      <a:lnTo>
                        <a:pt x="363" y="857"/>
                      </a:lnTo>
                      <a:lnTo>
                        <a:pt x="322" y="857"/>
                      </a:lnTo>
                      <a:lnTo>
                        <a:pt x="295" y="856"/>
                      </a:lnTo>
                      <a:lnTo>
                        <a:pt x="268" y="854"/>
                      </a:lnTo>
                      <a:lnTo>
                        <a:pt x="243" y="851"/>
                      </a:lnTo>
                      <a:lnTo>
                        <a:pt x="219" y="848"/>
                      </a:lnTo>
                      <a:lnTo>
                        <a:pt x="196" y="845"/>
                      </a:lnTo>
                      <a:lnTo>
                        <a:pt x="174" y="841"/>
                      </a:lnTo>
                      <a:lnTo>
                        <a:pt x="154" y="836"/>
                      </a:lnTo>
                      <a:lnTo>
                        <a:pt x="135" y="831"/>
                      </a:lnTo>
                      <a:lnTo>
                        <a:pt x="118" y="825"/>
                      </a:lnTo>
                      <a:lnTo>
                        <a:pt x="102" y="819"/>
                      </a:lnTo>
                      <a:lnTo>
                        <a:pt x="89" y="813"/>
                      </a:lnTo>
                      <a:lnTo>
                        <a:pt x="77" y="806"/>
                      </a:lnTo>
                      <a:lnTo>
                        <a:pt x="68" y="799"/>
                      </a:lnTo>
                      <a:lnTo>
                        <a:pt x="60" y="791"/>
                      </a:lnTo>
                      <a:lnTo>
                        <a:pt x="55" y="784"/>
                      </a:lnTo>
                      <a:lnTo>
                        <a:pt x="53" y="776"/>
                      </a:lnTo>
                      <a:lnTo>
                        <a:pt x="53" y="142"/>
                      </a:lnTo>
                      <a:lnTo>
                        <a:pt x="51" y="127"/>
                      </a:lnTo>
                      <a:lnTo>
                        <a:pt x="46" y="112"/>
                      </a:lnTo>
                      <a:lnTo>
                        <a:pt x="39" y="98"/>
                      </a:lnTo>
                      <a:lnTo>
                        <a:pt x="30" y="85"/>
                      </a:lnTo>
                      <a:lnTo>
                        <a:pt x="21" y="73"/>
                      </a:lnTo>
                      <a:lnTo>
                        <a:pt x="12" y="63"/>
                      </a:lnTo>
                      <a:lnTo>
                        <a:pt x="5" y="56"/>
                      </a:lnTo>
                      <a:lnTo>
                        <a:pt x="0" y="50"/>
                      </a:lnTo>
                    </a:path>
                  </a:pathLst>
                </a:custGeom>
                <a:noFill/>
                <a:ln w="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03" name="Group 202"/>
              <p:cNvGrpSpPr/>
              <p:nvPr/>
            </p:nvGrpSpPr>
            <p:grpSpPr>
              <a:xfrm>
                <a:off x="3038801" y="3109266"/>
                <a:ext cx="628274" cy="201456"/>
                <a:chOff x="2709549" y="2746123"/>
                <a:chExt cx="776187" cy="248884"/>
              </a:xfrm>
            </p:grpSpPr>
            <p:sp>
              <p:nvSpPr>
                <p:cNvPr id="204" name="Rectangle 203"/>
                <p:cNvSpPr/>
                <p:nvPr/>
              </p:nvSpPr>
              <p:spPr>
                <a:xfrm rot="1231835">
                  <a:off x="3237594" y="2746123"/>
                  <a:ext cx="152346" cy="142840"/>
                </a:xfrm>
                <a:prstGeom prst="rect">
                  <a:avLst/>
                </a:prstGeom>
                <a:solidFill>
                  <a:srgbClr val="FFCC99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  <p:sp>
              <p:nvSpPr>
                <p:cNvPr id="205" name="Rectangle 204"/>
                <p:cNvSpPr/>
                <p:nvPr/>
              </p:nvSpPr>
              <p:spPr>
                <a:xfrm rot="413743">
                  <a:off x="3088815" y="2789557"/>
                  <a:ext cx="152346" cy="142840"/>
                </a:xfrm>
                <a:prstGeom prst="rect">
                  <a:avLst/>
                </a:prstGeom>
                <a:solidFill>
                  <a:srgbClr val="FFCC99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  <p:sp>
              <p:nvSpPr>
                <p:cNvPr id="206" name="Rectangle 205"/>
                <p:cNvSpPr/>
                <p:nvPr/>
              </p:nvSpPr>
              <p:spPr>
                <a:xfrm rot="20902317">
                  <a:off x="2792760" y="2780928"/>
                  <a:ext cx="152346" cy="142840"/>
                </a:xfrm>
                <a:prstGeom prst="rect">
                  <a:avLst/>
                </a:prstGeom>
                <a:solidFill>
                  <a:srgbClr val="FFCC99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  <p:sp>
              <p:nvSpPr>
                <p:cNvPr id="207" name="Rectangle 206"/>
                <p:cNvSpPr/>
                <p:nvPr/>
              </p:nvSpPr>
              <p:spPr>
                <a:xfrm rot="258434">
                  <a:off x="2882454" y="2833117"/>
                  <a:ext cx="152346" cy="142840"/>
                </a:xfrm>
                <a:prstGeom prst="rect">
                  <a:avLst/>
                </a:prstGeom>
                <a:solidFill>
                  <a:srgbClr val="FFCC99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  <p:sp>
              <p:nvSpPr>
                <p:cNvPr id="208" name="Rectangle 207"/>
                <p:cNvSpPr/>
                <p:nvPr/>
              </p:nvSpPr>
              <p:spPr>
                <a:xfrm rot="1007909">
                  <a:off x="2936776" y="2780928"/>
                  <a:ext cx="152346" cy="142840"/>
                </a:xfrm>
                <a:prstGeom prst="rect">
                  <a:avLst/>
                </a:prstGeom>
                <a:solidFill>
                  <a:srgbClr val="FFCC99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  <p:sp>
              <p:nvSpPr>
                <p:cNvPr id="209" name="Rectangle 208"/>
                <p:cNvSpPr/>
                <p:nvPr/>
              </p:nvSpPr>
              <p:spPr>
                <a:xfrm>
                  <a:off x="3006278" y="2852167"/>
                  <a:ext cx="152346" cy="142840"/>
                </a:xfrm>
                <a:prstGeom prst="rect">
                  <a:avLst/>
                </a:prstGeom>
                <a:solidFill>
                  <a:srgbClr val="FFCC99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  <p:sp>
              <p:nvSpPr>
                <p:cNvPr id="210" name="Rectangle 209"/>
                <p:cNvSpPr/>
                <p:nvPr/>
              </p:nvSpPr>
              <p:spPr>
                <a:xfrm rot="1001032">
                  <a:off x="3200040" y="2836984"/>
                  <a:ext cx="152346" cy="142840"/>
                </a:xfrm>
                <a:prstGeom prst="rect">
                  <a:avLst/>
                </a:prstGeom>
                <a:solidFill>
                  <a:srgbClr val="FFCC99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  <p:sp>
              <p:nvSpPr>
                <p:cNvPr id="211" name="Rectangle 210"/>
                <p:cNvSpPr/>
                <p:nvPr/>
              </p:nvSpPr>
              <p:spPr>
                <a:xfrm rot="413743">
                  <a:off x="3333390" y="2822695"/>
                  <a:ext cx="152346" cy="142840"/>
                </a:xfrm>
                <a:prstGeom prst="rect">
                  <a:avLst/>
                </a:prstGeom>
                <a:solidFill>
                  <a:srgbClr val="FFCC99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  <p:sp>
              <p:nvSpPr>
                <p:cNvPr id="212" name="Rectangle 211"/>
                <p:cNvSpPr/>
                <p:nvPr/>
              </p:nvSpPr>
              <p:spPr>
                <a:xfrm rot="20902317">
                  <a:off x="2709549" y="2794617"/>
                  <a:ext cx="152346" cy="142840"/>
                </a:xfrm>
                <a:prstGeom prst="rect">
                  <a:avLst/>
                </a:prstGeom>
                <a:solidFill>
                  <a:srgbClr val="FFCC99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</p:grpSp>
        </p:grpSp>
        <p:grpSp>
          <p:nvGrpSpPr>
            <p:cNvPr id="163" name="Group 162"/>
            <p:cNvGrpSpPr/>
            <p:nvPr/>
          </p:nvGrpSpPr>
          <p:grpSpPr>
            <a:xfrm>
              <a:off x="510197" y="2553220"/>
              <a:ext cx="695036" cy="885263"/>
              <a:chOff x="776536" y="1628800"/>
              <a:chExt cx="1098327" cy="1398933"/>
            </a:xfrm>
          </p:grpSpPr>
          <p:grpSp>
            <p:nvGrpSpPr>
              <p:cNvPr id="187" name="Group 332"/>
              <p:cNvGrpSpPr>
                <a:grpSpLocks/>
              </p:cNvGrpSpPr>
              <p:nvPr/>
            </p:nvGrpSpPr>
            <p:grpSpPr bwMode="auto">
              <a:xfrm>
                <a:off x="776536" y="1628800"/>
                <a:ext cx="1098327" cy="1398933"/>
                <a:chOff x="3917206" y="1381125"/>
                <a:chExt cx="1390650" cy="1784350"/>
              </a:xfrm>
            </p:grpSpPr>
            <p:sp>
              <p:nvSpPr>
                <p:cNvPr id="198" name="Freeform 119"/>
                <p:cNvSpPr>
                  <a:spLocks/>
                </p:cNvSpPr>
                <p:nvPr/>
              </p:nvSpPr>
              <p:spPr bwMode="auto">
                <a:xfrm>
                  <a:off x="3939431" y="1381125"/>
                  <a:ext cx="1289050" cy="292100"/>
                </a:xfrm>
                <a:custGeom>
                  <a:avLst/>
                  <a:gdLst>
                    <a:gd name="T0" fmla="*/ 2147483647 w 650"/>
                    <a:gd name="T1" fmla="*/ 2147483647 h 156"/>
                    <a:gd name="T2" fmla="*/ 2147483647 w 650"/>
                    <a:gd name="T3" fmla="*/ 2147483647 h 156"/>
                    <a:gd name="T4" fmla="*/ 2147483647 w 650"/>
                    <a:gd name="T5" fmla="*/ 2147483647 h 156"/>
                    <a:gd name="T6" fmla="*/ 2147483647 w 650"/>
                    <a:gd name="T7" fmla="*/ 2147483647 h 156"/>
                    <a:gd name="T8" fmla="*/ 2147483647 w 650"/>
                    <a:gd name="T9" fmla="*/ 2147483647 h 156"/>
                    <a:gd name="T10" fmla="*/ 2147483647 w 650"/>
                    <a:gd name="T11" fmla="*/ 2147483647 h 156"/>
                    <a:gd name="T12" fmla="*/ 2147483647 w 650"/>
                    <a:gd name="T13" fmla="*/ 2147483647 h 156"/>
                    <a:gd name="T14" fmla="*/ 2147483647 w 650"/>
                    <a:gd name="T15" fmla="*/ 2147483647 h 156"/>
                    <a:gd name="T16" fmla="*/ 2147483647 w 650"/>
                    <a:gd name="T17" fmla="*/ 2147483647 h 156"/>
                    <a:gd name="T18" fmla="*/ 2147483647 w 650"/>
                    <a:gd name="T19" fmla="*/ 2147483647 h 156"/>
                    <a:gd name="T20" fmla="*/ 2147483647 w 650"/>
                    <a:gd name="T21" fmla="*/ 2147483647 h 156"/>
                    <a:gd name="T22" fmla="*/ 2147483647 w 650"/>
                    <a:gd name="T23" fmla="*/ 2147483647 h 156"/>
                    <a:gd name="T24" fmla="*/ 2147483647 w 650"/>
                    <a:gd name="T25" fmla="*/ 2147483647 h 156"/>
                    <a:gd name="T26" fmla="*/ 2147483647 w 650"/>
                    <a:gd name="T27" fmla="*/ 2147483647 h 156"/>
                    <a:gd name="T28" fmla="*/ 2147483647 w 650"/>
                    <a:gd name="T29" fmla="*/ 2147483647 h 156"/>
                    <a:gd name="T30" fmla="*/ 2147483647 w 650"/>
                    <a:gd name="T31" fmla="*/ 2147483647 h 156"/>
                    <a:gd name="T32" fmla="*/ 2147483647 w 650"/>
                    <a:gd name="T33" fmla="*/ 2147483647 h 156"/>
                    <a:gd name="T34" fmla="*/ 2147483647 w 650"/>
                    <a:gd name="T35" fmla="*/ 2147483647 h 156"/>
                    <a:gd name="T36" fmla="*/ 2147483647 w 650"/>
                    <a:gd name="T37" fmla="*/ 2147483647 h 156"/>
                    <a:gd name="T38" fmla="*/ 2147483647 w 650"/>
                    <a:gd name="T39" fmla="*/ 2147483647 h 156"/>
                    <a:gd name="T40" fmla="*/ 2147483647 w 650"/>
                    <a:gd name="T41" fmla="*/ 2147483647 h 156"/>
                    <a:gd name="T42" fmla="*/ 2147483647 w 650"/>
                    <a:gd name="T43" fmla="*/ 2147483647 h 156"/>
                    <a:gd name="T44" fmla="*/ 2147483647 w 650"/>
                    <a:gd name="T45" fmla="*/ 2147483647 h 156"/>
                    <a:gd name="T46" fmla="*/ 2147483647 w 650"/>
                    <a:gd name="T47" fmla="*/ 2147483647 h 156"/>
                    <a:gd name="T48" fmla="*/ 2147483647 w 650"/>
                    <a:gd name="T49" fmla="*/ 2147483647 h 156"/>
                    <a:gd name="T50" fmla="*/ 2147483647 w 650"/>
                    <a:gd name="T51" fmla="*/ 2147483647 h 156"/>
                    <a:gd name="T52" fmla="*/ 2147483647 w 650"/>
                    <a:gd name="T53" fmla="*/ 2147483647 h 156"/>
                    <a:gd name="T54" fmla="*/ 2147483647 w 650"/>
                    <a:gd name="T55" fmla="*/ 2147483647 h 156"/>
                    <a:gd name="T56" fmla="*/ 2147483647 w 650"/>
                    <a:gd name="T57" fmla="*/ 2147483647 h 156"/>
                    <a:gd name="T58" fmla="*/ 2147483647 w 650"/>
                    <a:gd name="T59" fmla="*/ 2147483647 h 156"/>
                    <a:gd name="T60" fmla="*/ 2147483647 w 650"/>
                    <a:gd name="T61" fmla="*/ 2147483647 h 156"/>
                    <a:gd name="T62" fmla="*/ 2147483647 w 650"/>
                    <a:gd name="T63" fmla="*/ 2147483647 h 156"/>
                    <a:gd name="T64" fmla="*/ 2147483647 w 650"/>
                    <a:gd name="T65" fmla="*/ 2147483647 h 156"/>
                    <a:gd name="T66" fmla="*/ 2147483647 w 650"/>
                    <a:gd name="T67" fmla="*/ 2147483647 h 156"/>
                    <a:gd name="T68" fmla="*/ 2147483647 w 650"/>
                    <a:gd name="T69" fmla="*/ 2147483647 h 156"/>
                    <a:gd name="T70" fmla="*/ 2147483647 w 650"/>
                    <a:gd name="T71" fmla="*/ 2147483647 h 156"/>
                    <a:gd name="T72" fmla="*/ 2147483647 w 650"/>
                    <a:gd name="T73" fmla="*/ 2147483647 h 156"/>
                    <a:gd name="T74" fmla="*/ 2147483647 w 650"/>
                    <a:gd name="T75" fmla="*/ 2147483647 h 156"/>
                    <a:gd name="T76" fmla="*/ 2147483647 w 650"/>
                    <a:gd name="T77" fmla="*/ 2147483647 h 156"/>
                    <a:gd name="T78" fmla="*/ 2147483647 w 650"/>
                    <a:gd name="T79" fmla="*/ 2147483647 h 156"/>
                    <a:gd name="T80" fmla="*/ 2147483647 w 650"/>
                    <a:gd name="T81" fmla="*/ 2147483647 h 156"/>
                    <a:gd name="T82" fmla="*/ 2147483647 w 650"/>
                    <a:gd name="T83" fmla="*/ 2147483647 h 156"/>
                    <a:gd name="T84" fmla="*/ 2147483647 w 650"/>
                    <a:gd name="T85" fmla="*/ 2147483647 h 15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650"/>
                    <a:gd name="T130" fmla="*/ 0 h 156"/>
                    <a:gd name="T131" fmla="*/ 650 w 650"/>
                    <a:gd name="T132" fmla="*/ 156 h 15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650" h="156">
                      <a:moveTo>
                        <a:pt x="39" y="106"/>
                      </a:moveTo>
                      <a:lnTo>
                        <a:pt x="49" y="104"/>
                      </a:lnTo>
                      <a:lnTo>
                        <a:pt x="71" y="104"/>
                      </a:lnTo>
                      <a:lnTo>
                        <a:pt x="82" y="106"/>
                      </a:lnTo>
                      <a:lnTo>
                        <a:pt x="93" y="109"/>
                      </a:lnTo>
                      <a:lnTo>
                        <a:pt x="103" y="112"/>
                      </a:lnTo>
                      <a:lnTo>
                        <a:pt x="111" y="114"/>
                      </a:lnTo>
                      <a:lnTo>
                        <a:pt x="117" y="117"/>
                      </a:lnTo>
                      <a:lnTo>
                        <a:pt x="129" y="122"/>
                      </a:lnTo>
                      <a:lnTo>
                        <a:pt x="143" y="127"/>
                      </a:lnTo>
                      <a:lnTo>
                        <a:pt x="159" y="132"/>
                      </a:lnTo>
                      <a:lnTo>
                        <a:pt x="175" y="136"/>
                      </a:lnTo>
                      <a:lnTo>
                        <a:pt x="193" y="140"/>
                      </a:lnTo>
                      <a:lnTo>
                        <a:pt x="212" y="144"/>
                      </a:lnTo>
                      <a:lnTo>
                        <a:pt x="254" y="150"/>
                      </a:lnTo>
                      <a:lnTo>
                        <a:pt x="276" y="152"/>
                      </a:lnTo>
                      <a:lnTo>
                        <a:pt x="299" y="154"/>
                      </a:lnTo>
                      <a:lnTo>
                        <a:pt x="347" y="156"/>
                      </a:lnTo>
                      <a:lnTo>
                        <a:pt x="392" y="156"/>
                      </a:lnTo>
                      <a:lnTo>
                        <a:pt x="420" y="154"/>
                      </a:lnTo>
                      <a:lnTo>
                        <a:pt x="446" y="153"/>
                      </a:lnTo>
                      <a:lnTo>
                        <a:pt x="496" y="147"/>
                      </a:lnTo>
                      <a:lnTo>
                        <a:pt x="518" y="144"/>
                      </a:lnTo>
                      <a:lnTo>
                        <a:pt x="540" y="139"/>
                      </a:lnTo>
                      <a:lnTo>
                        <a:pt x="560" y="135"/>
                      </a:lnTo>
                      <a:lnTo>
                        <a:pt x="578" y="130"/>
                      </a:lnTo>
                      <a:lnTo>
                        <a:pt x="595" y="124"/>
                      </a:lnTo>
                      <a:lnTo>
                        <a:pt x="609" y="118"/>
                      </a:lnTo>
                      <a:lnTo>
                        <a:pt x="622" y="112"/>
                      </a:lnTo>
                      <a:lnTo>
                        <a:pt x="632" y="105"/>
                      </a:lnTo>
                      <a:lnTo>
                        <a:pt x="640" y="98"/>
                      </a:lnTo>
                      <a:lnTo>
                        <a:pt x="646" y="91"/>
                      </a:lnTo>
                      <a:lnTo>
                        <a:pt x="649" y="83"/>
                      </a:lnTo>
                      <a:lnTo>
                        <a:pt x="650" y="78"/>
                      </a:lnTo>
                      <a:lnTo>
                        <a:pt x="648" y="70"/>
                      </a:lnTo>
                      <a:lnTo>
                        <a:pt x="644" y="63"/>
                      </a:lnTo>
                      <a:lnTo>
                        <a:pt x="638" y="56"/>
                      </a:lnTo>
                      <a:lnTo>
                        <a:pt x="629" y="49"/>
                      </a:lnTo>
                      <a:lnTo>
                        <a:pt x="618" y="42"/>
                      </a:lnTo>
                      <a:lnTo>
                        <a:pt x="604" y="36"/>
                      </a:lnTo>
                      <a:lnTo>
                        <a:pt x="589" y="30"/>
                      </a:lnTo>
                      <a:lnTo>
                        <a:pt x="572" y="25"/>
                      </a:lnTo>
                      <a:lnTo>
                        <a:pt x="553" y="20"/>
                      </a:lnTo>
                      <a:lnTo>
                        <a:pt x="532" y="15"/>
                      </a:lnTo>
                      <a:lnTo>
                        <a:pt x="510" y="11"/>
                      </a:lnTo>
                      <a:lnTo>
                        <a:pt x="487" y="8"/>
                      </a:lnTo>
                      <a:lnTo>
                        <a:pt x="462" y="5"/>
                      </a:lnTo>
                      <a:lnTo>
                        <a:pt x="437" y="3"/>
                      </a:lnTo>
                      <a:lnTo>
                        <a:pt x="410" y="1"/>
                      </a:lnTo>
                      <a:lnTo>
                        <a:pt x="382" y="1"/>
                      </a:lnTo>
                      <a:lnTo>
                        <a:pt x="364" y="0"/>
                      </a:lnTo>
                      <a:lnTo>
                        <a:pt x="342" y="1"/>
                      </a:lnTo>
                      <a:lnTo>
                        <a:pt x="319" y="1"/>
                      </a:lnTo>
                      <a:lnTo>
                        <a:pt x="298" y="2"/>
                      </a:lnTo>
                      <a:lnTo>
                        <a:pt x="256" y="6"/>
                      </a:lnTo>
                      <a:lnTo>
                        <a:pt x="237" y="9"/>
                      </a:lnTo>
                      <a:lnTo>
                        <a:pt x="218" y="11"/>
                      </a:lnTo>
                      <a:lnTo>
                        <a:pt x="200" y="15"/>
                      </a:lnTo>
                      <a:lnTo>
                        <a:pt x="183" y="18"/>
                      </a:lnTo>
                      <a:lnTo>
                        <a:pt x="171" y="21"/>
                      </a:lnTo>
                      <a:lnTo>
                        <a:pt x="162" y="23"/>
                      </a:lnTo>
                      <a:lnTo>
                        <a:pt x="140" y="29"/>
                      </a:lnTo>
                      <a:lnTo>
                        <a:pt x="129" y="32"/>
                      </a:lnTo>
                      <a:lnTo>
                        <a:pt x="105" y="40"/>
                      </a:lnTo>
                      <a:lnTo>
                        <a:pt x="81" y="50"/>
                      </a:lnTo>
                      <a:lnTo>
                        <a:pt x="79" y="51"/>
                      </a:lnTo>
                      <a:lnTo>
                        <a:pt x="75" y="53"/>
                      </a:lnTo>
                      <a:lnTo>
                        <a:pt x="69" y="57"/>
                      </a:lnTo>
                      <a:lnTo>
                        <a:pt x="62" y="61"/>
                      </a:lnTo>
                      <a:lnTo>
                        <a:pt x="46" y="73"/>
                      </a:lnTo>
                      <a:lnTo>
                        <a:pt x="38" y="80"/>
                      </a:lnTo>
                      <a:lnTo>
                        <a:pt x="31" y="88"/>
                      </a:lnTo>
                      <a:lnTo>
                        <a:pt x="26" y="95"/>
                      </a:lnTo>
                      <a:lnTo>
                        <a:pt x="16" y="105"/>
                      </a:lnTo>
                      <a:lnTo>
                        <a:pt x="11" y="109"/>
                      </a:lnTo>
                      <a:lnTo>
                        <a:pt x="6" y="112"/>
                      </a:lnTo>
                      <a:lnTo>
                        <a:pt x="3" y="115"/>
                      </a:lnTo>
                      <a:lnTo>
                        <a:pt x="1" y="117"/>
                      </a:lnTo>
                      <a:lnTo>
                        <a:pt x="0" y="119"/>
                      </a:lnTo>
                      <a:lnTo>
                        <a:pt x="1" y="121"/>
                      </a:lnTo>
                      <a:lnTo>
                        <a:pt x="3" y="121"/>
                      </a:lnTo>
                      <a:lnTo>
                        <a:pt x="6" y="120"/>
                      </a:lnTo>
                      <a:lnTo>
                        <a:pt x="10" y="119"/>
                      </a:lnTo>
                      <a:lnTo>
                        <a:pt x="16" y="116"/>
                      </a:lnTo>
                      <a:lnTo>
                        <a:pt x="30" y="110"/>
                      </a:lnTo>
                      <a:lnTo>
                        <a:pt x="39" y="106"/>
                      </a:lnTo>
                    </a:path>
                  </a:pathLst>
                </a:custGeom>
                <a:noFill/>
                <a:ln w="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9" name="Freeform 120"/>
                <p:cNvSpPr>
                  <a:spLocks/>
                </p:cNvSpPr>
                <p:nvPr/>
              </p:nvSpPr>
              <p:spPr bwMode="auto">
                <a:xfrm>
                  <a:off x="3917206" y="1381125"/>
                  <a:ext cx="1390650" cy="334963"/>
                </a:xfrm>
                <a:custGeom>
                  <a:avLst/>
                  <a:gdLst>
                    <a:gd name="T0" fmla="*/ 2147483647 w 702"/>
                    <a:gd name="T1" fmla="*/ 2147483647 h 179"/>
                    <a:gd name="T2" fmla="*/ 2147483647 w 702"/>
                    <a:gd name="T3" fmla="*/ 2147483647 h 179"/>
                    <a:gd name="T4" fmla="*/ 2147483647 w 702"/>
                    <a:gd name="T5" fmla="*/ 2147483647 h 179"/>
                    <a:gd name="T6" fmla="*/ 2147483647 w 702"/>
                    <a:gd name="T7" fmla="*/ 2147483647 h 179"/>
                    <a:gd name="T8" fmla="*/ 2147483647 w 702"/>
                    <a:gd name="T9" fmla="*/ 2147483647 h 179"/>
                    <a:gd name="T10" fmla="*/ 2147483647 w 702"/>
                    <a:gd name="T11" fmla="*/ 2147483647 h 179"/>
                    <a:gd name="T12" fmla="*/ 2147483647 w 702"/>
                    <a:gd name="T13" fmla="*/ 2147483647 h 179"/>
                    <a:gd name="T14" fmla="*/ 2147483647 w 702"/>
                    <a:gd name="T15" fmla="*/ 2147483647 h 179"/>
                    <a:gd name="T16" fmla="*/ 2147483647 w 702"/>
                    <a:gd name="T17" fmla="*/ 2147483647 h 179"/>
                    <a:gd name="T18" fmla="*/ 2147483647 w 702"/>
                    <a:gd name="T19" fmla="*/ 2147483647 h 179"/>
                    <a:gd name="T20" fmla="*/ 2147483647 w 702"/>
                    <a:gd name="T21" fmla="*/ 2147483647 h 179"/>
                    <a:gd name="T22" fmla="*/ 2147483647 w 702"/>
                    <a:gd name="T23" fmla="*/ 2147483647 h 179"/>
                    <a:gd name="T24" fmla="*/ 2147483647 w 702"/>
                    <a:gd name="T25" fmla="*/ 2147483647 h 179"/>
                    <a:gd name="T26" fmla="*/ 2147483647 w 702"/>
                    <a:gd name="T27" fmla="*/ 2147483647 h 179"/>
                    <a:gd name="T28" fmla="*/ 2147483647 w 702"/>
                    <a:gd name="T29" fmla="*/ 2147483647 h 179"/>
                    <a:gd name="T30" fmla="*/ 2147483647 w 702"/>
                    <a:gd name="T31" fmla="*/ 2147483647 h 179"/>
                    <a:gd name="T32" fmla="*/ 2147483647 w 702"/>
                    <a:gd name="T33" fmla="*/ 2147483647 h 179"/>
                    <a:gd name="T34" fmla="*/ 2147483647 w 702"/>
                    <a:gd name="T35" fmla="*/ 2147483647 h 179"/>
                    <a:gd name="T36" fmla="*/ 2147483647 w 702"/>
                    <a:gd name="T37" fmla="*/ 2147483647 h 179"/>
                    <a:gd name="T38" fmla="*/ 2147483647 w 702"/>
                    <a:gd name="T39" fmla="*/ 2147483647 h 179"/>
                    <a:gd name="T40" fmla="*/ 2147483647 w 702"/>
                    <a:gd name="T41" fmla="*/ 2147483647 h 179"/>
                    <a:gd name="T42" fmla="*/ 2147483647 w 702"/>
                    <a:gd name="T43" fmla="*/ 2147483647 h 179"/>
                    <a:gd name="T44" fmla="*/ 2147483647 w 702"/>
                    <a:gd name="T45" fmla="*/ 2147483647 h 179"/>
                    <a:gd name="T46" fmla="*/ 2147483647 w 702"/>
                    <a:gd name="T47" fmla="*/ 2147483647 h 179"/>
                    <a:gd name="T48" fmla="*/ 2147483647 w 702"/>
                    <a:gd name="T49" fmla="*/ 2147483647 h 179"/>
                    <a:gd name="T50" fmla="*/ 2147483647 w 702"/>
                    <a:gd name="T51" fmla="*/ 2147483647 h 179"/>
                    <a:gd name="T52" fmla="*/ 2147483647 w 702"/>
                    <a:gd name="T53" fmla="*/ 0 h 179"/>
                    <a:gd name="T54" fmla="*/ 2147483647 w 702"/>
                    <a:gd name="T55" fmla="*/ 2147483647 h 179"/>
                    <a:gd name="T56" fmla="*/ 2147483647 w 702"/>
                    <a:gd name="T57" fmla="*/ 2147483647 h 179"/>
                    <a:gd name="T58" fmla="*/ 2147483647 w 702"/>
                    <a:gd name="T59" fmla="*/ 2147483647 h 179"/>
                    <a:gd name="T60" fmla="*/ 2147483647 w 702"/>
                    <a:gd name="T61" fmla="*/ 2147483647 h 179"/>
                    <a:gd name="T62" fmla="*/ 2147483647 w 702"/>
                    <a:gd name="T63" fmla="*/ 2147483647 h 179"/>
                    <a:gd name="T64" fmla="*/ 2147483647 w 702"/>
                    <a:gd name="T65" fmla="*/ 2147483647 h 179"/>
                    <a:gd name="T66" fmla="*/ 2147483647 w 702"/>
                    <a:gd name="T67" fmla="*/ 2147483647 h 179"/>
                    <a:gd name="T68" fmla="*/ 2147483647 w 702"/>
                    <a:gd name="T69" fmla="*/ 2147483647 h 179"/>
                    <a:gd name="T70" fmla="*/ 2147483647 w 702"/>
                    <a:gd name="T71" fmla="*/ 2147483647 h 179"/>
                    <a:gd name="T72" fmla="*/ 2147483647 w 702"/>
                    <a:gd name="T73" fmla="*/ 2147483647 h 179"/>
                    <a:gd name="T74" fmla="*/ 2147483647 w 702"/>
                    <a:gd name="T75" fmla="*/ 2147483647 h 179"/>
                    <a:gd name="T76" fmla="*/ 2147483647 w 702"/>
                    <a:gd name="T77" fmla="*/ 2147483647 h 179"/>
                    <a:gd name="T78" fmla="*/ 2147483647 w 702"/>
                    <a:gd name="T79" fmla="*/ 2147483647 h 179"/>
                    <a:gd name="T80" fmla="*/ 2147483647 w 702"/>
                    <a:gd name="T81" fmla="*/ 2147483647 h 179"/>
                    <a:gd name="T82" fmla="*/ 2147483647 w 702"/>
                    <a:gd name="T83" fmla="*/ 2147483647 h 179"/>
                    <a:gd name="T84" fmla="*/ 2147483647 w 702"/>
                    <a:gd name="T85" fmla="*/ 2147483647 h 179"/>
                    <a:gd name="T86" fmla="*/ 2147483647 w 702"/>
                    <a:gd name="T87" fmla="*/ 2147483647 h 179"/>
                    <a:gd name="T88" fmla="*/ 2147483647 w 702"/>
                    <a:gd name="T89" fmla="*/ 2147483647 h 179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702"/>
                    <a:gd name="T136" fmla="*/ 0 h 179"/>
                    <a:gd name="T137" fmla="*/ 702 w 702"/>
                    <a:gd name="T138" fmla="*/ 179 h 179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702" h="179">
                      <a:moveTo>
                        <a:pt x="47" y="136"/>
                      </a:moveTo>
                      <a:lnTo>
                        <a:pt x="52" y="135"/>
                      </a:lnTo>
                      <a:lnTo>
                        <a:pt x="58" y="133"/>
                      </a:lnTo>
                      <a:lnTo>
                        <a:pt x="81" y="133"/>
                      </a:lnTo>
                      <a:lnTo>
                        <a:pt x="90" y="135"/>
                      </a:lnTo>
                      <a:lnTo>
                        <a:pt x="110" y="141"/>
                      </a:lnTo>
                      <a:lnTo>
                        <a:pt x="123" y="146"/>
                      </a:lnTo>
                      <a:lnTo>
                        <a:pt x="138" y="151"/>
                      </a:lnTo>
                      <a:lnTo>
                        <a:pt x="154" y="155"/>
                      </a:lnTo>
                      <a:lnTo>
                        <a:pt x="171" y="159"/>
                      </a:lnTo>
                      <a:lnTo>
                        <a:pt x="189" y="163"/>
                      </a:lnTo>
                      <a:lnTo>
                        <a:pt x="208" y="166"/>
                      </a:lnTo>
                      <a:lnTo>
                        <a:pt x="228" y="170"/>
                      </a:lnTo>
                      <a:lnTo>
                        <a:pt x="270" y="174"/>
                      </a:lnTo>
                      <a:lnTo>
                        <a:pt x="292" y="176"/>
                      </a:lnTo>
                      <a:lnTo>
                        <a:pt x="315" y="178"/>
                      </a:lnTo>
                      <a:lnTo>
                        <a:pt x="338" y="179"/>
                      </a:lnTo>
                      <a:lnTo>
                        <a:pt x="404" y="179"/>
                      </a:lnTo>
                      <a:lnTo>
                        <a:pt x="432" y="178"/>
                      </a:lnTo>
                      <a:lnTo>
                        <a:pt x="484" y="174"/>
                      </a:lnTo>
                      <a:lnTo>
                        <a:pt x="509" y="172"/>
                      </a:lnTo>
                      <a:lnTo>
                        <a:pt x="533" y="168"/>
                      </a:lnTo>
                      <a:lnTo>
                        <a:pt x="555" y="165"/>
                      </a:lnTo>
                      <a:lnTo>
                        <a:pt x="577" y="160"/>
                      </a:lnTo>
                      <a:lnTo>
                        <a:pt x="597" y="156"/>
                      </a:lnTo>
                      <a:lnTo>
                        <a:pt x="615" y="151"/>
                      </a:lnTo>
                      <a:lnTo>
                        <a:pt x="632" y="145"/>
                      </a:lnTo>
                      <a:lnTo>
                        <a:pt x="648" y="139"/>
                      </a:lnTo>
                      <a:lnTo>
                        <a:pt x="661" y="133"/>
                      </a:lnTo>
                      <a:lnTo>
                        <a:pt x="673" y="126"/>
                      </a:lnTo>
                      <a:lnTo>
                        <a:pt x="683" y="120"/>
                      </a:lnTo>
                      <a:lnTo>
                        <a:pt x="691" y="112"/>
                      </a:lnTo>
                      <a:lnTo>
                        <a:pt x="697" y="105"/>
                      </a:lnTo>
                      <a:lnTo>
                        <a:pt x="700" y="98"/>
                      </a:lnTo>
                      <a:lnTo>
                        <a:pt x="702" y="90"/>
                      </a:lnTo>
                      <a:lnTo>
                        <a:pt x="700" y="82"/>
                      </a:lnTo>
                      <a:lnTo>
                        <a:pt x="697" y="75"/>
                      </a:lnTo>
                      <a:lnTo>
                        <a:pt x="691" y="67"/>
                      </a:lnTo>
                      <a:lnTo>
                        <a:pt x="683" y="60"/>
                      </a:lnTo>
                      <a:lnTo>
                        <a:pt x="673" y="53"/>
                      </a:lnTo>
                      <a:lnTo>
                        <a:pt x="662" y="47"/>
                      </a:lnTo>
                      <a:lnTo>
                        <a:pt x="648" y="40"/>
                      </a:lnTo>
                      <a:lnTo>
                        <a:pt x="633" y="35"/>
                      </a:lnTo>
                      <a:lnTo>
                        <a:pt x="615" y="29"/>
                      </a:lnTo>
                      <a:lnTo>
                        <a:pt x="597" y="24"/>
                      </a:lnTo>
                      <a:lnTo>
                        <a:pt x="577" y="19"/>
                      </a:lnTo>
                      <a:lnTo>
                        <a:pt x="556" y="15"/>
                      </a:lnTo>
                      <a:lnTo>
                        <a:pt x="533" y="11"/>
                      </a:lnTo>
                      <a:lnTo>
                        <a:pt x="509" y="8"/>
                      </a:lnTo>
                      <a:lnTo>
                        <a:pt x="484" y="5"/>
                      </a:lnTo>
                      <a:lnTo>
                        <a:pt x="459" y="3"/>
                      </a:lnTo>
                      <a:lnTo>
                        <a:pt x="405" y="1"/>
                      </a:lnTo>
                      <a:lnTo>
                        <a:pt x="377" y="0"/>
                      </a:lnTo>
                      <a:lnTo>
                        <a:pt x="376" y="0"/>
                      </a:lnTo>
                      <a:lnTo>
                        <a:pt x="351" y="1"/>
                      </a:lnTo>
                      <a:lnTo>
                        <a:pt x="326" y="1"/>
                      </a:lnTo>
                      <a:lnTo>
                        <a:pt x="301" y="3"/>
                      </a:lnTo>
                      <a:lnTo>
                        <a:pt x="277" y="4"/>
                      </a:lnTo>
                      <a:lnTo>
                        <a:pt x="254" y="7"/>
                      </a:lnTo>
                      <a:lnTo>
                        <a:pt x="232" y="10"/>
                      </a:lnTo>
                      <a:lnTo>
                        <a:pt x="190" y="16"/>
                      </a:lnTo>
                      <a:lnTo>
                        <a:pt x="171" y="20"/>
                      </a:lnTo>
                      <a:lnTo>
                        <a:pt x="153" y="25"/>
                      </a:lnTo>
                      <a:lnTo>
                        <a:pt x="136" y="29"/>
                      </a:lnTo>
                      <a:lnTo>
                        <a:pt x="121" y="34"/>
                      </a:lnTo>
                      <a:lnTo>
                        <a:pt x="107" y="40"/>
                      </a:lnTo>
                      <a:lnTo>
                        <a:pt x="94" y="45"/>
                      </a:lnTo>
                      <a:lnTo>
                        <a:pt x="83" y="51"/>
                      </a:lnTo>
                      <a:lnTo>
                        <a:pt x="77" y="54"/>
                      </a:lnTo>
                      <a:lnTo>
                        <a:pt x="68" y="61"/>
                      </a:lnTo>
                      <a:lnTo>
                        <a:pt x="52" y="75"/>
                      </a:lnTo>
                      <a:lnTo>
                        <a:pt x="45" y="81"/>
                      </a:lnTo>
                      <a:lnTo>
                        <a:pt x="39" y="88"/>
                      </a:lnTo>
                      <a:lnTo>
                        <a:pt x="34" y="94"/>
                      </a:lnTo>
                      <a:lnTo>
                        <a:pt x="29" y="99"/>
                      </a:lnTo>
                      <a:lnTo>
                        <a:pt x="25" y="104"/>
                      </a:lnTo>
                      <a:lnTo>
                        <a:pt x="17" y="110"/>
                      </a:lnTo>
                      <a:lnTo>
                        <a:pt x="13" y="114"/>
                      </a:lnTo>
                      <a:lnTo>
                        <a:pt x="9" y="117"/>
                      </a:lnTo>
                      <a:lnTo>
                        <a:pt x="6" y="120"/>
                      </a:lnTo>
                      <a:lnTo>
                        <a:pt x="3" y="124"/>
                      </a:lnTo>
                      <a:lnTo>
                        <a:pt x="1" y="128"/>
                      </a:lnTo>
                      <a:lnTo>
                        <a:pt x="0" y="133"/>
                      </a:lnTo>
                      <a:lnTo>
                        <a:pt x="3" y="143"/>
                      </a:lnTo>
                      <a:lnTo>
                        <a:pt x="10" y="148"/>
                      </a:lnTo>
                      <a:lnTo>
                        <a:pt x="19" y="148"/>
                      </a:lnTo>
                      <a:lnTo>
                        <a:pt x="30" y="146"/>
                      </a:lnTo>
                      <a:lnTo>
                        <a:pt x="39" y="142"/>
                      </a:lnTo>
                      <a:lnTo>
                        <a:pt x="47" y="138"/>
                      </a:lnTo>
                      <a:lnTo>
                        <a:pt x="50" y="136"/>
                      </a:lnTo>
                      <a:lnTo>
                        <a:pt x="47" y="136"/>
                      </a:lnTo>
                    </a:path>
                  </a:pathLst>
                </a:custGeom>
                <a:noFill/>
                <a:ln w="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0" name="Freeform 121"/>
                <p:cNvSpPr>
                  <a:spLocks/>
                </p:cNvSpPr>
                <p:nvPr/>
              </p:nvSpPr>
              <p:spPr bwMode="auto">
                <a:xfrm>
                  <a:off x="4144218" y="1747838"/>
                  <a:ext cx="1028700" cy="66675"/>
                </a:xfrm>
                <a:custGeom>
                  <a:avLst/>
                  <a:gdLst>
                    <a:gd name="T0" fmla="*/ 0 w 519"/>
                    <a:gd name="T1" fmla="*/ 0 h 36"/>
                    <a:gd name="T2" fmla="*/ 2147483647 w 519"/>
                    <a:gd name="T3" fmla="*/ 2147483647 h 36"/>
                    <a:gd name="T4" fmla="*/ 2147483647 w 519"/>
                    <a:gd name="T5" fmla="*/ 2147483647 h 36"/>
                    <a:gd name="T6" fmla="*/ 2147483647 w 519"/>
                    <a:gd name="T7" fmla="*/ 2147483647 h 36"/>
                    <a:gd name="T8" fmla="*/ 2147483647 w 519"/>
                    <a:gd name="T9" fmla="*/ 2147483647 h 36"/>
                    <a:gd name="T10" fmla="*/ 2147483647 w 519"/>
                    <a:gd name="T11" fmla="*/ 2147483647 h 36"/>
                    <a:gd name="T12" fmla="*/ 2147483647 w 519"/>
                    <a:gd name="T13" fmla="*/ 2147483647 h 36"/>
                    <a:gd name="T14" fmla="*/ 2147483647 w 519"/>
                    <a:gd name="T15" fmla="*/ 2147483647 h 36"/>
                    <a:gd name="T16" fmla="*/ 2147483647 w 519"/>
                    <a:gd name="T17" fmla="*/ 2147483647 h 36"/>
                    <a:gd name="T18" fmla="*/ 2147483647 w 519"/>
                    <a:gd name="T19" fmla="*/ 2147483647 h 36"/>
                    <a:gd name="T20" fmla="*/ 2147483647 w 519"/>
                    <a:gd name="T21" fmla="*/ 2147483647 h 36"/>
                    <a:gd name="T22" fmla="*/ 2147483647 w 519"/>
                    <a:gd name="T23" fmla="*/ 2147483647 h 36"/>
                    <a:gd name="T24" fmla="*/ 2147483647 w 519"/>
                    <a:gd name="T25" fmla="*/ 2147483647 h 36"/>
                    <a:gd name="T26" fmla="*/ 2147483647 w 519"/>
                    <a:gd name="T27" fmla="*/ 2147483647 h 36"/>
                    <a:gd name="T28" fmla="*/ 2147483647 w 519"/>
                    <a:gd name="T29" fmla="*/ 2147483647 h 36"/>
                    <a:gd name="T30" fmla="*/ 2147483647 w 519"/>
                    <a:gd name="T31" fmla="*/ 2147483647 h 36"/>
                    <a:gd name="T32" fmla="*/ 2147483647 w 519"/>
                    <a:gd name="T33" fmla="*/ 2147483647 h 36"/>
                    <a:gd name="T34" fmla="*/ 2147483647 w 519"/>
                    <a:gd name="T35" fmla="*/ 2147483647 h 36"/>
                    <a:gd name="T36" fmla="*/ 2147483647 w 519"/>
                    <a:gd name="T37" fmla="*/ 2147483647 h 36"/>
                    <a:gd name="T38" fmla="*/ 2147483647 w 519"/>
                    <a:gd name="T39" fmla="*/ 2147483647 h 36"/>
                    <a:gd name="T40" fmla="*/ 2147483647 w 519"/>
                    <a:gd name="T41" fmla="*/ 2147483647 h 36"/>
                    <a:gd name="T42" fmla="*/ 2147483647 w 519"/>
                    <a:gd name="T43" fmla="*/ 2147483647 h 36"/>
                    <a:gd name="T44" fmla="*/ 2147483647 w 519"/>
                    <a:gd name="T45" fmla="*/ 2147483647 h 36"/>
                    <a:gd name="T46" fmla="*/ 2147483647 w 519"/>
                    <a:gd name="T47" fmla="*/ 2147483647 h 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519"/>
                    <a:gd name="T73" fmla="*/ 0 h 36"/>
                    <a:gd name="T74" fmla="*/ 519 w 519"/>
                    <a:gd name="T75" fmla="*/ 36 h 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519" h="36">
                      <a:moveTo>
                        <a:pt x="0" y="0"/>
                      </a:moveTo>
                      <a:lnTo>
                        <a:pt x="13" y="5"/>
                      </a:lnTo>
                      <a:lnTo>
                        <a:pt x="29" y="9"/>
                      </a:lnTo>
                      <a:lnTo>
                        <a:pt x="45" y="14"/>
                      </a:lnTo>
                      <a:lnTo>
                        <a:pt x="62" y="18"/>
                      </a:lnTo>
                      <a:lnTo>
                        <a:pt x="80" y="21"/>
                      </a:lnTo>
                      <a:lnTo>
                        <a:pt x="99" y="25"/>
                      </a:lnTo>
                      <a:lnTo>
                        <a:pt x="119" y="27"/>
                      </a:lnTo>
                      <a:lnTo>
                        <a:pt x="140" y="30"/>
                      </a:lnTo>
                      <a:lnTo>
                        <a:pt x="161" y="32"/>
                      </a:lnTo>
                      <a:lnTo>
                        <a:pt x="183" y="34"/>
                      </a:lnTo>
                      <a:lnTo>
                        <a:pt x="229" y="36"/>
                      </a:lnTo>
                      <a:lnTo>
                        <a:pt x="308" y="36"/>
                      </a:lnTo>
                      <a:lnTo>
                        <a:pt x="331" y="34"/>
                      </a:lnTo>
                      <a:lnTo>
                        <a:pt x="353" y="33"/>
                      </a:lnTo>
                      <a:lnTo>
                        <a:pt x="375" y="31"/>
                      </a:lnTo>
                      <a:lnTo>
                        <a:pt x="396" y="28"/>
                      </a:lnTo>
                      <a:lnTo>
                        <a:pt x="416" y="26"/>
                      </a:lnTo>
                      <a:lnTo>
                        <a:pt x="435" y="23"/>
                      </a:lnTo>
                      <a:lnTo>
                        <a:pt x="454" y="19"/>
                      </a:lnTo>
                      <a:lnTo>
                        <a:pt x="488" y="11"/>
                      </a:lnTo>
                      <a:lnTo>
                        <a:pt x="503" y="7"/>
                      </a:lnTo>
                      <a:lnTo>
                        <a:pt x="517" y="2"/>
                      </a:lnTo>
                      <a:lnTo>
                        <a:pt x="519" y="2"/>
                      </a:lnTo>
                    </a:path>
                  </a:pathLst>
                </a:cu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1" name="Freeform 122"/>
                <p:cNvSpPr>
                  <a:spLocks/>
                </p:cNvSpPr>
                <p:nvPr/>
              </p:nvSpPr>
              <p:spPr bwMode="auto">
                <a:xfrm>
                  <a:off x="3966418" y="1562100"/>
                  <a:ext cx="1339850" cy="1603375"/>
                </a:xfrm>
                <a:custGeom>
                  <a:avLst/>
                  <a:gdLst>
                    <a:gd name="T0" fmla="*/ 2147483647 w 675"/>
                    <a:gd name="T1" fmla="*/ 0 h 857"/>
                    <a:gd name="T2" fmla="*/ 2147483647 w 675"/>
                    <a:gd name="T3" fmla="*/ 2147483647 h 857"/>
                    <a:gd name="T4" fmla="*/ 2147483647 w 675"/>
                    <a:gd name="T5" fmla="*/ 2147483647 h 857"/>
                    <a:gd name="T6" fmla="*/ 2147483647 w 675"/>
                    <a:gd name="T7" fmla="*/ 2147483647 h 857"/>
                    <a:gd name="T8" fmla="*/ 2147483647 w 675"/>
                    <a:gd name="T9" fmla="*/ 2147483647 h 857"/>
                    <a:gd name="T10" fmla="*/ 2147483647 w 675"/>
                    <a:gd name="T11" fmla="*/ 2147483647 h 857"/>
                    <a:gd name="T12" fmla="*/ 2147483647 w 675"/>
                    <a:gd name="T13" fmla="*/ 2147483647 h 857"/>
                    <a:gd name="T14" fmla="*/ 2147483647 w 675"/>
                    <a:gd name="T15" fmla="*/ 2147483647 h 857"/>
                    <a:gd name="T16" fmla="*/ 2147483647 w 675"/>
                    <a:gd name="T17" fmla="*/ 2147483647 h 857"/>
                    <a:gd name="T18" fmla="*/ 2147483647 w 675"/>
                    <a:gd name="T19" fmla="*/ 2147483647 h 857"/>
                    <a:gd name="T20" fmla="*/ 2147483647 w 675"/>
                    <a:gd name="T21" fmla="*/ 2147483647 h 857"/>
                    <a:gd name="T22" fmla="*/ 2147483647 w 675"/>
                    <a:gd name="T23" fmla="*/ 2147483647 h 857"/>
                    <a:gd name="T24" fmla="*/ 2147483647 w 675"/>
                    <a:gd name="T25" fmla="*/ 2147483647 h 857"/>
                    <a:gd name="T26" fmla="*/ 2147483647 w 675"/>
                    <a:gd name="T27" fmla="*/ 2147483647 h 857"/>
                    <a:gd name="T28" fmla="*/ 2147483647 w 675"/>
                    <a:gd name="T29" fmla="*/ 2147483647 h 857"/>
                    <a:gd name="T30" fmla="*/ 2147483647 w 675"/>
                    <a:gd name="T31" fmla="*/ 2147483647 h 857"/>
                    <a:gd name="T32" fmla="*/ 2147483647 w 675"/>
                    <a:gd name="T33" fmla="*/ 2147483647 h 857"/>
                    <a:gd name="T34" fmla="*/ 2147483647 w 675"/>
                    <a:gd name="T35" fmla="*/ 2147483647 h 857"/>
                    <a:gd name="T36" fmla="*/ 2147483647 w 675"/>
                    <a:gd name="T37" fmla="*/ 2147483647 h 857"/>
                    <a:gd name="T38" fmla="*/ 2147483647 w 675"/>
                    <a:gd name="T39" fmla="*/ 2147483647 h 857"/>
                    <a:gd name="T40" fmla="*/ 2147483647 w 675"/>
                    <a:gd name="T41" fmla="*/ 2147483647 h 857"/>
                    <a:gd name="T42" fmla="*/ 2147483647 w 675"/>
                    <a:gd name="T43" fmla="*/ 2147483647 h 857"/>
                    <a:gd name="T44" fmla="*/ 2147483647 w 675"/>
                    <a:gd name="T45" fmla="*/ 2147483647 h 857"/>
                    <a:gd name="T46" fmla="*/ 2147483647 w 675"/>
                    <a:gd name="T47" fmla="*/ 2147483647 h 857"/>
                    <a:gd name="T48" fmla="*/ 2147483647 w 675"/>
                    <a:gd name="T49" fmla="*/ 2147483647 h 857"/>
                    <a:gd name="T50" fmla="*/ 2147483647 w 675"/>
                    <a:gd name="T51" fmla="*/ 2147483647 h 857"/>
                    <a:gd name="T52" fmla="*/ 2147483647 w 675"/>
                    <a:gd name="T53" fmla="*/ 2147483647 h 857"/>
                    <a:gd name="T54" fmla="*/ 2147483647 w 675"/>
                    <a:gd name="T55" fmla="*/ 2147483647 h 857"/>
                    <a:gd name="T56" fmla="*/ 2147483647 w 675"/>
                    <a:gd name="T57" fmla="*/ 2147483647 h 857"/>
                    <a:gd name="T58" fmla="*/ 2147483647 w 675"/>
                    <a:gd name="T59" fmla="*/ 2147483647 h 857"/>
                    <a:gd name="T60" fmla="*/ 2147483647 w 675"/>
                    <a:gd name="T61" fmla="*/ 2147483647 h 857"/>
                    <a:gd name="T62" fmla="*/ 2147483647 w 675"/>
                    <a:gd name="T63" fmla="*/ 2147483647 h 857"/>
                    <a:gd name="T64" fmla="*/ 2147483647 w 675"/>
                    <a:gd name="T65" fmla="*/ 2147483647 h 857"/>
                    <a:gd name="T66" fmla="*/ 2147483647 w 675"/>
                    <a:gd name="T67" fmla="*/ 2147483647 h 857"/>
                    <a:gd name="T68" fmla="*/ 2147483647 w 675"/>
                    <a:gd name="T69" fmla="*/ 2147483647 h 857"/>
                    <a:gd name="T70" fmla="*/ 2147483647 w 675"/>
                    <a:gd name="T71" fmla="*/ 2147483647 h 857"/>
                    <a:gd name="T72" fmla="*/ 2147483647 w 675"/>
                    <a:gd name="T73" fmla="*/ 2147483647 h 857"/>
                    <a:gd name="T74" fmla="*/ 2147483647 w 675"/>
                    <a:gd name="T75" fmla="*/ 2147483647 h 857"/>
                    <a:gd name="T76" fmla="*/ 2147483647 w 675"/>
                    <a:gd name="T77" fmla="*/ 2147483647 h 857"/>
                    <a:gd name="T78" fmla="*/ 2147483647 w 675"/>
                    <a:gd name="T79" fmla="*/ 2147483647 h 857"/>
                    <a:gd name="T80" fmla="*/ 2147483647 w 675"/>
                    <a:gd name="T81" fmla="*/ 2147483647 h 857"/>
                    <a:gd name="T82" fmla="*/ 2147483647 w 675"/>
                    <a:gd name="T83" fmla="*/ 2147483647 h 857"/>
                    <a:gd name="T84" fmla="*/ 2147483647 w 675"/>
                    <a:gd name="T85" fmla="*/ 2147483647 h 857"/>
                    <a:gd name="T86" fmla="*/ 2147483647 w 675"/>
                    <a:gd name="T87" fmla="*/ 2147483647 h 857"/>
                    <a:gd name="T88" fmla="*/ 2147483647 w 675"/>
                    <a:gd name="T89" fmla="*/ 2147483647 h 857"/>
                    <a:gd name="T90" fmla="*/ 2147483647 w 675"/>
                    <a:gd name="T91" fmla="*/ 2147483647 h 857"/>
                    <a:gd name="T92" fmla="*/ 2147483647 w 675"/>
                    <a:gd name="T93" fmla="*/ 2147483647 h 857"/>
                    <a:gd name="T94" fmla="*/ 2147483647 w 675"/>
                    <a:gd name="T95" fmla="*/ 2147483647 h 857"/>
                    <a:gd name="T96" fmla="*/ 2147483647 w 675"/>
                    <a:gd name="T97" fmla="*/ 2147483647 h 857"/>
                    <a:gd name="T98" fmla="*/ 2147483647 w 675"/>
                    <a:gd name="T99" fmla="*/ 2147483647 h 857"/>
                    <a:gd name="T100" fmla="*/ 0 w 675"/>
                    <a:gd name="T101" fmla="*/ 2147483647 h 85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675"/>
                    <a:gd name="T154" fmla="*/ 0 h 857"/>
                    <a:gd name="T155" fmla="*/ 675 w 675"/>
                    <a:gd name="T156" fmla="*/ 857 h 857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675" h="857">
                      <a:moveTo>
                        <a:pt x="675" y="0"/>
                      </a:moveTo>
                      <a:lnTo>
                        <a:pt x="670" y="6"/>
                      </a:lnTo>
                      <a:lnTo>
                        <a:pt x="665" y="14"/>
                      </a:lnTo>
                      <a:lnTo>
                        <a:pt x="661" y="25"/>
                      </a:lnTo>
                      <a:lnTo>
                        <a:pt x="656" y="37"/>
                      </a:lnTo>
                      <a:lnTo>
                        <a:pt x="652" y="49"/>
                      </a:lnTo>
                      <a:lnTo>
                        <a:pt x="649" y="62"/>
                      </a:lnTo>
                      <a:lnTo>
                        <a:pt x="647" y="75"/>
                      </a:lnTo>
                      <a:lnTo>
                        <a:pt x="647" y="772"/>
                      </a:lnTo>
                      <a:lnTo>
                        <a:pt x="645" y="780"/>
                      </a:lnTo>
                      <a:lnTo>
                        <a:pt x="642" y="788"/>
                      </a:lnTo>
                      <a:lnTo>
                        <a:pt x="635" y="795"/>
                      </a:lnTo>
                      <a:lnTo>
                        <a:pt x="627" y="803"/>
                      </a:lnTo>
                      <a:lnTo>
                        <a:pt x="616" y="810"/>
                      </a:lnTo>
                      <a:lnTo>
                        <a:pt x="604" y="816"/>
                      </a:lnTo>
                      <a:lnTo>
                        <a:pt x="589" y="822"/>
                      </a:lnTo>
                      <a:lnTo>
                        <a:pt x="573" y="828"/>
                      </a:lnTo>
                      <a:lnTo>
                        <a:pt x="555" y="834"/>
                      </a:lnTo>
                      <a:lnTo>
                        <a:pt x="535" y="838"/>
                      </a:lnTo>
                      <a:lnTo>
                        <a:pt x="514" y="843"/>
                      </a:lnTo>
                      <a:lnTo>
                        <a:pt x="491" y="847"/>
                      </a:lnTo>
                      <a:lnTo>
                        <a:pt x="468" y="850"/>
                      </a:lnTo>
                      <a:lnTo>
                        <a:pt x="443" y="853"/>
                      </a:lnTo>
                      <a:lnTo>
                        <a:pt x="417" y="855"/>
                      </a:lnTo>
                      <a:lnTo>
                        <a:pt x="363" y="857"/>
                      </a:lnTo>
                      <a:lnTo>
                        <a:pt x="322" y="857"/>
                      </a:lnTo>
                      <a:lnTo>
                        <a:pt x="295" y="856"/>
                      </a:lnTo>
                      <a:lnTo>
                        <a:pt x="268" y="854"/>
                      </a:lnTo>
                      <a:lnTo>
                        <a:pt x="243" y="851"/>
                      </a:lnTo>
                      <a:lnTo>
                        <a:pt x="219" y="848"/>
                      </a:lnTo>
                      <a:lnTo>
                        <a:pt x="196" y="845"/>
                      </a:lnTo>
                      <a:lnTo>
                        <a:pt x="174" y="841"/>
                      </a:lnTo>
                      <a:lnTo>
                        <a:pt x="154" y="836"/>
                      </a:lnTo>
                      <a:lnTo>
                        <a:pt x="135" y="831"/>
                      </a:lnTo>
                      <a:lnTo>
                        <a:pt x="118" y="825"/>
                      </a:lnTo>
                      <a:lnTo>
                        <a:pt x="102" y="819"/>
                      </a:lnTo>
                      <a:lnTo>
                        <a:pt x="89" y="813"/>
                      </a:lnTo>
                      <a:lnTo>
                        <a:pt x="77" y="806"/>
                      </a:lnTo>
                      <a:lnTo>
                        <a:pt x="68" y="799"/>
                      </a:lnTo>
                      <a:lnTo>
                        <a:pt x="60" y="791"/>
                      </a:lnTo>
                      <a:lnTo>
                        <a:pt x="55" y="784"/>
                      </a:lnTo>
                      <a:lnTo>
                        <a:pt x="53" y="776"/>
                      </a:lnTo>
                      <a:lnTo>
                        <a:pt x="53" y="142"/>
                      </a:lnTo>
                      <a:lnTo>
                        <a:pt x="51" y="127"/>
                      </a:lnTo>
                      <a:lnTo>
                        <a:pt x="46" y="112"/>
                      </a:lnTo>
                      <a:lnTo>
                        <a:pt x="39" y="98"/>
                      </a:lnTo>
                      <a:lnTo>
                        <a:pt x="30" y="85"/>
                      </a:lnTo>
                      <a:lnTo>
                        <a:pt x="21" y="73"/>
                      </a:lnTo>
                      <a:lnTo>
                        <a:pt x="12" y="63"/>
                      </a:lnTo>
                      <a:lnTo>
                        <a:pt x="5" y="56"/>
                      </a:lnTo>
                      <a:lnTo>
                        <a:pt x="0" y="50"/>
                      </a:lnTo>
                    </a:path>
                  </a:pathLst>
                </a:custGeom>
                <a:noFill/>
                <a:ln w="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88" name="Group 187"/>
              <p:cNvGrpSpPr/>
              <p:nvPr/>
            </p:nvGrpSpPr>
            <p:grpSpPr>
              <a:xfrm>
                <a:off x="981357" y="2746123"/>
                <a:ext cx="776187" cy="248884"/>
                <a:chOff x="981357" y="2746123"/>
                <a:chExt cx="776187" cy="248884"/>
              </a:xfrm>
            </p:grpSpPr>
            <p:sp>
              <p:nvSpPr>
                <p:cNvPr id="189" name="Rectangle 188"/>
                <p:cNvSpPr/>
                <p:nvPr/>
              </p:nvSpPr>
              <p:spPr>
                <a:xfrm rot="1231835">
                  <a:off x="1509402" y="2746123"/>
                  <a:ext cx="152346" cy="142840"/>
                </a:xfrm>
                <a:prstGeom prst="rect">
                  <a:avLst/>
                </a:prstGeom>
                <a:solidFill>
                  <a:srgbClr val="FFFFCC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  <p:sp>
              <p:nvSpPr>
                <p:cNvPr id="190" name="Rectangle 189"/>
                <p:cNvSpPr/>
                <p:nvPr/>
              </p:nvSpPr>
              <p:spPr>
                <a:xfrm rot="413743">
                  <a:off x="1360623" y="2789557"/>
                  <a:ext cx="152346" cy="142840"/>
                </a:xfrm>
                <a:prstGeom prst="rect">
                  <a:avLst/>
                </a:prstGeom>
                <a:solidFill>
                  <a:srgbClr val="FFFFCC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  <p:sp>
              <p:nvSpPr>
                <p:cNvPr id="191" name="Rectangle 190"/>
                <p:cNvSpPr/>
                <p:nvPr/>
              </p:nvSpPr>
              <p:spPr>
                <a:xfrm rot="20902317">
                  <a:off x="1064568" y="2780928"/>
                  <a:ext cx="152346" cy="142840"/>
                </a:xfrm>
                <a:prstGeom prst="rect">
                  <a:avLst/>
                </a:prstGeom>
                <a:solidFill>
                  <a:srgbClr val="FFFFCC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  <p:sp>
              <p:nvSpPr>
                <p:cNvPr id="192" name="Rectangle 191"/>
                <p:cNvSpPr/>
                <p:nvPr/>
              </p:nvSpPr>
              <p:spPr>
                <a:xfrm rot="258434">
                  <a:off x="1154262" y="2833117"/>
                  <a:ext cx="152346" cy="142840"/>
                </a:xfrm>
                <a:prstGeom prst="rect">
                  <a:avLst/>
                </a:prstGeom>
                <a:solidFill>
                  <a:srgbClr val="FFFFCC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  <p:sp>
              <p:nvSpPr>
                <p:cNvPr id="193" name="Rectangle 192"/>
                <p:cNvSpPr/>
                <p:nvPr/>
              </p:nvSpPr>
              <p:spPr>
                <a:xfrm rot="1007909">
                  <a:off x="1208584" y="2780928"/>
                  <a:ext cx="152346" cy="142840"/>
                </a:xfrm>
                <a:prstGeom prst="rect">
                  <a:avLst/>
                </a:prstGeom>
                <a:solidFill>
                  <a:srgbClr val="FFFFCC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  <p:sp>
              <p:nvSpPr>
                <p:cNvPr id="194" name="Rectangle 193"/>
                <p:cNvSpPr/>
                <p:nvPr/>
              </p:nvSpPr>
              <p:spPr>
                <a:xfrm>
                  <a:off x="1278086" y="2852167"/>
                  <a:ext cx="152346" cy="142840"/>
                </a:xfrm>
                <a:prstGeom prst="rect">
                  <a:avLst/>
                </a:prstGeom>
                <a:solidFill>
                  <a:srgbClr val="FFFFCC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  <p:sp>
              <p:nvSpPr>
                <p:cNvPr id="195" name="Rectangle 194"/>
                <p:cNvSpPr/>
                <p:nvPr/>
              </p:nvSpPr>
              <p:spPr>
                <a:xfrm rot="1001032">
                  <a:off x="1471848" y="2836984"/>
                  <a:ext cx="152346" cy="142840"/>
                </a:xfrm>
                <a:prstGeom prst="rect">
                  <a:avLst/>
                </a:prstGeom>
                <a:solidFill>
                  <a:srgbClr val="FFFFCC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  <p:sp>
              <p:nvSpPr>
                <p:cNvPr id="196" name="Rectangle 195"/>
                <p:cNvSpPr/>
                <p:nvPr/>
              </p:nvSpPr>
              <p:spPr>
                <a:xfrm rot="413743">
                  <a:off x="1605198" y="2822695"/>
                  <a:ext cx="152346" cy="142840"/>
                </a:xfrm>
                <a:prstGeom prst="rect">
                  <a:avLst/>
                </a:prstGeom>
                <a:solidFill>
                  <a:srgbClr val="FFFFCC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  <p:sp>
              <p:nvSpPr>
                <p:cNvPr id="197" name="Rectangle 196"/>
                <p:cNvSpPr/>
                <p:nvPr/>
              </p:nvSpPr>
              <p:spPr>
                <a:xfrm rot="20902317">
                  <a:off x="981357" y="2794617"/>
                  <a:ext cx="152346" cy="142840"/>
                </a:xfrm>
                <a:prstGeom prst="rect">
                  <a:avLst/>
                </a:prstGeom>
                <a:solidFill>
                  <a:srgbClr val="FFFFCC"/>
                </a:solidFill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  <a:scene3d>
                  <a:camera prst="isometricTopUp"/>
                  <a:lightRig rig="threePt" dir="t"/>
                </a:scene3d>
                <a:sp3d extrusionH="6350">
                  <a:extrusionClr>
                    <a:sysClr val="window" lastClr="FFFFFF">
                      <a:lumMod val="75000"/>
                    </a:sysClr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Cordia New"/>
                  </a:endParaRPr>
                </a:p>
              </p:txBody>
            </p:sp>
          </p:grpSp>
        </p:grpSp>
        <p:sp>
          <p:nvSpPr>
            <p:cNvPr id="164" name="Text Box 271"/>
            <p:cNvSpPr txBox="1">
              <a:spLocks noChangeArrowheads="1"/>
            </p:cNvSpPr>
            <p:nvPr/>
          </p:nvSpPr>
          <p:spPr bwMode="auto">
            <a:xfrm>
              <a:off x="1379846" y="3188507"/>
              <a:ext cx="691202" cy="307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3" tIns="45717" rIns="91433" bIns="45717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for 2 h</a:t>
              </a:r>
              <a:endParaRPr kumimoji="0" lang="en-US" sz="14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1151333" y="2834698"/>
              <a:ext cx="116730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kern="0" dirty="0" smtClean="0">
                  <a:solidFill>
                    <a:sysClr val="windowText" lastClr="000000"/>
                  </a:solidFill>
                  <a:cs typeface="Arial" pitchFamily="34" charset="0"/>
                </a:rPr>
                <a:t>bake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 300 </a:t>
              </a:r>
              <a:r>
                <a:rPr kumimoji="0" lang="en-US" sz="1400" b="0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o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C</a:t>
              </a:r>
            </a:p>
          </p:txBody>
        </p:sp>
        <p:cxnSp>
          <p:nvCxnSpPr>
            <p:cNvPr id="166" name="Straight Arrow Connector 165"/>
            <p:cNvCxnSpPr/>
            <p:nvPr/>
          </p:nvCxnSpPr>
          <p:spPr>
            <a:xfrm>
              <a:off x="3288724" y="3162594"/>
              <a:ext cx="512636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sp>
          <p:nvSpPr>
            <p:cNvPr id="167" name="Rectangle 166"/>
            <p:cNvSpPr/>
            <p:nvPr/>
          </p:nvSpPr>
          <p:spPr>
            <a:xfrm>
              <a:off x="2970213" y="2834698"/>
              <a:ext cx="1119216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Immerse in </a:t>
              </a:r>
            </a:p>
          </p:txBody>
        </p:sp>
        <p:sp>
          <p:nvSpPr>
            <p:cNvPr id="168" name="Text Box 271"/>
            <p:cNvSpPr txBox="1">
              <a:spLocks noChangeArrowheads="1"/>
            </p:cNvSpPr>
            <p:nvPr/>
          </p:nvSpPr>
          <p:spPr bwMode="auto">
            <a:xfrm>
              <a:off x="306448" y="3468021"/>
              <a:ext cx="1147992" cy="307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3" tIns="45717" rIns="91433" bIns="45717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Virgin shells</a:t>
              </a:r>
              <a:endParaRPr kumimoji="0" lang="en-US" sz="14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sp>
          <p:nvSpPr>
            <p:cNvPr id="169" name="Text Box 271"/>
            <p:cNvSpPr txBox="1">
              <a:spLocks noChangeArrowheads="1"/>
            </p:cNvSpPr>
            <p:nvPr/>
          </p:nvSpPr>
          <p:spPr bwMode="auto">
            <a:xfrm>
              <a:off x="1848871" y="3468021"/>
              <a:ext cx="1505526" cy="523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3" tIns="45717" rIns="91433" bIns="45717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Thermal-treated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shells</a:t>
              </a:r>
              <a:endParaRPr kumimoji="0" lang="en-US" sz="14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sp>
          <p:nvSpPr>
            <p:cNvPr id="170" name="Text Box 271"/>
            <p:cNvSpPr txBox="1">
              <a:spLocks noChangeArrowheads="1"/>
            </p:cNvSpPr>
            <p:nvPr/>
          </p:nvSpPr>
          <p:spPr bwMode="auto">
            <a:xfrm>
              <a:off x="4493477" y="3837351"/>
              <a:ext cx="3565770" cy="307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3" tIns="45717" rIns="91433" bIns="45717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individual calcium carbonate 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plates 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(ICCPs)</a:t>
              </a:r>
              <a:endParaRPr kumimoji="0" lang="en-US" sz="14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2894158" y="3188501"/>
              <a:ext cx="1326005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30 %wt. H</a:t>
              </a:r>
              <a:r>
                <a:rPr kumimoji="0" lang="en-US" sz="14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2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O</a:t>
              </a:r>
              <a:r>
                <a:rPr kumimoji="0" lang="en-US" sz="14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2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 </a:t>
              </a:r>
            </a:p>
          </p:txBody>
        </p:sp>
        <p:sp>
          <p:nvSpPr>
            <p:cNvPr id="172" name="Oval 171"/>
            <p:cNvSpPr/>
            <p:nvPr/>
          </p:nvSpPr>
          <p:spPr>
            <a:xfrm>
              <a:off x="4335163" y="2428782"/>
              <a:ext cx="158314" cy="158314"/>
            </a:xfrm>
            <a:prstGeom prst="ellipse">
              <a:avLst/>
            </a:prstGeom>
            <a:solidFill>
              <a:srgbClr val="FFC000"/>
            </a:solidFill>
            <a:ln w="26425" cap="flat" cmpd="sng" algn="ctr">
              <a:noFill/>
              <a:prstDash val="solid"/>
            </a:ln>
            <a:effectLst/>
            <a:scene3d>
              <a:camera prst="isometricOffAxis1Top"/>
              <a:lightRig rig="flat" dir="t"/>
            </a:scene3d>
            <a:sp3d extrusionH="762000" prstMaterial="flat">
              <a:extrusionClr>
                <a:sysClr val="window" lastClr="FFFFFF">
                  <a:lumMod val="50000"/>
                </a:sysClr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+mn-ea"/>
                <a:cs typeface="Cordia New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4234510" y="1909150"/>
              <a:ext cx="351846" cy="386617"/>
            </a:xfrm>
            <a:prstGeom prst="rect">
              <a:avLst/>
            </a:prstGeom>
            <a:solidFill>
              <a:sysClr val="window" lastClr="FFFFFF">
                <a:lumMod val="65000"/>
                <a:alpha val="80000"/>
              </a:sysClr>
            </a:solidFill>
            <a:ln w="3175" cap="flat" cmpd="sng" algn="ctr">
              <a:noFill/>
              <a:prstDash val="solid"/>
            </a:ln>
            <a:effectLst/>
            <a:scene3d>
              <a:camera prst="isometricOffAxis1Top"/>
              <a:lightRig rig="threePt" dir="t"/>
            </a:scene3d>
            <a:sp3d extrusionH="571500" prstMaterial="flat">
              <a:extrusionClr>
                <a:sysClr val="window" lastClr="FFFFFF">
                  <a:lumMod val="65000"/>
                </a:sysClr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+mn-ea"/>
                <a:cs typeface="Cordia New"/>
              </a:endParaRPr>
            </a:p>
          </p:txBody>
        </p:sp>
        <p:grpSp>
          <p:nvGrpSpPr>
            <p:cNvPr id="174" name="Group 173"/>
            <p:cNvGrpSpPr/>
            <p:nvPr/>
          </p:nvGrpSpPr>
          <p:grpSpPr>
            <a:xfrm>
              <a:off x="4046101" y="2722146"/>
              <a:ext cx="695036" cy="886613"/>
              <a:chOff x="1622425" y="1739900"/>
              <a:chExt cx="809625" cy="1041400"/>
            </a:xfrm>
          </p:grpSpPr>
          <p:sp>
            <p:nvSpPr>
              <p:cNvPr id="180" name="Freeform 179"/>
              <p:cNvSpPr>
                <a:spLocks/>
              </p:cNvSpPr>
              <p:nvPr/>
            </p:nvSpPr>
            <p:spPr bwMode="auto">
              <a:xfrm>
                <a:off x="1716088" y="2146300"/>
                <a:ext cx="677862" cy="635000"/>
              </a:xfrm>
              <a:custGeom>
                <a:avLst/>
                <a:gdLst>
                  <a:gd name="T0" fmla="*/ 2147483647 w 562"/>
                  <a:gd name="T1" fmla="*/ 2147483647 h 441"/>
                  <a:gd name="T2" fmla="*/ 2147483647 w 562"/>
                  <a:gd name="T3" fmla="*/ 2147483647 h 441"/>
                  <a:gd name="T4" fmla="*/ 2147483647 w 562"/>
                  <a:gd name="T5" fmla="*/ 2147483647 h 441"/>
                  <a:gd name="T6" fmla="*/ 2147483647 w 562"/>
                  <a:gd name="T7" fmla="*/ 2147483647 h 441"/>
                  <a:gd name="T8" fmla="*/ 2147483647 w 562"/>
                  <a:gd name="T9" fmla="*/ 2147483647 h 441"/>
                  <a:gd name="T10" fmla="*/ 2147483647 w 562"/>
                  <a:gd name="T11" fmla="*/ 2147483647 h 441"/>
                  <a:gd name="T12" fmla="*/ 2147483647 w 562"/>
                  <a:gd name="T13" fmla="*/ 2147483647 h 441"/>
                  <a:gd name="T14" fmla="*/ 2147483647 w 562"/>
                  <a:gd name="T15" fmla="*/ 2147483647 h 441"/>
                  <a:gd name="T16" fmla="*/ 2147483647 w 562"/>
                  <a:gd name="T17" fmla="*/ 2147483647 h 441"/>
                  <a:gd name="T18" fmla="*/ 2147483647 w 562"/>
                  <a:gd name="T19" fmla="*/ 2147483647 h 441"/>
                  <a:gd name="T20" fmla="*/ 2147483647 w 562"/>
                  <a:gd name="T21" fmla="*/ 2147483647 h 441"/>
                  <a:gd name="T22" fmla="*/ 2147483647 w 562"/>
                  <a:gd name="T23" fmla="*/ 2147483647 h 441"/>
                  <a:gd name="T24" fmla="*/ 2147483647 w 562"/>
                  <a:gd name="T25" fmla="*/ 2147483647 h 441"/>
                  <a:gd name="T26" fmla="*/ 2147483647 w 562"/>
                  <a:gd name="T27" fmla="*/ 2147483647 h 441"/>
                  <a:gd name="T28" fmla="*/ 2147483647 w 562"/>
                  <a:gd name="T29" fmla="*/ 2147483647 h 441"/>
                  <a:gd name="T30" fmla="*/ 2147483647 w 562"/>
                  <a:gd name="T31" fmla="*/ 2147483647 h 441"/>
                  <a:gd name="T32" fmla="*/ 2147483647 w 562"/>
                  <a:gd name="T33" fmla="*/ 2147483647 h 441"/>
                  <a:gd name="T34" fmla="*/ 0 w 562"/>
                  <a:gd name="T35" fmla="*/ 2147483647 h 441"/>
                  <a:gd name="T36" fmla="*/ 0 w 562"/>
                  <a:gd name="T37" fmla="*/ 2147483647 h 441"/>
                  <a:gd name="T38" fmla="*/ 2147483647 w 562"/>
                  <a:gd name="T39" fmla="*/ 2147483647 h 441"/>
                  <a:gd name="T40" fmla="*/ 2147483647 w 562"/>
                  <a:gd name="T41" fmla="*/ 2147483647 h 441"/>
                  <a:gd name="T42" fmla="*/ 2147483647 w 562"/>
                  <a:gd name="T43" fmla="*/ 2147483647 h 441"/>
                  <a:gd name="T44" fmla="*/ 2147483647 w 562"/>
                  <a:gd name="T45" fmla="*/ 2147483647 h 441"/>
                  <a:gd name="T46" fmla="*/ 2147483647 w 562"/>
                  <a:gd name="T47" fmla="*/ 2147483647 h 441"/>
                  <a:gd name="T48" fmla="*/ 2147483647 w 562"/>
                  <a:gd name="T49" fmla="*/ 2147483647 h 441"/>
                  <a:gd name="T50" fmla="*/ 2147483647 w 562"/>
                  <a:gd name="T51" fmla="*/ 2147483647 h 441"/>
                  <a:gd name="T52" fmla="*/ 2147483647 w 562"/>
                  <a:gd name="T53" fmla="*/ 0 h 441"/>
                  <a:gd name="T54" fmla="*/ 2147483647 w 562"/>
                  <a:gd name="T55" fmla="*/ 2147483647 h 441"/>
                  <a:gd name="T56" fmla="*/ 2147483647 w 562"/>
                  <a:gd name="T57" fmla="*/ 2147483647 h 441"/>
                  <a:gd name="T58" fmla="*/ 2147483647 w 562"/>
                  <a:gd name="T59" fmla="*/ 2147483647 h 441"/>
                  <a:gd name="T60" fmla="*/ 2147483647 w 562"/>
                  <a:gd name="T61" fmla="*/ 2147483647 h 441"/>
                  <a:gd name="T62" fmla="*/ 2147483647 w 562"/>
                  <a:gd name="T63" fmla="*/ 2147483647 h 441"/>
                  <a:gd name="T64" fmla="*/ 2147483647 w 562"/>
                  <a:gd name="T65" fmla="*/ 2147483647 h 441"/>
                  <a:gd name="T66" fmla="*/ 2147483647 w 562"/>
                  <a:gd name="T67" fmla="*/ 2147483647 h 441"/>
                  <a:gd name="T68" fmla="*/ 2147483647 w 562"/>
                  <a:gd name="T69" fmla="*/ 2147483647 h 441"/>
                  <a:gd name="T70" fmla="*/ 2147483647 w 562"/>
                  <a:gd name="T71" fmla="*/ 2147483647 h 441"/>
                  <a:gd name="T72" fmla="*/ 2147483647 w 562"/>
                  <a:gd name="T73" fmla="*/ 2147483647 h 44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62"/>
                  <a:gd name="T112" fmla="*/ 0 h 441"/>
                  <a:gd name="T113" fmla="*/ 562 w 562"/>
                  <a:gd name="T114" fmla="*/ 441 h 44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62" h="441">
                    <a:moveTo>
                      <a:pt x="562" y="81"/>
                    </a:moveTo>
                    <a:lnTo>
                      <a:pt x="562" y="361"/>
                    </a:lnTo>
                    <a:lnTo>
                      <a:pt x="561" y="369"/>
                    </a:lnTo>
                    <a:lnTo>
                      <a:pt x="557" y="375"/>
                    </a:lnTo>
                    <a:lnTo>
                      <a:pt x="551" y="383"/>
                    </a:lnTo>
                    <a:lnTo>
                      <a:pt x="543" y="390"/>
                    </a:lnTo>
                    <a:lnTo>
                      <a:pt x="533" y="396"/>
                    </a:lnTo>
                    <a:lnTo>
                      <a:pt x="521" y="403"/>
                    </a:lnTo>
                    <a:lnTo>
                      <a:pt x="506" y="409"/>
                    </a:lnTo>
                    <a:lnTo>
                      <a:pt x="491" y="415"/>
                    </a:lnTo>
                    <a:lnTo>
                      <a:pt x="474" y="419"/>
                    </a:lnTo>
                    <a:lnTo>
                      <a:pt x="455" y="424"/>
                    </a:lnTo>
                    <a:lnTo>
                      <a:pt x="413" y="432"/>
                    </a:lnTo>
                    <a:lnTo>
                      <a:pt x="390" y="435"/>
                    </a:lnTo>
                    <a:lnTo>
                      <a:pt x="366" y="438"/>
                    </a:lnTo>
                    <a:lnTo>
                      <a:pt x="341" y="439"/>
                    </a:lnTo>
                    <a:lnTo>
                      <a:pt x="315" y="440"/>
                    </a:lnTo>
                    <a:lnTo>
                      <a:pt x="288" y="441"/>
                    </a:lnTo>
                    <a:lnTo>
                      <a:pt x="281" y="441"/>
                    </a:lnTo>
                    <a:lnTo>
                      <a:pt x="254" y="440"/>
                    </a:lnTo>
                    <a:lnTo>
                      <a:pt x="228" y="439"/>
                    </a:lnTo>
                    <a:lnTo>
                      <a:pt x="203" y="438"/>
                    </a:lnTo>
                    <a:lnTo>
                      <a:pt x="179" y="436"/>
                    </a:lnTo>
                    <a:lnTo>
                      <a:pt x="156" y="433"/>
                    </a:lnTo>
                    <a:lnTo>
                      <a:pt x="134" y="429"/>
                    </a:lnTo>
                    <a:lnTo>
                      <a:pt x="113" y="425"/>
                    </a:lnTo>
                    <a:lnTo>
                      <a:pt x="94" y="420"/>
                    </a:lnTo>
                    <a:lnTo>
                      <a:pt x="76" y="416"/>
                    </a:lnTo>
                    <a:lnTo>
                      <a:pt x="60" y="411"/>
                    </a:lnTo>
                    <a:lnTo>
                      <a:pt x="45" y="405"/>
                    </a:lnTo>
                    <a:lnTo>
                      <a:pt x="32" y="398"/>
                    </a:lnTo>
                    <a:lnTo>
                      <a:pt x="22" y="392"/>
                    </a:lnTo>
                    <a:lnTo>
                      <a:pt x="13" y="385"/>
                    </a:lnTo>
                    <a:lnTo>
                      <a:pt x="6" y="378"/>
                    </a:lnTo>
                    <a:lnTo>
                      <a:pt x="1" y="371"/>
                    </a:lnTo>
                    <a:lnTo>
                      <a:pt x="0" y="363"/>
                    </a:lnTo>
                    <a:lnTo>
                      <a:pt x="0" y="81"/>
                    </a:lnTo>
                    <a:lnTo>
                      <a:pt x="0" y="73"/>
                    </a:lnTo>
                    <a:lnTo>
                      <a:pt x="3" y="65"/>
                    </a:lnTo>
                    <a:lnTo>
                      <a:pt x="15" y="52"/>
                    </a:lnTo>
                    <a:lnTo>
                      <a:pt x="23" y="46"/>
                    </a:lnTo>
                    <a:lnTo>
                      <a:pt x="33" y="40"/>
                    </a:lnTo>
                    <a:lnTo>
                      <a:pt x="44" y="35"/>
                    </a:lnTo>
                    <a:lnTo>
                      <a:pt x="57" y="30"/>
                    </a:lnTo>
                    <a:lnTo>
                      <a:pt x="70" y="25"/>
                    </a:lnTo>
                    <a:lnTo>
                      <a:pt x="86" y="21"/>
                    </a:lnTo>
                    <a:lnTo>
                      <a:pt x="118" y="14"/>
                    </a:lnTo>
                    <a:lnTo>
                      <a:pt x="154" y="8"/>
                    </a:lnTo>
                    <a:lnTo>
                      <a:pt x="174" y="6"/>
                    </a:lnTo>
                    <a:lnTo>
                      <a:pt x="194" y="4"/>
                    </a:lnTo>
                    <a:lnTo>
                      <a:pt x="214" y="3"/>
                    </a:lnTo>
                    <a:lnTo>
                      <a:pt x="234" y="1"/>
                    </a:lnTo>
                    <a:lnTo>
                      <a:pt x="255" y="1"/>
                    </a:lnTo>
                    <a:lnTo>
                      <a:pt x="275" y="0"/>
                    </a:lnTo>
                    <a:lnTo>
                      <a:pt x="296" y="0"/>
                    </a:lnTo>
                    <a:lnTo>
                      <a:pt x="317" y="1"/>
                    </a:lnTo>
                    <a:lnTo>
                      <a:pt x="337" y="2"/>
                    </a:lnTo>
                    <a:lnTo>
                      <a:pt x="358" y="3"/>
                    </a:lnTo>
                    <a:lnTo>
                      <a:pt x="377" y="5"/>
                    </a:lnTo>
                    <a:lnTo>
                      <a:pt x="397" y="7"/>
                    </a:lnTo>
                    <a:lnTo>
                      <a:pt x="434" y="13"/>
                    </a:lnTo>
                    <a:lnTo>
                      <a:pt x="452" y="15"/>
                    </a:lnTo>
                    <a:lnTo>
                      <a:pt x="468" y="19"/>
                    </a:lnTo>
                    <a:lnTo>
                      <a:pt x="483" y="23"/>
                    </a:lnTo>
                    <a:lnTo>
                      <a:pt x="498" y="27"/>
                    </a:lnTo>
                    <a:lnTo>
                      <a:pt x="511" y="32"/>
                    </a:lnTo>
                    <a:lnTo>
                      <a:pt x="523" y="37"/>
                    </a:lnTo>
                    <a:lnTo>
                      <a:pt x="533" y="42"/>
                    </a:lnTo>
                    <a:lnTo>
                      <a:pt x="543" y="49"/>
                    </a:lnTo>
                    <a:lnTo>
                      <a:pt x="550" y="55"/>
                    </a:lnTo>
                    <a:lnTo>
                      <a:pt x="556" y="61"/>
                    </a:lnTo>
                    <a:lnTo>
                      <a:pt x="560" y="69"/>
                    </a:lnTo>
                    <a:lnTo>
                      <a:pt x="562" y="77"/>
                    </a:lnTo>
                    <a:lnTo>
                      <a:pt x="562" y="81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  <a:alpha val="49804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81" name="Group 332"/>
              <p:cNvGrpSpPr>
                <a:grpSpLocks/>
              </p:cNvGrpSpPr>
              <p:nvPr/>
            </p:nvGrpSpPr>
            <p:grpSpPr bwMode="auto">
              <a:xfrm>
                <a:off x="1622425" y="1739900"/>
                <a:ext cx="809625" cy="1039813"/>
                <a:chOff x="3917206" y="1381125"/>
                <a:chExt cx="1390650" cy="1784350"/>
              </a:xfrm>
            </p:grpSpPr>
            <p:sp>
              <p:nvSpPr>
                <p:cNvPr id="182" name="Freeform 78"/>
                <p:cNvSpPr>
                  <a:spLocks/>
                </p:cNvSpPr>
                <p:nvPr/>
              </p:nvSpPr>
              <p:spPr bwMode="auto">
                <a:xfrm>
                  <a:off x="4075956" y="2454275"/>
                  <a:ext cx="1165225" cy="153988"/>
                </a:xfrm>
                <a:custGeom>
                  <a:avLst/>
                  <a:gdLst>
                    <a:gd name="T0" fmla="*/ 0 w 588"/>
                    <a:gd name="T1" fmla="*/ 0 h 83"/>
                    <a:gd name="T2" fmla="*/ 2147483647 w 588"/>
                    <a:gd name="T3" fmla="*/ 2147483647 h 83"/>
                    <a:gd name="T4" fmla="*/ 2147483647 w 588"/>
                    <a:gd name="T5" fmla="*/ 2147483647 h 83"/>
                    <a:gd name="T6" fmla="*/ 2147483647 w 588"/>
                    <a:gd name="T7" fmla="*/ 2147483647 h 83"/>
                    <a:gd name="T8" fmla="*/ 2147483647 w 588"/>
                    <a:gd name="T9" fmla="*/ 2147483647 h 83"/>
                    <a:gd name="T10" fmla="*/ 2147483647 w 588"/>
                    <a:gd name="T11" fmla="*/ 2147483647 h 83"/>
                    <a:gd name="T12" fmla="*/ 2147483647 w 588"/>
                    <a:gd name="T13" fmla="*/ 2147483647 h 83"/>
                    <a:gd name="T14" fmla="*/ 2147483647 w 588"/>
                    <a:gd name="T15" fmla="*/ 2147483647 h 83"/>
                    <a:gd name="T16" fmla="*/ 2147483647 w 588"/>
                    <a:gd name="T17" fmla="*/ 2147483647 h 83"/>
                    <a:gd name="T18" fmla="*/ 2147483647 w 588"/>
                    <a:gd name="T19" fmla="*/ 2147483647 h 83"/>
                    <a:gd name="T20" fmla="*/ 2147483647 w 588"/>
                    <a:gd name="T21" fmla="*/ 2147483647 h 83"/>
                    <a:gd name="T22" fmla="*/ 2147483647 w 588"/>
                    <a:gd name="T23" fmla="*/ 2147483647 h 83"/>
                    <a:gd name="T24" fmla="*/ 2147483647 w 588"/>
                    <a:gd name="T25" fmla="*/ 2147483647 h 83"/>
                    <a:gd name="T26" fmla="*/ 2147483647 w 588"/>
                    <a:gd name="T27" fmla="*/ 2147483647 h 83"/>
                    <a:gd name="T28" fmla="*/ 2147483647 w 588"/>
                    <a:gd name="T29" fmla="*/ 2147483647 h 83"/>
                    <a:gd name="T30" fmla="*/ 2147483647 w 588"/>
                    <a:gd name="T31" fmla="*/ 2147483647 h 83"/>
                    <a:gd name="T32" fmla="*/ 2147483647 w 588"/>
                    <a:gd name="T33" fmla="*/ 2147483647 h 83"/>
                    <a:gd name="T34" fmla="*/ 2147483647 w 588"/>
                    <a:gd name="T35" fmla="*/ 2147483647 h 83"/>
                    <a:gd name="T36" fmla="*/ 2147483647 w 588"/>
                    <a:gd name="T37" fmla="*/ 2147483647 h 83"/>
                    <a:gd name="T38" fmla="*/ 2147483647 w 588"/>
                    <a:gd name="T39" fmla="*/ 2147483647 h 83"/>
                    <a:gd name="T40" fmla="*/ 2147483647 w 588"/>
                    <a:gd name="T41" fmla="*/ 2147483647 h 83"/>
                    <a:gd name="T42" fmla="*/ 2147483647 w 588"/>
                    <a:gd name="T43" fmla="*/ 2147483647 h 83"/>
                    <a:gd name="T44" fmla="*/ 2147483647 w 588"/>
                    <a:gd name="T45" fmla="*/ 2147483647 h 83"/>
                    <a:gd name="T46" fmla="*/ 2147483647 w 588"/>
                    <a:gd name="T47" fmla="*/ 2147483647 h 83"/>
                    <a:gd name="T48" fmla="*/ 2147483647 w 588"/>
                    <a:gd name="T49" fmla="*/ 2147483647 h 83"/>
                    <a:gd name="T50" fmla="*/ 2147483647 w 588"/>
                    <a:gd name="T51" fmla="*/ 2147483647 h 83"/>
                    <a:gd name="T52" fmla="*/ 2147483647 w 588"/>
                    <a:gd name="T53" fmla="*/ 2147483647 h 83"/>
                    <a:gd name="T54" fmla="*/ 2147483647 w 588"/>
                    <a:gd name="T55" fmla="*/ 2147483647 h 83"/>
                    <a:gd name="T56" fmla="*/ 2147483647 w 588"/>
                    <a:gd name="T57" fmla="*/ 2147483647 h 83"/>
                    <a:gd name="T58" fmla="*/ 2147483647 w 588"/>
                    <a:gd name="T59" fmla="*/ 2147483647 h 83"/>
                    <a:gd name="T60" fmla="*/ 2147483647 w 588"/>
                    <a:gd name="T61" fmla="*/ 2147483647 h 83"/>
                    <a:gd name="T62" fmla="*/ 2147483647 w 588"/>
                    <a:gd name="T63" fmla="*/ 2147483647 h 83"/>
                    <a:gd name="T64" fmla="*/ 2147483647 w 588"/>
                    <a:gd name="T65" fmla="*/ 2147483647 h 83"/>
                    <a:gd name="T66" fmla="*/ 2147483647 w 588"/>
                    <a:gd name="T67" fmla="*/ 2147483647 h 83"/>
                    <a:gd name="T68" fmla="*/ 2147483647 w 588"/>
                    <a:gd name="T69" fmla="*/ 2147483647 h 83"/>
                    <a:gd name="T70" fmla="*/ 2147483647 w 588"/>
                    <a:gd name="T71" fmla="*/ 0 h 8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588"/>
                    <a:gd name="T109" fmla="*/ 0 h 83"/>
                    <a:gd name="T110" fmla="*/ 588 w 588"/>
                    <a:gd name="T111" fmla="*/ 83 h 83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588" h="83">
                      <a:moveTo>
                        <a:pt x="0" y="0"/>
                      </a:moveTo>
                      <a:lnTo>
                        <a:pt x="1" y="8"/>
                      </a:lnTo>
                      <a:lnTo>
                        <a:pt x="4" y="16"/>
                      </a:lnTo>
                      <a:lnTo>
                        <a:pt x="16" y="30"/>
                      </a:lnTo>
                      <a:lnTo>
                        <a:pt x="25" y="36"/>
                      </a:lnTo>
                      <a:lnTo>
                        <a:pt x="35" y="42"/>
                      </a:lnTo>
                      <a:lnTo>
                        <a:pt x="47" y="48"/>
                      </a:lnTo>
                      <a:lnTo>
                        <a:pt x="60" y="53"/>
                      </a:lnTo>
                      <a:lnTo>
                        <a:pt x="74" y="58"/>
                      </a:lnTo>
                      <a:lnTo>
                        <a:pt x="90" y="62"/>
                      </a:lnTo>
                      <a:lnTo>
                        <a:pt x="124" y="70"/>
                      </a:lnTo>
                      <a:lnTo>
                        <a:pt x="143" y="73"/>
                      </a:lnTo>
                      <a:lnTo>
                        <a:pt x="162" y="75"/>
                      </a:lnTo>
                      <a:lnTo>
                        <a:pt x="182" y="78"/>
                      </a:lnTo>
                      <a:lnTo>
                        <a:pt x="203" y="80"/>
                      </a:lnTo>
                      <a:lnTo>
                        <a:pt x="245" y="82"/>
                      </a:lnTo>
                      <a:lnTo>
                        <a:pt x="267" y="83"/>
                      </a:lnTo>
                      <a:lnTo>
                        <a:pt x="332" y="83"/>
                      </a:lnTo>
                      <a:lnTo>
                        <a:pt x="353" y="82"/>
                      </a:lnTo>
                      <a:lnTo>
                        <a:pt x="375" y="81"/>
                      </a:lnTo>
                      <a:lnTo>
                        <a:pt x="395" y="79"/>
                      </a:lnTo>
                      <a:lnTo>
                        <a:pt x="416" y="77"/>
                      </a:lnTo>
                      <a:lnTo>
                        <a:pt x="454" y="71"/>
                      </a:lnTo>
                      <a:lnTo>
                        <a:pt x="473" y="68"/>
                      </a:lnTo>
                      <a:lnTo>
                        <a:pt x="490" y="64"/>
                      </a:lnTo>
                      <a:lnTo>
                        <a:pt x="506" y="60"/>
                      </a:lnTo>
                      <a:lnTo>
                        <a:pt x="521" y="55"/>
                      </a:lnTo>
                      <a:lnTo>
                        <a:pt x="535" y="50"/>
                      </a:lnTo>
                      <a:lnTo>
                        <a:pt x="547" y="45"/>
                      </a:lnTo>
                      <a:lnTo>
                        <a:pt x="558" y="39"/>
                      </a:lnTo>
                      <a:lnTo>
                        <a:pt x="568" y="33"/>
                      </a:lnTo>
                      <a:lnTo>
                        <a:pt x="576" y="27"/>
                      </a:lnTo>
                      <a:lnTo>
                        <a:pt x="582" y="20"/>
                      </a:lnTo>
                      <a:lnTo>
                        <a:pt x="586" y="12"/>
                      </a:lnTo>
                      <a:lnTo>
                        <a:pt x="588" y="4"/>
                      </a:lnTo>
                      <a:lnTo>
                        <a:pt x="588" y="0"/>
                      </a:lnTo>
                    </a:path>
                  </a:pathLst>
                </a:cu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3" name="Freeform 119"/>
                <p:cNvSpPr>
                  <a:spLocks/>
                </p:cNvSpPr>
                <p:nvPr/>
              </p:nvSpPr>
              <p:spPr bwMode="auto">
                <a:xfrm>
                  <a:off x="3939431" y="1381125"/>
                  <a:ext cx="1289050" cy="292100"/>
                </a:xfrm>
                <a:custGeom>
                  <a:avLst/>
                  <a:gdLst>
                    <a:gd name="T0" fmla="*/ 2147483647 w 650"/>
                    <a:gd name="T1" fmla="*/ 2147483647 h 156"/>
                    <a:gd name="T2" fmla="*/ 2147483647 w 650"/>
                    <a:gd name="T3" fmla="*/ 2147483647 h 156"/>
                    <a:gd name="T4" fmla="*/ 2147483647 w 650"/>
                    <a:gd name="T5" fmla="*/ 2147483647 h 156"/>
                    <a:gd name="T6" fmla="*/ 2147483647 w 650"/>
                    <a:gd name="T7" fmla="*/ 2147483647 h 156"/>
                    <a:gd name="T8" fmla="*/ 2147483647 w 650"/>
                    <a:gd name="T9" fmla="*/ 2147483647 h 156"/>
                    <a:gd name="T10" fmla="*/ 2147483647 w 650"/>
                    <a:gd name="T11" fmla="*/ 2147483647 h 156"/>
                    <a:gd name="T12" fmla="*/ 2147483647 w 650"/>
                    <a:gd name="T13" fmla="*/ 2147483647 h 156"/>
                    <a:gd name="T14" fmla="*/ 2147483647 w 650"/>
                    <a:gd name="T15" fmla="*/ 2147483647 h 156"/>
                    <a:gd name="T16" fmla="*/ 2147483647 w 650"/>
                    <a:gd name="T17" fmla="*/ 2147483647 h 156"/>
                    <a:gd name="T18" fmla="*/ 2147483647 w 650"/>
                    <a:gd name="T19" fmla="*/ 2147483647 h 156"/>
                    <a:gd name="T20" fmla="*/ 2147483647 w 650"/>
                    <a:gd name="T21" fmla="*/ 2147483647 h 156"/>
                    <a:gd name="T22" fmla="*/ 2147483647 w 650"/>
                    <a:gd name="T23" fmla="*/ 2147483647 h 156"/>
                    <a:gd name="T24" fmla="*/ 2147483647 w 650"/>
                    <a:gd name="T25" fmla="*/ 2147483647 h 156"/>
                    <a:gd name="T26" fmla="*/ 2147483647 w 650"/>
                    <a:gd name="T27" fmla="*/ 2147483647 h 156"/>
                    <a:gd name="T28" fmla="*/ 2147483647 w 650"/>
                    <a:gd name="T29" fmla="*/ 2147483647 h 156"/>
                    <a:gd name="T30" fmla="*/ 2147483647 w 650"/>
                    <a:gd name="T31" fmla="*/ 2147483647 h 156"/>
                    <a:gd name="T32" fmla="*/ 2147483647 w 650"/>
                    <a:gd name="T33" fmla="*/ 2147483647 h 156"/>
                    <a:gd name="T34" fmla="*/ 2147483647 w 650"/>
                    <a:gd name="T35" fmla="*/ 2147483647 h 156"/>
                    <a:gd name="T36" fmla="*/ 2147483647 w 650"/>
                    <a:gd name="T37" fmla="*/ 2147483647 h 156"/>
                    <a:gd name="T38" fmla="*/ 2147483647 w 650"/>
                    <a:gd name="T39" fmla="*/ 2147483647 h 156"/>
                    <a:gd name="T40" fmla="*/ 2147483647 w 650"/>
                    <a:gd name="T41" fmla="*/ 2147483647 h 156"/>
                    <a:gd name="T42" fmla="*/ 2147483647 w 650"/>
                    <a:gd name="T43" fmla="*/ 2147483647 h 156"/>
                    <a:gd name="T44" fmla="*/ 2147483647 w 650"/>
                    <a:gd name="T45" fmla="*/ 2147483647 h 156"/>
                    <a:gd name="T46" fmla="*/ 2147483647 w 650"/>
                    <a:gd name="T47" fmla="*/ 2147483647 h 156"/>
                    <a:gd name="T48" fmla="*/ 2147483647 w 650"/>
                    <a:gd name="T49" fmla="*/ 2147483647 h 156"/>
                    <a:gd name="T50" fmla="*/ 2147483647 w 650"/>
                    <a:gd name="T51" fmla="*/ 2147483647 h 156"/>
                    <a:gd name="T52" fmla="*/ 2147483647 w 650"/>
                    <a:gd name="T53" fmla="*/ 2147483647 h 156"/>
                    <a:gd name="T54" fmla="*/ 2147483647 w 650"/>
                    <a:gd name="T55" fmla="*/ 2147483647 h 156"/>
                    <a:gd name="T56" fmla="*/ 2147483647 w 650"/>
                    <a:gd name="T57" fmla="*/ 2147483647 h 156"/>
                    <a:gd name="T58" fmla="*/ 2147483647 w 650"/>
                    <a:gd name="T59" fmla="*/ 2147483647 h 156"/>
                    <a:gd name="T60" fmla="*/ 2147483647 w 650"/>
                    <a:gd name="T61" fmla="*/ 2147483647 h 156"/>
                    <a:gd name="T62" fmla="*/ 2147483647 w 650"/>
                    <a:gd name="T63" fmla="*/ 2147483647 h 156"/>
                    <a:gd name="T64" fmla="*/ 2147483647 w 650"/>
                    <a:gd name="T65" fmla="*/ 2147483647 h 156"/>
                    <a:gd name="T66" fmla="*/ 2147483647 w 650"/>
                    <a:gd name="T67" fmla="*/ 2147483647 h 156"/>
                    <a:gd name="T68" fmla="*/ 2147483647 w 650"/>
                    <a:gd name="T69" fmla="*/ 2147483647 h 156"/>
                    <a:gd name="T70" fmla="*/ 2147483647 w 650"/>
                    <a:gd name="T71" fmla="*/ 2147483647 h 156"/>
                    <a:gd name="T72" fmla="*/ 2147483647 w 650"/>
                    <a:gd name="T73" fmla="*/ 2147483647 h 156"/>
                    <a:gd name="T74" fmla="*/ 2147483647 w 650"/>
                    <a:gd name="T75" fmla="*/ 2147483647 h 156"/>
                    <a:gd name="T76" fmla="*/ 2147483647 w 650"/>
                    <a:gd name="T77" fmla="*/ 2147483647 h 156"/>
                    <a:gd name="T78" fmla="*/ 2147483647 w 650"/>
                    <a:gd name="T79" fmla="*/ 2147483647 h 156"/>
                    <a:gd name="T80" fmla="*/ 2147483647 w 650"/>
                    <a:gd name="T81" fmla="*/ 2147483647 h 156"/>
                    <a:gd name="T82" fmla="*/ 2147483647 w 650"/>
                    <a:gd name="T83" fmla="*/ 2147483647 h 156"/>
                    <a:gd name="T84" fmla="*/ 2147483647 w 650"/>
                    <a:gd name="T85" fmla="*/ 2147483647 h 15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650"/>
                    <a:gd name="T130" fmla="*/ 0 h 156"/>
                    <a:gd name="T131" fmla="*/ 650 w 650"/>
                    <a:gd name="T132" fmla="*/ 156 h 15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650" h="156">
                      <a:moveTo>
                        <a:pt x="39" y="106"/>
                      </a:moveTo>
                      <a:lnTo>
                        <a:pt x="49" y="104"/>
                      </a:lnTo>
                      <a:lnTo>
                        <a:pt x="71" y="104"/>
                      </a:lnTo>
                      <a:lnTo>
                        <a:pt x="82" y="106"/>
                      </a:lnTo>
                      <a:lnTo>
                        <a:pt x="93" y="109"/>
                      </a:lnTo>
                      <a:lnTo>
                        <a:pt x="103" y="112"/>
                      </a:lnTo>
                      <a:lnTo>
                        <a:pt x="111" y="114"/>
                      </a:lnTo>
                      <a:lnTo>
                        <a:pt x="117" y="117"/>
                      </a:lnTo>
                      <a:lnTo>
                        <a:pt x="129" y="122"/>
                      </a:lnTo>
                      <a:lnTo>
                        <a:pt x="143" y="127"/>
                      </a:lnTo>
                      <a:lnTo>
                        <a:pt x="159" y="132"/>
                      </a:lnTo>
                      <a:lnTo>
                        <a:pt x="175" y="136"/>
                      </a:lnTo>
                      <a:lnTo>
                        <a:pt x="193" y="140"/>
                      </a:lnTo>
                      <a:lnTo>
                        <a:pt x="212" y="144"/>
                      </a:lnTo>
                      <a:lnTo>
                        <a:pt x="254" y="150"/>
                      </a:lnTo>
                      <a:lnTo>
                        <a:pt x="276" y="152"/>
                      </a:lnTo>
                      <a:lnTo>
                        <a:pt x="299" y="154"/>
                      </a:lnTo>
                      <a:lnTo>
                        <a:pt x="347" y="156"/>
                      </a:lnTo>
                      <a:lnTo>
                        <a:pt x="392" y="156"/>
                      </a:lnTo>
                      <a:lnTo>
                        <a:pt x="420" y="154"/>
                      </a:lnTo>
                      <a:lnTo>
                        <a:pt x="446" y="153"/>
                      </a:lnTo>
                      <a:lnTo>
                        <a:pt x="496" y="147"/>
                      </a:lnTo>
                      <a:lnTo>
                        <a:pt x="518" y="144"/>
                      </a:lnTo>
                      <a:lnTo>
                        <a:pt x="540" y="139"/>
                      </a:lnTo>
                      <a:lnTo>
                        <a:pt x="560" y="135"/>
                      </a:lnTo>
                      <a:lnTo>
                        <a:pt x="578" y="130"/>
                      </a:lnTo>
                      <a:lnTo>
                        <a:pt x="595" y="124"/>
                      </a:lnTo>
                      <a:lnTo>
                        <a:pt x="609" y="118"/>
                      </a:lnTo>
                      <a:lnTo>
                        <a:pt x="622" y="112"/>
                      </a:lnTo>
                      <a:lnTo>
                        <a:pt x="632" y="105"/>
                      </a:lnTo>
                      <a:lnTo>
                        <a:pt x="640" y="98"/>
                      </a:lnTo>
                      <a:lnTo>
                        <a:pt x="646" y="91"/>
                      </a:lnTo>
                      <a:lnTo>
                        <a:pt x="649" y="83"/>
                      </a:lnTo>
                      <a:lnTo>
                        <a:pt x="650" y="78"/>
                      </a:lnTo>
                      <a:lnTo>
                        <a:pt x="648" y="70"/>
                      </a:lnTo>
                      <a:lnTo>
                        <a:pt x="644" y="63"/>
                      </a:lnTo>
                      <a:lnTo>
                        <a:pt x="638" y="56"/>
                      </a:lnTo>
                      <a:lnTo>
                        <a:pt x="629" y="49"/>
                      </a:lnTo>
                      <a:lnTo>
                        <a:pt x="618" y="42"/>
                      </a:lnTo>
                      <a:lnTo>
                        <a:pt x="604" y="36"/>
                      </a:lnTo>
                      <a:lnTo>
                        <a:pt x="589" y="30"/>
                      </a:lnTo>
                      <a:lnTo>
                        <a:pt x="572" y="25"/>
                      </a:lnTo>
                      <a:lnTo>
                        <a:pt x="553" y="20"/>
                      </a:lnTo>
                      <a:lnTo>
                        <a:pt x="532" y="15"/>
                      </a:lnTo>
                      <a:lnTo>
                        <a:pt x="510" y="11"/>
                      </a:lnTo>
                      <a:lnTo>
                        <a:pt x="487" y="8"/>
                      </a:lnTo>
                      <a:lnTo>
                        <a:pt x="462" y="5"/>
                      </a:lnTo>
                      <a:lnTo>
                        <a:pt x="437" y="3"/>
                      </a:lnTo>
                      <a:lnTo>
                        <a:pt x="410" y="1"/>
                      </a:lnTo>
                      <a:lnTo>
                        <a:pt x="382" y="1"/>
                      </a:lnTo>
                      <a:lnTo>
                        <a:pt x="364" y="0"/>
                      </a:lnTo>
                      <a:lnTo>
                        <a:pt x="342" y="1"/>
                      </a:lnTo>
                      <a:lnTo>
                        <a:pt x="319" y="1"/>
                      </a:lnTo>
                      <a:lnTo>
                        <a:pt x="298" y="2"/>
                      </a:lnTo>
                      <a:lnTo>
                        <a:pt x="256" y="6"/>
                      </a:lnTo>
                      <a:lnTo>
                        <a:pt x="237" y="9"/>
                      </a:lnTo>
                      <a:lnTo>
                        <a:pt x="218" y="11"/>
                      </a:lnTo>
                      <a:lnTo>
                        <a:pt x="200" y="15"/>
                      </a:lnTo>
                      <a:lnTo>
                        <a:pt x="183" y="18"/>
                      </a:lnTo>
                      <a:lnTo>
                        <a:pt x="171" y="21"/>
                      </a:lnTo>
                      <a:lnTo>
                        <a:pt x="162" y="23"/>
                      </a:lnTo>
                      <a:lnTo>
                        <a:pt x="140" y="29"/>
                      </a:lnTo>
                      <a:lnTo>
                        <a:pt x="129" y="32"/>
                      </a:lnTo>
                      <a:lnTo>
                        <a:pt x="105" y="40"/>
                      </a:lnTo>
                      <a:lnTo>
                        <a:pt x="81" y="50"/>
                      </a:lnTo>
                      <a:lnTo>
                        <a:pt x="79" y="51"/>
                      </a:lnTo>
                      <a:lnTo>
                        <a:pt x="75" y="53"/>
                      </a:lnTo>
                      <a:lnTo>
                        <a:pt x="69" y="57"/>
                      </a:lnTo>
                      <a:lnTo>
                        <a:pt x="62" y="61"/>
                      </a:lnTo>
                      <a:lnTo>
                        <a:pt x="46" y="73"/>
                      </a:lnTo>
                      <a:lnTo>
                        <a:pt x="38" y="80"/>
                      </a:lnTo>
                      <a:lnTo>
                        <a:pt x="31" y="88"/>
                      </a:lnTo>
                      <a:lnTo>
                        <a:pt x="26" y="95"/>
                      </a:lnTo>
                      <a:lnTo>
                        <a:pt x="16" y="105"/>
                      </a:lnTo>
                      <a:lnTo>
                        <a:pt x="11" y="109"/>
                      </a:lnTo>
                      <a:lnTo>
                        <a:pt x="6" y="112"/>
                      </a:lnTo>
                      <a:lnTo>
                        <a:pt x="3" y="115"/>
                      </a:lnTo>
                      <a:lnTo>
                        <a:pt x="1" y="117"/>
                      </a:lnTo>
                      <a:lnTo>
                        <a:pt x="0" y="119"/>
                      </a:lnTo>
                      <a:lnTo>
                        <a:pt x="1" y="121"/>
                      </a:lnTo>
                      <a:lnTo>
                        <a:pt x="3" y="121"/>
                      </a:lnTo>
                      <a:lnTo>
                        <a:pt x="6" y="120"/>
                      </a:lnTo>
                      <a:lnTo>
                        <a:pt x="10" y="119"/>
                      </a:lnTo>
                      <a:lnTo>
                        <a:pt x="16" y="116"/>
                      </a:lnTo>
                      <a:lnTo>
                        <a:pt x="30" y="110"/>
                      </a:lnTo>
                      <a:lnTo>
                        <a:pt x="39" y="106"/>
                      </a:lnTo>
                    </a:path>
                  </a:pathLst>
                </a:custGeom>
                <a:noFill/>
                <a:ln w="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4" name="Freeform 120"/>
                <p:cNvSpPr>
                  <a:spLocks/>
                </p:cNvSpPr>
                <p:nvPr/>
              </p:nvSpPr>
              <p:spPr bwMode="auto">
                <a:xfrm>
                  <a:off x="3917206" y="1381125"/>
                  <a:ext cx="1390650" cy="334963"/>
                </a:xfrm>
                <a:custGeom>
                  <a:avLst/>
                  <a:gdLst>
                    <a:gd name="T0" fmla="*/ 2147483647 w 702"/>
                    <a:gd name="T1" fmla="*/ 2147483647 h 179"/>
                    <a:gd name="T2" fmla="*/ 2147483647 w 702"/>
                    <a:gd name="T3" fmla="*/ 2147483647 h 179"/>
                    <a:gd name="T4" fmla="*/ 2147483647 w 702"/>
                    <a:gd name="T5" fmla="*/ 2147483647 h 179"/>
                    <a:gd name="T6" fmla="*/ 2147483647 w 702"/>
                    <a:gd name="T7" fmla="*/ 2147483647 h 179"/>
                    <a:gd name="T8" fmla="*/ 2147483647 w 702"/>
                    <a:gd name="T9" fmla="*/ 2147483647 h 179"/>
                    <a:gd name="T10" fmla="*/ 2147483647 w 702"/>
                    <a:gd name="T11" fmla="*/ 2147483647 h 179"/>
                    <a:gd name="T12" fmla="*/ 2147483647 w 702"/>
                    <a:gd name="T13" fmla="*/ 2147483647 h 179"/>
                    <a:gd name="T14" fmla="*/ 2147483647 w 702"/>
                    <a:gd name="T15" fmla="*/ 2147483647 h 179"/>
                    <a:gd name="T16" fmla="*/ 2147483647 w 702"/>
                    <a:gd name="T17" fmla="*/ 2147483647 h 179"/>
                    <a:gd name="T18" fmla="*/ 2147483647 w 702"/>
                    <a:gd name="T19" fmla="*/ 2147483647 h 179"/>
                    <a:gd name="T20" fmla="*/ 2147483647 w 702"/>
                    <a:gd name="T21" fmla="*/ 2147483647 h 179"/>
                    <a:gd name="T22" fmla="*/ 2147483647 w 702"/>
                    <a:gd name="T23" fmla="*/ 2147483647 h 179"/>
                    <a:gd name="T24" fmla="*/ 2147483647 w 702"/>
                    <a:gd name="T25" fmla="*/ 2147483647 h 179"/>
                    <a:gd name="T26" fmla="*/ 2147483647 w 702"/>
                    <a:gd name="T27" fmla="*/ 2147483647 h 179"/>
                    <a:gd name="T28" fmla="*/ 2147483647 w 702"/>
                    <a:gd name="T29" fmla="*/ 2147483647 h 179"/>
                    <a:gd name="T30" fmla="*/ 2147483647 w 702"/>
                    <a:gd name="T31" fmla="*/ 2147483647 h 179"/>
                    <a:gd name="T32" fmla="*/ 2147483647 w 702"/>
                    <a:gd name="T33" fmla="*/ 2147483647 h 179"/>
                    <a:gd name="T34" fmla="*/ 2147483647 w 702"/>
                    <a:gd name="T35" fmla="*/ 2147483647 h 179"/>
                    <a:gd name="T36" fmla="*/ 2147483647 w 702"/>
                    <a:gd name="T37" fmla="*/ 2147483647 h 179"/>
                    <a:gd name="T38" fmla="*/ 2147483647 w 702"/>
                    <a:gd name="T39" fmla="*/ 2147483647 h 179"/>
                    <a:gd name="T40" fmla="*/ 2147483647 w 702"/>
                    <a:gd name="T41" fmla="*/ 2147483647 h 179"/>
                    <a:gd name="T42" fmla="*/ 2147483647 w 702"/>
                    <a:gd name="T43" fmla="*/ 2147483647 h 179"/>
                    <a:gd name="T44" fmla="*/ 2147483647 w 702"/>
                    <a:gd name="T45" fmla="*/ 2147483647 h 179"/>
                    <a:gd name="T46" fmla="*/ 2147483647 w 702"/>
                    <a:gd name="T47" fmla="*/ 2147483647 h 179"/>
                    <a:gd name="T48" fmla="*/ 2147483647 w 702"/>
                    <a:gd name="T49" fmla="*/ 2147483647 h 179"/>
                    <a:gd name="T50" fmla="*/ 2147483647 w 702"/>
                    <a:gd name="T51" fmla="*/ 2147483647 h 179"/>
                    <a:gd name="T52" fmla="*/ 2147483647 w 702"/>
                    <a:gd name="T53" fmla="*/ 0 h 179"/>
                    <a:gd name="T54" fmla="*/ 2147483647 w 702"/>
                    <a:gd name="T55" fmla="*/ 2147483647 h 179"/>
                    <a:gd name="T56" fmla="*/ 2147483647 w 702"/>
                    <a:gd name="T57" fmla="*/ 2147483647 h 179"/>
                    <a:gd name="T58" fmla="*/ 2147483647 w 702"/>
                    <a:gd name="T59" fmla="*/ 2147483647 h 179"/>
                    <a:gd name="T60" fmla="*/ 2147483647 w 702"/>
                    <a:gd name="T61" fmla="*/ 2147483647 h 179"/>
                    <a:gd name="T62" fmla="*/ 2147483647 w 702"/>
                    <a:gd name="T63" fmla="*/ 2147483647 h 179"/>
                    <a:gd name="T64" fmla="*/ 2147483647 w 702"/>
                    <a:gd name="T65" fmla="*/ 2147483647 h 179"/>
                    <a:gd name="T66" fmla="*/ 2147483647 w 702"/>
                    <a:gd name="T67" fmla="*/ 2147483647 h 179"/>
                    <a:gd name="T68" fmla="*/ 2147483647 w 702"/>
                    <a:gd name="T69" fmla="*/ 2147483647 h 179"/>
                    <a:gd name="T70" fmla="*/ 2147483647 w 702"/>
                    <a:gd name="T71" fmla="*/ 2147483647 h 179"/>
                    <a:gd name="T72" fmla="*/ 2147483647 w 702"/>
                    <a:gd name="T73" fmla="*/ 2147483647 h 179"/>
                    <a:gd name="T74" fmla="*/ 2147483647 w 702"/>
                    <a:gd name="T75" fmla="*/ 2147483647 h 179"/>
                    <a:gd name="T76" fmla="*/ 2147483647 w 702"/>
                    <a:gd name="T77" fmla="*/ 2147483647 h 179"/>
                    <a:gd name="T78" fmla="*/ 2147483647 w 702"/>
                    <a:gd name="T79" fmla="*/ 2147483647 h 179"/>
                    <a:gd name="T80" fmla="*/ 2147483647 w 702"/>
                    <a:gd name="T81" fmla="*/ 2147483647 h 179"/>
                    <a:gd name="T82" fmla="*/ 2147483647 w 702"/>
                    <a:gd name="T83" fmla="*/ 2147483647 h 179"/>
                    <a:gd name="T84" fmla="*/ 2147483647 w 702"/>
                    <a:gd name="T85" fmla="*/ 2147483647 h 179"/>
                    <a:gd name="T86" fmla="*/ 2147483647 w 702"/>
                    <a:gd name="T87" fmla="*/ 2147483647 h 179"/>
                    <a:gd name="T88" fmla="*/ 2147483647 w 702"/>
                    <a:gd name="T89" fmla="*/ 2147483647 h 179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702"/>
                    <a:gd name="T136" fmla="*/ 0 h 179"/>
                    <a:gd name="T137" fmla="*/ 702 w 702"/>
                    <a:gd name="T138" fmla="*/ 179 h 179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702" h="179">
                      <a:moveTo>
                        <a:pt x="47" y="136"/>
                      </a:moveTo>
                      <a:lnTo>
                        <a:pt x="52" y="135"/>
                      </a:lnTo>
                      <a:lnTo>
                        <a:pt x="58" y="133"/>
                      </a:lnTo>
                      <a:lnTo>
                        <a:pt x="81" y="133"/>
                      </a:lnTo>
                      <a:lnTo>
                        <a:pt x="90" y="135"/>
                      </a:lnTo>
                      <a:lnTo>
                        <a:pt x="110" y="141"/>
                      </a:lnTo>
                      <a:lnTo>
                        <a:pt x="123" y="146"/>
                      </a:lnTo>
                      <a:lnTo>
                        <a:pt x="138" y="151"/>
                      </a:lnTo>
                      <a:lnTo>
                        <a:pt x="154" y="155"/>
                      </a:lnTo>
                      <a:lnTo>
                        <a:pt x="171" y="159"/>
                      </a:lnTo>
                      <a:lnTo>
                        <a:pt x="189" y="163"/>
                      </a:lnTo>
                      <a:lnTo>
                        <a:pt x="208" y="166"/>
                      </a:lnTo>
                      <a:lnTo>
                        <a:pt x="228" y="170"/>
                      </a:lnTo>
                      <a:lnTo>
                        <a:pt x="270" y="174"/>
                      </a:lnTo>
                      <a:lnTo>
                        <a:pt x="292" y="176"/>
                      </a:lnTo>
                      <a:lnTo>
                        <a:pt x="315" y="178"/>
                      </a:lnTo>
                      <a:lnTo>
                        <a:pt x="338" y="179"/>
                      </a:lnTo>
                      <a:lnTo>
                        <a:pt x="404" y="179"/>
                      </a:lnTo>
                      <a:lnTo>
                        <a:pt x="432" y="178"/>
                      </a:lnTo>
                      <a:lnTo>
                        <a:pt x="484" y="174"/>
                      </a:lnTo>
                      <a:lnTo>
                        <a:pt x="509" y="172"/>
                      </a:lnTo>
                      <a:lnTo>
                        <a:pt x="533" y="168"/>
                      </a:lnTo>
                      <a:lnTo>
                        <a:pt x="555" y="165"/>
                      </a:lnTo>
                      <a:lnTo>
                        <a:pt x="577" y="160"/>
                      </a:lnTo>
                      <a:lnTo>
                        <a:pt x="597" y="156"/>
                      </a:lnTo>
                      <a:lnTo>
                        <a:pt x="615" y="151"/>
                      </a:lnTo>
                      <a:lnTo>
                        <a:pt x="632" y="145"/>
                      </a:lnTo>
                      <a:lnTo>
                        <a:pt x="648" y="139"/>
                      </a:lnTo>
                      <a:lnTo>
                        <a:pt x="661" y="133"/>
                      </a:lnTo>
                      <a:lnTo>
                        <a:pt x="673" y="126"/>
                      </a:lnTo>
                      <a:lnTo>
                        <a:pt x="683" y="120"/>
                      </a:lnTo>
                      <a:lnTo>
                        <a:pt x="691" y="112"/>
                      </a:lnTo>
                      <a:lnTo>
                        <a:pt x="697" y="105"/>
                      </a:lnTo>
                      <a:lnTo>
                        <a:pt x="700" y="98"/>
                      </a:lnTo>
                      <a:lnTo>
                        <a:pt x="702" y="90"/>
                      </a:lnTo>
                      <a:lnTo>
                        <a:pt x="700" y="82"/>
                      </a:lnTo>
                      <a:lnTo>
                        <a:pt x="697" y="75"/>
                      </a:lnTo>
                      <a:lnTo>
                        <a:pt x="691" y="67"/>
                      </a:lnTo>
                      <a:lnTo>
                        <a:pt x="683" y="60"/>
                      </a:lnTo>
                      <a:lnTo>
                        <a:pt x="673" y="53"/>
                      </a:lnTo>
                      <a:lnTo>
                        <a:pt x="662" y="47"/>
                      </a:lnTo>
                      <a:lnTo>
                        <a:pt x="648" y="40"/>
                      </a:lnTo>
                      <a:lnTo>
                        <a:pt x="633" y="35"/>
                      </a:lnTo>
                      <a:lnTo>
                        <a:pt x="615" y="29"/>
                      </a:lnTo>
                      <a:lnTo>
                        <a:pt x="597" y="24"/>
                      </a:lnTo>
                      <a:lnTo>
                        <a:pt x="577" y="19"/>
                      </a:lnTo>
                      <a:lnTo>
                        <a:pt x="556" y="15"/>
                      </a:lnTo>
                      <a:lnTo>
                        <a:pt x="533" y="11"/>
                      </a:lnTo>
                      <a:lnTo>
                        <a:pt x="509" y="8"/>
                      </a:lnTo>
                      <a:lnTo>
                        <a:pt x="484" y="5"/>
                      </a:lnTo>
                      <a:lnTo>
                        <a:pt x="459" y="3"/>
                      </a:lnTo>
                      <a:lnTo>
                        <a:pt x="405" y="1"/>
                      </a:lnTo>
                      <a:lnTo>
                        <a:pt x="377" y="0"/>
                      </a:lnTo>
                      <a:lnTo>
                        <a:pt x="376" y="0"/>
                      </a:lnTo>
                      <a:lnTo>
                        <a:pt x="351" y="1"/>
                      </a:lnTo>
                      <a:lnTo>
                        <a:pt x="326" y="1"/>
                      </a:lnTo>
                      <a:lnTo>
                        <a:pt x="301" y="3"/>
                      </a:lnTo>
                      <a:lnTo>
                        <a:pt x="277" y="4"/>
                      </a:lnTo>
                      <a:lnTo>
                        <a:pt x="254" y="7"/>
                      </a:lnTo>
                      <a:lnTo>
                        <a:pt x="232" y="10"/>
                      </a:lnTo>
                      <a:lnTo>
                        <a:pt x="190" y="16"/>
                      </a:lnTo>
                      <a:lnTo>
                        <a:pt x="171" y="20"/>
                      </a:lnTo>
                      <a:lnTo>
                        <a:pt x="153" y="25"/>
                      </a:lnTo>
                      <a:lnTo>
                        <a:pt x="136" y="29"/>
                      </a:lnTo>
                      <a:lnTo>
                        <a:pt x="121" y="34"/>
                      </a:lnTo>
                      <a:lnTo>
                        <a:pt x="107" y="40"/>
                      </a:lnTo>
                      <a:lnTo>
                        <a:pt x="94" y="45"/>
                      </a:lnTo>
                      <a:lnTo>
                        <a:pt x="83" y="51"/>
                      </a:lnTo>
                      <a:lnTo>
                        <a:pt x="77" y="54"/>
                      </a:lnTo>
                      <a:lnTo>
                        <a:pt x="68" y="61"/>
                      </a:lnTo>
                      <a:lnTo>
                        <a:pt x="52" y="75"/>
                      </a:lnTo>
                      <a:lnTo>
                        <a:pt x="45" y="81"/>
                      </a:lnTo>
                      <a:lnTo>
                        <a:pt x="39" y="88"/>
                      </a:lnTo>
                      <a:lnTo>
                        <a:pt x="34" y="94"/>
                      </a:lnTo>
                      <a:lnTo>
                        <a:pt x="29" y="99"/>
                      </a:lnTo>
                      <a:lnTo>
                        <a:pt x="25" y="104"/>
                      </a:lnTo>
                      <a:lnTo>
                        <a:pt x="17" y="110"/>
                      </a:lnTo>
                      <a:lnTo>
                        <a:pt x="13" y="114"/>
                      </a:lnTo>
                      <a:lnTo>
                        <a:pt x="9" y="117"/>
                      </a:lnTo>
                      <a:lnTo>
                        <a:pt x="6" y="120"/>
                      </a:lnTo>
                      <a:lnTo>
                        <a:pt x="3" y="124"/>
                      </a:lnTo>
                      <a:lnTo>
                        <a:pt x="1" y="128"/>
                      </a:lnTo>
                      <a:lnTo>
                        <a:pt x="0" y="133"/>
                      </a:lnTo>
                      <a:lnTo>
                        <a:pt x="3" y="143"/>
                      </a:lnTo>
                      <a:lnTo>
                        <a:pt x="10" y="148"/>
                      </a:lnTo>
                      <a:lnTo>
                        <a:pt x="19" y="148"/>
                      </a:lnTo>
                      <a:lnTo>
                        <a:pt x="30" y="146"/>
                      </a:lnTo>
                      <a:lnTo>
                        <a:pt x="39" y="142"/>
                      </a:lnTo>
                      <a:lnTo>
                        <a:pt x="47" y="138"/>
                      </a:lnTo>
                      <a:lnTo>
                        <a:pt x="50" y="136"/>
                      </a:lnTo>
                      <a:lnTo>
                        <a:pt x="47" y="136"/>
                      </a:lnTo>
                    </a:path>
                  </a:pathLst>
                </a:custGeom>
                <a:noFill/>
                <a:ln w="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5" name="Freeform 121"/>
                <p:cNvSpPr>
                  <a:spLocks/>
                </p:cNvSpPr>
                <p:nvPr/>
              </p:nvSpPr>
              <p:spPr bwMode="auto">
                <a:xfrm>
                  <a:off x="4144218" y="1747838"/>
                  <a:ext cx="1028700" cy="66675"/>
                </a:xfrm>
                <a:custGeom>
                  <a:avLst/>
                  <a:gdLst>
                    <a:gd name="T0" fmla="*/ 0 w 519"/>
                    <a:gd name="T1" fmla="*/ 0 h 36"/>
                    <a:gd name="T2" fmla="*/ 2147483647 w 519"/>
                    <a:gd name="T3" fmla="*/ 2147483647 h 36"/>
                    <a:gd name="T4" fmla="*/ 2147483647 w 519"/>
                    <a:gd name="T5" fmla="*/ 2147483647 h 36"/>
                    <a:gd name="T6" fmla="*/ 2147483647 w 519"/>
                    <a:gd name="T7" fmla="*/ 2147483647 h 36"/>
                    <a:gd name="T8" fmla="*/ 2147483647 w 519"/>
                    <a:gd name="T9" fmla="*/ 2147483647 h 36"/>
                    <a:gd name="T10" fmla="*/ 2147483647 w 519"/>
                    <a:gd name="T11" fmla="*/ 2147483647 h 36"/>
                    <a:gd name="T12" fmla="*/ 2147483647 w 519"/>
                    <a:gd name="T13" fmla="*/ 2147483647 h 36"/>
                    <a:gd name="T14" fmla="*/ 2147483647 w 519"/>
                    <a:gd name="T15" fmla="*/ 2147483647 h 36"/>
                    <a:gd name="T16" fmla="*/ 2147483647 w 519"/>
                    <a:gd name="T17" fmla="*/ 2147483647 h 36"/>
                    <a:gd name="T18" fmla="*/ 2147483647 w 519"/>
                    <a:gd name="T19" fmla="*/ 2147483647 h 36"/>
                    <a:gd name="T20" fmla="*/ 2147483647 w 519"/>
                    <a:gd name="T21" fmla="*/ 2147483647 h 36"/>
                    <a:gd name="T22" fmla="*/ 2147483647 w 519"/>
                    <a:gd name="T23" fmla="*/ 2147483647 h 36"/>
                    <a:gd name="T24" fmla="*/ 2147483647 w 519"/>
                    <a:gd name="T25" fmla="*/ 2147483647 h 36"/>
                    <a:gd name="T26" fmla="*/ 2147483647 w 519"/>
                    <a:gd name="T27" fmla="*/ 2147483647 h 36"/>
                    <a:gd name="T28" fmla="*/ 2147483647 w 519"/>
                    <a:gd name="T29" fmla="*/ 2147483647 h 36"/>
                    <a:gd name="T30" fmla="*/ 2147483647 w 519"/>
                    <a:gd name="T31" fmla="*/ 2147483647 h 36"/>
                    <a:gd name="T32" fmla="*/ 2147483647 w 519"/>
                    <a:gd name="T33" fmla="*/ 2147483647 h 36"/>
                    <a:gd name="T34" fmla="*/ 2147483647 w 519"/>
                    <a:gd name="T35" fmla="*/ 2147483647 h 36"/>
                    <a:gd name="T36" fmla="*/ 2147483647 w 519"/>
                    <a:gd name="T37" fmla="*/ 2147483647 h 36"/>
                    <a:gd name="T38" fmla="*/ 2147483647 w 519"/>
                    <a:gd name="T39" fmla="*/ 2147483647 h 36"/>
                    <a:gd name="T40" fmla="*/ 2147483647 w 519"/>
                    <a:gd name="T41" fmla="*/ 2147483647 h 36"/>
                    <a:gd name="T42" fmla="*/ 2147483647 w 519"/>
                    <a:gd name="T43" fmla="*/ 2147483647 h 36"/>
                    <a:gd name="T44" fmla="*/ 2147483647 w 519"/>
                    <a:gd name="T45" fmla="*/ 2147483647 h 36"/>
                    <a:gd name="T46" fmla="*/ 2147483647 w 519"/>
                    <a:gd name="T47" fmla="*/ 2147483647 h 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519"/>
                    <a:gd name="T73" fmla="*/ 0 h 36"/>
                    <a:gd name="T74" fmla="*/ 519 w 519"/>
                    <a:gd name="T75" fmla="*/ 36 h 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519" h="36">
                      <a:moveTo>
                        <a:pt x="0" y="0"/>
                      </a:moveTo>
                      <a:lnTo>
                        <a:pt x="13" y="5"/>
                      </a:lnTo>
                      <a:lnTo>
                        <a:pt x="29" y="9"/>
                      </a:lnTo>
                      <a:lnTo>
                        <a:pt x="45" y="14"/>
                      </a:lnTo>
                      <a:lnTo>
                        <a:pt x="62" y="18"/>
                      </a:lnTo>
                      <a:lnTo>
                        <a:pt x="80" y="21"/>
                      </a:lnTo>
                      <a:lnTo>
                        <a:pt x="99" y="25"/>
                      </a:lnTo>
                      <a:lnTo>
                        <a:pt x="119" y="27"/>
                      </a:lnTo>
                      <a:lnTo>
                        <a:pt x="140" y="30"/>
                      </a:lnTo>
                      <a:lnTo>
                        <a:pt x="161" y="32"/>
                      </a:lnTo>
                      <a:lnTo>
                        <a:pt x="183" y="34"/>
                      </a:lnTo>
                      <a:lnTo>
                        <a:pt x="229" y="36"/>
                      </a:lnTo>
                      <a:lnTo>
                        <a:pt x="308" y="36"/>
                      </a:lnTo>
                      <a:lnTo>
                        <a:pt x="331" y="34"/>
                      </a:lnTo>
                      <a:lnTo>
                        <a:pt x="353" y="33"/>
                      </a:lnTo>
                      <a:lnTo>
                        <a:pt x="375" y="31"/>
                      </a:lnTo>
                      <a:lnTo>
                        <a:pt x="396" y="28"/>
                      </a:lnTo>
                      <a:lnTo>
                        <a:pt x="416" y="26"/>
                      </a:lnTo>
                      <a:lnTo>
                        <a:pt x="435" y="23"/>
                      </a:lnTo>
                      <a:lnTo>
                        <a:pt x="454" y="19"/>
                      </a:lnTo>
                      <a:lnTo>
                        <a:pt x="488" y="11"/>
                      </a:lnTo>
                      <a:lnTo>
                        <a:pt x="503" y="7"/>
                      </a:lnTo>
                      <a:lnTo>
                        <a:pt x="517" y="2"/>
                      </a:lnTo>
                      <a:lnTo>
                        <a:pt x="519" y="2"/>
                      </a:lnTo>
                    </a:path>
                  </a:pathLst>
                </a:cu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6" name="Freeform 122"/>
                <p:cNvSpPr>
                  <a:spLocks/>
                </p:cNvSpPr>
                <p:nvPr/>
              </p:nvSpPr>
              <p:spPr bwMode="auto">
                <a:xfrm>
                  <a:off x="3966418" y="1562100"/>
                  <a:ext cx="1339850" cy="1603375"/>
                </a:xfrm>
                <a:custGeom>
                  <a:avLst/>
                  <a:gdLst>
                    <a:gd name="T0" fmla="*/ 2147483647 w 675"/>
                    <a:gd name="T1" fmla="*/ 0 h 857"/>
                    <a:gd name="T2" fmla="*/ 2147483647 w 675"/>
                    <a:gd name="T3" fmla="*/ 2147483647 h 857"/>
                    <a:gd name="T4" fmla="*/ 2147483647 w 675"/>
                    <a:gd name="T5" fmla="*/ 2147483647 h 857"/>
                    <a:gd name="T6" fmla="*/ 2147483647 w 675"/>
                    <a:gd name="T7" fmla="*/ 2147483647 h 857"/>
                    <a:gd name="T8" fmla="*/ 2147483647 w 675"/>
                    <a:gd name="T9" fmla="*/ 2147483647 h 857"/>
                    <a:gd name="T10" fmla="*/ 2147483647 w 675"/>
                    <a:gd name="T11" fmla="*/ 2147483647 h 857"/>
                    <a:gd name="T12" fmla="*/ 2147483647 w 675"/>
                    <a:gd name="T13" fmla="*/ 2147483647 h 857"/>
                    <a:gd name="T14" fmla="*/ 2147483647 w 675"/>
                    <a:gd name="T15" fmla="*/ 2147483647 h 857"/>
                    <a:gd name="T16" fmla="*/ 2147483647 w 675"/>
                    <a:gd name="T17" fmla="*/ 2147483647 h 857"/>
                    <a:gd name="T18" fmla="*/ 2147483647 w 675"/>
                    <a:gd name="T19" fmla="*/ 2147483647 h 857"/>
                    <a:gd name="T20" fmla="*/ 2147483647 w 675"/>
                    <a:gd name="T21" fmla="*/ 2147483647 h 857"/>
                    <a:gd name="T22" fmla="*/ 2147483647 w 675"/>
                    <a:gd name="T23" fmla="*/ 2147483647 h 857"/>
                    <a:gd name="T24" fmla="*/ 2147483647 w 675"/>
                    <a:gd name="T25" fmla="*/ 2147483647 h 857"/>
                    <a:gd name="T26" fmla="*/ 2147483647 w 675"/>
                    <a:gd name="T27" fmla="*/ 2147483647 h 857"/>
                    <a:gd name="T28" fmla="*/ 2147483647 w 675"/>
                    <a:gd name="T29" fmla="*/ 2147483647 h 857"/>
                    <a:gd name="T30" fmla="*/ 2147483647 w 675"/>
                    <a:gd name="T31" fmla="*/ 2147483647 h 857"/>
                    <a:gd name="T32" fmla="*/ 2147483647 w 675"/>
                    <a:gd name="T33" fmla="*/ 2147483647 h 857"/>
                    <a:gd name="T34" fmla="*/ 2147483647 w 675"/>
                    <a:gd name="T35" fmla="*/ 2147483647 h 857"/>
                    <a:gd name="T36" fmla="*/ 2147483647 w 675"/>
                    <a:gd name="T37" fmla="*/ 2147483647 h 857"/>
                    <a:gd name="T38" fmla="*/ 2147483647 w 675"/>
                    <a:gd name="T39" fmla="*/ 2147483647 h 857"/>
                    <a:gd name="T40" fmla="*/ 2147483647 w 675"/>
                    <a:gd name="T41" fmla="*/ 2147483647 h 857"/>
                    <a:gd name="T42" fmla="*/ 2147483647 w 675"/>
                    <a:gd name="T43" fmla="*/ 2147483647 h 857"/>
                    <a:gd name="T44" fmla="*/ 2147483647 w 675"/>
                    <a:gd name="T45" fmla="*/ 2147483647 h 857"/>
                    <a:gd name="T46" fmla="*/ 2147483647 w 675"/>
                    <a:gd name="T47" fmla="*/ 2147483647 h 857"/>
                    <a:gd name="T48" fmla="*/ 2147483647 w 675"/>
                    <a:gd name="T49" fmla="*/ 2147483647 h 857"/>
                    <a:gd name="T50" fmla="*/ 2147483647 w 675"/>
                    <a:gd name="T51" fmla="*/ 2147483647 h 857"/>
                    <a:gd name="T52" fmla="*/ 2147483647 w 675"/>
                    <a:gd name="T53" fmla="*/ 2147483647 h 857"/>
                    <a:gd name="T54" fmla="*/ 2147483647 w 675"/>
                    <a:gd name="T55" fmla="*/ 2147483647 h 857"/>
                    <a:gd name="T56" fmla="*/ 2147483647 w 675"/>
                    <a:gd name="T57" fmla="*/ 2147483647 h 857"/>
                    <a:gd name="T58" fmla="*/ 2147483647 w 675"/>
                    <a:gd name="T59" fmla="*/ 2147483647 h 857"/>
                    <a:gd name="T60" fmla="*/ 2147483647 w 675"/>
                    <a:gd name="T61" fmla="*/ 2147483647 h 857"/>
                    <a:gd name="T62" fmla="*/ 2147483647 w 675"/>
                    <a:gd name="T63" fmla="*/ 2147483647 h 857"/>
                    <a:gd name="T64" fmla="*/ 2147483647 w 675"/>
                    <a:gd name="T65" fmla="*/ 2147483647 h 857"/>
                    <a:gd name="T66" fmla="*/ 2147483647 w 675"/>
                    <a:gd name="T67" fmla="*/ 2147483647 h 857"/>
                    <a:gd name="T68" fmla="*/ 2147483647 w 675"/>
                    <a:gd name="T69" fmla="*/ 2147483647 h 857"/>
                    <a:gd name="T70" fmla="*/ 2147483647 w 675"/>
                    <a:gd name="T71" fmla="*/ 2147483647 h 857"/>
                    <a:gd name="T72" fmla="*/ 2147483647 w 675"/>
                    <a:gd name="T73" fmla="*/ 2147483647 h 857"/>
                    <a:gd name="T74" fmla="*/ 2147483647 w 675"/>
                    <a:gd name="T75" fmla="*/ 2147483647 h 857"/>
                    <a:gd name="T76" fmla="*/ 2147483647 w 675"/>
                    <a:gd name="T77" fmla="*/ 2147483647 h 857"/>
                    <a:gd name="T78" fmla="*/ 2147483647 w 675"/>
                    <a:gd name="T79" fmla="*/ 2147483647 h 857"/>
                    <a:gd name="T80" fmla="*/ 2147483647 w 675"/>
                    <a:gd name="T81" fmla="*/ 2147483647 h 857"/>
                    <a:gd name="T82" fmla="*/ 2147483647 w 675"/>
                    <a:gd name="T83" fmla="*/ 2147483647 h 857"/>
                    <a:gd name="T84" fmla="*/ 2147483647 w 675"/>
                    <a:gd name="T85" fmla="*/ 2147483647 h 857"/>
                    <a:gd name="T86" fmla="*/ 2147483647 w 675"/>
                    <a:gd name="T87" fmla="*/ 2147483647 h 857"/>
                    <a:gd name="T88" fmla="*/ 2147483647 w 675"/>
                    <a:gd name="T89" fmla="*/ 2147483647 h 857"/>
                    <a:gd name="T90" fmla="*/ 2147483647 w 675"/>
                    <a:gd name="T91" fmla="*/ 2147483647 h 857"/>
                    <a:gd name="T92" fmla="*/ 2147483647 w 675"/>
                    <a:gd name="T93" fmla="*/ 2147483647 h 857"/>
                    <a:gd name="T94" fmla="*/ 2147483647 w 675"/>
                    <a:gd name="T95" fmla="*/ 2147483647 h 857"/>
                    <a:gd name="T96" fmla="*/ 2147483647 w 675"/>
                    <a:gd name="T97" fmla="*/ 2147483647 h 857"/>
                    <a:gd name="T98" fmla="*/ 2147483647 w 675"/>
                    <a:gd name="T99" fmla="*/ 2147483647 h 857"/>
                    <a:gd name="T100" fmla="*/ 0 w 675"/>
                    <a:gd name="T101" fmla="*/ 2147483647 h 85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675"/>
                    <a:gd name="T154" fmla="*/ 0 h 857"/>
                    <a:gd name="T155" fmla="*/ 675 w 675"/>
                    <a:gd name="T156" fmla="*/ 857 h 857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675" h="857">
                      <a:moveTo>
                        <a:pt x="675" y="0"/>
                      </a:moveTo>
                      <a:lnTo>
                        <a:pt x="670" y="6"/>
                      </a:lnTo>
                      <a:lnTo>
                        <a:pt x="665" y="14"/>
                      </a:lnTo>
                      <a:lnTo>
                        <a:pt x="661" y="25"/>
                      </a:lnTo>
                      <a:lnTo>
                        <a:pt x="656" y="37"/>
                      </a:lnTo>
                      <a:lnTo>
                        <a:pt x="652" y="49"/>
                      </a:lnTo>
                      <a:lnTo>
                        <a:pt x="649" y="62"/>
                      </a:lnTo>
                      <a:lnTo>
                        <a:pt x="647" y="75"/>
                      </a:lnTo>
                      <a:lnTo>
                        <a:pt x="647" y="772"/>
                      </a:lnTo>
                      <a:lnTo>
                        <a:pt x="645" y="780"/>
                      </a:lnTo>
                      <a:lnTo>
                        <a:pt x="642" y="788"/>
                      </a:lnTo>
                      <a:lnTo>
                        <a:pt x="635" y="795"/>
                      </a:lnTo>
                      <a:lnTo>
                        <a:pt x="627" y="803"/>
                      </a:lnTo>
                      <a:lnTo>
                        <a:pt x="616" y="810"/>
                      </a:lnTo>
                      <a:lnTo>
                        <a:pt x="604" y="816"/>
                      </a:lnTo>
                      <a:lnTo>
                        <a:pt x="589" y="822"/>
                      </a:lnTo>
                      <a:lnTo>
                        <a:pt x="573" y="828"/>
                      </a:lnTo>
                      <a:lnTo>
                        <a:pt x="555" y="834"/>
                      </a:lnTo>
                      <a:lnTo>
                        <a:pt x="535" y="838"/>
                      </a:lnTo>
                      <a:lnTo>
                        <a:pt x="514" y="843"/>
                      </a:lnTo>
                      <a:lnTo>
                        <a:pt x="491" y="847"/>
                      </a:lnTo>
                      <a:lnTo>
                        <a:pt x="468" y="850"/>
                      </a:lnTo>
                      <a:lnTo>
                        <a:pt x="443" y="853"/>
                      </a:lnTo>
                      <a:lnTo>
                        <a:pt x="417" y="855"/>
                      </a:lnTo>
                      <a:lnTo>
                        <a:pt x="363" y="857"/>
                      </a:lnTo>
                      <a:lnTo>
                        <a:pt x="322" y="857"/>
                      </a:lnTo>
                      <a:lnTo>
                        <a:pt x="295" y="856"/>
                      </a:lnTo>
                      <a:lnTo>
                        <a:pt x="268" y="854"/>
                      </a:lnTo>
                      <a:lnTo>
                        <a:pt x="243" y="851"/>
                      </a:lnTo>
                      <a:lnTo>
                        <a:pt x="219" y="848"/>
                      </a:lnTo>
                      <a:lnTo>
                        <a:pt x="196" y="845"/>
                      </a:lnTo>
                      <a:lnTo>
                        <a:pt x="174" y="841"/>
                      </a:lnTo>
                      <a:lnTo>
                        <a:pt x="154" y="836"/>
                      </a:lnTo>
                      <a:lnTo>
                        <a:pt x="135" y="831"/>
                      </a:lnTo>
                      <a:lnTo>
                        <a:pt x="118" y="825"/>
                      </a:lnTo>
                      <a:lnTo>
                        <a:pt x="102" y="819"/>
                      </a:lnTo>
                      <a:lnTo>
                        <a:pt x="89" y="813"/>
                      </a:lnTo>
                      <a:lnTo>
                        <a:pt x="77" y="806"/>
                      </a:lnTo>
                      <a:lnTo>
                        <a:pt x="68" y="799"/>
                      </a:lnTo>
                      <a:lnTo>
                        <a:pt x="60" y="791"/>
                      </a:lnTo>
                      <a:lnTo>
                        <a:pt x="55" y="784"/>
                      </a:lnTo>
                      <a:lnTo>
                        <a:pt x="53" y="776"/>
                      </a:lnTo>
                      <a:lnTo>
                        <a:pt x="53" y="142"/>
                      </a:lnTo>
                      <a:lnTo>
                        <a:pt x="51" y="127"/>
                      </a:lnTo>
                      <a:lnTo>
                        <a:pt x="46" y="112"/>
                      </a:lnTo>
                      <a:lnTo>
                        <a:pt x="39" y="98"/>
                      </a:lnTo>
                      <a:lnTo>
                        <a:pt x="30" y="85"/>
                      </a:lnTo>
                      <a:lnTo>
                        <a:pt x="21" y="73"/>
                      </a:lnTo>
                      <a:lnTo>
                        <a:pt x="12" y="63"/>
                      </a:lnTo>
                      <a:lnTo>
                        <a:pt x="5" y="56"/>
                      </a:lnTo>
                      <a:lnTo>
                        <a:pt x="0" y="50"/>
                      </a:lnTo>
                    </a:path>
                  </a:pathLst>
                </a:custGeom>
                <a:noFill/>
                <a:ln w="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th-TH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175" name="Rectangle 174"/>
            <p:cNvSpPr/>
            <p:nvPr/>
          </p:nvSpPr>
          <p:spPr>
            <a:xfrm>
              <a:off x="3097284" y="2034156"/>
              <a:ext cx="998992" cy="523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Ultrasonic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 generator</a:t>
              </a:r>
            </a:p>
          </p:txBody>
        </p:sp>
        <p:pic>
          <p:nvPicPr>
            <p:cNvPr id="176" name="Picture 144" descr="C:\Users\E220s\Desktop\shells\DSC_1430.JPG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10783" t="14020" r="7676"/>
            <a:stretch/>
          </p:blipFill>
          <p:spPr bwMode="auto">
            <a:xfrm>
              <a:off x="5691213" y="2674324"/>
              <a:ext cx="1521476" cy="1070692"/>
            </a:xfrm>
            <a:prstGeom prst="rect">
              <a:avLst/>
            </a:prstGeom>
            <a:ln>
              <a:noFill/>
            </a:ln>
            <a:effectLst/>
            <a:extLst/>
          </p:spPr>
        </p:pic>
        <p:sp>
          <p:nvSpPr>
            <p:cNvPr id="177" name="Rectangle 176"/>
            <p:cNvSpPr/>
            <p:nvPr/>
          </p:nvSpPr>
          <p:spPr>
            <a:xfrm>
              <a:off x="4843066" y="2867064"/>
              <a:ext cx="894540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1) Wash </a:t>
              </a:r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4929501" y="3291173"/>
              <a:ext cx="721670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2) Dry </a:t>
              </a:r>
            </a:p>
          </p:txBody>
        </p:sp>
        <p:cxnSp>
          <p:nvCxnSpPr>
            <p:cNvPr id="179" name="Straight Arrow Connector 178"/>
            <p:cNvCxnSpPr/>
            <p:nvPr/>
          </p:nvCxnSpPr>
          <p:spPr>
            <a:xfrm>
              <a:off x="4904043" y="3188501"/>
              <a:ext cx="512636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sp>
        <p:nvSpPr>
          <p:cNvPr id="220" name="Freeform 16"/>
          <p:cNvSpPr>
            <a:spLocks/>
          </p:cNvSpPr>
          <p:nvPr/>
        </p:nvSpPr>
        <p:spPr bwMode="auto">
          <a:xfrm>
            <a:off x="2359561" y="4617203"/>
            <a:ext cx="581921" cy="326456"/>
          </a:xfrm>
          <a:custGeom>
            <a:avLst/>
            <a:gdLst>
              <a:gd name="T0" fmla="*/ 2147483647 w 562"/>
              <a:gd name="T1" fmla="*/ 2147483647 h 441"/>
              <a:gd name="T2" fmla="*/ 2147483647 w 562"/>
              <a:gd name="T3" fmla="*/ 2147483647 h 441"/>
              <a:gd name="T4" fmla="*/ 2147483647 w 562"/>
              <a:gd name="T5" fmla="*/ 2147483647 h 441"/>
              <a:gd name="T6" fmla="*/ 2147483647 w 562"/>
              <a:gd name="T7" fmla="*/ 2147483647 h 441"/>
              <a:gd name="T8" fmla="*/ 2147483647 w 562"/>
              <a:gd name="T9" fmla="*/ 2147483647 h 441"/>
              <a:gd name="T10" fmla="*/ 2147483647 w 562"/>
              <a:gd name="T11" fmla="*/ 2147483647 h 441"/>
              <a:gd name="T12" fmla="*/ 2147483647 w 562"/>
              <a:gd name="T13" fmla="*/ 2147483647 h 441"/>
              <a:gd name="T14" fmla="*/ 2147483647 w 562"/>
              <a:gd name="T15" fmla="*/ 2147483647 h 441"/>
              <a:gd name="T16" fmla="*/ 2147483647 w 562"/>
              <a:gd name="T17" fmla="*/ 2147483647 h 441"/>
              <a:gd name="T18" fmla="*/ 2147483647 w 562"/>
              <a:gd name="T19" fmla="*/ 2147483647 h 441"/>
              <a:gd name="T20" fmla="*/ 2147483647 w 562"/>
              <a:gd name="T21" fmla="*/ 2147483647 h 441"/>
              <a:gd name="T22" fmla="*/ 2147483647 w 562"/>
              <a:gd name="T23" fmla="*/ 2147483647 h 441"/>
              <a:gd name="T24" fmla="*/ 2147483647 w 562"/>
              <a:gd name="T25" fmla="*/ 2147483647 h 441"/>
              <a:gd name="T26" fmla="*/ 2147483647 w 562"/>
              <a:gd name="T27" fmla="*/ 2147483647 h 441"/>
              <a:gd name="T28" fmla="*/ 2147483647 w 562"/>
              <a:gd name="T29" fmla="*/ 2147483647 h 441"/>
              <a:gd name="T30" fmla="*/ 2147483647 w 562"/>
              <a:gd name="T31" fmla="*/ 2147483647 h 441"/>
              <a:gd name="T32" fmla="*/ 2147483647 w 562"/>
              <a:gd name="T33" fmla="*/ 2147483647 h 441"/>
              <a:gd name="T34" fmla="*/ 0 w 562"/>
              <a:gd name="T35" fmla="*/ 2147483647 h 441"/>
              <a:gd name="T36" fmla="*/ 0 w 562"/>
              <a:gd name="T37" fmla="*/ 2147483647 h 441"/>
              <a:gd name="T38" fmla="*/ 2147483647 w 562"/>
              <a:gd name="T39" fmla="*/ 2147483647 h 441"/>
              <a:gd name="T40" fmla="*/ 2147483647 w 562"/>
              <a:gd name="T41" fmla="*/ 2147483647 h 441"/>
              <a:gd name="T42" fmla="*/ 2147483647 w 562"/>
              <a:gd name="T43" fmla="*/ 2147483647 h 441"/>
              <a:gd name="T44" fmla="*/ 2147483647 w 562"/>
              <a:gd name="T45" fmla="*/ 2147483647 h 441"/>
              <a:gd name="T46" fmla="*/ 2147483647 w 562"/>
              <a:gd name="T47" fmla="*/ 2147483647 h 441"/>
              <a:gd name="T48" fmla="*/ 2147483647 w 562"/>
              <a:gd name="T49" fmla="*/ 2147483647 h 441"/>
              <a:gd name="T50" fmla="*/ 2147483647 w 562"/>
              <a:gd name="T51" fmla="*/ 2147483647 h 441"/>
              <a:gd name="T52" fmla="*/ 2147483647 w 562"/>
              <a:gd name="T53" fmla="*/ 0 h 441"/>
              <a:gd name="T54" fmla="*/ 2147483647 w 562"/>
              <a:gd name="T55" fmla="*/ 2147483647 h 441"/>
              <a:gd name="T56" fmla="*/ 2147483647 w 562"/>
              <a:gd name="T57" fmla="*/ 2147483647 h 441"/>
              <a:gd name="T58" fmla="*/ 2147483647 w 562"/>
              <a:gd name="T59" fmla="*/ 2147483647 h 441"/>
              <a:gd name="T60" fmla="*/ 2147483647 w 562"/>
              <a:gd name="T61" fmla="*/ 2147483647 h 441"/>
              <a:gd name="T62" fmla="*/ 2147483647 w 562"/>
              <a:gd name="T63" fmla="*/ 2147483647 h 441"/>
              <a:gd name="T64" fmla="*/ 2147483647 w 562"/>
              <a:gd name="T65" fmla="*/ 2147483647 h 441"/>
              <a:gd name="T66" fmla="*/ 2147483647 w 562"/>
              <a:gd name="T67" fmla="*/ 2147483647 h 441"/>
              <a:gd name="T68" fmla="*/ 2147483647 w 562"/>
              <a:gd name="T69" fmla="*/ 2147483647 h 441"/>
              <a:gd name="T70" fmla="*/ 2147483647 w 562"/>
              <a:gd name="T71" fmla="*/ 2147483647 h 441"/>
              <a:gd name="T72" fmla="*/ 2147483647 w 562"/>
              <a:gd name="T73" fmla="*/ 2147483647 h 44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562"/>
              <a:gd name="T112" fmla="*/ 0 h 441"/>
              <a:gd name="T113" fmla="*/ 562 w 562"/>
              <a:gd name="T114" fmla="*/ 441 h 44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562" h="441">
                <a:moveTo>
                  <a:pt x="562" y="81"/>
                </a:moveTo>
                <a:lnTo>
                  <a:pt x="562" y="361"/>
                </a:lnTo>
                <a:lnTo>
                  <a:pt x="561" y="369"/>
                </a:lnTo>
                <a:lnTo>
                  <a:pt x="557" y="375"/>
                </a:lnTo>
                <a:lnTo>
                  <a:pt x="551" y="383"/>
                </a:lnTo>
                <a:lnTo>
                  <a:pt x="543" y="390"/>
                </a:lnTo>
                <a:lnTo>
                  <a:pt x="533" y="396"/>
                </a:lnTo>
                <a:lnTo>
                  <a:pt x="521" y="403"/>
                </a:lnTo>
                <a:lnTo>
                  <a:pt x="506" y="409"/>
                </a:lnTo>
                <a:lnTo>
                  <a:pt x="491" y="415"/>
                </a:lnTo>
                <a:lnTo>
                  <a:pt x="474" y="419"/>
                </a:lnTo>
                <a:lnTo>
                  <a:pt x="455" y="424"/>
                </a:lnTo>
                <a:lnTo>
                  <a:pt x="413" y="432"/>
                </a:lnTo>
                <a:lnTo>
                  <a:pt x="390" y="435"/>
                </a:lnTo>
                <a:lnTo>
                  <a:pt x="366" y="438"/>
                </a:lnTo>
                <a:lnTo>
                  <a:pt x="341" y="439"/>
                </a:lnTo>
                <a:lnTo>
                  <a:pt x="315" y="440"/>
                </a:lnTo>
                <a:lnTo>
                  <a:pt x="288" y="441"/>
                </a:lnTo>
                <a:lnTo>
                  <a:pt x="281" y="441"/>
                </a:lnTo>
                <a:lnTo>
                  <a:pt x="254" y="440"/>
                </a:lnTo>
                <a:lnTo>
                  <a:pt x="228" y="439"/>
                </a:lnTo>
                <a:lnTo>
                  <a:pt x="203" y="438"/>
                </a:lnTo>
                <a:lnTo>
                  <a:pt x="179" y="436"/>
                </a:lnTo>
                <a:lnTo>
                  <a:pt x="156" y="433"/>
                </a:lnTo>
                <a:lnTo>
                  <a:pt x="134" y="429"/>
                </a:lnTo>
                <a:lnTo>
                  <a:pt x="113" y="425"/>
                </a:lnTo>
                <a:lnTo>
                  <a:pt x="94" y="420"/>
                </a:lnTo>
                <a:lnTo>
                  <a:pt x="76" y="416"/>
                </a:lnTo>
                <a:lnTo>
                  <a:pt x="60" y="411"/>
                </a:lnTo>
                <a:lnTo>
                  <a:pt x="45" y="405"/>
                </a:lnTo>
                <a:lnTo>
                  <a:pt x="32" y="398"/>
                </a:lnTo>
                <a:lnTo>
                  <a:pt x="22" y="392"/>
                </a:lnTo>
                <a:lnTo>
                  <a:pt x="13" y="385"/>
                </a:lnTo>
                <a:lnTo>
                  <a:pt x="6" y="378"/>
                </a:lnTo>
                <a:lnTo>
                  <a:pt x="1" y="371"/>
                </a:lnTo>
                <a:lnTo>
                  <a:pt x="0" y="363"/>
                </a:lnTo>
                <a:lnTo>
                  <a:pt x="0" y="81"/>
                </a:lnTo>
                <a:lnTo>
                  <a:pt x="0" y="73"/>
                </a:lnTo>
                <a:lnTo>
                  <a:pt x="3" y="65"/>
                </a:lnTo>
                <a:lnTo>
                  <a:pt x="15" y="52"/>
                </a:lnTo>
                <a:lnTo>
                  <a:pt x="23" y="46"/>
                </a:lnTo>
                <a:lnTo>
                  <a:pt x="33" y="40"/>
                </a:lnTo>
                <a:lnTo>
                  <a:pt x="44" y="35"/>
                </a:lnTo>
                <a:lnTo>
                  <a:pt x="57" y="30"/>
                </a:lnTo>
                <a:lnTo>
                  <a:pt x="70" y="25"/>
                </a:lnTo>
                <a:lnTo>
                  <a:pt x="86" y="21"/>
                </a:lnTo>
                <a:lnTo>
                  <a:pt x="118" y="14"/>
                </a:lnTo>
                <a:lnTo>
                  <a:pt x="154" y="8"/>
                </a:lnTo>
                <a:lnTo>
                  <a:pt x="174" y="6"/>
                </a:lnTo>
                <a:lnTo>
                  <a:pt x="194" y="4"/>
                </a:lnTo>
                <a:lnTo>
                  <a:pt x="214" y="3"/>
                </a:lnTo>
                <a:lnTo>
                  <a:pt x="234" y="1"/>
                </a:lnTo>
                <a:lnTo>
                  <a:pt x="255" y="1"/>
                </a:lnTo>
                <a:lnTo>
                  <a:pt x="275" y="0"/>
                </a:lnTo>
                <a:lnTo>
                  <a:pt x="296" y="0"/>
                </a:lnTo>
                <a:lnTo>
                  <a:pt x="317" y="1"/>
                </a:lnTo>
                <a:lnTo>
                  <a:pt x="337" y="2"/>
                </a:lnTo>
                <a:lnTo>
                  <a:pt x="358" y="3"/>
                </a:lnTo>
                <a:lnTo>
                  <a:pt x="377" y="5"/>
                </a:lnTo>
                <a:lnTo>
                  <a:pt x="397" y="7"/>
                </a:lnTo>
                <a:lnTo>
                  <a:pt x="434" y="13"/>
                </a:lnTo>
                <a:lnTo>
                  <a:pt x="452" y="15"/>
                </a:lnTo>
                <a:lnTo>
                  <a:pt x="468" y="19"/>
                </a:lnTo>
                <a:lnTo>
                  <a:pt x="483" y="23"/>
                </a:lnTo>
                <a:lnTo>
                  <a:pt x="498" y="27"/>
                </a:lnTo>
                <a:lnTo>
                  <a:pt x="511" y="32"/>
                </a:lnTo>
                <a:lnTo>
                  <a:pt x="523" y="37"/>
                </a:lnTo>
                <a:lnTo>
                  <a:pt x="533" y="42"/>
                </a:lnTo>
                <a:lnTo>
                  <a:pt x="543" y="49"/>
                </a:lnTo>
                <a:lnTo>
                  <a:pt x="550" y="55"/>
                </a:lnTo>
                <a:lnTo>
                  <a:pt x="556" y="61"/>
                </a:lnTo>
                <a:lnTo>
                  <a:pt x="560" y="69"/>
                </a:lnTo>
                <a:lnTo>
                  <a:pt x="562" y="77"/>
                </a:lnTo>
                <a:lnTo>
                  <a:pt x="562" y="81"/>
                </a:lnTo>
                <a:close/>
              </a:path>
            </a:pathLst>
          </a:custGeom>
          <a:solidFill>
            <a:sysClr val="window" lastClr="FFFFFF">
              <a:alpha val="49804"/>
            </a:sysClr>
          </a:solidFill>
          <a:ln w="3175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21" name="Group 332"/>
          <p:cNvGrpSpPr>
            <a:grpSpLocks/>
          </p:cNvGrpSpPr>
          <p:nvPr/>
        </p:nvGrpSpPr>
        <p:grpSpPr bwMode="auto">
          <a:xfrm>
            <a:off x="2279154" y="4187253"/>
            <a:ext cx="695036" cy="885262"/>
            <a:chOff x="3917206" y="1381125"/>
            <a:chExt cx="1390650" cy="1784350"/>
          </a:xfrm>
        </p:grpSpPr>
        <p:sp>
          <p:nvSpPr>
            <p:cNvPr id="222" name="Freeform 221"/>
            <p:cNvSpPr>
              <a:spLocks/>
            </p:cNvSpPr>
            <p:nvPr/>
          </p:nvSpPr>
          <p:spPr bwMode="auto">
            <a:xfrm>
              <a:off x="4075956" y="2454275"/>
              <a:ext cx="1165225" cy="153988"/>
            </a:xfrm>
            <a:custGeom>
              <a:avLst/>
              <a:gdLst>
                <a:gd name="T0" fmla="*/ 0 w 588"/>
                <a:gd name="T1" fmla="*/ 0 h 83"/>
                <a:gd name="T2" fmla="*/ 2147483647 w 588"/>
                <a:gd name="T3" fmla="*/ 2147483647 h 83"/>
                <a:gd name="T4" fmla="*/ 2147483647 w 588"/>
                <a:gd name="T5" fmla="*/ 2147483647 h 83"/>
                <a:gd name="T6" fmla="*/ 2147483647 w 588"/>
                <a:gd name="T7" fmla="*/ 2147483647 h 83"/>
                <a:gd name="T8" fmla="*/ 2147483647 w 588"/>
                <a:gd name="T9" fmla="*/ 2147483647 h 83"/>
                <a:gd name="T10" fmla="*/ 2147483647 w 588"/>
                <a:gd name="T11" fmla="*/ 2147483647 h 83"/>
                <a:gd name="T12" fmla="*/ 2147483647 w 588"/>
                <a:gd name="T13" fmla="*/ 2147483647 h 83"/>
                <a:gd name="T14" fmla="*/ 2147483647 w 588"/>
                <a:gd name="T15" fmla="*/ 2147483647 h 83"/>
                <a:gd name="T16" fmla="*/ 2147483647 w 588"/>
                <a:gd name="T17" fmla="*/ 2147483647 h 83"/>
                <a:gd name="T18" fmla="*/ 2147483647 w 588"/>
                <a:gd name="T19" fmla="*/ 2147483647 h 83"/>
                <a:gd name="T20" fmla="*/ 2147483647 w 588"/>
                <a:gd name="T21" fmla="*/ 2147483647 h 83"/>
                <a:gd name="T22" fmla="*/ 2147483647 w 588"/>
                <a:gd name="T23" fmla="*/ 2147483647 h 83"/>
                <a:gd name="T24" fmla="*/ 2147483647 w 588"/>
                <a:gd name="T25" fmla="*/ 2147483647 h 83"/>
                <a:gd name="T26" fmla="*/ 2147483647 w 588"/>
                <a:gd name="T27" fmla="*/ 2147483647 h 83"/>
                <a:gd name="T28" fmla="*/ 2147483647 w 588"/>
                <a:gd name="T29" fmla="*/ 2147483647 h 83"/>
                <a:gd name="T30" fmla="*/ 2147483647 w 588"/>
                <a:gd name="T31" fmla="*/ 2147483647 h 83"/>
                <a:gd name="T32" fmla="*/ 2147483647 w 588"/>
                <a:gd name="T33" fmla="*/ 2147483647 h 83"/>
                <a:gd name="T34" fmla="*/ 2147483647 w 588"/>
                <a:gd name="T35" fmla="*/ 2147483647 h 83"/>
                <a:gd name="T36" fmla="*/ 2147483647 w 588"/>
                <a:gd name="T37" fmla="*/ 2147483647 h 83"/>
                <a:gd name="T38" fmla="*/ 2147483647 w 588"/>
                <a:gd name="T39" fmla="*/ 2147483647 h 83"/>
                <a:gd name="T40" fmla="*/ 2147483647 w 588"/>
                <a:gd name="T41" fmla="*/ 2147483647 h 83"/>
                <a:gd name="T42" fmla="*/ 2147483647 w 588"/>
                <a:gd name="T43" fmla="*/ 2147483647 h 83"/>
                <a:gd name="T44" fmla="*/ 2147483647 w 588"/>
                <a:gd name="T45" fmla="*/ 2147483647 h 83"/>
                <a:gd name="T46" fmla="*/ 2147483647 w 588"/>
                <a:gd name="T47" fmla="*/ 2147483647 h 83"/>
                <a:gd name="T48" fmla="*/ 2147483647 w 588"/>
                <a:gd name="T49" fmla="*/ 2147483647 h 83"/>
                <a:gd name="T50" fmla="*/ 2147483647 w 588"/>
                <a:gd name="T51" fmla="*/ 2147483647 h 83"/>
                <a:gd name="T52" fmla="*/ 2147483647 w 588"/>
                <a:gd name="T53" fmla="*/ 2147483647 h 83"/>
                <a:gd name="T54" fmla="*/ 2147483647 w 588"/>
                <a:gd name="T55" fmla="*/ 2147483647 h 83"/>
                <a:gd name="T56" fmla="*/ 2147483647 w 588"/>
                <a:gd name="T57" fmla="*/ 2147483647 h 83"/>
                <a:gd name="T58" fmla="*/ 2147483647 w 588"/>
                <a:gd name="T59" fmla="*/ 2147483647 h 83"/>
                <a:gd name="T60" fmla="*/ 2147483647 w 588"/>
                <a:gd name="T61" fmla="*/ 2147483647 h 83"/>
                <a:gd name="T62" fmla="*/ 2147483647 w 588"/>
                <a:gd name="T63" fmla="*/ 2147483647 h 83"/>
                <a:gd name="T64" fmla="*/ 2147483647 w 588"/>
                <a:gd name="T65" fmla="*/ 2147483647 h 83"/>
                <a:gd name="T66" fmla="*/ 2147483647 w 588"/>
                <a:gd name="T67" fmla="*/ 2147483647 h 83"/>
                <a:gd name="T68" fmla="*/ 2147483647 w 588"/>
                <a:gd name="T69" fmla="*/ 2147483647 h 83"/>
                <a:gd name="T70" fmla="*/ 2147483647 w 588"/>
                <a:gd name="T71" fmla="*/ 0 h 8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88"/>
                <a:gd name="T109" fmla="*/ 0 h 83"/>
                <a:gd name="T110" fmla="*/ 588 w 588"/>
                <a:gd name="T111" fmla="*/ 83 h 8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88" h="83">
                  <a:moveTo>
                    <a:pt x="0" y="0"/>
                  </a:moveTo>
                  <a:lnTo>
                    <a:pt x="1" y="8"/>
                  </a:lnTo>
                  <a:lnTo>
                    <a:pt x="4" y="16"/>
                  </a:lnTo>
                  <a:lnTo>
                    <a:pt x="16" y="30"/>
                  </a:lnTo>
                  <a:lnTo>
                    <a:pt x="25" y="36"/>
                  </a:lnTo>
                  <a:lnTo>
                    <a:pt x="35" y="42"/>
                  </a:lnTo>
                  <a:lnTo>
                    <a:pt x="47" y="48"/>
                  </a:lnTo>
                  <a:lnTo>
                    <a:pt x="60" y="53"/>
                  </a:lnTo>
                  <a:lnTo>
                    <a:pt x="74" y="58"/>
                  </a:lnTo>
                  <a:lnTo>
                    <a:pt x="90" y="62"/>
                  </a:lnTo>
                  <a:lnTo>
                    <a:pt x="124" y="70"/>
                  </a:lnTo>
                  <a:lnTo>
                    <a:pt x="143" y="73"/>
                  </a:lnTo>
                  <a:lnTo>
                    <a:pt x="162" y="75"/>
                  </a:lnTo>
                  <a:lnTo>
                    <a:pt x="182" y="78"/>
                  </a:lnTo>
                  <a:lnTo>
                    <a:pt x="203" y="80"/>
                  </a:lnTo>
                  <a:lnTo>
                    <a:pt x="245" y="82"/>
                  </a:lnTo>
                  <a:lnTo>
                    <a:pt x="267" y="83"/>
                  </a:lnTo>
                  <a:lnTo>
                    <a:pt x="332" y="83"/>
                  </a:lnTo>
                  <a:lnTo>
                    <a:pt x="353" y="82"/>
                  </a:lnTo>
                  <a:lnTo>
                    <a:pt x="375" y="81"/>
                  </a:lnTo>
                  <a:lnTo>
                    <a:pt x="395" y="79"/>
                  </a:lnTo>
                  <a:lnTo>
                    <a:pt x="416" y="77"/>
                  </a:lnTo>
                  <a:lnTo>
                    <a:pt x="454" y="71"/>
                  </a:lnTo>
                  <a:lnTo>
                    <a:pt x="473" y="68"/>
                  </a:lnTo>
                  <a:lnTo>
                    <a:pt x="490" y="64"/>
                  </a:lnTo>
                  <a:lnTo>
                    <a:pt x="506" y="60"/>
                  </a:lnTo>
                  <a:lnTo>
                    <a:pt x="521" y="55"/>
                  </a:lnTo>
                  <a:lnTo>
                    <a:pt x="535" y="50"/>
                  </a:lnTo>
                  <a:lnTo>
                    <a:pt x="547" y="45"/>
                  </a:lnTo>
                  <a:lnTo>
                    <a:pt x="558" y="39"/>
                  </a:lnTo>
                  <a:lnTo>
                    <a:pt x="568" y="33"/>
                  </a:lnTo>
                  <a:lnTo>
                    <a:pt x="576" y="27"/>
                  </a:lnTo>
                  <a:lnTo>
                    <a:pt x="582" y="20"/>
                  </a:lnTo>
                  <a:lnTo>
                    <a:pt x="586" y="12"/>
                  </a:lnTo>
                  <a:lnTo>
                    <a:pt x="588" y="4"/>
                  </a:lnTo>
                  <a:lnTo>
                    <a:pt x="588" y="0"/>
                  </a:lnTo>
                </a:path>
              </a:pathLst>
            </a:cu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3" name="Freeform 119"/>
            <p:cNvSpPr>
              <a:spLocks/>
            </p:cNvSpPr>
            <p:nvPr/>
          </p:nvSpPr>
          <p:spPr bwMode="auto">
            <a:xfrm>
              <a:off x="3939431" y="1381125"/>
              <a:ext cx="1289050" cy="292100"/>
            </a:xfrm>
            <a:custGeom>
              <a:avLst/>
              <a:gdLst>
                <a:gd name="T0" fmla="*/ 2147483647 w 650"/>
                <a:gd name="T1" fmla="*/ 2147483647 h 156"/>
                <a:gd name="T2" fmla="*/ 2147483647 w 650"/>
                <a:gd name="T3" fmla="*/ 2147483647 h 156"/>
                <a:gd name="T4" fmla="*/ 2147483647 w 650"/>
                <a:gd name="T5" fmla="*/ 2147483647 h 156"/>
                <a:gd name="T6" fmla="*/ 2147483647 w 650"/>
                <a:gd name="T7" fmla="*/ 2147483647 h 156"/>
                <a:gd name="T8" fmla="*/ 2147483647 w 650"/>
                <a:gd name="T9" fmla="*/ 2147483647 h 156"/>
                <a:gd name="T10" fmla="*/ 2147483647 w 650"/>
                <a:gd name="T11" fmla="*/ 2147483647 h 156"/>
                <a:gd name="T12" fmla="*/ 2147483647 w 650"/>
                <a:gd name="T13" fmla="*/ 2147483647 h 156"/>
                <a:gd name="T14" fmla="*/ 2147483647 w 650"/>
                <a:gd name="T15" fmla="*/ 2147483647 h 156"/>
                <a:gd name="T16" fmla="*/ 2147483647 w 650"/>
                <a:gd name="T17" fmla="*/ 2147483647 h 156"/>
                <a:gd name="T18" fmla="*/ 2147483647 w 650"/>
                <a:gd name="T19" fmla="*/ 2147483647 h 156"/>
                <a:gd name="T20" fmla="*/ 2147483647 w 650"/>
                <a:gd name="T21" fmla="*/ 2147483647 h 156"/>
                <a:gd name="T22" fmla="*/ 2147483647 w 650"/>
                <a:gd name="T23" fmla="*/ 2147483647 h 156"/>
                <a:gd name="T24" fmla="*/ 2147483647 w 650"/>
                <a:gd name="T25" fmla="*/ 2147483647 h 156"/>
                <a:gd name="T26" fmla="*/ 2147483647 w 650"/>
                <a:gd name="T27" fmla="*/ 2147483647 h 156"/>
                <a:gd name="T28" fmla="*/ 2147483647 w 650"/>
                <a:gd name="T29" fmla="*/ 2147483647 h 156"/>
                <a:gd name="T30" fmla="*/ 2147483647 w 650"/>
                <a:gd name="T31" fmla="*/ 2147483647 h 156"/>
                <a:gd name="T32" fmla="*/ 2147483647 w 650"/>
                <a:gd name="T33" fmla="*/ 2147483647 h 156"/>
                <a:gd name="T34" fmla="*/ 2147483647 w 650"/>
                <a:gd name="T35" fmla="*/ 2147483647 h 156"/>
                <a:gd name="T36" fmla="*/ 2147483647 w 650"/>
                <a:gd name="T37" fmla="*/ 2147483647 h 156"/>
                <a:gd name="T38" fmla="*/ 2147483647 w 650"/>
                <a:gd name="T39" fmla="*/ 2147483647 h 156"/>
                <a:gd name="T40" fmla="*/ 2147483647 w 650"/>
                <a:gd name="T41" fmla="*/ 2147483647 h 156"/>
                <a:gd name="T42" fmla="*/ 2147483647 w 650"/>
                <a:gd name="T43" fmla="*/ 2147483647 h 156"/>
                <a:gd name="T44" fmla="*/ 2147483647 w 650"/>
                <a:gd name="T45" fmla="*/ 2147483647 h 156"/>
                <a:gd name="T46" fmla="*/ 2147483647 w 650"/>
                <a:gd name="T47" fmla="*/ 2147483647 h 156"/>
                <a:gd name="T48" fmla="*/ 2147483647 w 650"/>
                <a:gd name="T49" fmla="*/ 2147483647 h 156"/>
                <a:gd name="T50" fmla="*/ 2147483647 w 650"/>
                <a:gd name="T51" fmla="*/ 2147483647 h 156"/>
                <a:gd name="T52" fmla="*/ 2147483647 w 650"/>
                <a:gd name="T53" fmla="*/ 2147483647 h 156"/>
                <a:gd name="T54" fmla="*/ 2147483647 w 650"/>
                <a:gd name="T55" fmla="*/ 2147483647 h 156"/>
                <a:gd name="T56" fmla="*/ 2147483647 w 650"/>
                <a:gd name="T57" fmla="*/ 2147483647 h 156"/>
                <a:gd name="T58" fmla="*/ 2147483647 w 650"/>
                <a:gd name="T59" fmla="*/ 2147483647 h 156"/>
                <a:gd name="T60" fmla="*/ 2147483647 w 650"/>
                <a:gd name="T61" fmla="*/ 2147483647 h 156"/>
                <a:gd name="T62" fmla="*/ 2147483647 w 650"/>
                <a:gd name="T63" fmla="*/ 2147483647 h 156"/>
                <a:gd name="T64" fmla="*/ 2147483647 w 650"/>
                <a:gd name="T65" fmla="*/ 2147483647 h 156"/>
                <a:gd name="T66" fmla="*/ 2147483647 w 650"/>
                <a:gd name="T67" fmla="*/ 2147483647 h 156"/>
                <a:gd name="T68" fmla="*/ 2147483647 w 650"/>
                <a:gd name="T69" fmla="*/ 2147483647 h 156"/>
                <a:gd name="T70" fmla="*/ 2147483647 w 650"/>
                <a:gd name="T71" fmla="*/ 2147483647 h 156"/>
                <a:gd name="T72" fmla="*/ 2147483647 w 650"/>
                <a:gd name="T73" fmla="*/ 2147483647 h 156"/>
                <a:gd name="T74" fmla="*/ 2147483647 w 650"/>
                <a:gd name="T75" fmla="*/ 2147483647 h 156"/>
                <a:gd name="T76" fmla="*/ 2147483647 w 650"/>
                <a:gd name="T77" fmla="*/ 2147483647 h 156"/>
                <a:gd name="T78" fmla="*/ 2147483647 w 650"/>
                <a:gd name="T79" fmla="*/ 2147483647 h 156"/>
                <a:gd name="T80" fmla="*/ 2147483647 w 650"/>
                <a:gd name="T81" fmla="*/ 2147483647 h 156"/>
                <a:gd name="T82" fmla="*/ 2147483647 w 650"/>
                <a:gd name="T83" fmla="*/ 2147483647 h 156"/>
                <a:gd name="T84" fmla="*/ 2147483647 w 650"/>
                <a:gd name="T85" fmla="*/ 2147483647 h 1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50"/>
                <a:gd name="T130" fmla="*/ 0 h 156"/>
                <a:gd name="T131" fmla="*/ 650 w 650"/>
                <a:gd name="T132" fmla="*/ 156 h 15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50" h="156">
                  <a:moveTo>
                    <a:pt x="39" y="106"/>
                  </a:moveTo>
                  <a:lnTo>
                    <a:pt x="49" y="104"/>
                  </a:lnTo>
                  <a:lnTo>
                    <a:pt x="71" y="104"/>
                  </a:lnTo>
                  <a:lnTo>
                    <a:pt x="82" y="106"/>
                  </a:lnTo>
                  <a:lnTo>
                    <a:pt x="93" y="109"/>
                  </a:lnTo>
                  <a:lnTo>
                    <a:pt x="103" y="112"/>
                  </a:lnTo>
                  <a:lnTo>
                    <a:pt x="111" y="114"/>
                  </a:lnTo>
                  <a:lnTo>
                    <a:pt x="117" y="117"/>
                  </a:lnTo>
                  <a:lnTo>
                    <a:pt x="129" y="122"/>
                  </a:lnTo>
                  <a:lnTo>
                    <a:pt x="143" y="127"/>
                  </a:lnTo>
                  <a:lnTo>
                    <a:pt x="159" y="132"/>
                  </a:lnTo>
                  <a:lnTo>
                    <a:pt x="175" y="136"/>
                  </a:lnTo>
                  <a:lnTo>
                    <a:pt x="193" y="140"/>
                  </a:lnTo>
                  <a:lnTo>
                    <a:pt x="212" y="144"/>
                  </a:lnTo>
                  <a:lnTo>
                    <a:pt x="254" y="150"/>
                  </a:lnTo>
                  <a:lnTo>
                    <a:pt x="276" y="152"/>
                  </a:lnTo>
                  <a:lnTo>
                    <a:pt x="299" y="154"/>
                  </a:lnTo>
                  <a:lnTo>
                    <a:pt x="347" y="156"/>
                  </a:lnTo>
                  <a:lnTo>
                    <a:pt x="392" y="156"/>
                  </a:lnTo>
                  <a:lnTo>
                    <a:pt x="420" y="154"/>
                  </a:lnTo>
                  <a:lnTo>
                    <a:pt x="446" y="153"/>
                  </a:lnTo>
                  <a:lnTo>
                    <a:pt x="496" y="147"/>
                  </a:lnTo>
                  <a:lnTo>
                    <a:pt x="518" y="144"/>
                  </a:lnTo>
                  <a:lnTo>
                    <a:pt x="540" y="139"/>
                  </a:lnTo>
                  <a:lnTo>
                    <a:pt x="560" y="135"/>
                  </a:lnTo>
                  <a:lnTo>
                    <a:pt x="578" y="130"/>
                  </a:lnTo>
                  <a:lnTo>
                    <a:pt x="595" y="124"/>
                  </a:lnTo>
                  <a:lnTo>
                    <a:pt x="609" y="118"/>
                  </a:lnTo>
                  <a:lnTo>
                    <a:pt x="622" y="112"/>
                  </a:lnTo>
                  <a:lnTo>
                    <a:pt x="632" y="105"/>
                  </a:lnTo>
                  <a:lnTo>
                    <a:pt x="640" y="98"/>
                  </a:lnTo>
                  <a:lnTo>
                    <a:pt x="646" y="91"/>
                  </a:lnTo>
                  <a:lnTo>
                    <a:pt x="649" y="83"/>
                  </a:lnTo>
                  <a:lnTo>
                    <a:pt x="650" y="78"/>
                  </a:lnTo>
                  <a:lnTo>
                    <a:pt x="648" y="70"/>
                  </a:lnTo>
                  <a:lnTo>
                    <a:pt x="644" y="63"/>
                  </a:lnTo>
                  <a:lnTo>
                    <a:pt x="638" y="56"/>
                  </a:lnTo>
                  <a:lnTo>
                    <a:pt x="629" y="49"/>
                  </a:lnTo>
                  <a:lnTo>
                    <a:pt x="618" y="42"/>
                  </a:lnTo>
                  <a:lnTo>
                    <a:pt x="604" y="36"/>
                  </a:lnTo>
                  <a:lnTo>
                    <a:pt x="589" y="30"/>
                  </a:lnTo>
                  <a:lnTo>
                    <a:pt x="572" y="25"/>
                  </a:lnTo>
                  <a:lnTo>
                    <a:pt x="553" y="20"/>
                  </a:lnTo>
                  <a:lnTo>
                    <a:pt x="532" y="15"/>
                  </a:lnTo>
                  <a:lnTo>
                    <a:pt x="510" y="11"/>
                  </a:lnTo>
                  <a:lnTo>
                    <a:pt x="487" y="8"/>
                  </a:lnTo>
                  <a:lnTo>
                    <a:pt x="462" y="5"/>
                  </a:lnTo>
                  <a:lnTo>
                    <a:pt x="437" y="3"/>
                  </a:lnTo>
                  <a:lnTo>
                    <a:pt x="410" y="1"/>
                  </a:lnTo>
                  <a:lnTo>
                    <a:pt x="382" y="1"/>
                  </a:lnTo>
                  <a:lnTo>
                    <a:pt x="364" y="0"/>
                  </a:lnTo>
                  <a:lnTo>
                    <a:pt x="342" y="1"/>
                  </a:lnTo>
                  <a:lnTo>
                    <a:pt x="319" y="1"/>
                  </a:lnTo>
                  <a:lnTo>
                    <a:pt x="298" y="2"/>
                  </a:lnTo>
                  <a:lnTo>
                    <a:pt x="256" y="6"/>
                  </a:lnTo>
                  <a:lnTo>
                    <a:pt x="237" y="9"/>
                  </a:lnTo>
                  <a:lnTo>
                    <a:pt x="218" y="11"/>
                  </a:lnTo>
                  <a:lnTo>
                    <a:pt x="200" y="15"/>
                  </a:lnTo>
                  <a:lnTo>
                    <a:pt x="183" y="18"/>
                  </a:lnTo>
                  <a:lnTo>
                    <a:pt x="171" y="21"/>
                  </a:lnTo>
                  <a:lnTo>
                    <a:pt x="162" y="23"/>
                  </a:lnTo>
                  <a:lnTo>
                    <a:pt x="140" y="29"/>
                  </a:lnTo>
                  <a:lnTo>
                    <a:pt x="129" y="32"/>
                  </a:lnTo>
                  <a:lnTo>
                    <a:pt x="105" y="40"/>
                  </a:lnTo>
                  <a:lnTo>
                    <a:pt x="81" y="50"/>
                  </a:lnTo>
                  <a:lnTo>
                    <a:pt x="79" y="51"/>
                  </a:lnTo>
                  <a:lnTo>
                    <a:pt x="75" y="53"/>
                  </a:lnTo>
                  <a:lnTo>
                    <a:pt x="69" y="57"/>
                  </a:lnTo>
                  <a:lnTo>
                    <a:pt x="62" y="61"/>
                  </a:lnTo>
                  <a:lnTo>
                    <a:pt x="46" y="73"/>
                  </a:lnTo>
                  <a:lnTo>
                    <a:pt x="38" y="80"/>
                  </a:lnTo>
                  <a:lnTo>
                    <a:pt x="31" y="88"/>
                  </a:lnTo>
                  <a:lnTo>
                    <a:pt x="26" y="95"/>
                  </a:lnTo>
                  <a:lnTo>
                    <a:pt x="16" y="105"/>
                  </a:lnTo>
                  <a:lnTo>
                    <a:pt x="11" y="109"/>
                  </a:lnTo>
                  <a:lnTo>
                    <a:pt x="6" y="112"/>
                  </a:lnTo>
                  <a:lnTo>
                    <a:pt x="3" y="115"/>
                  </a:lnTo>
                  <a:lnTo>
                    <a:pt x="1" y="117"/>
                  </a:lnTo>
                  <a:lnTo>
                    <a:pt x="0" y="119"/>
                  </a:lnTo>
                  <a:lnTo>
                    <a:pt x="1" y="121"/>
                  </a:lnTo>
                  <a:lnTo>
                    <a:pt x="3" y="121"/>
                  </a:lnTo>
                  <a:lnTo>
                    <a:pt x="6" y="120"/>
                  </a:lnTo>
                  <a:lnTo>
                    <a:pt x="10" y="119"/>
                  </a:lnTo>
                  <a:lnTo>
                    <a:pt x="16" y="116"/>
                  </a:lnTo>
                  <a:lnTo>
                    <a:pt x="30" y="110"/>
                  </a:lnTo>
                  <a:lnTo>
                    <a:pt x="39" y="106"/>
                  </a:lnTo>
                </a:path>
              </a:pathLst>
            </a:cu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4" name="Freeform 120"/>
            <p:cNvSpPr>
              <a:spLocks/>
            </p:cNvSpPr>
            <p:nvPr/>
          </p:nvSpPr>
          <p:spPr bwMode="auto">
            <a:xfrm>
              <a:off x="3917206" y="1381125"/>
              <a:ext cx="1390650" cy="334963"/>
            </a:xfrm>
            <a:custGeom>
              <a:avLst/>
              <a:gdLst>
                <a:gd name="T0" fmla="*/ 2147483647 w 702"/>
                <a:gd name="T1" fmla="*/ 2147483647 h 179"/>
                <a:gd name="T2" fmla="*/ 2147483647 w 702"/>
                <a:gd name="T3" fmla="*/ 2147483647 h 179"/>
                <a:gd name="T4" fmla="*/ 2147483647 w 702"/>
                <a:gd name="T5" fmla="*/ 2147483647 h 179"/>
                <a:gd name="T6" fmla="*/ 2147483647 w 702"/>
                <a:gd name="T7" fmla="*/ 2147483647 h 179"/>
                <a:gd name="T8" fmla="*/ 2147483647 w 702"/>
                <a:gd name="T9" fmla="*/ 2147483647 h 179"/>
                <a:gd name="T10" fmla="*/ 2147483647 w 702"/>
                <a:gd name="T11" fmla="*/ 2147483647 h 179"/>
                <a:gd name="T12" fmla="*/ 2147483647 w 702"/>
                <a:gd name="T13" fmla="*/ 2147483647 h 179"/>
                <a:gd name="T14" fmla="*/ 2147483647 w 702"/>
                <a:gd name="T15" fmla="*/ 2147483647 h 179"/>
                <a:gd name="T16" fmla="*/ 2147483647 w 702"/>
                <a:gd name="T17" fmla="*/ 2147483647 h 179"/>
                <a:gd name="T18" fmla="*/ 2147483647 w 702"/>
                <a:gd name="T19" fmla="*/ 2147483647 h 179"/>
                <a:gd name="T20" fmla="*/ 2147483647 w 702"/>
                <a:gd name="T21" fmla="*/ 2147483647 h 179"/>
                <a:gd name="T22" fmla="*/ 2147483647 w 702"/>
                <a:gd name="T23" fmla="*/ 2147483647 h 179"/>
                <a:gd name="T24" fmla="*/ 2147483647 w 702"/>
                <a:gd name="T25" fmla="*/ 2147483647 h 179"/>
                <a:gd name="T26" fmla="*/ 2147483647 w 702"/>
                <a:gd name="T27" fmla="*/ 2147483647 h 179"/>
                <a:gd name="T28" fmla="*/ 2147483647 w 702"/>
                <a:gd name="T29" fmla="*/ 2147483647 h 179"/>
                <a:gd name="T30" fmla="*/ 2147483647 w 702"/>
                <a:gd name="T31" fmla="*/ 2147483647 h 179"/>
                <a:gd name="T32" fmla="*/ 2147483647 w 702"/>
                <a:gd name="T33" fmla="*/ 2147483647 h 179"/>
                <a:gd name="T34" fmla="*/ 2147483647 w 702"/>
                <a:gd name="T35" fmla="*/ 2147483647 h 179"/>
                <a:gd name="T36" fmla="*/ 2147483647 w 702"/>
                <a:gd name="T37" fmla="*/ 2147483647 h 179"/>
                <a:gd name="T38" fmla="*/ 2147483647 w 702"/>
                <a:gd name="T39" fmla="*/ 2147483647 h 179"/>
                <a:gd name="T40" fmla="*/ 2147483647 w 702"/>
                <a:gd name="T41" fmla="*/ 2147483647 h 179"/>
                <a:gd name="T42" fmla="*/ 2147483647 w 702"/>
                <a:gd name="T43" fmla="*/ 2147483647 h 179"/>
                <a:gd name="T44" fmla="*/ 2147483647 w 702"/>
                <a:gd name="T45" fmla="*/ 2147483647 h 179"/>
                <a:gd name="T46" fmla="*/ 2147483647 w 702"/>
                <a:gd name="T47" fmla="*/ 2147483647 h 179"/>
                <a:gd name="T48" fmla="*/ 2147483647 w 702"/>
                <a:gd name="T49" fmla="*/ 2147483647 h 179"/>
                <a:gd name="T50" fmla="*/ 2147483647 w 702"/>
                <a:gd name="T51" fmla="*/ 2147483647 h 179"/>
                <a:gd name="T52" fmla="*/ 2147483647 w 702"/>
                <a:gd name="T53" fmla="*/ 0 h 179"/>
                <a:gd name="T54" fmla="*/ 2147483647 w 702"/>
                <a:gd name="T55" fmla="*/ 2147483647 h 179"/>
                <a:gd name="T56" fmla="*/ 2147483647 w 702"/>
                <a:gd name="T57" fmla="*/ 2147483647 h 179"/>
                <a:gd name="T58" fmla="*/ 2147483647 w 702"/>
                <a:gd name="T59" fmla="*/ 2147483647 h 179"/>
                <a:gd name="T60" fmla="*/ 2147483647 w 702"/>
                <a:gd name="T61" fmla="*/ 2147483647 h 179"/>
                <a:gd name="T62" fmla="*/ 2147483647 w 702"/>
                <a:gd name="T63" fmla="*/ 2147483647 h 179"/>
                <a:gd name="T64" fmla="*/ 2147483647 w 702"/>
                <a:gd name="T65" fmla="*/ 2147483647 h 179"/>
                <a:gd name="T66" fmla="*/ 2147483647 w 702"/>
                <a:gd name="T67" fmla="*/ 2147483647 h 179"/>
                <a:gd name="T68" fmla="*/ 2147483647 w 702"/>
                <a:gd name="T69" fmla="*/ 2147483647 h 179"/>
                <a:gd name="T70" fmla="*/ 2147483647 w 702"/>
                <a:gd name="T71" fmla="*/ 2147483647 h 179"/>
                <a:gd name="T72" fmla="*/ 2147483647 w 702"/>
                <a:gd name="T73" fmla="*/ 2147483647 h 179"/>
                <a:gd name="T74" fmla="*/ 2147483647 w 702"/>
                <a:gd name="T75" fmla="*/ 2147483647 h 179"/>
                <a:gd name="T76" fmla="*/ 2147483647 w 702"/>
                <a:gd name="T77" fmla="*/ 2147483647 h 179"/>
                <a:gd name="T78" fmla="*/ 2147483647 w 702"/>
                <a:gd name="T79" fmla="*/ 2147483647 h 179"/>
                <a:gd name="T80" fmla="*/ 2147483647 w 702"/>
                <a:gd name="T81" fmla="*/ 2147483647 h 179"/>
                <a:gd name="T82" fmla="*/ 2147483647 w 702"/>
                <a:gd name="T83" fmla="*/ 2147483647 h 179"/>
                <a:gd name="T84" fmla="*/ 2147483647 w 702"/>
                <a:gd name="T85" fmla="*/ 2147483647 h 179"/>
                <a:gd name="T86" fmla="*/ 2147483647 w 702"/>
                <a:gd name="T87" fmla="*/ 2147483647 h 179"/>
                <a:gd name="T88" fmla="*/ 2147483647 w 702"/>
                <a:gd name="T89" fmla="*/ 2147483647 h 17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02"/>
                <a:gd name="T136" fmla="*/ 0 h 179"/>
                <a:gd name="T137" fmla="*/ 702 w 702"/>
                <a:gd name="T138" fmla="*/ 179 h 17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02" h="179">
                  <a:moveTo>
                    <a:pt x="47" y="136"/>
                  </a:moveTo>
                  <a:lnTo>
                    <a:pt x="52" y="135"/>
                  </a:lnTo>
                  <a:lnTo>
                    <a:pt x="58" y="133"/>
                  </a:lnTo>
                  <a:lnTo>
                    <a:pt x="81" y="133"/>
                  </a:lnTo>
                  <a:lnTo>
                    <a:pt x="90" y="135"/>
                  </a:lnTo>
                  <a:lnTo>
                    <a:pt x="110" y="141"/>
                  </a:lnTo>
                  <a:lnTo>
                    <a:pt x="123" y="146"/>
                  </a:lnTo>
                  <a:lnTo>
                    <a:pt x="138" y="151"/>
                  </a:lnTo>
                  <a:lnTo>
                    <a:pt x="154" y="155"/>
                  </a:lnTo>
                  <a:lnTo>
                    <a:pt x="171" y="159"/>
                  </a:lnTo>
                  <a:lnTo>
                    <a:pt x="189" y="163"/>
                  </a:lnTo>
                  <a:lnTo>
                    <a:pt x="208" y="166"/>
                  </a:lnTo>
                  <a:lnTo>
                    <a:pt x="228" y="170"/>
                  </a:lnTo>
                  <a:lnTo>
                    <a:pt x="270" y="174"/>
                  </a:lnTo>
                  <a:lnTo>
                    <a:pt x="292" y="176"/>
                  </a:lnTo>
                  <a:lnTo>
                    <a:pt x="315" y="178"/>
                  </a:lnTo>
                  <a:lnTo>
                    <a:pt x="338" y="179"/>
                  </a:lnTo>
                  <a:lnTo>
                    <a:pt x="404" y="179"/>
                  </a:lnTo>
                  <a:lnTo>
                    <a:pt x="432" y="178"/>
                  </a:lnTo>
                  <a:lnTo>
                    <a:pt x="484" y="174"/>
                  </a:lnTo>
                  <a:lnTo>
                    <a:pt x="509" y="172"/>
                  </a:lnTo>
                  <a:lnTo>
                    <a:pt x="533" y="168"/>
                  </a:lnTo>
                  <a:lnTo>
                    <a:pt x="555" y="165"/>
                  </a:lnTo>
                  <a:lnTo>
                    <a:pt x="577" y="160"/>
                  </a:lnTo>
                  <a:lnTo>
                    <a:pt x="597" y="156"/>
                  </a:lnTo>
                  <a:lnTo>
                    <a:pt x="615" y="151"/>
                  </a:lnTo>
                  <a:lnTo>
                    <a:pt x="632" y="145"/>
                  </a:lnTo>
                  <a:lnTo>
                    <a:pt x="648" y="139"/>
                  </a:lnTo>
                  <a:lnTo>
                    <a:pt x="661" y="133"/>
                  </a:lnTo>
                  <a:lnTo>
                    <a:pt x="673" y="126"/>
                  </a:lnTo>
                  <a:lnTo>
                    <a:pt x="683" y="120"/>
                  </a:lnTo>
                  <a:lnTo>
                    <a:pt x="691" y="112"/>
                  </a:lnTo>
                  <a:lnTo>
                    <a:pt x="697" y="105"/>
                  </a:lnTo>
                  <a:lnTo>
                    <a:pt x="700" y="98"/>
                  </a:lnTo>
                  <a:lnTo>
                    <a:pt x="702" y="90"/>
                  </a:lnTo>
                  <a:lnTo>
                    <a:pt x="700" y="82"/>
                  </a:lnTo>
                  <a:lnTo>
                    <a:pt x="697" y="75"/>
                  </a:lnTo>
                  <a:lnTo>
                    <a:pt x="691" y="67"/>
                  </a:lnTo>
                  <a:lnTo>
                    <a:pt x="683" y="60"/>
                  </a:lnTo>
                  <a:lnTo>
                    <a:pt x="673" y="53"/>
                  </a:lnTo>
                  <a:lnTo>
                    <a:pt x="662" y="47"/>
                  </a:lnTo>
                  <a:lnTo>
                    <a:pt x="648" y="40"/>
                  </a:lnTo>
                  <a:lnTo>
                    <a:pt x="633" y="35"/>
                  </a:lnTo>
                  <a:lnTo>
                    <a:pt x="615" y="29"/>
                  </a:lnTo>
                  <a:lnTo>
                    <a:pt x="597" y="24"/>
                  </a:lnTo>
                  <a:lnTo>
                    <a:pt x="577" y="19"/>
                  </a:lnTo>
                  <a:lnTo>
                    <a:pt x="556" y="15"/>
                  </a:lnTo>
                  <a:lnTo>
                    <a:pt x="533" y="11"/>
                  </a:lnTo>
                  <a:lnTo>
                    <a:pt x="509" y="8"/>
                  </a:lnTo>
                  <a:lnTo>
                    <a:pt x="484" y="5"/>
                  </a:lnTo>
                  <a:lnTo>
                    <a:pt x="459" y="3"/>
                  </a:lnTo>
                  <a:lnTo>
                    <a:pt x="405" y="1"/>
                  </a:lnTo>
                  <a:lnTo>
                    <a:pt x="377" y="0"/>
                  </a:lnTo>
                  <a:lnTo>
                    <a:pt x="376" y="0"/>
                  </a:lnTo>
                  <a:lnTo>
                    <a:pt x="351" y="1"/>
                  </a:lnTo>
                  <a:lnTo>
                    <a:pt x="326" y="1"/>
                  </a:lnTo>
                  <a:lnTo>
                    <a:pt x="301" y="3"/>
                  </a:lnTo>
                  <a:lnTo>
                    <a:pt x="277" y="4"/>
                  </a:lnTo>
                  <a:lnTo>
                    <a:pt x="254" y="7"/>
                  </a:lnTo>
                  <a:lnTo>
                    <a:pt x="232" y="10"/>
                  </a:lnTo>
                  <a:lnTo>
                    <a:pt x="190" y="16"/>
                  </a:lnTo>
                  <a:lnTo>
                    <a:pt x="171" y="20"/>
                  </a:lnTo>
                  <a:lnTo>
                    <a:pt x="153" y="25"/>
                  </a:lnTo>
                  <a:lnTo>
                    <a:pt x="136" y="29"/>
                  </a:lnTo>
                  <a:lnTo>
                    <a:pt x="121" y="34"/>
                  </a:lnTo>
                  <a:lnTo>
                    <a:pt x="107" y="40"/>
                  </a:lnTo>
                  <a:lnTo>
                    <a:pt x="94" y="45"/>
                  </a:lnTo>
                  <a:lnTo>
                    <a:pt x="83" y="51"/>
                  </a:lnTo>
                  <a:lnTo>
                    <a:pt x="77" y="54"/>
                  </a:lnTo>
                  <a:lnTo>
                    <a:pt x="68" y="61"/>
                  </a:lnTo>
                  <a:lnTo>
                    <a:pt x="52" y="75"/>
                  </a:lnTo>
                  <a:lnTo>
                    <a:pt x="45" y="81"/>
                  </a:lnTo>
                  <a:lnTo>
                    <a:pt x="39" y="88"/>
                  </a:lnTo>
                  <a:lnTo>
                    <a:pt x="34" y="94"/>
                  </a:lnTo>
                  <a:lnTo>
                    <a:pt x="29" y="99"/>
                  </a:lnTo>
                  <a:lnTo>
                    <a:pt x="25" y="104"/>
                  </a:lnTo>
                  <a:lnTo>
                    <a:pt x="17" y="110"/>
                  </a:lnTo>
                  <a:lnTo>
                    <a:pt x="13" y="114"/>
                  </a:lnTo>
                  <a:lnTo>
                    <a:pt x="9" y="117"/>
                  </a:lnTo>
                  <a:lnTo>
                    <a:pt x="6" y="120"/>
                  </a:lnTo>
                  <a:lnTo>
                    <a:pt x="3" y="124"/>
                  </a:lnTo>
                  <a:lnTo>
                    <a:pt x="1" y="128"/>
                  </a:lnTo>
                  <a:lnTo>
                    <a:pt x="0" y="133"/>
                  </a:lnTo>
                  <a:lnTo>
                    <a:pt x="3" y="143"/>
                  </a:lnTo>
                  <a:lnTo>
                    <a:pt x="10" y="148"/>
                  </a:lnTo>
                  <a:lnTo>
                    <a:pt x="19" y="148"/>
                  </a:lnTo>
                  <a:lnTo>
                    <a:pt x="30" y="146"/>
                  </a:lnTo>
                  <a:lnTo>
                    <a:pt x="39" y="142"/>
                  </a:lnTo>
                  <a:lnTo>
                    <a:pt x="47" y="138"/>
                  </a:lnTo>
                  <a:lnTo>
                    <a:pt x="50" y="136"/>
                  </a:lnTo>
                  <a:lnTo>
                    <a:pt x="47" y="136"/>
                  </a:lnTo>
                </a:path>
              </a:pathLst>
            </a:cu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5" name="Freeform 121"/>
            <p:cNvSpPr>
              <a:spLocks/>
            </p:cNvSpPr>
            <p:nvPr/>
          </p:nvSpPr>
          <p:spPr bwMode="auto">
            <a:xfrm>
              <a:off x="4144218" y="1747838"/>
              <a:ext cx="1028700" cy="66675"/>
            </a:xfrm>
            <a:custGeom>
              <a:avLst/>
              <a:gdLst>
                <a:gd name="T0" fmla="*/ 0 w 519"/>
                <a:gd name="T1" fmla="*/ 0 h 36"/>
                <a:gd name="T2" fmla="*/ 2147483647 w 519"/>
                <a:gd name="T3" fmla="*/ 2147483647 h 36"/>
                <a:gd name="T4" fmla="*/ 2147483647 w 519"/>
                <a:gd name="T5" fmla="*/ 2147483647 h 36"/>
                <a:gd name="T6" fmla="*/ 2147483647 w 519"/>
                <a:gd name="T7" fmla="*/ 2147483647 h 36"/>
                <a:gd name="T8" fmla="*/ 2147483647 w 519"/>
                <a:gd name="T9" fmla="*/ 2147483647 h 36"/>
                <a:gd name="T10" fmla="*/ 2147483647 w 519"/>
                <a:gd name="T11" fmla="*/ 2147483647 h 36"/>
                <a:gd name="T12" fmla="*/ 2147483647 w 519"/>
                <a:gd name="T13" fmla="*/ 2147483647 h 36"/>
                <a:gd name="T14" fmla="*/ 2147483647 w 519"/>
                <a:gd name="T15" fmla="*/ 2147483647 h 36"/>
                <a:gd name="T16" fmla="*/ 2147483647 w 519"/>
                <a:gd name="T17" fmla="*/ 2147483647 h 36"/>
                <a:gd name="T18" fmla="*/ 2147483647 w 519"/>
                <a:gd name="T19" fmla="*/ 2147483647 h 36"/>
                <a:gd name="T20" fmla="*/ 2147483647 w 519"/>
                <a:gd name="T21" fmla="*/ 2147483647 h 36"/>
                <a:gd name="T22" fmla="*/ 2147483647 w 519"/>
                <a:gd name="T23" fmla="*/ 2147483647 h 36"/>
                <a:gd name="T24" fmla="*/ 2147483647 w 519"/>
                <a:gd name="T25" fmla="*/ 2147483647 h 36"/>
                <a:gd name="T26" fmla="*/ 2147483647 w 519"/>
                <a:gd name="T27" fmla="*/ 2147483647 h 36"/>
                <a:gd name="T28" fmla="*/ 2147483647 w 519"/>
                <a:gd name="T29" fmla="*/ 2147483647 h 36"/>
                <a:gd name="T30" fmla="*/ 2147483647 w 519"/>
                <a:gd name="T31" fmla="*/ 2147483647 h 36"/>
                <a:gd name="T32" fmla="*/ 2147483647 w 519"/>
                <a:gd name="T33" fmla="*/ 2147483647 h 36"/>
                <a:gd name="T34" fmla="*/ 2147483647 w 519"/>
                <a:gd name="T35" fmla="*/ 2147483647 h 36"/>
                <a:gd name="T36" fmla="*/ 2147483647 w 519"/>
                <a:gd name="T37" fmla="*/ 2147483647 h 36"/>
                <a:gd name="T38" fmla="*/ 2147483647 w 519"/>
                <a:gd name="T39" fmla="*/ 2147483647 h 36"/>
                <a:gd name="T40" fmla="*/ 2147483647 w 519"/>
                <a:gd name="T41" fmla="*/ 2147483647 h 36"/>
                <a:gd name="T42" fmla="*/ 2147483647 w 519"/>
                <a:gd name="T43" fmla="*/ 2147483647 h 36"/>
                <a:gd name="T44" fmla="*/ 2147483647 w 519"/>
                <a:gd name="T45" fmla="*/ 2147483647 h 36"/>
                <a:gd name="T46" fmla="*/ 2147483647 w 519"/>
                <a:gd name="T47" fmla="*/ 2147483647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19"/>
                <a:gd name="T73" fmla="*/ 0 h 36"/>
                <a:gd name="T74" fmla="*/ 519 w 519"/>
                <a:gd name="T75" fmla="*/ 36 h 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19" h="36">
                  <a:moveTo>
                    <a:pt x="0" y="0"/>
                  </a:moveTo>
                  <a:lnTo>
                    <a:pt x="13" y="5"/>
                  </a:lnTo>
                  <a:lnTo>
                    <a:pt x="29" y="9"/>
                  </a:lnTo>
                  <a:lnTo>
                    <a:pt x="45" y="14"/>
                  </a:lnTo>
                  <a:lnTo>
                    <a:pt x="62" y="18"/>
                  </a:lnTo>
                  <a:lnTo>
                    <a:pt x="80" y="21"/>
                  </a:lnTo>
                  <a:lnTo>
                    <a:pt x="99" y="25"/>
                  </a:lnTo>
                  <a:lnTo>
                    <a:pt x="119" y="27"/>
                  </a:lnTo>
                  <a:lnTo>
                    <a:pt x="140" y="30"/>
                  </a:lnTo>
                  <a:lnTo>
                    <a:pt x="161" y="32"/>
                  </a:lnTo>
                  <a:lnTo>
                    <a:pt x="183" y="34"/>
                  </a:lnTo>
                  <a:lnTo>
                    <a:pt x="229" y="36"/>
                  </a:lnTo>
                  <a:lnTo>
                    <a:pt x="308" y="36"/>
                  </a:lnTo>
                  <a:lnTo>
                    <a:pt x="331" y="34"/>
                  </a:lnTo>
                  <a:lnTo>
                    <a:pt x="353" y="33"/>
                  </a:lnTo>
                  <a:lnTo>
                    <a:pt x="375" y="31"/>
                  </a:lnTo>
                  <a:lnTo>
                    <a:pt x="396" y="28"/>
                  </a:lnTo>
                  <a:lnTo>
                    <a:pt x="416" y="26"/>
                  </a:lnTo>
                  <a:lnTo>
                    <a:pt x="435" y="23"/>
                  </a:lnTo>
                  <a:lnTo>
                    <a:pt x="454" y="19"/>
                  </a:lnTo>
                  <a:lnTo>
                    <a:pt x="488" y="11"/>
                  </a:lnTo>
                  <a:lnTo>
                    <a:pt x="503" y="7"/>
                  </a:lnTo>
                  <a:lnTo>
                    <a:pt x="517" y="2"/>
                  </a:lnTo>
                  <a:lnTo>
                    <a:pt x="519" y="2"/>
                  </a:lnTo>
                </a:path>
              </a:pathLst>
            </a:cu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6" name="Freeform 122"/>
            <p:cNvSpPr>
              <a:spLocks/>
            </p:cNvSpPr>
            <p:nvPr/>
          </p:nvSpPr>
          <p:spPr bwMode="auto">
            <a:xfrm>
              <a:off x="3966418" y="1562100"/>
              <a:ext cx="1339850" cy="1603375"/>
            </a:xfrm>
            <a:custGeom>
              <a:avLst/>
              <a:gdLst>
                <a:gd name="T0" fmla="*/ 2147483647 w 675"/>
                <a:gd name="T1" fmla="*/ 0 h 857"/>
                <a:gd name="T2" fmla="*/ 2147483647 w 675"/>
                <a:gd name="T3" fmla="*/ 2147483647 h 857"/>
                <a:gd name="T4" fmla="*/ 2147483647 w 675"/>
                <a:gd name="T5" fmla="*/ 2147483647 h 857"/>
                <a:gd name="T6" fmla="*/ 2147483647 w 675"/>
                <a:gd name="T7" fmla="*/ 2147483647 h 857"/>
                <a:gd name="T8" fmla="*/ 2147483647 w 675"/>
                <a:gd name="T9" fmla="*/ 2147483647 h 857"/>
                <a:gd name="T10" fmla="*/ 2147483647 w 675"/>
                <a:gd name="T11" fmla="*/ 2147483647 h 857"/>
                <a:gd name="T12" fmla="*/ 2147483647 w 675"/>
                <a:gd name="T13" fmla="*/ 2147483647 h 857"/>
                <a:gd name="T14" fmla="*/ 2147483647 w 675"/>
                <a:gd name="T15" fmla="*/ 2147483647 h 857"/>
                <a:gd name="T16" fmla="*/ 2147483647 w 675"/>
                <a:gd name="T17" fmla="*/ 2147483647 h 857"/>
                <a:gd name="T18" fmla="*/ 2147483647 w 675"/>
                <a:gd name="T19" fmla="*/ 2147483647 h 857"/>
                <a:gd name="T20" fmla="*/ 2147483647 w 675"/>
                <a:gd name="T21" fmla="*/ 2147483647 h 857"/>
                <a:gd name="T22" fmla="*/ 2147483647 w 675"/>
                <a:gd name="T23" fmla="*/ 2147483647 h 857"/>
                <a:gd name="T24" fmla="*/ 2147483647 w 675"/>
                <a:gd name="T25" fmla="*/ 2147483647 h 857"/>
                <a:gd name="T26" fmla="*/ 2147483647 w 675"/>
                <a:gd name="T27" fmla="*/ 2147483647 h 857"/>
                <a:gd name="T28" fmla="*/ 2147483647 w 675"/>
                <a:gd name="T29" fmla="*/ 2147483647 h 857"/>
                <a:gd name="T30" fmla="*/ 2147483647 w 675"/>
                <a:gd name="T31" fmla="*/ 2147483647 h 857"/>
                <a:gd name="T32" fmla="*/ 2147483647 w 675"/>
                <a:gd name="T33" fmla="*/ 2147483647 h 857"/>
                <a:gd name="T34" fmla="*/ 2147483647 w 675"/>
                <a:gd name="T35" fmla="*/ 2147483647 h 857"/>
                <a:gd name="T36" fmla="*/ 2147483647 w 675"/>
                <a:gd name="T37" fmla="*/ 2147483647 h 857"/>
                <a:gd name="T38" fmla="*/ 2147483647 w 675"/>
                <a:gd name="T39" fmla="*/ 2147483647 h 857"/>
                <a:gd name="T40" fmla="*/ 2147483647 w 675"/>
                <a:gd name="T41" fmla="*/ 2147483647 h 857"/>
                <a:gd name="T42" fmla="*/ 2147483647 w 675"/>
                <a:gd name="T43" fmla="*/ 2147483647 h 857"/>
                <a:gd name="T44" fmla="*/ 2147483647 w 675"/>
                <a:gd name="T45" fmla="*/ 2147483647 h 857"/>
                <a:gd name="T46" fmla="*/ 2147483647 w 675"/>
                <a:gd name="T47" fmla="*/ 2147483647 h 857"/>
                <a:gd name="T48" fmla="*/ 2147483647 w 675"/>
                <a:gd name="T49" fmla="*/ 2147483647 h 857"/>
                <a:gd name="T50" fmla="*/ 2147483647 w 675"/>
                <a:gd name="T51" fmla="*/ 2147483647 h 857"/>
                <a:gd name="T52" fmla="*/ 2147483647 w 675"/>
                <a:gd name="T53" fmla="*/ 2147483647 h 857"/>
                <a:gd name="T54" fmla="*/ 2147483647 w 675"/>
                <a:gd name="T55" fmla="*/ 2147483647 h 857"/>
                <a:gd name="T56" fmla="*/ 2147483647 w 675"/>
                <a:gd name="T57" fmla="*/ 2147483647 h 857"/>
                <a:gd name="T58" fmla="*/ 2147483647 w 675"/>
                <a:gd name="T59" fmla="*/ 2147483647 h 857"/>
                <a:gd name="T60" fmla="*/ 2147483647 w 675"/>
                <a:gd name="T61" fmla="*/ 2147483647 h 857"/>
                <a:gd name="T62" fmla="*/ 2147483647 w 675"/>
                <a:gd name="T63" fmla="*/ 2147483647 h 857"/>
                <a:gd name="T64" fmla="*/ 2147483647 w 675"/>
                <a:gd name="T65" fmla="*/ 2147483647 h 857"/>
                <a:gd name="T66" fmla="*/ 2147483647 w 675"/>
                <a:gd name="T67" fmla="*/ 2147483647 h 857"/>
                <a:gd name="T68" fmla="*/ 2147483647 w 675"/>
                <a:gd name="T69" fmla="*/ 2147483647 h 857"/>
                <a:gd name="T70" fmla="*/ 2147483647 w 675"/>
                <a:gd name="T71" fmla="*/ 2147483647 h 857"/>
                <a:gd name="T72" fmla="*/ 2147483647 w 675"/>
                <a:gd name="T73" fmla="*/ 2147483647 h 857"/>
                <a:gd name="T74" fmla="*/ 2147483647 w 675"/>
                <a:gd name="T75" fmla="*/ 2147483647 h 857"/>
                <a:gd name="T76" fmla="*/ 2147483647 w 675"/>
                <a:gd name="T77" fmla="*/ 2147483647 h 857"/>
                <a:gd name="T78" fmla="*/ 2147483647 w 675"/>
                <a:gd name="T79" fmla="*/ 2147483647 h 857"/>
                <a:gd name="T80" fmla="*/ 2147483647 w 675"/>
                <a:gd name="T81" fmla="*/ 2147483647 h 857"/>
                <a:gd name="T82" fmla="*/ 2147483647 w 675"/>
                <a:gd name="T83" fmla="*/ 2147483647 h 857"/>
                <a:gd name="T84" fmla="*/ 2147483647 w 675"/>
                <a:gd name="T85" fmla="*/ 2147483647 h 857"/>
                <a:gd name="T86" fmla="*/ 2147483647 w 675"/>
                <a:gd name="T87" fmla="*/ 2147483647 h 857"/>
                <a:gd name="T88" fmla="*/ 2147483647 w 675"/>
                <a:gd name="T89" fmla="*/ 2147483647 h 857"/>
                <a:gd name="T90" fmla="*/ 2147483647 w 675"/>
                <a:gd name="T91" fmla="*/ 2147483647 h 857"/>
                <a:gd name="T92" fmla="*/ 2147483647 w 675"/>
                <a:gd name="T93" fmla="*/ 2147483647 h 857"/>
                <a:gd name="T94" fmla="*/ 2147483647 w 675"/>
                <a:gd name="T95" fmla="*/ 2147483647 h 857"/>
                <a:gd name="T96" fmla="*/ 2147483647 w 675"/>
                <a:gd name="T97" fmla="*/ 2147483647 h 857"/>
                <a:gd name="T98" fmla="*/ 2147483647 w 675"/>
                <a:gd name="T99" fmla="*/ 2147483647 h 857"/>
                <a:gd name="T100" fmla="*/ 0 w 675"/>
                <a:gd name="T101" fmla="*/ 2147483647 h 85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75"/>
                <a:gd name="T154" fmla="*/ 0 h 857"/>
                <a:gd name="T155" fmla="*/ 675 w 675"/>
                <a:gd name="T156" fmla="*/ 857 h 85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75" h="857">
                  <a:moveTo>
                    <a:pt x="675" y="0"/>
                  </a:moveTo>
                  <a:lnTo>
                    <a:pt x="670" y="6"/>
                  </a:lnTo>
                  <a:lnTo>
                    <a:pt x="665" y="14"/>
                  </a:lnTo>
                  <a:lnTo>
                    <a:pt x="661" y="25"/>
                  </a:lnTo>
                  <a:lnTo>
                    <a:pt x="656" y="37"/>
                  </a:lnTo>
                  <a:lnTo>
                    <a:pt x="652" y="49"/>
                  </a:lnTo>
                  <a:lnTo>
                    <a:pt x="649" y="62"/>
                  </a:lnTo>
                  <a:lnTo>
                    <a:pt x="647" y="75"/>
                  </a:lnTo>
                  <a:lnTo>
                    <a:pt x="647" y="772"/>
                  </a:lnTo>
                  <a:lnTo>
                    <a:pt x="645" y="780"/>
                  </a:lnTo>
                  <a:lnTo>
                    <a:pt x="642" y="788"/>
                  </a:lnTo>
                  <a:lnTo>
                    <a:pt x="635" y="795"/>
                  </a:lnTo>
                  <a:lnTo>
                    <a:pt x="627" y="803"/>
                  </a:lnTo>
                  <a:lnTo>
                    <a:pt x="616" y="810"/>
                  </a:lnTo>
                  <a:lnTo>
                    <a:pt x="604" y="816"/>
                  </a:lnTo>
                  <a:lnTo>
                    <a:pt x="589" y="822"/>
                  </a:lnTo>
                  <a:lnTo>
                    <a:pt x="573" y="828"/>
                  </a:lnTo>
                  <a:lnTo>
                    <a:pt x="555" y="834"/>
                  </a:lnTo>
                  <a:lnTo>
                    <a:pt x="535" y="838"/>
                  </a:lnTo>
                  <a:lnTo>
                    <a:pt x="514" y="843"/>
                  </a:lnTo>
                  <a:lnTo>
                    <a:pt x="491" y="847"/>
                  </a:lnTo>
                  <a:lnTo>
                    <a:pt x="468" y="850"/>
                  </a:lnTo>
                  <a:lnTo>
                    <a:pt x="443" y="853"/>
                  </a:lnTo>
                  <a:lnTo>
                    <a:pt x="417" y="855"/>
                  </a:lnTo>
                  <a:lnTo>
                    <a:pt x="363" y="857"/>
                  </a:lnTo>
                  <a:lnTo>
                    <a:pt x="322" y="857"/>
                  </a:lnTo>
                  <a:lnTo>
                    <a:pt x="295" y="856"/>
                  </a:lnTo>
                  <a:lnTo>
                    <a:pt x="268" y="854"/>
                  </a:lnTo>
                  <a:lnTo>
                    <a:pt x="243" y="851"/>
                  </a:lnTo>
                  <a:lnTo>
                    <a:pt x="219" y="848"/>
                  </a:lnTo>
                  <a:lnTo>
                    <a:pt x="196" y="845"/>
                  </a:lnTo>
                  <a:lnTo>
                    <a:pt x="174" y="841"/>
                  </a:lnTo>
                  <a:lnTo>
                    <a:pt x="154" y="836"/>
                  </a:lnTo>
                  <a:lnTo>
                    <a:pt x="135" y="831"/>
                  </a:lnTo>
                  <a:lnTo>
                    <a:pt x="118" y="825"/>
                  </a:lnTo>
                  <a:lnTo>
                    <a:pt x="102" y="819"/>
                  </a:lnTo>
                  <a:lnTo>
                    <a:pt x="89" y="813"/>
                  </a:lnTo>
                  <a:lnTo>
                    <a:pt x="77" y="806"/>
                  </a:lnTo>
                  <a:lnTo>
                    <a:pt x="68" y="799"/>
                  </a:lnTo>
                  <a:lnTo>
                    <a:pt x="60" y="791"/>
                  </a:lnTo>
                  <a:lnTo>
                    <a:pt x="55" y="784"/>
                  </a:lnTo>
                  <a:lnTo>
                    <a:pt x="53" y="776"/>
                  </a:lnTo>
                  <a:lnTo>
                    <a:pt x="53" y="142"/>
                  </a:lnTo>
                  <a:lnTo>
                    <a:pt x="51" y="127"/>
                  </a:lnTo>
                  <a:lnTo>
                    <a:pt x="46" y="112"/>
                  </a:lnTo>
                  <a:lnTo>
                    <a:pt x="39" y="98"/>
                  </a:lnTo>
                  <a:lnTo>
                    <a:pt x="30" y="85"/>
                  </a:lnTo>
                  <a:lnTo>
                    <a:pt x="21" y="73"/>
                  </a:lnTo>
                  <a:lnTo>
                    <a:pt x="12" y="63"/>
                  </a:lnTo>
                  <a:lnTo>
                    <a:pt x="5" y="56"/>
                  </a:lnTo>
                  <a:lnTo>
                    <a:pt x="0" y="50"/>
                  </a:lnTo>
                </a:path>
              </a:pathLst>
            </a:cu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27" name="Group 175"/>
          <p:cNvGrpSpPr/>
          <p:nvPr/>
        </p:nvGrpSpPr>
        <p:grpSpPr>
          <a:xfrm>
            <a:off x="636604" y="4221088"/>
            <a:ext cx="695036" cy="885263"/>
            <a:chOff x="776536" y="1628800"/>
            <a:chExt cx="1098327" cy="1398933"/>
          </a:xfrm>
        </p:grpSpPr>
        <p:grpSp>
          <p:nvGrpSpPr>
            <p:cNvPr id="228" name="Group 332"/>
            <p:cNvGrpSpPr>
              <a:grpSpLocks/>
            </p:cNvGrpSpPr>
            <p:nvPr/>
          </p:nvGrpSpPr>
          <p:grpSpPr bwMode="auto">
            <a:xfrm>
              <a:off x="776536" y="1628800"/>
              <a:ext cx="1098327" cy="1398933"/>
              <a:chOff x="3917206" y="1381125"/>
              <a:chExt cx="1390650" cy="1784350"/>
            </a:xfrm>
          </p:grpSpPr>
          <p:sp>
            <p:nvSpPr>
              <p:cNvPr id="239" name="Freeform 119"/>
              <p:cNvSpPr>
                <a:spLocks/>
              </p:cNvSpPr>
              <p:nvPr/>
            </p:nvSpPr>
            <p:spPr bwMode="auto">
              <a:xfrm>
                <a:off x="3939431" y="1381125"/>
                <a:ext cx="1289050" cy="292100"/>
              </a:xfrm>
              <a:custGeom>
                <a:avLst/>
                <a:gdLst>
                  <a:gd name="T0" fmla="*/ 2147483647 w 650"/>
                  <a:gd name="T1" fmla="*/ 2147483647 h 156"/>
                  <a:gd name="T2" fmla="*/ 2147483647 w 650"/>
                  <a:gd name="T3" fmla="*/ 2147483647 h 156"/>
                  <a:gd name="T4" fmla="*/ 2147483647 w 650"/>
                  <a:gd name="T5" fmla="*/ 2147483647 h 156"/>
                  <a:gd name="T6" fmla="*/ 2147483647 w 650"/>
                  <a:gd name="T7" fmla="*/ 2147483647 h 156"/>
                  <a:gd name="T8" fmla="*/ 2147483647 w 650"/>
                  <a:gd name="T9" fmla="*/ 2147483647 h 156"/>
                  <a:gd name="T10" fmla="*/ 2147483647 w 650"/>
                  <a:gd name="T11" fmla="*/ 2147483647 h 156"/>
                  <a:gd name="T12" fmla="*/ 2147483647 w 650"/>
                  <a:gd name="T13" fmla="*/ 2147483647 h 156"/>
                  <a:gd name="T14" fmla="*/ 2147483647 w 650"/>
                  <a:gd name="T15" fmla="*/ 2147483647 h 156"/>
                  <a:gd name="T16" fmla="*/ 2147483647 w 650"/>
                  <a:gd name="T17" fmla="*/ 2147483647 h 156"/>
                  <a:gd name="T18" fmla="*/ 2147483647 w 650"/>
                  <a:gd name="T19" fmla="*/ 2147483647 h 156"/>
                  <a:gd name="T20" fmla="*/ 2147483647 w 650"/>
                  <a:gd name="T21" fmla="*/ 2147483647 h 156"/>
                  <a:gd name="T22" fmla="*/ 2147483647 w 650"/>
                  <a:gd name="T23" fmla="*/ 2147483647 h 156"/>
                  <a:gd name="T24" fmla="*/ 2147483647 w 650"/>
                  <a:gd name="T25" fmla="*/ 2147483647 h 156"/>
                  <a:gd name="T26" fmla="*/ 2147483647 w 650"/>
                  <a:gd name="T27" fmla="*/ 2147483647 h 156"/>
                  <a:gd name="T28" fmla="*/ 2147483647 w 650"/>
                  <a:gd name="T29" fmla="*/ 2147483647 h 156"/>
                  <a:gd name="T30" fmla="*/ 2147483647 w 650"/>
                  <a:gd name="T31" fmla="*/ 2147483647 h 156"/>
                  <a:gd name="T32" fmla="*/ 2147483647 w 650"/>
                  <a:gd name="T33" fmla="*/ 2147483647 h 156"/>
                  <a:gd name="T34" fmla="*/ 2147483647 w 650"/>
                  <a:gd name="T35" fmla="*/ 2147483647 h 156"/>
                  <a:gd name="T36" fmla="*/ 2147483647 w 650"/>
                  <a:gd name="T37" fmla="*/ 2147483647 h 156"/>
                  <a:gd name="T38" fmla="*/ 2147483647 w 650"/>
                  <a:gd name="T39" fmla="*/ 2147483647 h 156"/>
                  <a:gd name="T40" fmla="*/ 2147483647 w 650"/>
                  <a:gd name="T41" fmla="*/ 2147483647 h 156"/>
                  <a:gd name="T42" fmla="*/ 2147483647 w 650"/>
                  <a:gd name="T43" fmla="*/ 2147483647 h 156"/>
                  <a:gd name="T44" fmla="*/ 2147483647 w 650"/>
                  <a:gd name="T45" fmla="*/ 2147483647 h 156"/>
                  <a:gd name="T46" fmla="*/ 2147483647 w 650"/>
                  <a:gd name="T47" fmla="*/ 2147483647 h 156"/>
                  <a:gd name="T48" fmla="*/ 2147483647 w 650"/>
                  <a:gd name="T49" fmla="*/ 2147483647 h 156"/>
                  <a:gd name="T50" fmla="*/ 2147483647 w 650"/>
                  <a:gd name="T51" fmla="*/ 2147483647 h 156"/>
                  <a:gd name="T52" fmla="*/ 2147483647 w 650"/>
                  <a:gd name="T53" fmla="*/ 2147483647 h 156"/>
                  <a:gd name="T54" fmla="*/ 2147483647 w 650"/>
                  <a:gd name="T55" fmla="*/ 2147483647 h 156"/>
                  <a:gd name="T56" fmla="*/ 2147483647 w 650"/>
                  <a:gd name="T57" fmla="*/ 2147483647 h 156"/>
                  <a:gd name="T58" fmla="*/ 2147483647 w 650"/>
                  <a:gd name="T59" fmla="*/ 2147483647 h 156"/>
                  <a:gd name="T60" fmla="*/ 2147483647 w 650"/>
                  <a:gd name="T61" fmla="*/ 2147483647 h 156"/>
                  <a:gd name="T62" fmla="*/ 2147483647 w 650"/>
                  <a:gd name="T63" fmla="*/ 2147483647 h 156"/>
                  <a:gd name="T64" fmla="*/ 2147483647 w 650"/>
                  <a:gd name="T65" fmla="*/ 2147483647 h 156"/>
                  <a:gd name="T66" fmla="*/ 2147483647 w 650"/>
                  <a:gd name="T67" fmla="*/ 2147483647 h 156"/>
                  <a:gd name="T68" fmla="*/ 2147483647 w 650"/>
                  <a:gd name="T69" fmla="*/ 2147483647 h 156"/>
                  <a:gd name="T70" fmla="*/ 2147483647 w 650"/>
                  <a:gd name="T71" fmla="*/ 2147483647 h 156"/>
                  <a:gd name="T72" fmla="*/ 2147483647 w 650"/>
                  <a:gd name="T73" fmla="*/ 2147483647 h 156"/>
                  <a:gd name="T74" fmla="*/ 2147483647 w 650"/>
                  <a:gd name="T75" fmla="*/ 2147483647 h 156"/>
                  <a:gd name="T76" fmla="*/ 2147483647 w 650"/>
                  <a:gd name="T77" fmla="*/ 2147483647 h 156"/>
                  <a:gd name="T78" fmla="*/ 2147483647 w 650"/>
                  <a:gd name="T79" fmla="*/ 2147483647 h 156"/>
                  <a:gd name="T80" fmla="*/ 2147483647 w 650"/>
                  <a:gd name="T81" fmla="*/ 2147483647 h 156"/>
                  <a:gd name="T82" fmla="*/ 2147483647 w 650"/>
                  <a:gd name="T83" fmla="*/ 2147483647 h 156"/>
                  <a:gd name="T84" fmla="*/ 2147483647 w 650"/>
                  <a:gd name="T85" fmla="*/ 2147483647 h 1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650"/>
                  <a:gd name="T130" fmla="*/ 0 h 156"/>
                  <a:gd name="T131" fmla="*/ 650 w 650"/>
                  <a:gd name="T132" fmla="*/ 156 h 15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650" h="156">
                    <a:moveTo>
                      <a:pt x="39" y="106"/>
                    </a:moveTo>
                    <a:lnTo>
                      <a:pt x="49" y="104"/>
                    </a:lnTo>
                    <a:lnTo>
                      <a:pt x="71" y="104"/>
                    </a:lnTo>
                    <a:lnTo>
                      <a:pt x="82" y="106"/>
                    </a:lnTo>
                    <a:lnTo>
                      <a:pt x="93" y="109"/>
                    </a:lnTo>
                    <a:lnTo>
                      <a:pt x="103" y="112"/>
                    </a:lnTo>
                    <a:lnTo>
                      <a:pt x="111" y="114"/>
                    </a:lnTo>
                    <a:lnTo>
                      <a:pt x="117" y="117"/>
                    </a:lnTo>
                    <a:lnTo>
                      <a:pt x="129" y="122"/>
                    </a:lnTo>
                    <a:lnTo>
                      <a:pt x="143" y="127"/>
                    </a:lnTo>
                    <a:lnTo>
                      <a:pt x="159" y="132"/>
                    </a:lnTo>
                    <a:lnTo>
                      <a:pt x="175" y="136"/>
                    </a:lnTo>
                    <a:lnTo>
                      <a:pt x="193" y="140"/>
                    </a:lnTo>
                    <a:lnTo>
                      <a:pt x="212" y="144"/>
                    </a:lnTo>
                    <a:lnTo>
                      <a:pt x="254" y="150"/>
                    </a:lnTo>
                    <a:lnTo>
                      <a:pt x="276" y="152"/>
                    </a:lnTo>
                    <a:lnTo>
                      <a:pt x="299" y="154"/>
                    </a:lnTo>
                    <a:lnTo>
                      <a:pt x="347" y="156"/>
                    </a:lnTo>
                    <a:lnTo>
                      <a:pt x="392" y="156"/>
                    </a:lnTo>
                    <a:lnTo>
                      <a:pt x="420" y="154"/>
                    </a:lnTo>
                    <a:lnTo>
                      <a:pt x="446" y="153"/>
                    </a:lnTo>
                    <a:lnTo>
                      <a:pt x="496" y="147"/>
                    </a:lnTo>
                    <a:lnTo>
                      <a:pt x="518" y="144"/>
                    </a:lnTo>
                    <a:lnTo>
                      <a:pt x="540" y="139"/>
                    </a:lnTo>
                    <a:lnTo>
                      <a:pt x="560" y="135"/>
                    </a:lnTo>
                    <a:lnTo>
                      <a:pt x="578" y="130"/>
                    </a:lnTo>
                    <a:lnTo>
                      <a:pt x="595" y="124"/>
                    </a:lnTo>
                    <a:lnTo>
                      <a:pt x="609" y="118"/>
                    </a:lnTo>
                    <a:lnTo>
                      <a:pt x="622" y="112"/>
                    </a:lnTo>
                    <a:lnTo>
                      <a:pt x="632" y="105"/>
                    </a:lnTo>
                    <a:lnTo>
                      <a:pt x="640" y="98"/>
                    </a:lnTo>
                    <a:lnTo>
                      <a:pt x="646" y="91"/>
                    </a:lnTo>
                    <a:lnTo>
                      <a:pt x="649" y="83"/>
                    </a:lnTo>
                    <a:lnTo>
                      <a:pt x="650" y="78"/>
                    </a:lnTo>
                    <a:lnTo>
                      <a:pt x="648" y="70"/>
                    </a:lnTo>
                    <a:lnTo>
                      <a:pt x="644" y="63"/>
                    </a:lnTo>
                    <a:lnTo>
                      <a:pt x="638" y="56"/>
                    </a:lnTo>
                    <a:lnTo>
                      <a:pt x="629" y="49"/>
                    </a:lnTo>
                    <a:lnTo>
                      <a:pt x="618" y="42"/>
                    </a:lnTo>
                    <a:lnTo>
                      <a:pt x="604" y="36"/>
                    </a:lnTo>
                    <a:lnTo>
                      <a:pt x="589" y="30"/>
                    </a:lnTo>
                    <a:lnTo>
                      <a:pt x="572" y="25"/>
                    </a:lnTo>
                    <a:lnTo>
                      <a:pt x="553" y="20"/>
                    </a:lnTo>
                    <a:lnTo>
                      <a:pt x="532" y="15"/>
                    </a:lnTo>
                    <a:lnTo>
                      <a:pt x="510" y="11"/>
                    </a:lnTo>
                    <a:lnTo>
                      <a:pt x="487" y="8"/>
                    </a:lnTo>
                    <a:lnTo>
                      <a:pt x="462" y="5"/>
                    </a:lnTo>
                    <a:lnTo>
                      <a:pt x="437" y="3"/>
                    </a:lnTo>
                    <a:lnTo>
                      <a:pt x="410" y="1"/>
                    </a:lnTo>
                    <a:lnTo>
                      <a:pt x="382" y="1"/>
                    </a:lnTo>
                    <a:lnTo>
                      <a:pt x="364" y="0"/>
                    </a:lnTo>
                    <a:lnTo>
                      <a:pt x="342" y="1"/>
                    </a:lnTo>
                    <a:lnTo>
                      <a:pt x="319" y="1"/>
                    </a:lnTo>
                    <a:lnTo>
                      <a:pt x="298" y="2"/>
                    </a:lnTo>
                    <a:lnTo>
                      <a:pt x="256" y="6"/>
                    </a:lnTo>
                    <a:lnTo>
                      <a:pt x="237" y="9"/>
                    </a:lnTo>
                    <a:lnTo>
                      <a:pt x="218" y="11"/>
                    </a:lnTo>
                    <a:lnTo>
                      <a:pt x="200" y="15"/>
                    </a:lnTo>
                    <a:lnTo>
                      <a:pt x="183" y="18"/>
                    </a:lnTo>
                    <a:lnTo>
                      <a:pt x="171" y="21"/>
                    </a:lnTo>
                    <a:lnTo>
                      <a:pt x="162" y="23"/>
                    </a:lnTo>
                    <a:lnTo>
                      <a:pt x="140" y="29"/>
                    </a:lnTo>
                    <a:lnTo>
                      <a:pt x="129" y="32"/>
                    </a:lnTo>
                    <a:lnTo>
                      <a:pt x="105" y="40"/>
                    </a:lnTo>
                    <a:lnTo>
                      <a:pt x="81" y="50"/>
                    </a:lnTo>
                    <a:lnTo>
                      <a:pt x="79" y="51"/>
                    </a:lnTo>
                    <a:lnTo>
                      <a:pt x="75" y="53"/>
                    </a:lnTo>
                    <a:lnTo>
                      <a:pt x="69" y="57"/>
                    </a:lnTo>
                    <a:lnTo>
                      <a:pt x="62" y="61"/>
                    </a:lnTo>
                    <a:lnTo>
                      <a:pt x="46" y="73"/>
                    </a:lnTo>
                    <a:lnTo>
                      <a:pt x="38" y="80"/>
                    </a:lnTo>
                    <a:lnTo>
                      <a:pt x="31" y="88"/>
                    </a:lnTo>
                    <a:lnTo>
                      <a:pt x="26" y="95"/>
                    </a:lnTo>
                    <a:lnTo>
                      <a:pt x="16" y="105"/>
                    </a:lnTo>
                    <a:lnTo>
                      <a:pt x="11" y="109"/>
                    </a:lnTo>
                    <a:lnTo>
                      <a:pt x="6" y="112"/>
                    </a:lnTo>
                    <a:lnTo>
                      <a:pt x="3" y="115"/>
                    </a:lnTo>
                    <a:lnTo>
                      <a:pt x="1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1"/>
                    </a:lnTo>
                    <a:lnTo>
                      <a:pt x="6" y="120"/>
                    </a:lnTo>
                    <a:lnTo>
                      <a:pt x="10" y="119"/>
                    </a:lnTo>
                    <a:lnTo>
                      <a:pt x="16" y="116"/>
                    </a:lnTo>
                    <a:lnTo>
                      <a:pt x="30" y="110"/>
                    </a:lnTo>
                    <a:lnTo>
                      <a:pt x="39" y="106"/>
                    </a:lnTo>
                  </a:path>
                </a:pathLst>
              </a:cu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0" name="Freeform 120"/>
              <p:cNvSpPr>
                <a:spLocks/>
              </p:cNvSpPr>
              <p:nvPr/>
            </p:nvSpPr>
            <p:spPr bwMode="auto">
              <a:xfrm>
                <a:off x="3917206" y="1381125"/>
                <a:ext cx="1390650" cy="334963"/>
              </a:xfrm>
              <a:custGeom>
                <a:avLst/>
                <a:gdLst>
                  <a:gd name="T0" fmla="*/ 2147483647 w 702"/>
                  <a:gd name="T1" fmla="*/ 2147483647 h 179"/>
                  <a:gd name="T2" fmla="*/ 2147483647 w 702"/>
                  <a:gd name="T3" fmla="*/ 2147483647 h 179"/>
                  <a:gd name="T4" fmla="*/ 2147483647 w 702"/>
                  <a:gd name="T5" fmla="*/ 2147483647 h 179"/>
                  <a:gd name="T6" fmla="*/ 2147483647 w 702"/>
                  <a:gd name="T7" fmla="*/ 2147483647 h 179"/>
                  <a:gd name="T8" fmla="*/ 2147483647 w 702"/>
                  <a:gd name="T9" fmla="*/ 2147483647 h 179"/>
                  <a:gd name="T10" fmla="*/ 2147483647 w 702"/>
                  <a:gd name="T11" fmla="*/ 2147483647 h 179"/>
                  <a:gd name="T12" fmla="*/ 2147483647 w 702"/>
                  <a:gd name="T13" fmla="*/ 2147483647 h 179"/>
                  <a:gd name="T14" fmla="*/ 2147483647 w 702"/>
                  <a:gd name="T15" fmla="*/ 2147483647 h 179"/>
                  <a:gd name="T16" fmla="*/ 2147483647 w 702"/>
                  <a:gd name="T17" fmla="*/ 2147483647 h 179"/>
                  <a:gd name="T18" fmla="*/ 2147483647 w 702"/>
                  <a:gd name="T19" fmla="*/ 2147483647 h 179"/>
                  <a:gd name="T20" fmla="*/ 2147483647 w 702"/>
                  <a:gd name="T21" fmla="*/ 2147483647 h 179"/>
                  <a:gd name="T22" fmla="*/ 2147483647 w 702"/>
                  <a:gd name="T23" fmla="*/ 2147483647 h 179"/>
                  <a:gd name="T24" fmla="*/ 2147483647 w 702"/>
                  <a:gd name="T25" fmla="*/ 2147483647 h 179"/>
                  <a:gd name="T26" fmla="*/ 2147483647 w 702"/>
                  <a:gd name="T27" fmla="*/ 2147483647 h 179"/>
                  <a:gd name="T28" fmla="*/ 2147483647 w 702"/>
                  <a:gd name="T29" fmla="*/ 2147483647 h 179"/>
                  <a:gd name="T30" fmla="*/ 2147483647 w 702"/>
                  <a:gd name="T31" fmla="*/ 2147483647 h 179"/>
                  <a:gd name="T32" fmla="*/ 2147483647 w 702"/>
                  <a:gd name="T33" fmla="*/ 2147483647 h 179"/>
                  <a:gd name="T34" fmla="*/ 2147483647 w 702"/>
                  <a:gd name="T35" fmla="*/ 2147483647 h 179"/>
                  <a:gd name="T36" fmla="*/ 2147483647 w 702"/>
                  <a:gd name="T37" fmla="*/ 2147483647 h 179"/>
                  <a:gd name="T38" fmla="*/ 2147483647 w 702"/>
                  <a:gd name="T39" fmla="*/ 2147483647 h 179"/>
                  <a:gd name="T40" fmla="*/ 2147483647 w 702"/>
                  <a:gd name="T41" fmla="*/ 2147483647 h 179"/>
                  <a:gd name="T42" fmla="*/ 2147483647 w 702"/>
                  <a:gd name="T43" fmla="*/ 2147483647 h 179"/>
                  <a:gd name="T44" fmla="*/ 2147483647 w 702"/>
                  <a:gd name="T45" fmla="*/ 2147483647 h 179"/>
                  <a:gd name="T46" fmla="*/ 2147483647 w 702"/>
                  <a:gd name="T47" fmla="*/ 2147483647 h 179"/>
                  <a:gd name="T48" fmla="*/ 2147483647 w 702"/>
                  <a:gd name="T49" fmla="*/ 2147483647 h 179"/>
                  <a:gd name="T50" fmla="*/ 2147483647 w 702"/>
                  <a:gd name="T51" fmla="*/ 2147483647 h 179"/>
                  <a:gd name="T52" fmla="*/ 2147483647 w 702"/>
                  <a:gd name="T53" fmla="*/ 0 h 179"/>
                  <a:gd name="T54" fmla="*/ 2147483647 w 702"/>
                  <a:gd name="T55" fmla="*/ 2147483647 h 179"/>
                  <a:gd name="T56" fmla="*/ 2147483647 w 702"/>
                  <a:gd name="T57" fmla="*/ 2147483647 h 179"/>
                  <a:gd name="T58" fmla="*/ 2147483647 w 702"/>
                  <a:gd name="T59" fmla="*/ 2147483647 h 179"/>
                  <a:gd name="T60" fmla="*/ 2147483647 w 702"/>
                  <a:gd name="T61" fmla="*/ 2147483647 h 179"/>
                  <a:gd name="T62" fmla="*/ 2147483647 w 702"/>
                  <a:gd name="T63" fmla="*/ 2147483647 h 179"/>
                  <a:gd name="T64" fmla="*/ 2147483647 w 702"/>
                  <a:gd name="T65" fmla="*/ 2147483647 h 179"/>
                  <a:gd name="T66" fmla="*/ 2147483647 w 702"/>
                  <a:gd name="T67" fmla="*/ 2147483647 h 179"/>
                  <a:gd name="T68" fmla="*/ 2147483647 w 702"/>
                  <a:gd name="T69" fmla="*/ 2147483647 h 179"/>
                  <a:gd name="T70" fmla="*/ 2147483647 w 702"/>
                  <a:gd name="T71" fmla="*/ 2147483647 h 179"/>
                  <a:gd name="T72" fmla="*/ 2147483647 w 702"/>
                  <a:gd name="T73" fmla="*/ 2147483647 h 179"/>
                  <a:gd name="T74" fmla="*/ 2147483647 w 702"/>
                  <a:gd name="T75" fmla="*/ 2147483647 h 179"/>
                  <a:gd name="T76" fmla="*/ 2147483647 w 702"/>
                  <a:gd name="T77" fmla="*/ 2147483647 h 179"/>
                  <a:gd name="T78" fmla="*/ 2147483647 w 702"/>
                  <a:gd name="T79" fmla="*/ 2147483647 h 179"/>
                  <a:gd name="T80" fmla="*/ 2147483647 w 702"/>
                  <a:gd name="T81" fmla="*/ 2147483647 h 179"/>
                  <a:gd name="T82" fmla="*/ 2147483647 w 702"/>
                  <a:gd name="T83" fmla="*/ 2147483647 h 179"/>
                  <a:gd name="T84" fmla="*/ 2147483647 w 702"/>
                  <a:gd name="T85" fmla="*/ 2147483647 h 179"/>
                  <a:gd name="T86" fmla="*/ 2147483647 w 702"/>
                  <a:gd name="T87" fmla="*/ 2147483647 h 179"/>
                  <a:gd name="T88" fmla="*/ 2147483647 w 702"/>
                  <a:gd name="T89" fmla="*/ 2147483647 h 17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702"/>
                  <a:gd name="T136" fmla="*/ 0 h 179"/>
                  <a:gd name="T137" fmla="*/ 702 w 702"/>
                  <a:gd name="T138" fmla="*/ 179 h 179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702" h="179">
                    <a:moveTo>
                      <a:pt x="47" y="136"/>
                    </a:moveTo>
                    <a:lnTo>
                      <a:pt x="52" y="135"/>
                    </a:lnTo>
                    <a:lnTo>
                      <a:pt x="58" y="133"/>
                    </a:lnTo>
                    <a:lnTo>
                      <a:pt x="81" y="133"/>
                    </a:lnTo>
                    <a:lnTo>
                      <a:pt x="90" y="135"/>
                    </a:lnTo>
                    <a:lnTo>
                      <a:pt x="110" y="141"/>
                    </a:lnTo>
                    <a:lnTo>
                      <a:pt x="123" y="146"/>
                    </a:lnTo>
                    <a:lnTo>
                      <a:pt x="138" y="151"/>
                    </a:lnTo>
                    <a:lnTo>
                      <a:pt x="154" y="155"/>
                    </a:lnTo>
                    <a:lnTo>
                      <a:pt x="171" y="159"/>
                    </a:lnTo>
                    <a:lnTo>
                      <a:pt x="189" y="163"/>
                    </a:lnTo>
                    <a:lnTo>
                      <a:pt x="208" y="166"/>
                    </a:lnTo>
                    <a:lnTo>
                      <a:pt x="228" y="170"/>
                    </a:lnTo>
                    <a:lnTo>
                      <a:pt x="270" y="174"/>
                    </a:lnTo>
                    <a:lnTo>
                      <a:pt x="292" y="176"/>
                    </a:lnTo>
                    <a:lnTo>
                      <a:pt x="315" y="178"/>
                    </a:lnTo>
                    <a:lnTo>
                      <a:pt x="338" y="179"/>
                    </a:lnTo>
                    <a:lnTo>
                      <a:pt x="404" y="179"/>
                    </a:lnTo>
                    <a:lnTo>
                      <a:pt x="432" y="178"/>
                    </a:lnTo>
                    <a:lnTo>
                      <a:pt x="484" y="174"/>
                    </a:lnTo>
                    <a:lnTo>
                      <a:pt x="509" y="172"/>
                    </a:lnTo>
                    <a:lnTo>
                      <a:pt x="533" y="168"/>
                    </a:lnTo>
                    <a:lnTo>
                      <a:pt x="555" y="165"/>
                    </a:lnTo>
                    <a:lnTo>
                      <a:pt x="577" y="160"/>
                    </a:lnTo>
                    <a:lnTo>
                      <a:pt x="597" y="156"/>
                    </a:lnTo>
                    <a:lnTo>
                      <a:pt x="615" y="151"/>
                    </a:lnTo>
                    <a:lnTo>
                      <a:pt x="632" y="145"/>
                    </a:lnTo>
                    <a:lnTo>
                      <a:pt x="648" y="139"/>
                    </a:lnTo>
                    <a:lnTo>
                      <a:pt x="661" y="133"/>
                    </a:lnTo>
                    <a:lnTo>
                      <a:pt x="673" y="126"/>
                    </a:lnTo>
                    <a:lnTo>
                      <a:pt x="683" y="120"/>
                    </a:lnTo>
                    <a:lnTo>
                      <a:pt x="691" y="112"/>
                    </a:lnTo>
                    <a:lnTo>
                      <a:pt x="697" y="105"/>
                    </a:lnTo>
                    <a:lnTo>
                      <a:pt x="700" y="98"/>
                    </a:lnTo>
                    <a:lnTo>
                      <a:pt x="702" y="90"/>
                    </a:lnTo>
                    <a:lnTo>
                      <a:pt x="700" y="82"/>
                    </a:lnTo>
                    <a:lnTo>
                      <a:pt x="697" y="75"/>
                    </a:lnTo>
                    <a:lnTo>
                      <a:pt x="691" y="67"/>
                    </a:lnTo>
                    <a:lnTo>
                      <a:pt x="683" y="60"/>
                    </a:lnTo>
                    <a:lnTo>
                      <a:pt x="673" y="53"/>
                    </a:lnTo>
                    <a:lnTo>
                      <a:pt x="662" y="47"/>
                    </a:lnTo>
                    <a:lnTo>
                      <a:pt x="648" y="40"/>
                    </a:lnTo>
                    <a:lnTo>
                      <a:pt x="633" y="35"/>
                    </a:lnTo>
                    <a:lnTo>
                      <a:pt x="615" y="29"/>
                    </a:lnTo>
                    <a:lnTo>
                      <a:pt x="597" y="24"/>
                    </a:lnTo>
                    <a:lnTo>
                      <a:pt x="577" y="19"/>
                    </a:lnTo>
                    <a:lnTo>
                      <a:pt x="556" y="15"/>
                    </a:lnTo>
                    <a:lnTo>
                      <a:pt x="533" y="11"/>
                    </a:lnTo>
                    <a:lnTo>
                      <a:pt x="509" y="8"/>
                    </a:lnTo>
                    <a:lnTo>
                      <a:pt x="484" y="5"/>
                    </a:lnTo>
                    <a:lnTo>
                      <a:pt x="459" y="3"/>
                    </a:lnTo>
                    <a:lnTo>
                      <a:pt x="405" y="1"/>
                    </a:lnTo>
                    <a:lnTo>
                      <a:pt x="377" y="0"/>
                    </a:lnTo>
                    <a:lnTo>
                      <a:pt x="376" y="0"/>
                    </a:lnTo>
                    <a:lnTo>
                      <a:pt x="351" y="1"/>
                    </a:lnTo>
                    <a:lnTo>
                      <a:pt x="326" y="1"/>
                    </a:lnTo>
                    <a:lnTo>
                      <a:pt x="301" y="3"/>
                    </a:lnTo>
                    <a:lnTo>
                      <a:pt x="277" y="4"/>
                    </a:lnTo>
                    <a:lnTo>
                      <a:pt x="254" y="7"/>
                    </a:lnTo>
                    <a:lnTo>
                      <a:pt x="232" y="10"/>
                    </a:lnTo>
                    <a:lnTo>
                      <a:pt x="190" y="16"/>
                    </a:lnTo>
                    <a:lnTo>
                      <a:pt x="171" y="20"/>
                    </a:lnTo>
                    <a:lnTo>
                      <a:pt x="153" y="25"/>
                    </a:lnTo>
                    <a:lnTo>
                      <a:pt x="136" y="29"/>
                    </a:lnTo>
                    <a:lnTo>
                      <a:pt x="121" y="34"/>
                    </a:lnTo>
                    <a:lnTo>
                      <a:pt x="107" y="40"/>
                    </a:lnTo>
                    <a:lnTo>
                      <a:pt x="94" y="45"/>
                    </a:lnTo>
                    <a:lnTo>
                      <a:pt x="83" y="51"/>
                    </a:lnTo>
                    <a:lnTo>
                      <a:pt x="77" y="54"/>
                    </a:lnTo>
                    <a:lnTo>
                      <a:pt x="68" y="61"/>
                    </a:lnTo>
                    <a:lnTo>
                      <a:pt x="52" y="75"/>
                    </a:lnTo>
                    <a:lnTo>
                      <a:pt x="45" y="81"/>
                    </a:lnTo>
                    <a:lnTo>
                      <a:pt x="39" y="88"/>
                    </a:lnTo>
                    <a:lnTo>
                      <a:pt x="34" y="94"/>
                    </a:lnTo>
                    <a:lnTo>
                      <a:pt x="29" y="99"/>
                    </a:lnTo>
                    <a:lnTo>
                      <a:pt x="25" y="104"/>
                    </a:lnTo>
                    <a:lnTo>
                      <a:pt x="17" y="110"/>
                    </a:lnTo>
                    <a:lnTo>
                      <a:pt x="13" y="114"/>
                    </a:lnTo>
                    <a:lnTo>
                      <a:pt x="9" y="117"/>
                    </a:lnTo>
                    <a:lnTo>
                      <a:pt x="6" y="120"/>
                    </a:lnTo>
                    <a:lnTo>
                      <a:pt x="3" y="124"/>
                    </a:lnTo>
                    <a:lnTo>
                      <a:pt x="1" y="128"/>
                    </a:lnTo>
                    <a:lnTo>
                      <a:pt x="0" y="133"/>
                    </a:lnTo>
                    <a:lnTo>
                      <a:pt x="3" y="143"/>
                    </a:lnTo>
                    <a:lnTo>
                      <a:pt x="10" y="148"/>
                    </a:lnTo>
                    <a:lnTo>
                      <a:pt x="19" y="148"/>
                    </a:lnTo>
                    <a:lnTo>
                      <a:pt x="30" y="146"/>
                    </a:lnTo>
                    <a:lnTo>
                      <a:pt x="39" y="142"/>
                    </a:lnTo>
                    <a:lnTo>
                      <a:pt x="47" y="138"/>
                    </a:lnTo>
                    <a:lnTo>
                      <a:pt x="50" y="136"/>
                    </a:lnTo>
                    <a:lnTo>
                      <a:pt x="47" y="136"/>
                    </a:lnTo>
                  </a:path>
                </a:pathLst>
              </a:cu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1" name="Freeform 121"/>
              <p:cNvSpPr>
                <a:spLocks/>
              </p:cNvSpPr>
              <p:nvPr/>
            </p:nvSpPr>
            <p:spPr bwMode="auto">
              <a:xfrm>
                <a:off x="4144218" y="1747838"/>
                <a:ext cx="1028700" cy="66675"/>
              </a:xfrm>
              <a:custGeom>
                <a:avLst/>
                <a:gdLst>
                  <a:gd name="T0" fmla="*/ 0 w 519"/>
                  <a:gd name="T1" fmla="*/ 0 h 36"/>
                  <a:gd name="T2" fmla="*/ 2147483647 w 519"/>
                  <a:gd name="T3" fmla="*/ 2147483647 h 36"/>
                  <a:gd name="T4" fmla="*/ 2147483647 w 519"/>
                  <a:gd name="T5" fmla="*/ 2147483647 h 36"/>
                  <a:gd name="T6" fmla="*/ 2147483647 w 519"/>
                  <a:gd name="T7" fmla="*/ 2147483647 h 36"/>
                  <a:gd name="T8" fmla="*/ 2147483647 w 519"/>
                  <a:gd name="T9" fmla="*/ 2147483647 h 36"/>
                  <a:gd name="T10" fmla="*/ 2147483647 w 519"/>
                  <a:gd name="T11" fmla="*/ 2147483647 h 36"/>
                  <a:gd name="T12" fmla="*/ 2147483647 w 519"/>
                  <a:gd name="T13" fmla="*/ 2147483647 h 36"/>
                  <a:gd name="T14" fmla="*/ 2147483647 w 519"/>
                  <a:gd name="T15" fmla="*/ 2147483647 h 36"/>
                  <a:gd name="T16" fmla="*/ 2147483647 w 519"/>
                  <a:gd name="T17" fmla="*/ 2147483647 h 36"/>
                  <a:gd name="T18" fmla="*/ 2147483647 w 519"/>
                  <a:gd name="T19" fmla="*/ 2147483647 h 36"/>
                  <a:gd name="T20" fmla="*/ 2147483647 w 519"/>
                  <a:gd name="T21" fmla="*/ 2147483647 h 36"/>
                  <a:gd name="T22" fmla="*/ 2147483647 w 519"/>
                  <a:gd name="T23" fmla="*/ 2147483647 h 36"/>
                  <a:gd name="T24" fmla="*/ 2147483647 w 519"/>
                  <a:gd name="T25" fmla="*/ 2147483647 h 36"/>
                  <a:gd name="T26" fmla="*/ 2147483647 w 519"/>
                  <a:gd name="T27" fmla="*/ 2147483647 h 36"/>
                  <a:gd name="T28" fmla="*/ 2147483647 w 519"/>
                  <a:gd name="T29" fmla="*/ 2147483647 h 36"/>
                  <a:gd name="T30" fmla="*/ 2147483647 w 519"/>
                  <a:gd name="T31" fmla="*/ 2147483647 h 36"/>
                  <a:gd name="T32" fmla="*/ 2147483647 w 519"/>
                  <a:gd name="T33" fmla="*/ 2147483647 h 36"/>
                  <a:gd name="T34" fmla="*/ 2147483647 w 519"/>
                  <a:gd name="T35" fmla="*/ 2147483647 h 36"/>
                  <a:gd name="T36" fmla="*/ 2147483647 w 519"/>
                  <a:gd name="T37" fmla="*/ 2147483647 h 36"/>
                  <a:gd name="T38" fmla="*/ 2147483647 w 519"/>
                  <a:gd name="T39" fmla="*/ 2147483647 h 36"/>
                  <a:gd name="T40" fmla="*/ 2147483647 w 519"/>
                  <a:gd name="T41" fmla="*/ 2147483647 h 36"/>
                  <a:gd name="T42" fmla="*/ 2147483647 w 519"/>
                  <a:gd name="T43" fmla="*/ 2147483647 h 36"/>
                  <a:gd name="T44" fmla="*/ 2147483647 w 519"/>
                  <a:gd name="T45" fmla="*/ 2147483647 h 36"/>
                  <a:gd name="T46" fmla="*/ 2147483647 w 519"/>
                  <a:gd name="T47" fmla="*/ 2147483647 h 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519"/>
                  <a:gd name="T73" fmla="*/ 0 h 36"/>
                  <a:gd name="T74" fmla="*/ 519 w 519"/>
                  <a:gd name="T75" fmla="*/ 36 h 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519" h="36">
                    <a:moveTo>
                      <a:pt x="0" y="0"/>
                    </a:moveTo>
                    <a:lnTo>
                      <a:pt x="13" y="5"/>
                    </a:lnTo>
                    <a:lnTo>
                      <a:pt x="29" y="9"/>
                    </a:lnTo>
                    <a:lnTo>
                      <a:pt x="45" y="14"/>
                    </a:lnTo>
                    <a:lnTo>
                      <a:pt x="62" y="18"/>
                    </a:lnTo>
                    <a:lnTo>
                      <a:pt x="80" y="21"/>
                    </a:lnTo>
                    <a:lnTo>
                      <a:pt x="99" y="25"/>
                    </a:lnTo>
                    <a:lnTo>
                      <a:pt x="119" y="27"/>
                    </a:lnTo>
                    <a:lnTo>
                      <a:pt x="140" y="30"/>
                    </a:lnTo>
                    <a:lnTo>
                      <a:pt x="161" y="32"/>
                    </a:lnTo>
                    <a:lnTo>
                      <a:pt x="183" y="34"/>
                    </a:lnTo>
                    <a:lnTo>
                      <a:pt x="229" y="36"/>
                    </a:lnTo>
                    <a:lnTo>
                      <a:pt x="308" y="36"/>
                    </a:lnTo>
                    <a:lnTo>
                      <a:pt x="331" y="34"/>
                    </a:lnTo>
                    <a:lnTo>
                      <a:pt x="353" y="33"/>
                    </a:lnTo>
                    <a:lnTo>
                      <a:pt x="375" y="31"/>
                    </a:lnTo>
                    <a:lnTo>
                      <a:pt x="396" y="28"/>
                    </a:lnTo>
                    <a:lnTo>
                      <a:pt x="416" y="26"/>
                    </a:lnTo>
                    <a:lnTo>
                      <a:pt x="435" y="23"/>
                    </a:lnTo>
                    <a:lnTo>
                      <a:pt x="454" y="19"/>
                    </a:lnTo>
                    <a:lnTo>
                      <a:pt x="488" y="11"/>
                    </a:lnTo>
                    <a:lnTo>
                      <a:pt x="503" y="7"/>
                    </a:lnTo>
                    <a:lnTo>
                      <a:pt x="517" y="2"/>
                    </a:lnTo>
                    <a:lnTo>
                      <a:pt x="519" y="2"/>
                    </a:lnTo>
                  </a:path>
                </a:pathLst>
              </a:cu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2" name="Freeform 122"/>
              <p:cNvSpPr>
                <a:spLocks/>
              </p:cNvSpPr>
              <p:nvPr/>
            </p:nvSpPr>
            <p:spPr bwMode="auto">
              <a:xfrm>
                <a:off x="3966418" y="1562100"/>
                <a:ext cx="1339850" cy="1603375"/>
              </a:xfrm>
              <a:custGeom>
                <a:avLst/>
                <a:gdLst>
                  <a:gd name="T0" fmla="*/ 2147483647 w 675"/>
                  <a:gd name="T1" fmla="*/ 0 h 857"/>
                  <a:gd name="T2" fmla="*/ 2147483647 w 675"/>
                  <a:gd name="T3" fmla="*/ 2147483647 h 857"/>
                  <a:gd name="T4" fmla="*/ 2147483647 w 675"/>
                  <a:gd name="T5" fmla="*/ 2147483647 h 857"/>
                  <a:gd name="T6" fmla="*/ 2147483647 w 675"/>
                  <a:gd name="T7" fmla="*/ 2147483647 h 857"/>
                  <a:gd name="T8" fmla="*/ 2147483647 w 675"/>
                  <a:gd name="T9" fmla="*/ 2147483647 h 857"/>
                  <a:gd name="T10" fmla="*/ 2147483647 w 675"/>
                  <a:gd name="T11" fmla="*/ 2147483647 h 857"/>
                  <a:gd name="T12" fmla="*/ 2147483647 w 675"/>
                  <a:gd name="T13" fmla="*/ 2147483647 h 857"/>
                  <a:gd name="T14" fmla="*/ 2147483647 w 675"/>
                  <a:gd name="T15" fmla="*/ 2147483647 h 857"/>
                  <a:gd name="T16" fmla="*/ 2147483647 w 675"/>
                  <a:gd name="T17" fmla="*/ 2147483647 h 857"/>
                  <a:gd name="T18" fmla="*/ 2147483647 w 675"/>
                  <a:gd name="T19" fmla="*/ 2147483647 h 857"/>
                  <a:gd name="T20" fmla="*/ 2147483647 w 675"/>
                  <a:gd name="T21" fmla="*/ 2147483647 h 857"/>
                  <a:gd name="T22" fmla="*/ 2147483647 w 675"/>
                  <a:gd name="T23" fmla="*/ 2147483647 h 857"/>
                  <a:gd name="T24" fmla="*/ 2147483647 w 675"/>
                  <a:gd name="T25" fmla="*/ 2147483647 h 857"/>
                  <a:gd name="T26" fmla="*/ 2147483647 w 675"/>
                  <a:gd name="T27" fmla="*/ 2147483647 h 857"/>
                  <a:gd name="T28" fmla="*/ 2147483647 w 675"/>
                  <a:gd name="T29" fmla="*/ 2147483647 h 857"/>
                  <a:gd name="T30" fmla="*/ 2147483647 w 675"/>
                  <a:gd name="T31" fmla="*/ 2147483647 h 857"/>
                  <a:gd name="T32" fmla="*/ 2147483647 w 675"/>
                  <a:gd name="T33" fmla="*/ 2147483647 h 857"/>
                  <a:gd name="T34" fmla="*/ 2147483647 w 675"/>
                  <a:gd name="T35" fmla="*/ 2147483647 h 857"/>
                  <a:gd name="T36" fmla="*/ 2147483647 w 675"/>
                  <a:gd name="T37" fmla="*/ 2147483647 h 857"/>
                  <a:gd name="T38" fmla="*/ 2147483647 w 675"/>
                  <a:gd name="T39" fmla="*/ 2147483647 h 857"/>
                  <a:gd name="T40" fmla="*/ 2147483647 w 675"/>
                  <a:gd name="T41" fmla="*/ 2147483647 h 857"/>
                  <a:gd name="T42" fmla="*/ 2147483647 w 675"/>
                  <a:gd name="T43" fmla="*/ 2147483647 h 857"/>
                  <a:gd name="T44" fmla="*/ 2147483647 w 675"/>
                  <a:gd name="T45" fmla="*/ 2147483647 h 857"/>
                  <a:gd name="T46" fmla="*/ 2147483647 w 675"/>
                  <a:gd name="T47" fmla="*/ 2147483647 h 857"/>
                  <a:gd name="T48" fmla="*/ 2147483647 w 675"/>
                  <a:gd name="T49" fmla="*/ 2147483647 h 857"/>
                  <a:gd name="T50" fmla="*/ 2147483647 w 675"/>
                  <a:gd name="T51" fmla="*/ 2147483647 h 857"/>
                  <a:gd name="T52" fmla="*/ 2147483647 w 675"/>
                  <a:gd name="T53" fmla="*/ 2147483647 h 857"/>
                  <a:gd name="T54" fmla="*/ 2147483647 w 675"/>
                  <a:gd name="T55" fmla="*/ 2147483647 h 857"/>
                  <a:gd name="T56" fmla="*/ 2147483647 w 675"/>
                  <a:gd name="T57" fmla="*/ 2147483647 h 857"/>
                  <a:gd name="T58" fmla="*/ 2147483647 w 675"/>
                  <a:gd name="T59" fmla="*/ 2147483647 h 857"/>
                  <a:gd name="T60" fmla="*/ 2147483647 w 675"/>
                  <a:gd name="T61" fmla="*/ 2147483647 h 857"/>
                  <a:gd name="T62" fmla="*/ 2147483647 w 675"/>
                  <a:gd name="T63" fmla="*/ 2147483647 h 857"/>
                  <a:gd name="T64" fmla="*/ 2147483647 w 675"/>
                  <a:gd name="T65" fmla="*/ 2147483647 h 857"/>
                  <a:gd name="T66" fmla="*/ 2147483647 w 675"/>
                  <a:gd name="T67" fmla="*/ 2147483647 h 857"/>
                  <a:gd name="T68" fmla="*/ 2147483647 w 675"/>
                  <a:gd name="T69" fmla="*/ 2147483647 h 857"/>
                  <a:gd name="T70" fmla="*/ 2147483647 w 675"/>
                  <a:gd name="T71" fmla="*/ 2147483647 h 857"/>
                  <a:gd name="T72" fmla="*/ 2147483647 w 675"/>
                  <a:gd name="T73" fmla="*/ 2147483647 h 857"/>
                  <a:gd name="T74" fmla="*/ 2147483647 w 675"/>
                  <a:gd name="T75" fmla="*/ 2147483647 h 857"/>
                  <a:gd name="T76" fmla="*/ 2147483647 w 675"/>
                  <a:gd name="T77" fmla="*/ 2147483647 h 857"/>
                  <a:gd name="T78" fmla="*/ 2147483647 w 675"/>
                  <a:gd name="T79" fmla="*/ 2147483647 h 857"/>
                  <a:gd name="T80" fmla="*/ 2147483647 w 675"/>
                  <a:gd name="T81" fmla="*/ 2147483647 h 857"/>
                  <a:gd name="T82" fmla="*/ 2147483647 w 675"/>
                  <a:gd name="T83" fmla="*/ 2147483647 h 857"/>
                  <a:gd name="T84" fmla="*/ 2147483647 w 675"/>
                  <a:gd name="T85" fmla="*/ 2147483647 h 857"/>
                  <a:gd name="T86" fmla="*/ 2147483647 w 675"/>
                  <a:gd name="T87" fmla="*/ 2147483647 h 857"/>
                  <a:gd name="T88" fmla="*/ 2147483647 w 675"/>
                  <a:gd name="T89" fmla="*/ 2147483647 h 857"/>
                  <a:gd name="T90" fmla="*/ 2147483647 w 675"/>
                  <a:gd name="T91" fmla="*/ 2147483647 h 857"/>
                  <a:gd name="T92" fmla="*/ 2147483647 w 675"/>
                  <a:gd name="T93" fmla="*/ 2147483647 h 857"/>
                  <a:gd name="T94" fmla="*/ 2147483647 w 675"/>
                  <a:gd name="T95" fmla="*/ 2147483647 h 857"/>
                  <a:gd name="T96" fmla="*/ 2147483647 w 675"/>
                  <a:gd name="T97" fmla="*/ 2147483647 h 857"/>
                  <a:gd name="T98" fmla="*/ 2147483647 w 675"/>
                  <a:gd name="T99" fmla="*/ 2147483647 h 857"/>
                  <a:gd name="T100" fmla="*/ 0 w 675"/>
                  <a:gd name="T101" fmla="*/ 2147483647 h 857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675"/>
                  <a:gd name="T154" fmla="*/ 0 h 857"/>
                  <a:gd name="T155" fmla="*/ 675 w 675"/>
                  <a:gd name="T156" fmla="*/ 857 h 857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675" h="857">
                    <a:moveTo>
                      <a:pt x="675" y="0"/>
                    </a:moveTo>
                    <a:lnTo>
                      <a:pt x="670" y="6"/>
                    </a:lnTo>
                    <a:lnTo>
                      <a:pt x="665" y="14"/>
                    </a:lnTo>
                    <a:lnTo>
                      <a:pt x="661" y="25"/>
                    </a:lnTo>
                    <a:lnTo>
                      <a:pt x="656" y="37"/>
                    </a:lnTo>
                    <a:lnTo>
                      <a:pt x="652" y="49"/>
                    </a:lnTo>
                    <a:lnTo>
                      <a:pt x="649" y="62"/>
                    </a:lnTo>
                    <a:lnTo>
                      <a:pt x="647" y="75"/>
                    </a:lnTo>
                    <a:lnTo>
                      <a:pt x="647" y="772"/>
                    </a:lnTo>
                    <a:lnTo>
                      <a:pt x="645" y="780"/>
                    </a:lnTo>
                    <a:lnTo>
                      <a:pt x="642" y="788"/>
                    </a:lnTo>
                    <a:lnTo>
                      <a:pt x="635" y="795"/>
                    </a:lnTo>
                    <a:lnTo>
                      <a:pt x="627" y="803"/>
                    </a:lnTo>
                    <a:lnTo>
                      <a:pt x="616" y="810"/>
                    </a:lnTo>
                    <a:lnTo>
                      <a:pt x="604" y="816"/>
                    </a:lnTo>
                    <a:lnTo>
                      <a:pt x="589" y="822"/>
                    </a:lnTo>
                    <a:lnTo>
                      <a:pt x="573" y="828"/>
                    </a:lnTo>
                    <a:lnTo>
                      <a:pt x="555" y="834"/>
                    </a:lnTo>
                    <a:lnTo>
                      <a:pt x="535" y="838"/>
                    </a:lnTo>
                    <a:lnTo>
                      <a:pt x="514" y="843"/>
                    </a:lnTo>
                    <a:lnTo>
                      <a:pt x="491" y="847"/>
                    </a:lnTo>
                    <a:lnTo>
                      <a:pt x="468" y="850"/>
                    </a:lnTo>
                    <a:lnTo>
                      <a:pt x="443" y="853"/>
                    </a:lnTo>
                    <a:lnTo>
                      <a:pt x="417" y="855"/>
                    </a:lnTo>
                    <a:lnTo>
                      <a:pt x="363" y="857"/>
                    </a:lnTo>
                    <a:lnTo>
                      <a:pt x="322" y="857"/>
                    </a:lnTo>
                    <a:lnTo>
                      <a:pt x="295" y="856"/>
                    </a:lnTo>
                    <a:lnTo>
                      <a:pt x="268" y="854"/>
                    </a:lnTo>
                    <a:lnTo>
                      <a:pt x="243" y="851"/>
                    </a:lnTo>
                    <a:lnTo>
                      <a:pt x="219" y="848"/>
                    </a:lnTo>
                    <a:lnTo>
                      <a:pt x="196" y="845"/>
                    </a:lnTo>
                    <a:lnTo>
                      <a:pt x="174" y="841"/>
                    </a:lnTo>
                    <a:lnTo>
                      <a:pt x="154" y="836"/>
                    </a:lnTo>
                    <a:lnTo>
                      <a:pt x="135" y="831"/>
                    </a:lnTo>
                    <a:lnTo>
                      <a:pt x="118" y="825"/>
                    </a:lnTo>
                    <a:lnTo>
                      <a:pt x="102" y="819"/>
                    </a:lnTo>
                    <a:lnTo>
                      <a:pt x="89" y="813"/>
                    </a:lnTo>
                    <a:lnTo>
                      <a:pt x="77" y="806"/>
                    </a:lnTo>
                    <a:lnTo>
                      <a:pt x="68" y="799"/>
                    </a:lnTo>
                    <a:lnTo>
                      <a:pt x="60" y="791"/>
                    </a:lnTo>
                    <a:lnTo>
                      <a:pt x="55" y="784"/>
                    </a:lnTo>
                    <a:lnTo>
                      <a:pt x="53" y="776"/>
                    </a:lnTo>
                    <a:lnTo>
                      <a:pt x="53" y="142"/>
                    </a:lnTo>
                    <a:lnTo>
                      <a:pt x="51" y="127"/>
                    </a:lnTo>
                    <a:lnTo>
                      <a:pt x="46" y="112"/>
                    </a:lnTo>
                    <a:lnTo>
                      <a:pt x="39" y="98"/>
                    </a:lnTo>
                    <a:lnTo>
                      <a:pt x="30" y="85"/>
                    </a:lnTo>
                    <a:lnTo>
                      <a:pt x="21" y="73"/>
                    </a:lnTo>
                    <a:lnTo>
                      <a:pt x="12" y="63"/>
                    </a:lnTo>
                    <a:lnTo>
                      <a:pt x="5" y="56"/>
                    </a:lnTo>
                    <a:lnTo>
                      <a:pt x="0" y="50"/>
                    </a:lnTo>
                  </a:path>
                </a:pathLst>
              </a:cu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29" name="Group 174"/>
            <p:cNvGrpSpPr/>
            <p:nvPr/>
          </p:nvGrpSpPr>
          <p:grpSpPr>
            <a:xfrm>
              <a:off x="981357" y="2746123"/>
              <a:ext cx="776187" cy="248884"/>
              <a:chOff x="981357" y="2746123"/>
              <a:chExt cx="776187" cy="248884"/>
            </a:xfrm>
          </p:grpSpPr>
          <p:sp>
            <p:nvSpPr>
              <p:cNvPr id="230" name="Rectangle 163"/>
              <p:cNvSpPr/>
              <p:nvPr/>
            </p:nvSpPr>
            <p:spPr>
              <a:xfrm rot="1231835">
                <a:off x="1509402" y="2746123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31" name="Rectangle 164"/>
              <p:cNvSpPr/>
              <p:nvPr/>
            </p:nvSpPr>
            <p:spPr>
              <a:xfrm rot="413743">
                <a:off x="1360623" y="2789557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32" name="Rectangle 165"/>
              <p:cNvSpPr/>
              <p:nvPr/>
            </p:nvSpPr>
            <p:spPr>
              <a:xfrm rot="20902317">
                <a:off x="1064568" y="2780928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33" name="Rectangle 166"/>
              <p:cNvSpPr/>
              <p:nvPr/>
            </p:nvSpPr>
            <p:spPr>
              <a:xfrm rot="258434">
                <a:off x="1154262" y="2833117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34" name="Rectangle 167"/>
              <p:cNvSpPr/>
              <p:nvPr/>
            </p:nvSpPr>
            <p:spPr>
              <a:xfrm rot="1007909">
                <a:off x="1208584" y="2780928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35" name="Rectangle 168"/>
              <p:cNvSpPr/>
              <p:nvPr/>
            </p:nvSpPr>
            <p:spPr>
              <a:xfrm>
                <a:off x="1278086" y="2852167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36" name="Rectangle 169"/>
              <p:cNvSpPr/>
              <p:nvPr/>
            </p:nvSpPr>
            <p:spPr>
              <a:xfrm rot="1001032">
                <a:off x="1471848" y="2836984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37" name="Rectangle 170"/>
              <p:cNvSpPr/>
              <p:nvPr/>
            </p:nvSpPr>
            <p:spPr>
              <a:xfrm rot="413743">
                <a:off x="1605198" y="2822695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38" name="Rectangle 171"/>
              <p:cNvSpPr/>
              <p:nvPr/>
            </p:nvSpPr>
            <p:spPr>
              <a:xfrm rot="20902317">
                <a:off x="981357" y="2794617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</p:grpSp>
      </p:grpSp>
      <p:cxnSp>
        <p:nvCxnSpPr>
          <p:cNvPr id="243" name="ลูกศรเชื่อมต่อแบบตรง 101"/>
          <p:cNvCxnSpPr/>
          <p:nvPr/>
        </p:nvCxnSpPr>
        <p:spPr>
          <a:xfrm>
            <a:off x="1495465" y="4797152"/>
            <a:ext cx="576064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244" name="TextBox 243"/>
          <p:cNvSpPr txBox="1"/>
          <p:nvPr/>
        </p:nvSpPr>
        <p:spPr>
          <a:xfrm>
            <a:off x="1495465" y="4365104"/>
            <a:ext cx="6480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Add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water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245" name="ลูกศรเชื่อมต่อแบบตรง 103"/>
          <p:cNvCxnSpPr/>
          <p:nvPr/>
        </p:nvCxnSpPr>
        <p:spPr>
          <a:xfrm>
            <a:off x="3151649" y="4761219"/>
            <a:ext cx="936104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246" name="TextBox 245"/>
          <p:cNvSpPr txBox="1"/>
          <p:nvPr/>
        </p:nvSpPr>
        <p:spPr>
          <a:xfrm>
            <a:off x="3007633" y="4401178"/>
            <a:ext cx="1471103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Add H</a:t>
            </a:r>
            <a:r>
              <a:rPr kumimoji="0" lang="en-US" sz="14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PdCl</a:t>
            </a:r>
            <a:r>
              <a:rPr kumimoji="0" lang="en-US" sz="14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4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and stir</a:t>
            </a:r>
            <a:endParaRPr kumimoji="0" lang="en-US" sz="20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7" name="Freeform 16"/>
          <p:cNvSpPr>
            <a:spLocks/>
          </p:cNvSpPr>
          <p:nvPr/>
        </p:nvSpPr>
        <p:spPr bwMode="auto">
          <a:xfrm>
            <a:off x="4231769" y="4689211"/>
            <a:ext cx="581921" cy="326456"/>
          </a:xfrm>
          <a:custGeom>
            <a:avLst/>
            <a:gdLst>
              <a:gd name="T0" fmla="*/ 2147483647 w 562"/>
              <a:gd name="T1" fmla="*/ 2147483647 h 441"/>
              <a:gd name="T2" fmla="*/ 2147483647 w 562"/>
              <a:gd name="T3" fmla="*/ 2147483647 h 441"/>
              <a:gd name="T4" fmla="*/ 2147483647 w 562"/>
              <a:gd name="T5" fmla="*/ 2147483647 h 441"/>
              <a:gd name="T6" fmla="*/ 2147483647 w 562"/>
              <a:gd name="T7" fmla="*/ 2147483647 h 441"/>
              <a:gd name="T8" fmla="*/ 2147483647 w 562"/>
              <a:gd name="T9" fmla="*/ 2147483647 h 441"/>
              <a:gd name="T10" fmla="*/ 2147483647 w 562"/>
              <a:gd name="T11" fmla="*/ 2147483647 h 441"/>
              <a:gd name="T12" fmla="*/ 2147483647 w 562"/>
              <a:gd name="T13" fmla="*/ 2147483647 h 441"/>
              <a:gd name="T14" fmla="*/ 2147483647 w 562"/>
              <a:gd name="T15" fmla="*/ 2147483647 h 441"/>
              <a:gd name="T16" fmla="*/ 2147483647 w 562"/>
              <a:gd name="T17" fmla="*/ 2147483647 h 441"/>
              <a:gd name="T18" fmla="*/ 2147483647 w 562"/>
              <a:gd name="T19" fmla="*/ 2147483647 h 441"/>
              <a:gd name="T20" fmla="*/ 2147483647 w 562"/>
              <a:gd name="T21" fmla="*/ 2147483647 h 441"/>
              <a:gd name="T22" fmla="*/ 2147483647 w 562"/>
              <a:gd name="T23" fmla="*/ 2147483647 h 441"/>
              <a:gd name="T24" fmla="*/ 2147483647 w 562"/>
              <a:gd name="T25" fmla="*/ 2147483647 h 441"/>
              <a:gd name="T26" fmla="*/ 2147483647 w 562"/>
              <a:gd name="T27" fmla="*/ 2147483647 h 441"/>
              <a:gd name="T28" fmla="*/ 2147483647 w 562"/>
              <a:gd name="T29" fmla="*/ 2147483647 h 441"/>
              <a:gd name="T30" fmla="*/ 2147483647 w 562"/>
              <a:gd name="T31" fmla="*/ 2147483647 h 441"/>
              <a:gd name="T32" fmla="*/ 2147483647 w 562"/>
              <a:gd name="T33" fmla="*/ 2147483647 h 441"/>
              <a:gd name="T34" fmla="*/ 0 w 562"/>
              <a:gd name="T35" fmla="*/ 2147483647 h 441"/>
              <a:gd name="T36" fmla="*/ 0 w 562"/>
              <a:gd name="T37" fmla="*/ 2147483647 h 441"/>
              <a:gd name="T38" fmla="*/ 2147483647 w 562"/>
              <a:gd name="T39" fmla="*/ 2147483647 h 441"/>
              <a:gd name="T40" fmla="*/ 2147483647 w 562"/>
              <a:gd name="T41" fmla="*/ 2147483647 h 441"/>
              <a:gd name="T42" fmla="*/ 2147483647 w 562"/>
              <a:gd name="T43" fmla="*/ 2147483647 h 441"/>
              <a:gd name="T44" fmla="*/ 2147483647 w 562"/>
              <a:gd name="T45" fmla="*/ 2147483647 h 441"/>
              <a:gd name="T46" fmla="*/ 2147483647 w 562"/>
              <a:gd name="T47" fmla="*/ 2147483647 h 441"/>
              <a:gd name="T48" fmla="*/ 2147483647 w 562"/>
              <a:gd name="T49" fmla="*/ 2147483647 h 441"/>
              <a:gd name="T50" fmla="*/ 2147483647 w 562"/>
              <a:gd name="T51" fmla="*/ 2147483647 h 441"/>
              <a:gd name="T52" fmla="*/ 2147483647 w 562"/>
              <a:gd name="T53" fmla="*/ 0 h 441"/>
              <a:gd name="T54" fmla="*/ 2147483647 w 562"/>
              <a:gd name="T55" fmla="*/ 2147483647 h 441"/>
              <a:gd name="T56" fmla="*/ 2147483647 w 562"/>
              <a:gd name="T57" fmla="*/ 2147483647 h 441"/>
              <a:gd name="T58" fmla="*/ 2147483647 w 562"/>
              <a:gd name="T59" fmla="*/ 2147483647 h 441"/>
              <a:gd name="T60" fmla="*/ 2147483647 w 562"/>
              <a:gd name="T61" fmla="*/ 2147483647 h 441"/>
              <a:gd name="T62" fmla="*/ 2147483647 w 562"/>
              <a:gd name="T63" fmla="*/ 2147483647 h 441"/>
              <a:gd name="T64" fmla="*/ 2147483647 w 562"/>
              <a:gd name="T65" fmla="*/ 2147483647 h 441"/>
              <a:gd name="T66" fmla="*/ 2147483647 w 562"/>
              <a:gd name="T67" fmla="*/ 2147483647 h 441"/>
              <a:gd name="T68" fmla="*/ 2147483647 w 562"/>
              <a:gd name="T69" fmla="*/ 2147483647 h 441"/>
              <a:gd name="T70" fmla="*/ 2147483647 w 562"/>
              <a:gd name="T71" fmla="*/ 2147483647 h 441"/>
              <a:gd name="T72" fmla="*/ 2147483647 w 562"/>
              <a:gd name="T73" fmla="*/ 2147483647 h 44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562"/>
              <a:gd name="T112" fmla="*/ 0 h 441"/>
              <a:gd name="T113" fmla="*/ 562 w 562"/>
              <a:gd name="T114" fmla="*/ 441 h 44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562" h="441">
                <a:moveTo>
                  <a:pt x="562" y="81"/>
                </a:moveTo>
                <a:lnTo>
                  <a:pt x="562" y="361"/>
                </a:lnTo>
                <a:lnTo>
                  <a:pt x="561" y="369"/>
                </a:lnTo>
                <a:lnTo>
                  <a:pt x="557" y="375"/>
                </a:lnTo>
                <a:lnTo>
                  <a:pt x="551" y="383"/>
                </a:lnTo>
                <a:lnTo>
                  <a:pt x="543" y="390"/>
                </a:lnTo>
                <a:lnTo>
                  <a:pt x="533" y="396"/>
                </a:lnTo>
                <a:lnTo>
                  <a:pt x="521" y="403"/>
                </a:lnTo>
                <a:lnTo>
                  <a:pt x="506" y="409"/>
                </a:lnTo>
                <a:lnTo>
                  <a:pt x="491" y="415"/>
                </a:lnTo>
                <a:lnTo>
                  <a:pt x="474" y="419"/>
                </a:lnTo>
                <a:lnTo>
                  <a:pt x="455" y="424"/>
                </a:lnTo>
                <a:lnTo>
                  <a:pt x="413" y="432"/>
                </a:lnTo>
                <a:lnTo>
                  <a:pt x="390" y="435"/>
                </a:lnTo>
                <a:lnTo>
                  <a:pt x="366" y="438"/>
                </a:lnTo>
                <a:lnTo>
                  <a:pt x="341" y="439"/>
                </a:lnTo>
                <a:lnTo>
                  <a:pt x="315" y="440"/>
                </a:lnTo>
                <a:lnTo>
                  <a:pt x="288" y="441"/>
                </a:lnTo>
                <a:lnTo>
                  <a:pt x="281" y="441"/>
                </a:lnTo>
                <a:lnTo>
                  <a:pt x="254" y="440"/>
                </a:lnTo>
                <a:lnTo>
                  <a:pt x="228" y="439"/>
                </a:lnTo>
                <a:lnTo>
                  <a:pt x="203" y="438"/>
                </a:lnTo>
                <a:lnTo>
                  <a:pt x="179" y="436"/>
                </a:lnTo>
                <a:lnTo>
                  <a:pt x="156" y="433"/>
                </a:lnTo>
                <a:lnTo>
                  <a:pt x="134" y="429"/>
                </a:lnTo>
                <a:lnTo>
                  <a:pt x="113" y="425"/>
                </a:lnTo>
                <a:lnTo>
                  <a:pt x="94" y="420"/>
                </a:lnTo>
                <a:lnTo>
                  <a:pt x="76" y="416"/>
                </a:lnTo>
                <a:lnTo>
                  <a:pt x="60" y="411"/>
                </a:lnTo>
                <a:lnTo>
                  <a:pt x="45" y="405"/>
                </a:lnTo>
                <a:lnTo>
                  <a:pt x="32" y="398"/>
                </a:lnTo>
                <a:lnTo>
                  <a:pt x="22" y="392"/>
                </a:lnTo>
                <a:lnTo>
                  <a:pt x="13" y="385"/>
                </a:lnTo>
                <a:lnTo>
                  <a:pt x="6" y="378"/>
                </a:lnTo>
                <a:lnTo>
                  <a:pt x="1" y="371"/>
                </a:lnTo>
                <a:lnTo>
                  <a:pt x="0" y="363"/>
                </a:lnTo>
                <a:lnTo>
                  <a:pt x="0" y="81"/>
                </a:lnTo>
                <a:lnTo>
                  <a:pt x="0" y="73"/>
                </a:lnTo>
                <a:lnTo>
                  <a:pt x="3" y="65"/>
                </a:lnTo>
                <a:lnTo>
                  <a:pt x="15" y="52"/>
                </a:lnTo>
                <a:lnTo>
                  <a:pt x="23" y="46"/>
                </a:lnTo>
                <a:lnTo>
                  <a:pt x="33" y="40"/>
                </a:lnTo>
                <a:lnTo>
                  <a:pt x="44" y="35"/>
                </a:lnTo>
                <a:lnTo>
                  <a:pt x="57" y="30"/>
                </a:lnTo>
                <a:lnTo>
                  <a:pt x="70" y="25"/>
                </a:lnTo>
                <a:lnTo>
                  <a:pt x="86" y="21"/>
                </a:lnTo>
                <a:lnTo>
                  <a:pt x="118" y="14"/>
                </a:lnTo>
                <a:lnTo>
                  <a:pt x="154" y="8"/>
                </a:lnTo>
                <a:lnTo>
                  <a:pt x="174" y="6"/>
                </a:lnTo>
                <a:lnTo>
                  <a:pt x="194" y="4"/>
                </a:lnTo>
                <a:lnTo>
                  <a:pt x="214" y="3"/>
                </a:lnTo>
                <a:lnTo>
                  <a:pt x="234" y="1"/>
                </a:lnTo>
                <a:lnTo>
                  <a:pt x="255" y="1"/>
                </a:lnTo>
                <a:lnTo>
                  <a:pt x="275" y="0"/>
                </a:lnTo>
                <a:lnTo>
                  <a:pt x="296" y="0"/>
                </a:lnTo>
                <a:lnTo>
                  <a:pt x="317" y="1"/>
                </a:lnTo>
                <a:lnTo>
                  <a:pt x="337" y="2"/>
                </a:lnTo>
                <a:lnTo>
                  <a:pt x="358" y="3"/>
                </a:lnTo>
                <a:lnTo>
                  <a:pt x="377" y="5"/>
                </a:lnTo>
                <a:lnTo>
                  <a:pt x="397" y="7"/>
                </a:lnTo>
                <a:lnTo>
                  <a:pt x="434" y="13"/>
                </a:lnTo>
                <a:lnTo>
                  <a:pt x="452" y="15"/>
                </a:lnTo>
                <a:lnTo>
                  <a:pt x="468" y="19"/>
                </a:lnTo>
                <a:lnTo>
                  <a:pt x="483" y="23"/>
                </a:lnTo>
                <a:lnTo>
                  <a:pt x="498" y="27"/>
                </a:lnTo>
                <a:lnTo>
                  <a:pt x="511" y="32"/>
                </a:lnTo>
                <a:lnTo>
                  <a:pt x="523" y="37"/>
                </a:lnTo>
                <a:lnTo>
                  <a:pt x="533" y="42"/>
                </a:lnTo>
                <a:lnTo>
                  <a:pt x="543" y="49"/>
                </a:lnTo>
                <a:lnTo>
                  <a:pt x="550" y="55"/>
                </a:lnTo>
                <a:lnTo>
                  <a:pt x="556" y="61"/>
                </a:lnTo>
                <a:lnTo>
                  <a:pt x="560" y="69"/>
                </a:lnTo>
                <a:lnTo>
                  <a:pt x="562" y="77"/>
                </a:lnTo>
                <a:lnTo>
                  <a:pt x="562" y="81"/>
                </a:lnTo>
                <a:close/>
              </a:path>
            </a:pathLst>
          </a:custGeom>
          <a:solidFill>
            <a:sysClr val="window" lastClr="FFFFFF">
              <a:alpha val="49804"/>
            </a:sysClr>
          </a:solidFill>
          <a:ln w="3175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48" name="Group 332"/>
          <p:cNvGrpSpPr>
            <a:grpSpLocks/>
          </p:cNvGrpSpPr>
          <p:nvPr/>
        </p:nvGrpSpPr>
        <p:grpSpPr bwMode="auto">
          <a:xfrm>
            <a:off x="4151362" y="4259261"/>
            <a:ext cx="695036" cy="885262"/>
            <a:chOff x="3917206" y="1381125"/>
            <a:chExt cx="1390650" cy="1784350"/>
          </a:xfrm>
        </p:grpSpPr>
        <p:sp>
          <p:nvSpPr>
            <p:cNvPr id="249" name="Freeform 78"/>
            <p:cNvSpPr>
              <a:spLocks/>
            </p:cNvSpPr>
            <p:nvPr/>
          </p:nvSpPr>
          <p:spPr bwMode="auto">
            <a:xfrm>
              <a:off x="4075956" y="2454275"/>
              <a:ext cx="1165225" cy="153988"/>
            </a:xfrm>
            <a:custGeom>
              <a:avLst/>
              <a:gdLst>
                <a:gd name="T0" fmla="*/ 0 w 588"/>
                <a:gd name="T1" fmla="*/ 0 h 83"/>
                <a:gd name="T2" fmla="*/ 2147483647 w 588"/>
                <a:gd name="T3" fmla="*/ 2147483647 h 83"/>
                <a:gd name="T4" fmla="*/ 2147483647 w 588"/>
                <a:gd name="T5" fmla="*/ 2147483647 h 83"/>
                <a:gd name="T6" fmla="*/ 2147483647 w 588"/>
                <a:gd name="T7" fmla="*/ 2147483647 h 83"/>
                <a:gd name="T8" fmla="*/ 2147483647 w 588"/>
                <a:gd name="T9" fmla="*/ 2147483647 h 83"/>
                <a:gd name="T10" fmla="*/ 2147483647 w 588"/>
                <a:gd name="T11" fmla="*/ 2147483647 h 83"/>
                <a:gd name="T12" fmla="*/ 2147483647 w 588"/>
                <a:gd name="T13" fmla="*/ 2147483647 h 83"/>
                <a:gd name="T14" fmla="*/ 2147483647 w 588"/>
                <a:gd name="T15" fmla="*/ 2147483647 h 83"/>
                <a:gd name="T16" fmla="*/ 2147483647 w 588"/>
                <a:gd name="T17" fmla="*/ 2147483647 h 83"/>
                <a:gd name="T18" fmla="*/ 2147483647 w 588"/>
                <a:gd name="T19" fmla="*/ 2147483647 h 83"/>
                <a:gd name="T20" fmla="*/ 2147483647 w 588"/>
                <a:gd name="T21" fmla="*/ 2147483647 h 83"/>
                <a:gd name="T22" fmla="*/ 2147483647 w 588"/>
                <a:gd name="T23" fmla="*/ 2147483647 h 83"/>
                <a:gd name="T24" fmla="*/ 2147483647 w 588"/>
                <a:gd name="T25" fmla="*/ 2147483647 h 83"/>
                <a:gd name="T26" fmla="*/ 2147483647 w 588"/>
                <a:gd name="T27" fmla="*/ 2147483647 h 83"/>
                <a:gd name="T28" fmla="*/ 2147483647 w 588"/>
                <a:gd name="T29" fmla="*/ 2147483647 h 83"/>
                <a:gd name="T30" fmla="*/ 2147483647 w 588"/>
                <a:gd name="T31" fmla="*/ 2147483647 h 83"/>
                <a:gd name="T32" fmla="*/ 2147483647 w 588"/>
                <a:gd name="T33" fmla="*/ 2147483647 h 83"/>
                <a:gd name="T34" fmla="*/ 2147483647 w 588"/>
                <a:gd name="T35" fmla="*/ 2147483647 h 83"/>
                <a:gd name="T36" fmla="*/ 2147483647 w 588"/>
                <a:gd name="T37" fmla="*/ 2147483647 h 83"/>
                <a:gd name="T38" fmla="*/ 2147483647 w 588"/>
                <a:gd name="T39" fmla="*/ 2147483647 h 83"/>
                <a:gd name="T40" fmla="*/ 2147483647 w 588"/>
                <a:gd name="T41" fmla="*/ 2147483647 h 83"/>
                <a:gd name="T42" fmla="*/ 2147483647 w 588"/>
                <a:gd name="T43" fmla="*/ 2147483647 h 83"/>
                <a:gd name="T44" fmla="*/ 2147483647 w 588"/>
                <a:gd name="T45" fmla="*/ 2147483647 h 83"/>
                <a:gd name="T46" fmla="*/ 2147483647 w 588"/>
                <a:gd name="T47" fmla="*/ 2147483647 h 83"/>
                <a:gd name="T48" fmla="*/ 2147483647 w 588"/>
                <a:gd name="T49" fmla="*/ 2147483647 h 83"/>
                <a:gd name="T50" fmla="*/ 2147483647 w 588"/>
                <a:gd name="T51" fmla="*/ 2147483647 h 83"/>
                <a:gd name="T52" fmla="*/ 2147483647 w 588"/>
                <a:gd name="T53" fmla="*/ 2147483647 h 83"/>
                <a:gd name="T54" fmla="*/ 2147483647 w 588"/>
                <a:gd name="T55" fmla="*/ 2147483647 h 83"/>
                <a:gd name="T56" fmla="*/ 2147483647 w 588"/>
                <a:gd name="T57" fmla="*/ 2147483647 h 83"/>
                <a:gd name="T58" fmla="*/ 2147483647 w 588"/>
                <a:gd name="T59" fmla="*/ 2147483647 h 83"/>
                <a:gd name="T60" fmla="*/ 2147483647 w 588"/>
                <a:gd name="T61" fmla="*/ 2147483647 h 83"/>
                <a:gd name="T62" fmla="*/ 2147483647 w 588"/>
                <a:gd name="T63" fmla="*/ 2147483647 h 83"/>
                <a:gd name="T64" fmla="*/ 2147483647 w 588"/>
                <a:gd name="T65" fmla="*/ 2147483647 h 83"/>
                <a:gd name="T66" fmla="*/ 2147483647 w 588"/>
                <a:gd name="T67" fmla="*/ 2147483647 h 83"/>
                <a:gd name="T68" fmla="*/ 2147483647 w 588"/>
                <a:gd name="T69" fmla="*/ 2147483647 h 83"/>
                <a:gd name="T70" fmla="*/ 2147483647 w 588"/>
                <a:gd name="T71" fmla="*/ 0 h 8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88"/>
                <a:gd name="T109" fmla="*/ 0 h 83"/>
                <a:gd name="T110" fmla="*/ 588 w 588"/>
                <a:gd name="T111" fmla="*/ 83 h 8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88" h="83">
                  <a:moveTo>
                    <a:pt x="0" y="0"/>
                  </a:moveTo>
                  <a:lnTo>
                    <a:pt x="1" y="8"/>
                  </a:lnTo>
                  <a:lnTo>
                    <a:pt x="4" y="16"/>
                  </a:lnTo>
                  <a:lnTo>
                    <a:pt x="16" y="30"/>
                  </a:lnTo>
                  <a:lnTo>
                    <a:pt x="25" y="36"/>
                  </a:lnTo>
                  <a:lnTo>
                    <a:pt x="35" y="42"/>
                  </a:lnTo>
                  <a:lnTo>
                    <a:pt x="47" y="48"/>
                  </a:lnTo>
                  <a:lnTo>
                    <a:pt x="60" y="53"/>
                  </a:lnTo>
                  <a:lnTo>
                    <a:pt x="74" y="58"/>
                  </a:lnTo>
                  <a:lnTo>
                    <a:pt x="90" y="62"/>
                  </a:lnTo>
                  <a:lnTo>
                    <a:pt x="124" y="70"/>
                  </a:lnTo>
                  <a:lnTo>
                    <a:pt x="143" y="73"/>
                  </a:lnTo>
                  <a:lnTo>
                    <a:pt x="162" y="75"/>
                  </a:lnTo>
                  <a:lnTo>
                    <a:pt x="182" y="78"/>
                  </a:lnTo>
                  <a:lnTo>
                    <a:pt x="203" y="80"/>
                  </a:lnTo>
                  <a:lnTo>
                    <a:pt x="245" y="82"/>
                  </a:lnTo>
                  <a:lnTo>
                    <a:pt x="267" y="83"/>
                  </a:lnTo>
                  <a:lnTo>
                    <a:pt x="332" y="83"/>
                  </a:lnTo>
                  <a:lnTo>
                    <a:pt x="353" y="82"/>
                  </a:lnTo>
                  <a:lnTo>
                    <a:pt x="375" y="81"/>
                  </a:lnTo>
                  <a:lnTo>
                    <a:pt x="395" y="79"/>
                  </a:lnTo>
                  <a:lnTo>
                    <a:pt x="416" y="77"/>
                  </a:lnTo>
                  <a:lnTo>
                    <a:pt x="454" y="71"/>
                  </a:lnTo>
                  <a:lnTo>
                    <a:pt x="473" y="68"/>
                  </a:lnTo>
                  <a:lnTo>
                    <a:pt x="490" y="64"/>
                  </a:lnTo>
                  <a:lnTo>
                    <a:pt x="506" y="60"/>
                  </a:lnTo>
                  <a:lnTo>
                    <a:pt x="521" y="55"/>
                  </a:lnTo>
                  <a:lnTo>
                    <a:pt x="535" y="50"/>
                  </a:lnTo>
                  <a:lnTo>
                    <a:pt x="547" y="45"/>
                  </a:lnTo>
                  <a:lnTo>
                    <a:pt x="558" y="39"/>
                  </a:lnTo>
                  <a:lnTo>
                    <a:pt x="568" y="33"/>
                  </a:lnTo>
                  <a:lnTo>
                    <a:pt x="576" y="27"/>
                  </a:lnTo>
                  <a:lnTo>
                    <a:pt x="582" y="20"/>
                  </a:lnTo>
                  <a:lnTo>
                    <a:pt x="586" y="12"/>
                  </a:lnTo>
                  <a:lnTo>
                    <a:pt x="588" y="4"/>
                  </a:lnTo>
                  <a:lnTo>
                    <a:pt x="588" y="0"/>
                  </a:lnTo>
                </a:path>
              </a:pathLst>
            </a:cu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0" name="Freeform 119"/>
            <p:cNvSpPr>
              <a:spLocks/>
            </p:cNvSpPr>
            <p:nvPr/>
          </p:nvSpPr>
          <p:spPr bwMode="auto">
            <a:xfrm>
              <a:off x="3939431" y="1381125"/>
              <a:ext cx="1289050" cy="292100"/>
            </a:xfrm>
            <a:custGeom>
              <a:avLst/>
              <a:gdLst>
                <a:gd name="T0" fmla="*/ 2147483647 w 650"/>
                <a:gd name="T1" fmla="*/ 2147483647 h 156"/>
                <a:gd name="T2" fmla="*/ 2147483647 w 650"/>
                <a:gd name="T3" fmla="*/ 2147483647 h 156"/>
                <a:gd name="T4" fmla="*/ 2147483647 w 650"/>
                <a:gd name="T5" fmla="*/ 2147483647 h 156"/>
                <a:gd name="T6" fmla="*/ 2147483647 w 650"/>
                <a:gd name="T7" fmla="*/ 2147483647 h 156"/>
                <a:gd name="T8" fmla="*/ 2147483647 w 650"/>
                <a:gd name="T9" fmla="*/ 2147483647 h 156"/>
                <a:gd name="T10" fmla="*/ 2147483647 w 650"/>
                <a:gd name="T11" fmla="*/ 2147483647 h 156"/>
                <a:gd name="T12" fmla="*/ 2147483647 w 650"/>
                <a:gd name="T13" fmla="*/ 2147483647 h 156"/>
                <a:gd name="T14" fmla="*/ 2147483647 w 650"/>
                <a:gd name="T15" fmla="*/ 2147483647 h 156"/>
                <a:gd name="T16" fmla="*/ 2147483647 w 650"/>
                <a:gd name="T17" fmla="*/ 2147483647 h 156"/>
                <a:gd name="T18" fmla="*/ 2147483647 w 650"/>
                <a:gd name="T19" fmla="*/ 2147483647 h 156"/>
                <a:gd name="T20" fmla="*/ 2147483647 w 650"/>
                <a:gd name="T21" fmla="*/ 2147483647 h 156"/>
                <a:gd name="T22" fmla="*/ 2147483647 w 650"/>
                <a:gd name="T23" fmla="*/ 2147483647 h 156"/>
                <a:gd name="T24" fmla="*/ 2147483647 w 650"/>
                <a:gd name="T25" fmla="*/ 2147483647 h 156"/>
                <a:gd name="T26" fmla="*/ 2147483647 w 650"/>
                <a:gd name="T27" fmla="*/ 2147483647 h 156"/>
                <a:gd name="T28" fmla="*/ 2147483647 w 650"/>
                <a:gd name="T29" fmla="*/ 2147483647 h 156"/>
                <a:gd name="T30" fmla="*/ 2147483647 w 650"/>
                <a:gd name="T31" fmla="*/ 2147483647 h 156"/>
                <a:gd name="T32" fmla="*/ 2147483647 w 650"/>
                <a:gd name="T33" fmla="*/ 2147483647 h 156"/>
                <a:gd name="T34" fmla="*/ 2147483647 w 650"/>
                <a:gd name="T35" fmla="*/ 2147483647 h 156"/>
                <a:gd name="T36" fmla="*/ 2147483647 w 650"/>
                <a:gd name="T37" fmla="*/ 2147483647 h 156"/>
                <a:gd name="T38" fmla="*/ 2147483647 w 650"/>
                <a:gd name="T39" fmla="*/ 2147483647 h 156"/>
                <a:gd name="T40" fmla="*/ 2147483647 w 650"/>
                <a:gd name="T41" fmla="*/ 2147483647 h 156"/>
                <a:gd name="T42" fmla="*/ 2147483647 w 650"/>
                <a:gd name="T43" fmla="*/ 2147483647 h 156"/>
                <a:gd name="T44" fmla="*/ 2147483647 w 650"/>
                <a:gd name="T45" fmla="*/ 2147483647 h 156"/>
                <a:gd name="T46" fmla="*/ 2147483647 w 650"/>
                <a:gd name="T47" fmla="*/ 2147483647 h 156"/>
                <a:gd name="T48" fmla="*/ 2147483647 w 650"/>
                <a:gd name="T49" fmla="*/ 2147483647 h 156"/>
                <a:gd name="T50" fmla="*/ 2147483647 w 650"/>
                <a:gd name="T51" fmla="*/ 2147483647 h 156"/>
                <a:gd name="T52" fmla="*/ 2147483647 w 650"/>
                <a:gd name="T53" fmla="*/ 2147483647 h 156"/>
                <a:gd name="T54" fmla="*/ 2147483647 w 650"/>
                <a:gd name="T55" fmla="*/ 2147483647 h 156"/>
                <a:gd name="T56" fmla="*/ 2147483647 w 650"/>
                <a:gd name="T57" fmla="*/ 2147483647 h 156"/>
                <a:gd name="T58" fmla="*/ 2147483647 w 650"/>
                <a:gd name="T59" fmla="*/ 2147483647 h 156"/>
                <a:gd name="T60" fmla="*/ 2147483647 w 650"/>
                <a:gd name="T61" fmla="*/ 2147483647 h 156"/>
                <a:gd name="T62" fmla="*/ 2147483647 w 650"/>
                <a:gd name="T63" fmla="*/ 2147483647 h 156"/>
                <a:gd name="T64" fmla="*/ 2147483647 w 650"/>
                <a:gd name="T65" fmla="*/ 2147483647 h 156"/>
                <a:gd name="T66" fmla="*/ 2147483647 w 650"/>
                <a:gd name="T67" fmla="*/ 2147483647 h 156"/>
                <a:gd name="T68" fmla="*/ 2147483647 w 650"/>
                <a:gd name="T69" fmla="*/ 2147483647 h 156"/>
                <a:gd name="T70" fmla="*/ 2147483647 w 650"/>
                <a:gd name="T71" fmla="*/ 2147483647 h 156"/>
                <a:gd name="T72" fmla="*/ 2147483647 w 650"/>
                <a:gd name="T73" fmla="*/ 2147483647 h 156"/>
                <a:gd name="T74" fmla="*/ 2147483647 w 650"/>
                <a:gd name="T75" fmla="*/ 2147483647 h 156"/>
                <a:gd name="T76" fmla="*/ 2147483647 w 650"/>
                <a:gd name="T77" fmla="*/ 2147483647 h 156"/>
                <a:gd name="T78" fmla="*/ 2147483647 w 650"/>
                <a:gd name="T79" fmla="*/ 2147483647 h 156"/>
                <a:gd name="T80" fmla="*/ 2147483647 w 650"/>
                <a:gd name="T81" fmla="*/ 2147483647 h 156"/>
                <a:gd name="T82" fmla="*/ 2147483647 w 650"/>
                <a:gd name="T83" fmla="*/ 2147483647 h 156"/>
                <a:gd name="T84" fmla="*/ 2147483647 w 650"/>
                <a:gd name="T85" fmla="*/ 2147483647 h 1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50"/>
                <a:gd name="T130" fmla="*/ 0 h 156"/>
                <a:gd name="T131" fmla="*/ 650 w 650"/>
                <a:gd name="T132" fmla="*/ 156 h 15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50" h="156">
                  <a:moveTo>
                    <a:pt x="39" y="106"/>
                  </a:moveTo>
                  <a:lnTo>
                    <a:pt x="49" y="104"/>
                  </a:lnTo>
                  <a:lnTo>
                    <a:pt x="71" y="104"/>
                  </a:lnTo>
                  <a:lnTo>
                    <a:pt x="82" y="106"/>
                  </a:lnTo>
                  <a:lnTo>
                    <a:pt x="93" y="109"/>
                  </a:lnTo>
                  <a:lnTo>
                    <a:pt x="103" y="112"/>
                  </a:lnTo>
                  <a:lnTo>
                    <a:pt x="111" y="114"/>
                  </a:lnTo>
                  <a:lnTo>
                    <a:pt x="117" y="117"/>
                  </a:lnTo>
                  <a:lnTo>
                    <a:pt x="129" y="122"/>
                  </a:lnTo>
                  <a:lnTo>
                    <a:pt x="143" y="127"/>
                  </a:lnTo>
                  <a:lnTo>
                    <a:pt x="159" y="132"/>
                  </a:lnTo>
                  <a:lnTo>
                    <a:pt x="175" y="136"/>
                  </a:lnTo>
                  <a:lnTo>
                    <a:pt x="193" y="140"/>
                  </a:lnTo>
                  <a:lnTo>
                    <a:pt x="212" y="144"/>
                  </a:lnTo>
                  <a:lnTo>
                    <a:pt x="254" y="150"/>
                  </a:lnTo>
                  <a:lnTo>
                    <a:pt x="276" y="152"/>
                  </a:lnTo>
                  <a:lnTo>
                    <a:pt x="299" y="154"/>
                  </a:lnTo>
                  <a:lnTo>
                    <a:pt x="347" y="156"/>
                  </a:lnTo>
                  <a:lnTo>
                    <a:pt x="392" y="156"/>
                  </a:lnTo>
                  <a:lnTo>
                    <a:pt x="420" y="154"/>
                  </a:lnTo>
                  <a:lnTo>
                    <a:pt x="446" y="153"/>
                  </a:lnTo>
                  <a:lnTo>
                    <a:pt x="496" y="147"/>
                  </a:lnTo>
                  <a:lnTo>
                    <a:pt x="518" y="144"/>
                  </a:lnTo>
                  <a:lnTo>
                    <a:pt x="540" y="139"/>
                  </a:lnTo>
                  <a:lnTo>
                    <a:pt x="560" y="135"/>
                  </a:lnTo>
                  <a:lnTo>
                    <a:pt x="578" y="130"/>
                  </a:lnTo>
                  <a:lnTo>
                    <a:pt x="595" y="124"/>
                  </a:lnTo>
                  <a:lnTo>
                    <a:pt x="609" y="118"/>
                  </a:lnTo>
                  <a:lnTo>
                    <a:pt x="622" y="112"/>
                  </a:lnTo>
                  <a:lnTo>
                    <a:pt x="632" y="105"/>
                  </a:lnTo>
                  <a:lnTo>
                    <a:pt x="640" y="98"/>
                  </a:lnTo>
                  <a:lnTo>
                    <a:pt x="646" y="91"/>
                  </a:lnTo>
                  <a:lnTo>
                    <a:pt x="649" y="83"/>
                  </a:lnTo>
                  <a:lnTo>
                    <a:pt x="650" y="78"/>
                  </a:lnTo>
                  <a:lnTo>
                    <a:pt x="648" y="70"/>
                  </a:lnTo>
                  <a:lnTo>
                    <a:pt x="644" y="63"/>
                  </a:lnTo>
                  <a:lnTo>
                    <a:pt x="638" y="56"/>
                  </a:lnTo>
                  <a:lnTo>
                    <a:pt x="629" y="49"/>
                  </a:lnTo>
                  <a:lnTo>
                    <a:pt x="618" y="42"/>
                  </a:lnTo>
                  <a:lnTo>
                    <a:pt x="604" y="36"/>
                  </a:lnTo>
                  <a:lnTo>
                    <a:pt x="589" y="30"/>
                  </a:lnTo>
                  <a:lnTo>
                    <a:pt x="572" y="25"/>
                  </a:lnTo>
                  <a:lnTo>
                    <a:pt x="553" y="20"/>
                  </a:lnTo>
                  <a:lnTo>
                    <a:pt x="532" y="15"/>
                  </a:lnTo>
                  <a:lnTo>
                    <a:pt x="510" y="11"/>
                  </a:lnTo>
                  <a:lnTo>
                    <a:pt x="487" y="8"/>
                  </a:lnTo>
                  <a:lnTo>
                    <a:pt x="462" y="5"/>
                  </a:lnTo>
                  <a:lnTo>
                    <a:pt x="437" y="3"/>
                  </a:lnTo>
                  <a:lnTo>
                    <a:pt x="410" y="1"/>
                  </a:lnTo>
                  <a:lnTo>
                    <a:pt x="382" y="1"/>
                  </a:lnTo>
                  <a:lnTo>
                    <a:pt x="364" y="0"/>
                  </a:lnTo>
                  <a:lnTo>
                    <a:pt x="342" y="1"/>
                  </a:lnTo>
                  <a:lnTo>
                    <a:pt x="319" y="1"/>
                  </a:lnTo>
                  <a:lnTo>
                    <a:pt x="298" y="2"/>
                  </a:lnTo>
                  <a:lnTo>
                    <a:pt x="256" y="6"/>
                  </a:lnTo>
                  <a:lnTo>
                    <a:pt x="237" y="9"/>
                  </a:lnTo>
                  <a:lnTo>
                    <a:pt x="218" y="11"/>
                  </a:lnTo>
                  <a:lnTo>
                    <a:pt x="200" y="15"/>
                  </a:lnTo>
                  <a:lnTo>
                    <a:pt x="183" y="18"/>
                  </a:lnTo>
                  <a:lnTo>
                    <a:pt x="171" y="21"/>
                  </a:lnTo>
                  <a:lnTo>
                    <a:pt x="162" y="23"/>
                  </a:lnTo>
                  <a:lnTo>
                    <a:pt x="140" y="29"/>
                  </a:lnTo>
                  <a:lnTo>
                    <a:pt x="129" y="32"/>
                  </a:lnTo>
                  <a:lnTo>
                    <a:pt x="105" y="40"/>
                  </a:lnTo>
                  <a:lnTo>
                    <a:pt x="81" y="50"/>
                  </a:lnTo>
                  <a:lnTo>
                    <a:pt x="79" y="51"/>
                  </a:lnTo>
                  <a:lnTo>
                    <a:pt x="75" y="53"/>
                  </a:lnTo>
                  <a:lnTo>
                    <a:pt x="69" y="57"/>
                  </a:lnTo>
                  <a:lnTo>
                    <a:pt x="62" y="61"/>
                  </a:lnTo>
                  <a:lnTo>
                    <a:pt x="46" y="73"/>
                  </a:lnTo>
                  <a:lnTo>
                    <a:pt x="38" y="80"/>
                  </a:lnTo>
                  <a:lnTo>
                    <a:pt x="31" y="88"/>
                  </a:lnTo>
                  <a:lnTo>
                    <a:pt x="26" y="95"/>
                  </a:lnTo>
                  <a:lnTo>
                    <a:pt x="16" y="105"/>
                  </a:lnTo>
                  <a:lnTo>
                    <a:pt x="11" y="109"/>
                  </a:lnTo>
                  <a:lnTo>
                    <a:pt x="6" y="112"/>
                  </a:lnTo>
                  <a:lnTo>
                    <a:pt x="3" y="115"/>
                  </a:lnTo>
                  <a:lnTo>
                    <a:pt x="1" y="117"/>
                  </a:lnTo>
                  <a:lnTo>
                    <a:pt x="0" y="119"/>
                  </a:lnTo>
                  <a:lnTo>
                    <a:pt x="1" y="121"/>
                  </a:lnTo>
                  <a:lnTo>
                    <a:pt x="3" y="121"/>
                  </a:lnTo>
                  <a:lnTo>
                    <a:pt x="6" y="120"/>
                  </a:lnTo>
                  <a:lnTo>
                    <a:pt x="10" y="119"/>
                  </a:lnTo>
                  <a:lnTo>
                    <a:pt x="16" y="116"/>
                  </a:lnTo>
                  <a:lnTo>
                    <a:pt x="30" y="110"/>
                  </a:lnTo>
                  <a:lnTo>
                    <a:pt x="39" y="106"/>
                  </a:lnTo>
                </a:path>
              </a:pathLst>
            </a:cu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1" name="Freeform 120"/>
            <p:cNvSpPr>
              <a:spLocks/>
            </p:cNvSpPr>
            <p:nvPr/>
          </p:nvSpPr>
          <p:spPr bwMode="auto">
            <a:xfrm>
              <a:off x="3917206" y="1381125"/>
              <a:ext cx="1390650" cy="334963"/>
            </a:xfrm>
            <a:custGeom>
              <a:avLst/>
              <a:gdLst>
                <a:gd name="T0" fmla="*/ 2147483647 w 702"/>
                <a:gd name="T1" fmla="*/ 2147483647 h 179"/>
                <a:gd name="T2" fmla="*/ 2147483647 w 702"/>
                <a:gd name="T3" fmla="*/ 2147483647 h 179"/>
                <a:gd name="T4" fmla="*/ 2147483647 w 702"/>
                <a:gd name="T5" fmla="*/ 2147483647 h 179"/>
                <a:gd name="T6" fmla="*/ 2147483647 w 702"/>
                <a:gd name="T7" fmla="*/ 2147483647 h 179"/>
                <a:gd name="T8" fmla="*/ 2147483647 w 702"/>
                <a:gd name="T9" fmla="*/ 2147483647 h 179"/>
                <a:gd name="T10" fmla="*/ 2147483647 w 702"/>
                <a:gd name="T11" fmla="*/ 2147483647 h 179"/>
                <a:gd name="T12" fmla="*/ 2147483647 w 702"/>
                <a:gd name="T13" fmla="*/ 2147483647 h 179"/>
                <a:gd name="T14" fmla="*/ 2147483647 w 702"/>
                <a:gd name="T15" fmla="*/ 2147483647 h 179"/>
                <a:gd name="T16" fmla="*/ 2147483647 w 702"/>
                <a:gd name="T17" fmla="*/ 2147483647 h 179"/>
                <a:gd name="T18" fmla="*/ 2147483647 w 702"/>
                <a:gd name="T19" fmla="*/ 2147483647 h 179"/>
                <a:gd name="T20" fmla="*/ 2147483647 w 702"/>
                <a:gd name="T21" fmla="*/ 2147483647 h 179"/>
                <a:gd name="T22" fmla="*/ 2147483647 w 702"/>
                <a:gd name="T23" fmla="*/ 2147483647 h 179"/>
                <a:gd name="T24" fmla="*/ 2147483647 w 702"/>
                <a:gd name="T25" fmla="*/ 2147483647 h 179"/>
                <a:gd name="T26" fmla="*/ 2147483647 w 702"/>
                <a:gd name="T27" fmla="*/ 2147483647 h 179"/>
                <a:gd name="T28" fmla="*/ 2147483647 w 702"/>
                <a:gd name="T29" fmla="*/ 2147483647 h 179"/>
                <a:gd name="T30" fmla="*/ 2147483647 w 702"/>
                <a:gd name="T31" fmla="*/ 2147483647 h 179"/>
                <a:gd name="T32" fmla="*/ 2147483647 w 702"/>
                <a:gd name="T33" fmla="*/ 2147483647 h 179"/>
                <a:gd name="T34" fmla="*/ 2147483647 w 702"/>
                <a:gd name="T35" fmla="*/ 2147483647 h 179"/>
                <a:gd name="T36" fmla="*/ 2147483647 w 702"/>
                <a:gd name="T37" fmla="*/ 2147483647 h 179"/>
                <a:gd name="T38" fmla="*/ 2147483647 w 702"/>
                <a:gd name="T39" fmla="*/ 2147483647 h 179"/>
                <a:gd name="T40" fmla="*/ 2147483647 w 702"/>
                <a:gd name="T41" fmla="*/ 2147483647 h 179"/>
                <a:gd name="T42" fmla="*/ 2147483647 w 702"/>
                <a:gd name="T43" fmla="*/ 2147483647 h 179"/>
                <a:gd name="T44" fmla="*/ 2147483647 w 702"/>
                <a:gd name="T45" fmla="*/ 2147483647 h 179"/>
                <a:gd name="T46" fmla="*/ 2147483647 w 702"/>
                <a:gd name="T47" fmla="*/ 2147483647 h 179"/>
                <a:gd name="T48" fmla="*/ 2147483647 w 702"/>
                <a:gd name="T49" fmla="*/ 2147483647 h 179"/>
                <a:gd name="T50" fmla="*/ 2147483647 w 702"/>
                <a:gd name="T51" fmla="*/ 2147483647 h 179"/>
                <a:gd name="T52" fmla="*/ 2147483647 w 702"/>
                <a:gd name="T53" fmla="*/ 0 h 179"/>
                <a:gd name="T54" fmla="*/ 2147483647 w 702"/>
                <a:gd name="T55" fmla="*/ 2147483647 h 179"/>
                <a:gd name="T56" fmla="*/ 2147483647 w 702"/>
                <a:gd name="T57" fmla="*/ 2147483647 h 179"/>
                <a:gd name="T58" fmla="*/ 2147483647 w 702"/>
                <a:gd name="T59" fmla="*/ 2147483647 h 179"/>
                <a:gd name="T60" fmla="*/ 2147483647 w 702"/>
                <a:gd name="T61" fmla="*/ 2147483647 h 179"/>
                <a:gd name="T62" fmla="*/ 2147483647 w 702"/>
                <a:gd name="T63" fmla="*/ 2147483647 h 179"/>
                <a:gd name="T64" fmla="*/ 2147483647 w 702"/>
                <a:gd name="T65" fmla="*/ 2147483647 h 179"/>
                <a:gd name="T66" fmla="*/ 2147483647 w 702"/>
                <a:gd name="T67" fmla="*/ 2147483647 h 179"/>
                <a:gd name="T68" fmla="*/ 2147483647 w 702"/>
                <a:gd name="T69" fmla="*/ 2147483647 h 179"/>
                <a:gd name="T70" fmla="*/ 2147483647 w 702"/>
                <a:gd name="T71" fmla="*/ 2147483647 h 179"/>
                <a:gd name="T72" fmla="*/ 2147483647 w 702"/>
                <a:gd name="T73" fmla="*/ 2147483647 h 179"/>
                <a:gd name="T74" fmla="*/ 2147483647 w 702"/>
                <a:gd name="T75" fmla="*/ 2147483647 h 179"/>
                <a:gd name="T76" fmla="*/ 2147483647 w 702"/>
                <a:gd name="T77" fmla="*/ 2147483647 h 179"/>
                <a:gd name="T78" fmla="*/ 2147483647 w 702"/>
                <a:gd name="T79" fmla="*/ 2147483647 h 179"/>
                <a:gd name="T80" fmla="*/ 2147483647 w 702"/>
                <a:gd name="T81" fmla="*/ 2147483647 h 179"/>
                <a:gd name="T82" fmla="*/ 2147483647 w 702"/>
                <a:gd name="T83" fmla="*/ 2147483647 h 179"/>
                <a:gd name="T84" fmla="*/ 2147483647 w 702"/>
                <a:gd name="T85" fmla="*/ 2147483647 h 179"/>
                <a:gd name="T86" fmla="*/ 2147483647 w 702"/>
                <a:gd name="T87" fmla="*/ 2147483647 h 179"/>
                <a:gd name="T88" fmla="*/ 2147483647 w 702"/>
                <a:gd name="T89" fmla="*/ 2147483647 h 17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02"/>
                <a:gd name="T136" fmla="*/ 0 h 179"/>
                <a:gd name="T137" fmla="*/ 702 w 702"/>
                <a:gd name="T138" fmla="*/ 179 h 17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02" h="179">
                  <a:moveTo>
                    <a:pt x="47" y="136"/>
                  </a:moveTo>
                  <a:lnTo>
                    <a:pt x="52" y="135"/>
                  </a:lnTo>
                  <a:lnTo>
                    <a:pt x="58" y="133"/>
                  </a:lnTo>
                  <a:lnTo>
                    <a:pt x="81" y="133"/>
                  </a:lnTo>
                  <a:lnTo>
                    <a:pt x="90" y="135"/>
                  </a:lnTo>
                  <a:lnTo>
                    <a:pt x="110" y="141"/>
                  </a:lnTo>
                  <a:lnTo>
                    <a:pt x="123" y="146"/>
                  </a:lnTo>
                  <a:lnTo>
                    <a:pt x="138" y="151"/>
                  </a:lnTo>
                  <a:lnTo>
                    <a:pt x="154" y="155"/>
                  </a:lnTo>
                  <a:lnTo>
                    <a:pt x="171" y="159"/>
                  </a:lnTo>
                  <a:lnTo>
                    <a:pt x="189" y="163"/>
                  </a:lnTo>
                  <a:lnTo>
                    <a:pt x="208" y="166"/>
                  </a:lnTo>
                  <a:lnTo>
                    <a:pt x="228" y="170"/>
                  </a:lnTo>
                  <a:lnTo>
                    <a:pt x="270" y="174"/>
                  </a:lnTo>
                  <a:lnTo>
                    <a:pt x="292" y="176"/>
                  </a:lnTo>
                  <a:lnTo>
                    <a:pt x="315" y="178"/>
                  </a:lnTo>
                  <a:lnTo>
                    <a:pt x="338" y="179"/>
                  </a:lnTo>
                  <a:lnTo>
                    <a:pt x="404" y="179"/>
                  </a:lnTo>
                  <a:lnTo>
                    <a:pt x="432" y="178"/>
                  </a:lnTo>
                  <a:lnTo>
                    <a:pt x="484" y="174"/>
                  </a:lnTo>
                  <a:lnTo>
                    <a:pt x="509" y="172"/>
                  </a:lnTo>
                  <a:lnTo>
                    <a:pt x="533" y="168"/>
                  </a:lnTo>
                  <a:lnTo>
                    <a:pt x="555" y="165"/>
                  </a:lnTo>
                  <a:lnTo>
                    <a:pt x="577" y="160"/>
                  </a:lnTo>
                  <a:lnTo>
                    <a:pt x="597" y="156"/>
                  </a:lnTo>
                  <a:lnTo>
                    <a:pt x="615" y="151"/>
                  </a:lnTo>
                  <a:lnTo>
                    <a:pt x="632" y="145"/>
                  </a:lnTo>
                  <a:lnTo>
                    <a:pt x="648" y="139"/>
                  </a:lnTo>
                  <a:lnTo>
                    <a:pt x="661" y="133"/>
                  </a:lnTo>
                  <a:lnTo>
                    <a:pt x="673" y="126"/>
                  </a:lnTo>
                  <a:lnTo>
                    <a:pt x="683" y="120"/>
                  </a:lnTo>
                  <a:lnTo>
                    <a:pt x="691" y="112"/>
                  </a:lnTo>
                  <a:lnTo>
                    <a:pt x="697" y="105"/>
                  </a:lnTo>
                  <a:lnTo>
                    <a:pt x="700" y="98"/>
                  </a:lnTo>
                  <a:lnTo>
                    <a:pt x="702" y="90"/>
                  </a:lnTo>
                  <a:lnTo>
                    <a:pt x="700" y="82"/>
                  </a:lnTo>
                  <a:lnTo>
                    <a:pt x="697" y="75"/>
                  </a:lnTo>
                  <a:lnTo>
                    <a:pt x="691" y="67"/>
                  </a:lnTo>
                  <a:lnTo>
                    <a:pt x="683" y="60"/>
                  </a:lnTo>
                  <a:lnTo>
                    <a:pt x="673" y="53"/>
                  </a:lnTo>
                  <a:lnTo>
                    <a:pt x="662" y="47"/>
                  </a:lnTo>
                  <a:lnTo>
                    <a:pt x="648" y="40"/>
                  </a:lnTo>
                  <a:lnTo>
                    <a:pt x="633" y="35"/>
                  </a:lnTo>
                  <a:lnTo>
                    <a:pt x="615" y="29"/>
                  </a:lnTo>
                  <a:lnTo>
                    <a:pt x="597" y="24"/>
                  </a:lnTo>
                  <a:lnTo>
                    <a:pt x="577" y="19"/>
                  </a:lnTo>
                  <a:lnTo>
                    <a:pt x="556" y="15"/>
                  </a:lnTo>
                  <a:lnTo>
                    <a:pt x="533" y="11"/>
                  </a:lnTo>
                  <a:lnTo>
                    <a:pt x="509" y="8"/>
                  </a:lnTo>
                  <a:lnTo>
                    <a:pt x="484" y="5"/>
                  </a:lnTo>
                  <a:lnTo>
                    <a:pt x="459" y="3"/>
                  </a:lnTo>
                  <a:lnTo>
                    <a:pt x="405" y="1"/>
                  </a:lnTo>
                  <a:lnTo>
                    <a:pt x="377" y="0"/>
                  </a:lnTo>
                  <a:lnTo>
                    <a:pt x="376" y="0"/>
                  </a:lnTo>
                  <a:lnTo>
                    <a:pt x="351" y="1"/>
                  </a:lnTo>
                  <a:lnTo>
                    <a:pt x="326" y="1"/>
                  </a:lnTo>
                  <a:lnTo>
                    <a:pt x="301" y="3"/>
                  </a:lnTo>
                  <a:lnTo>
                    <a:pt x="277" y="4"/>
                  </a:lnTo>
                  <a:lnTo>
                    <a:pt x="254" y="7"/>
                  </a:lnTo>
                  <a:lnTo>
                    <a:pt x="232" y="10"/>
                  </a:lnTo>
                  <a:lnTo>
                    <a:pt x="190" y="16"/>
                  </a:lnTo>
                  <a:lnTo>
                    <a:pt x="171" y="20"/>
                  </a:lnTo>
                  <a:lnTo>
                    <a:pt x="153" y="25"/>
                  </a:lnTo>
                  <a:lnTo>
                    <a:pt x="136" y="29"/>
                  </a:lnTo>
                  <a:lnTo>
                    <a:pt x="121" y="34"/>
                  </a:lnTo>
                  <a:lnTo>
                    <a:pt x="107" y="40"/>
                  </a:lnTo>
                  <a:lnTo>
                    <a:pt x="94" y="45"/>
                  </a:lnTo>
                  <a:lnTo>
                    <a:pt x="83" y="51"/>
                  </a:lnTo>
                  <a:lnTo>
                    <a:pt x="77" y="54"/>
                  </a:lnTo>
                  <a:lnTo>
                    <a:pt x="68" y="61"/>
                  </a:lnTo>
                  <a:lnTo>
                    <a:pt x="52" y="75"/>
                  </a:lnTo>
                  <a:lnTo>
                    <a:pt x="45" y="81"/>
                  </a:lnTo>
                  <a:lnTo>
                    <a:pt x="39" y="88"/>
                  </a:lnTo>
                  <a:lnTo>
                    <a:pt x="34" y="94"/>
                  </a:lnTo>
                  <a:lnTo>
                    <a:pt x="29" y="99"/>
                  </a:lnTo>
                  <a:lnTo>
                    <a:pt x="25" y="104"/>
                  </a:lnTo>
                  <a:lnTo>
                    <a:pt x="17" y="110"/>
                  </a:lnTo>
                  <a:lnTo>
                    <a:pt x="13" y="114"/>
                  </a:lnTo>
                  <a:lnTo>
                    <a:pt x="9" y="117"/>
                  </a:lnTo>
                  <a:lnTo>
                    <a:pt x="6" y="120"/>
                  </a:lnTo>
                  <a:lnTo>
                    <a:pt x="3" y="124"/>
                  </a:lnTo>
                  <a:lnTo>
                    <a:pt x="1" y="128"/>
                  </a:lnTo>
                  <a:lnTo>
                    <a:pt x="0" y="133"/>
                  </a:lnTo>
                  <a:lnTo>
                    <a:pt x="3" y="143"/>
                  </a:lnTo>
                  <a:lnTo>
                    <a:pt x="10" y="148"/>
                  </a:lnTo>
                  <a:lnTo>
                    <a:pt x="19" y="148"/>
                  </a:lnTo>
                  <a:lnTo>
                    <a:pt x="30" y="146"/>
                  </a:lnTo>
                  <a:lnTo>
                    <a:pt x="39" y="142"/>
                  </a:lnTo>
                  <a:lnTo>
                    <a:pt x="47" y="138"/>
                  </a:lnTo>
                  <a:lnTo>
                    <a:pt x="50" y="136"/>
                  </a:lnTo>
                  <a:lnTo>
                    <a:pt x="47" y="136"/>
                  </a:lnTo>
                </a:path>
              </a:pathLst>
            </a:cu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2" name="Freeform 121"/>
            <p:cNvSpPr>
              <a:spLocks/>
            </p:cNvSpPr>
            <p:nvPr/>
          </p:nvSpPr>
          <p:spPr bwMode="auto">
            <a:xfrm>
              <a:off x="4144218" y="1747838"/>
              <a:ext cx="1028700" cy="66675"/>
            </a:xfrm>
            <a:custGeom>
              <a:avLst/>
              <a:gdLst>
                <a:gd name="T0" fmla="*/ 0 w 519"/>
                <a:gd name="T1" fmla="*/ 0 h 36"/>
                <a:gd name="T2" fmla="*/ 2147483647 w 519"/>
                <a:gd name="T3" fmla="*/ 2147483647 h 36"/>
                <a:gd name="T4" fmla="*/ 2147483647 w 519"/>
                <a:gd name="T5" fmla="*/ 2147483647 h 36"/>
                <a:gd name="T6" fmla="*/ 2147483647 w 519"/>
                <a:gd name="T7" fmla="*/ 2147483647 h 36"/>
                <a:gd name="T8" fmla="*/ 2147483647 w 519"/>
                <a:gd name="T9" fmla="*/ 2147483647 h 36"/>
                <a:gd name="T10" fmla="*/ 2147483647 w 519"/>
                <a:gd name="T11" fmla="*/ 2147483647 h 36"/>
                <a:gd name="T12" fmla="*/ 2147483647 w 519"/>
                <a:gd name="T13" fmla="*/ 2147483647 h 36"/>
                <a:gd name="T14" fmla="*/ 2147483647 w 519"/>
                <a:gd name="T15" fmla="*/ 2147483647 h 36"/>
                <a:gd name="T16" fmla="*/ 2147483647 w 519"/>
                <a:gd name="T17" fmla="*/ 2147483647 h 36"/>
                <a:gd name="T18" fmla="*/ 2147483647 w 519"/>
                <a:gd name="T19" fmla="*/ 2147483647 h 36"/>
                <a:gd name="T20" fmla="*/ 2147483647 w 519"/>
                <a:gd name="T21" fmla="*/ 2147483647 h 36"/>
                <a:gd name="T22" fmla="*/ 2147483647 w 519"/>
                <a:gd name="T23" fmla="*/ 2147483647 h 36"/>
                <a:gd name="T24" fmla="*/ 2147483647 w 519"/>
                <a:gd name="T25" fmla="*/ 2147483647 h 36"/>
                <a:gd name="T26" fmla="*/ 2147483647 w 519"/>
                <a:gd name="T27" fmla="*/ 2147483647 h 36"/>
                <a:gd name="T28" fmla="*/ 2147483647 w 519"/>
                <a:gd name="T29" fmla="*/ 2147483647 h 36"/>
                <a:gd name="T30" fmla="*/ 2147483647 w 519"/>
                <a:gd name="T31" fmla="*/ 2147483647 h 36"/>
                <a:gd name="T32" fmla="*/ 2147483647 w 519"/>
                <a:gd name="T33" fmla="*/ 2147483647 h 36"/>
                <a:gd name="T34" fmla="*/ 2147483647 w 519"/>
                <a:gd name="T35" fmla="*/ 2147483647 h 36"/>
                <a:gd name="T36" fmla="*/ 2147483647 w 519"/>
                <a:gd name="T37" fmla="*/ 2147483647 h 36"/>
                <a:gd name="T38" fmla="*/ 2147483647 w 519"/>
                <a:gd name="T39" fmla="*/ 2147483647 h 36"/>
                <a:gd name="T40" fmla="*/ 2147483647 w 519"/>
                <a:gd name="T41" fmla="*/ 2147483647 h 36"/>
                <a:gd name="T42" fmla="*/ 2147483647 w 519"/>
                <a:gd name="T43" fmla="*/ 2147483647 h 36"/>
                <a:gd name="T44" fmla="*/ 2147483647 w 519"/>
                <a:gd name="T45" fmla="*/ 2147483647 h 36"/>
                <a:gd name="T46" fmla="*/ 2147483647 w 519"/>
                <a:gd name="T47" fmla="*/ 2147483647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19"/>
                <a:gd name="T73" fmla="*/ 0 h 36"/>
                <a:gd name="T74" fmla="*/ 519 w 519"/>
                <a:gd name="T75" fmla="*/ 36 h 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19" h="36">
                  <a:moveTo>
                    <a:pt x="0" y="0"/>
                  </a:moveTo>
                  <a:lnTo>
                    <a:pt x="13" y="5"/>
                  </a:lnTo>
                  <a:lnTo>
                    <a:pt x="29" y="9"/>
                  </a:lnTo>
                  <a:lnTo>
                    <a:pt x="45" y="14"/>
                  </a:lnTo>
                  <a:lnTo>
                    <a:pt x="62" y="18"/>
                  </a:lnTo>
                  <a:lnTo>
                    <a:pt x="80" y="21"/>
                  </a:lnTo>
                  <a:lnTo>
                    <a:pt x="99" y="25"/>
                  </a:lnTo>
                  <a:lnTo>
                    <a:pt x="119" y="27"/>
                  </a:lnTo>
                  <a:lnTo>
                    <a:pt x="140" y="30"/>
                  </a:lnTo>
                  <a:lnTo>
                    <a:pt x="161" y="32"/>
                  </a:lnTo>
                  <a:lnTo>
                    <a:pt x="183" y="34"/>
                  </a:lnTo>
                  <a:lnTo>
                    <a:pt x="229" y="36"/>
                  </a:lnTo>
                  <a:lnTo>
                    <a:pt x="308" y="36"/>
                  </a:lnTo>
                  <a:lnTo>
                    <a:pt x="331" y="34"/>
                  </a:lnTo>
                  <a:lnTo>
                    <a:pt x="353" y="33"/>
                  </a:lnTo>
                  <a:lnTo>
                    <a:pt x="375" y="31"/>
                  </a:lnTo>
                  <a:lnTo>
                    <a:pt x="396" y="28"/>
                  </a:lnTo>
                  <a:lnTo>
                    <a:pt x="416" y="26"/>
                  </a:lnTo>
                  <a:lnTo>
                    <a:pt x="435" y="23"/>
                  </a:lnTo>
                  <a:lnTo>
                    <a:pt x="454" y="19"/>
                  </a:lnTo>
                  <a:lnTo>
                    <a:pt x="488" y="11"/>
                  </a:lnTo>
                  <a:lnTo>
                    <a:pt x="503" y="7"/>
                  </a:lnTo>
                  <a:lnTo>
                    <a:pt x="517" y="2"/>
                  </a:lnTo>
                  <a:lnTo>
                    <a:pt x="519" y="2"/>
                  </a:lnTo>
                </a:path>
              </a:pathLst>
            </a:cu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3" name="Freeform 122"/>
            <p:cNvSpPr>
              <a:spLocks/>
            </p:cNvSpPr>
            <p:nvPr/>
          </p:nvSpPr>
          <p:spPr bwMode="auto">
            <a:xfrm>
              <a:off x="3966418" y="1562100"/>
              <a:ext cx="1339850" cy="1603375"/>
            </a:xfrm>
            <a:custGeom>
              <a:avLst/>
              <a:gdLst>
                <a:gd name="T0" fmla="*/ 2147483647 w 675"/>
                <a:gd name="T1" fmla="*/ 0 h 857"/>
                <a:gd name="T2" fmla="*/ 2147483647 w 675"/>
                <a:gd name="T3" fmla="*/ 2147483647 h 857"/>
                <a:gd name="T4" fmla="*/ 2147483647 w 675"/>
                <a:gd name="T5" fmla="*/ 2147483647 h 857"/>
                <a:gd name="T6" fmla="*/ 2147483647 w 675"/>
                <a:gd name="T7" fmla="*/ 2147483647 h 857"/>
                <a:gd name="T8" fmla="*/ 2147483647 w 675"/>
                <a:gd name="T9" fmla="*/ 2147483647 h 857"/>
                <a:gd name="T10" fmla="*/ 2147483647 w 675"/>
                <a:gd name="T11" fmla="*/ 2147483647 h 857"/>
                <a:gd name="T12" fmla="*/ 2147483647 w 675"/>
                <a:gd name="T13" fmla="*/ 2147483647 h 857"/>
                <a:gd name="T14" fmla="*/ 2147483647 w 675"/>
                <a:gd name="T15" fmla="*/ 2147483647 h 857"/>
                <a:gd name="T16" fmla="*/ 2147483647 w 675"/>
                <a:gd name="T17" fmla="*/ 2147483647 h 857"/>
                <a:gd name="T18" fmla="*/ 2147483647 w 675"/>
                <a:gd name="T19" fmla="*/ 2147483647 h 857"/>
                <a:gd name="T20" fmla="*/ 2147483647 w 675"/>
                <a:gd name="T21" fmla="*/ 2147483647 h 857"/>
                <a:gd name="T22" fmla="*/ 2147483647 w 675"/>
                <a:gd name="T23" fmla="*/ 2147483647 h 857"/>
                <a:gd name="T24" fmla="*/ 2147483647 w 675"/>
                <a:gd name="T25" fmla="*/ 2147483647 h 857"/>
                <a:gd name="T26" fmla="*/ 2147483647 w 675"/>
                <a:gd name="T27" fmla="*/ 2147483647 h 857"/>
                <a:gd name="T28" fmla="*/ 2147483647 w 675"/>
                <a:gd name="T29" fmla="*/ 2147483647 h 857"/>
                <a:gd name="T30" fmla="*/ 2147483647 w 675"/>
                <a:gd name="T31" fmla="*/ 2147483647 h 857"/>
                <a:gd name="T32" fmla="*/ 2147483647 w 675"/>
                <a:gd name="T33" fmla="*/ 2147483647 h 857"/>
                <a:gd name="T34" fmla="*/ 2147483647 w 675"/>
                <a:gd name="T35" fmla="*/ 2147483647 h 857"/>
                <a:gd name="T36" fmla="*/ 2147483647 w 675"/>
                <a:gd name="T37" fmla="*/ 2147483647 h 857"/>
                <a:gd name="T38" fmla="*/ 2147483647 w 675"/>
                <a:gd name="T39" fmla="*/ 2147483647 h 857"/>
                <a:gd name="T40" fmla="*/ 2147483647 w 675"/>
                <a:gd name="T41" fmla="*/ 2147483647 h 857"/>
                <a:gd name="T42" fmla="*/ 2147483647 w 675"/>
                <a:gd name="T43" fmla="*/ 2147483647 h 857"/>
                <a:gd name="T44" fmla="*/ 2147483647 w 675"/>
                <a:gd name="T45" fmla="*/ 2147483647 h 857"/>
                <a:gd name="T46" fmla="*/ 2147483647 w 675"/>
                <a:gd name="T47" fmla="*/ 2147483647 h 857"/>
                <a:gd name="T48" fmla="*/ 2147483647 w 675"/>
                <a:gd name="T49" fmla="*/ 2147483647 h 857"/>
                <a:gd name="T50" fmla="*/ 2147483647 w 675"/>
                <a:gd name="T51" fmla="*/ 2147483647 h 857"/>
                <a:gd name="T52" fmla="*/ 2147483647 w 675"/>
                <a:gd name="T53" fmla="*/ 2147483647 h 857"/>
                <a:gd name="T54" fmla="*/ 2147483647 w 675"/>
                <a:gd name="T55" fmla="*/ 2147483647 h 857"/>
                <a:gd name="T56" fmla="*/ 2147483647 w 675"/>
                <a:gd name="T57" fmla="*/ 2147483647 h 857"/>
                <a:gd name="T58" fmla="*/ 2147483647 w 675"/>
                <a:gd name="T59" fmla="*/ 2147483647 h 857"/>
                <a:gd name="T60" fmla="*/ 2147483647 w 675"/>
                <a:gd name="T61" fmla="*/ 2147483647 h 857"/>
                <a:gd name="T62" fmla="*/ 2147483647 w 675"/>
                <a:gd name="T63" fmla="*/ 2147483647 h 857"/>
                <a:gd name="T64" fmla="*/ 2147483647 w 675"/>
                <a:gd name="T65" fmla="*/ 2147483647 h 857"/>
                <a:gd name="T66" fmla="*/ 2147483647 w 675"/>
                <a:gd name="T67" fmla="*/ 2147483647 h 857"/>
                <a:gd name="T68" fmla="*/ 2147483647 w 675"/>
                <a:gd name="T69" fmla="*/ 2147483647 h 857"/>
                <a:gd name="T70" fmla="*/ 2147483647 w 675"/>
                <a:gd name="T71" fmla="*/ 2147483647 h 857"/>
                <a:gd name="T72" fmla="*/ 2147483647 w 675"/>
                <a:gd name="T73" fmla="*/ 2147483647 h 857"/>
                <a:gd name="T74" fmla="*/ 2147483647 w 675"/>
                <a:gd name="T75" fmla="*/ 2147483647 h 857"/>
                <a:gd name="T76" fmla="*/ 2147483647 w 675"/>
                <a:gd name="T77" fmla="*/ 2147483647 h 857"/>
                <a:gd name="T78" fmla="*/ 2147483647 w 675"/>
                <a:gd name="T79" fmla="*/ 2147483647 h 857"/>
                <a:gd name="T80" fmla="*/ 2147483647 w 675"/>
                <a:gd name="T81" fmla="*/ 2147483647 h 857"/>
                <a:gd name="T82" fmla="*/ 2147483647 w 675"/>
                <a:gd name="T83" fmla="*/ 2147483647 h 857"/>
                <a:gd name="T84" fmla="*/ 2147483647 w 675"/>
                <a:gd name="T85" fmla="*/ 2147483647 h 857"/>
                <a:gd name="T86" fmla="*/ 2147483647 w 675"/>
                <a:gd name="T87" fmla="*/ 2147483647 h 857"/>
                <a:gd name="T88" fmla="*/ 2147483647 w 675"/>
                <a:gd name="T89" fmla="*/ 2147483647 h 857"/>
                <a:gd name="T90" fmla="*/ 2147483647 w 675"/>
                <a:gd name="T91" fmla="*/ 2147483647 h 857"/>
                <a:gd name="T92" fmla="*/ 2147483647 w 675"/>
                <a:gd name="T93" fmla="*/ 2147483647 h 857"/>
                <a:gd name="T94" fmla="*/ 2147483647 w 675"/>
                <a:gd name="T95" fmla="*/ 2147483647 h 857"/>
                <a:gd name="T96" fmla="*/ 2147483647 w 675"/>
                <a:gd name="T97" fmla="*/ 2147483647 h 857"/>
                <a:gd name="T98" fmla="*/ 2147483647 w 675"/>
                <a:gd name="T99" fmla="*/ 2147483647 h 857"/>
                <a:gd name="T100" fmla="*/ 0 w 675"/>
                <a:gd name="T101" fmla="*/ 2147483647 h 85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75"/>
                <a:gd name="T154" fmla="*/ 0 h 857"/>
                <a:gd name="T155" fmla="*/ 675 w 675"/>
                <a:gd name="T156" fmla="*/ 857 h 85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75" h="857">
                  <a:moveTo>
                    <a:pt x="675" y="0"/>
                  </a:moveTo>
                  <a:lnTo>
                    <a:pt x="670" y="6"/>
                  </a:lnTo>
                  <a:lnTo>
                    <a:pt x="665" y="14"/>
                  </a:lnTo>
                  <a:lnTo>
                    <a:pt x="661" y="25"/>
                  </a:lnTo>
                  <a:lnTo>
                    <a:pt x="656" y="37"/>
                  </a:lnTo>
                  <a:lnTo>
                    <a:pt x="652" y="49"/>
                  </a:lnTo>
                  <a:lnTo>
                    <a:pt x="649" y="62"/>
                  </a:lnTo>
                  <a:lnTo>
                    <a:pt x="647" y="75"/>
                  </a:lnTo>
                  <a:lnTo>
                    <a:pt x="647" y="772"/>
                  </a:lnTo>
                  <a:lnTo>
                    <a:pt x="645" y="780"/>
                  </a:lnTo>
                  <a:lnTo>
                    <a:pt x="642" y="788"/>
                  </a:lnTo>
                  <a:lnTo>
                    <a:pt x="635" y="795"/>
                  </a:lnTo>
                  <a:lnTo>
                    <a:pt x="627" y="803"/>
                  </a:lnTo>
                  <a:lnTo>
                    <a:pt x="616" y="810"/>
                  </a:lnTo>
                  <a:lnTo>
                    <a:pt x="604" y="816"/>
                  </a:lnTo>
                  <a:lnTo>
                    <a:pt x="589" y="822"/>
                  </a:lnTo>
                  <a:lnTo>
                    <a:pt x="573" y="828"/>
                  </a:lnTo>
                  <a:lnTo>
                    <a:pt x="555" y="834"/>
                  </a:lnTo>
                  <a:lnTo>
                    <a:pt x="535" y="838"/>
                  </a:lnTo>
                  <a:lnTo>
                    <a:pt x="514" y="843"/>
                  </a:lnTo>
                  <a:lnTo>
                    <a:pt x="491" y="847"/>
                  </a:lnTo>
                  <a:lnTo>
                    <a:pt x="468" y="850"/>
                  </a:lnTo>
                  <a:lnTo>
                    <a:pt x="443" y="853"/>
                  </a:lnTo>
                  <a:lnTo>
                    <a:pt x="417" y="855"/>
                  </a:lnTo>
                  <a:lnTo>
                    <a:pt x="363" y="857"/>
                  </a:lnTo>
                  <a:lnTo>
                    <a:pt x="322" y="857"/>
                  </a:lnTo>
                  <a:lnTo>
                    <a:pt x="295" y="856"/>
                  </a:lnTo>
                  <a:lnTo>
                    <a:pt x="268" y="854"/>
                  </a:lnTo>
                  <a:lnTo>
                    <a:pt x="243" y="851"/>
                  </a:lnTo>
                  <a:lnTo>
                    <a:pt x="219" y="848"/>
                  </a:lnTo>
                  <a:lnTo>
                    <a:pt x="196" y="845"/>
                  </a:lnTo>
                  <a:lnTo>
                    <a:pt x="174" y="841"/>
                  </a:lnTo>
                  <a:lnTo>
                    <a:pt x="154" y="836"/>
                  </a:lnTo>
                  <a:lnTo>
                    <a:pt x="135" y="831"/>
                  </a:lnTo>
                  <a:lnTo>
                    <a:pt x="118" y="825"/>
                  </a:lnTo>
                  <a:lnTo>
                    <a:pt x="102" y="819"/>
                  </a:lnTo>
                  <a:lnTo>
                    <a:pt x="89" y="813"/>
                  </a:lnTo>
                  <a:lnTo>
                    <a:pt x="77" y="806"/>
                  </a:lnTo>
                  <a:lnTo>
                    <a:pt x="68" y="799"/>
                  </a:lnTo>
                  <a:lnTo>
                    <a:pt x="60" y="791"/>
                  </a:lnTo>
                  <a:lnTo>
                    <a:pt x="55" y="784"/>
                  </a:lnTo>
                  <a:lnTo>
                    <a:pt x="53" y="776"/>
                  </a:lnTo>
                  <a:lnTo>
                    <a:pt x="53" y="142"/>
                  </a:lnTo>
                  <a:lnTo>
                    <a:pt x="51" y="127"/>
                  </a:lnTo>
                  <a:lnTo>
                    <a:pt x="46" y="112"/>
                  </a:lnTo>
                  <a:lnTo>
                    <a:pt x="39" y="98"/>
                  </a:lnTo>
                  <a:lnTo>
                    <a:pt x="30" y="85"/>
                  </a:lnTo>
                  <a:lnTo>
                    <a:pt x="21" y="73"/>
                  </a:lnTo>
                  <a:lnTo>
                    <a:pt x="12" y="63"/>
                  </a:lnTo>
                  <a:lnTo>
                    <a:pt x="5" y="56"/>
                  </a:lnTo>
                  <a:lnTo>
                    <a:pt x="0" y="50"/>
                  </a:lnTo>
                </a:path>
              </a:pathLst>
            </a:cu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54" name="Freeform 79"/>
          <p:cNvSpPr>
            <a:spLocks/>
          </p:cNvSpPr>
          <p:nvPr/>
        </p:nvSpPr>
        <p:spPr bwMode="auto">
          <a:xfrm>
            <a:off x="4231769" y="4811452"/>
            <a:ext cx="581921" cy="326456"/>
          </a:xfrm>
          <a:custGeom>
            <a:avLst/>
            <a:gdLst>
              <a:gd name="T0" fmla="*/ 2147483647 w 562"/>
              <a:gd name="T1" fmla="*/ 2147483647 h 441"/>
              <a:gd name="T2" fmla="*/ 2147483647 w 562"/>
              <a:gd name="T3" fmla="*/ 2147483647 h 441"/>
              <a:gd name="T4" fmla="*/ 2147483647 w 562"/>
              <a:gd name="T5" fmla="*/ 2147483647 h 441"/>
              <a:gd name="T6" fmla="*/ 2147483647 w 562"/>
              <a:gd name="T7" fmla="*/ 2147483647 h 441"/>
              <a:gd name="T8" fmla="*/ 2147483647 w 562"/>
              <a:gd name="T9" fmla="*/ 2147483647 h 441"/>
              <a:gd name="T10" fmla="*/ 2147483647 w 562"/>
              <a:gd name="T11" fmla="*/ 2147483647 h 441"/>
              <a:gd name="T12" fmla="*/ 2147483647 w 562"/>
              <a:gd name="T13" fmla="*/ 2147483647 h 441"/>
              <a:gd name="T14" fmla="*/ 2147483647 w 562"/>
              <a:gd name="T15" fmla="*/ 2147483647 h 441"/>
              <a:gd name="T16" fmla="*/ 2147483647 w 562"/>
              <a:gd name="T17" fmla="*/ 2147483647 h 441"/>
              <a:gd name="T18" fmla="*/ 2147483647 w 562"/>
              <a:gd name="T19" fmla="*/ 2147483647 h 441"/>
              <a:gd name="T20" fmla="*/ 2147483647 w 562"/>
              <a:gd name="T21" fmla="*/ 2147483647 h 441"/>
              <a:gd name="T22" fmla="*/ 2147483647 w 562"/>
              <a:gd name="T23" fmla="*/ 2147483647 h 441"/>
              <a:gd name="T24" fmla="*/ 2147483647 w 562"/>
              <a:gd name="T25" fmla="*/ 2147483647 h 441"/>
              <a:gd name="T26" fmla="*/ 2147483647 w 562"/>
              <a:gd name="T27" fmla="*/ 2147483647 h 441"/>
              <a:gd name="T28" fmla="*/ 2147483647 w 562"/>
              <a:gd name="T29" fmla="*/ 2147483647 h 441"/>
              <a:gd name="T30" fmla="*/ 2147483647 w 562"/>
              <a:gd name="T31" fmla="*/ 2147483647 h 441"/>
              <a:gd name="T32" fmla="*/ 2147483647 w 562"/>
              <a:gd name="T33" fmla="*/ 2147483647 h 441"/>
              <a:gd name="T34" fmla="*/ 0 w 562"/>
              <a:gd name="T35" fmla="*/ 2147483647 h 441"/>
              <a:gd name="T36" fmla="*/ 0 w 562"/>
              <a:gd name="T37" fmla="*/ 2147483647 h 441"/>
              <a:gd name="T38" fmla="*/ 2147483647 w 562"/>
              <a:gd name="T39" fmla="*/ 2147483647 h 441"/>
              <a:gd name="T40" fmla="*/ 2147483647 w 562"/>
              <a:gd name="T41" fmla="*/ 2147483647 h 441"/>
              <a:gd name="T42" fmla="*/ 2147483647 w 562"/>
              <a:gd name="T43" fmla="*/ 2147483647 h 441"/>
              <a:gd name="T44" fmla="*/ 2147483647 w 562"/>
              <a:gd name="T45" fmla="*/ 2147483647 h 441"/>
              <a:gd name="T46" fmla="*/ 2147483647 w 562"/>
              <a:gd name="T47" fmla="*/ 2147483647 h 441"/>
              <a:gd name="T48" fmla="*/ 2147483647 w 562"/>
              <a:gd name="T49" fmla="*/ 2147483647 h 441"/>
              <a:gd name="T50" fmla="*/ 2147483647 w 562"/>
              <a:gd name="T51" fmla="*/ 2147483647 h 441"/>
              <a:gd name="T52" fmla="*/ 2147483647 w 562"/>
              <a:gd name="T53" fmla="*/ 0 h 441"/>
              <a:gd name="T54" fmla="*/ 2147483647 w 562"/>
              <a:gd name="T55" fmla="*/ 2147483647 h 441"/>
              <a:gd name="T56" fmla="*/ 2147483647 w 562"/>
              <a:gd name="T57" fmla="*/ 2147483647 h 441"/>
              <a:gd name="T58" fmla="*/ 2147483647 w 562"/>
              <a:gd name="T59" fmla="*/ 2147483647 h 441"/>
              <a:gd name="T60" fmla="*/ 2147483647 w 562"/>
              <a:gd name="T61" fmla="*/ 2147483647 h 441"/>
              <a:gd name="T62" fmla="*/ 2147483647 w 562"/>
              <a:gd name="T63" fmla="*/ 2147483647 h 441"/>
              <a:gd name="T64" fmla="*/ 2147483647 w 562"/>
              <a:gd name="T65" fmla="*/ 2147483647 h 441"/>
              <a:gd name="T66" fmla="*/ 2147483647 w 562"/>
              <a:gd name="T67" fmla="*/ 2147483647 h 441"/>
              <a:gd name="T68" fmla="*/ 2147483647 w 562"/>
              <a:gd name="T69" fmla="*/ 2147483647 h 441"/>
              <a:gd name="T70" fmla="*/ 2147483647 w 562"/>
              <a:gd name="T71" fmla="*/ 2147483647 h 441"/>
              <a:gd name="T72" fmla="*/ 2147483647 w 562"/>
              <a:gd name="T73" fmla="*/ 2147483647 h 44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562"/>
              <a:gd name="T112" fmla="*/ 0 h 441"/>
              <a:gd name="T113" fmla="*/ 562 w 562"/>
              <a:gd name="T114" fmla="*/ 441 h 44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562" h="441">
                <a:moveTo>
                  <a:pt x="562" y="81"/>
                </a:moveTo>
                <a:lnTo>
                  <a:pt x="562" y="361"/>
                </a:lnTo>
                <a:lnTo>
                  <a:pt x="561" y="369"/>
                </a:lnTo>
                <a:lnTo>
                  <a:pt x="557" y="375"/>
                </a:lnTo>
                <a:lnTo>
                  <a:pt x="551" y="383"/>
                </a:lnTo>
                <a:lnTo>
                  <a:pt x="543" y="390"/>
                </a:lnTo>
                <a:lnTo>
                  <a:pt x="533" y="396"/>
                </a:lnTo>
                <a:lnTo>
                  <a:pt x="521" y="403"/>
                </a:lnTo>
                <a:lnTo>
                  <a:pt x="506" y="409"/>
                </a:lnTo>
                <a:lnTo>
                  <a:pt x="491" y="415"/>
                </a:lnTo>
                <a:lnTo>
                  <a:pt x="474" y="419"/>
                </a:lnTo>
                <a:lnTo>
                  <a:pt x="455" y="424"/>
                </a:lnTo>
                <a:lnTo>
                  <a:pt x="413" y="432"/>
                </a:lnTo>
                <a:lnTo>
                  <a:pt x="390" y="435"/>
                </a:lnTo>
                <a:lnTo>
                  <a:pt x="366" y="438"/>
                </a:lnTo>
                <a:lnTo>
                  <a:pt x="341" y="439"/>
                </a:lnTo>
                <a:lnTo>
                  <a:pt x="315" y="440"/>
                </a:lnTo>
                <a:lnTo>
                  <a:pt x="288" y="441"/>
                </a:lnTo>
                <a:lnTo>
                  <a:pt x="281" y="441"/>
                </a:lnTo>
                <a:lnTo>
                  <a:pt x="254" y="440"/>
                </a:lnTo>
                <a:lnTo>
                  <a:pt x="228" y="439"/>
                </a:lnTo>
                <a:lnTo>
                  <a:pt x="203" y="438"/>
                </a:lnTo>
                <a:lnTo>
                  <a:pt x="179" y="436"/>
                </a:lnTo>
                <a:lnTo>
                  <a:pt x="156" y="433"/>
                </a:lnTo>
                <a:lnTo>
                  <a:pt x="134" y="429"/>
                </a:lnTo>
                <a:lnTo>
                  <a:pt x="113" y="425"/>
                </a:lnTo>
                <a:lnTo>
                  <a:pt x="94" y="420"/>
                </a:lnTo>
                <a:lnTo>
                  <a:pt x="76" y="416"/>
                </a:lnTo>
                <a:lnTo>
                  <a:pt x="60" y="411"/>
                </a:lnTo>
                <a:lnTo>
                  <a:pt x="45" y="405"/>
                </a:lnTo>
                <a:lnTo>
                  <a:pt x="32" y="398"/>
                </a:lnTo>
                <a:lnTo>
                  <a:pt x="22" y="392"/>
                </a:lnTo>
                <a:lnTo>
                  <a:pt x="13" y="385"/>
                </a:lnTo>
                <a:lnTo>
                  <a:pt x="6" y="378"/>
                </a:lnTo>
                <a:lnTo>
                  <a:pt x="1" y="371"/>
                </a:lnTo>
                <a:lnTo>
                  <a:pt x="0" y="363"/>
                </a:lnTo>
                <a:lnTo>
                  <a:pt x="0" y="81"/>
                </a:lnTo>
                <a:lnTo>
                  <a:pt x="0" y="73"/>
                </a:lnTo>
                <a:lnTo>
                  <a:pt x="3" y="65"/>
                </a:lnTo>
                <a:lnTo>
                  <a:pt x="15" y="52"/>
                </a:lnTo>
                <a:lnTo>
                  <a:pt x="23" y="46"/>
                </a:lnTo>
                <a:lnTo>
                  <a:pt x="33" y="40"/>
                </a:lnTo>
                <a:lnTo>
                  <a:pt x="44" y="35"/>
                </a:lnTo>
                <a:lnTo>
                  <a:pt x="57" y="30"/>
                </a:lnTo>
                <a:lnTo>
                  <a:pt x="70" y="25"/>
                </a:lnTo>
                <a:lnTo>
                  <a:pt x="86" y="21"/>
                </a:lnTo>
                <a:lnTo>
                  <a:pt x="118" y="14"/>
                </a:lnTo>
                <a:lnTo>
                  <a:pt x="154" y="8"/>
                </a:lnTo>
                <a:lnTo>
                  <a:pt x="174" y="6"/>
                </a:lnTo>
                <a:lnTo>
                  <a:pt x="194" y="4"/>
                </a:lnTo>
                <a:lnTo>
                  <a:pt x="214" y="3"/>
                </a:lnTo>
                <a:lnTo>
                  <a:pt x="234" y="1"/>
                </a:lnTo>
                <a:lnTo>
                  <a:pt x="255" y="1"/>
                </a:lnTo>
                <a:lnTo>
                  <a:pt x="275" y="0"/>
                </a:lnTo>
                <a:lnTo>
                  <a:pt x="296" y="0"/>
                </a:lnTo>
                <a:lnTo>
                  <a:pt x="317" y="1"/>
                </a:lnTo>
                <a:lnTo>
                  <a:pt x="337" y="2"/>
                </a:lnTo>
                <a:lnTo>
                  <a:pt x="358" y="3"/>
                </a:lnTo>
                <a:lnTo>
                  <a:pt x="377" y="5"/>
                </a:lnTo>
                <a:lnTo>
                  <a:pt x="397" y="7"/>
                </a:lnTo>
                <a:lnTo>
                  <a:pt x="434" y="13"/>
                </a:lnTo>
                <a:lnTo>
                  <a:pt x="452" y="15"/>
                </a:lnTo>
                <a:lnTo>
                  <a:pt x="468" y="19"/>
                </a:lnTo>
                <a:lnTo>
                  <a:pt x="483" y="23"/>
                </a:lnTo>
                <a:lnTo>
                  <a:pt x="498" y="27"/>
                </a:lnTo>
                <a:lnTo>
                  <a:pt x="511" y="32"/>
                </a:lnTo>
                <a:lnTo>
                  <a:pt x="523" y="37"/>
                </a:lnTo>
                <a:lnTo>
                  <a:pt x="533" y="42"/>
                </a:lnTo>
                <a:lnTo>
                  <a:pt x="543" y="49"/>
                </a:lnTo>
                <a:lnTo>
                  <a:pt x="550" y="55"/>
                </a:lnTo>
                <a:lnTo>
                  <a:pt x="556" y="61"/>
                </a:lnTo>
                <a:lnTo>
                  <a:pt x="560" y="69"/>
                </a:lnTo>
                <a:lnTo>
                  <a:pt x="562" y="77"/>
                </a:lnTo>
                <a:lnTo>
                  <a:pt x="562" y="81"/>
                </a:lnTo>
                <a:close/>
              </a:path>
            </a:pathLst>
          </a:custGeom>
          <a:solidFill>
            <a:sysClr val="window" lastClr="FFFFFF">
              <a:lumMod val="85000"/>
              <a:alpha val="49804"/>
            </a:sysClr>
          </a:solidFill>
          <a:ln w="3175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255" name="ลูกศรเชื่อมต่อแบบตรง 113"/>
          <p:cNvCxnSpPr/>
          <p:nvPr/>
        </p:nvCxnSpPr>
        <p:spPr>
          <a:xfrm>
            <a:off x="5023857" y="4761219"/>
            <a:ext cx="936104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256" name="TextBox 255"/>
          <p:cNvSpPr txBox="1"/>
          <p:nvPr/>
        </p:nvSpPr>
        <p:spPr>
          <a:xfrm>
            <a:off x="4951849" y="4401179"/>
            <a:ext cx="1152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Add NaBH</a:t>
            </a:r>
            <a:r>
              <a:rPr kumimoji="0" lang="en-US" sz="14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4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and stir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7" name="Freeform 16"/>
          <p:cNvSpPr>
            <a:spLocks/>
          </p:cNvSpPr>
          <p:nvPr/>
        </p:nvSpPr>
        <p:spPr bwMode="auto">
          <a:xfrm>
            <a:off x="6112376" y="4687113"/>
            <a:ext cx="581921" cy="326456"/>
          </a:xfrm>
          <a:custGeom>
            <a:avLst/>
            <a:gdLst>
              <a:gd name="T0" fmla="*/ 2147483647 w 562"/>
              <a:gd name="T1" fmla="*/ 2147483647 h 441"/>
              <a:gd name="T2" fmla="*/ 2147483647 w 562"/>
              <a:gd name="T3" fmla="*/ 2147483647 h 441"/>
              <a:gd name="T4" fmla="*/ 2147483647 w 562"/>
              <a:gd name="T5" fmla="*/ 2147483647 h 441"/>
              <a:gd name="T6" fmla="*/ 2147483647 w 562"/>
              <a:gd name="T7" fmla="*/ 2147483647 h 441"/>
              <a:gd name="T8" fmla="*/ 2147483647 w 562"/>
              <a:gd name="T9" fmla="*/ 2147483647 h 441"/>
              <a:gd name="T10" fmla="*/ 2147483647 w 562"/>
              <a:gd name="T11" fmla="*/ 2147483647 h 441"/>
              <a:gd name="T12" fmla="*/ 2147483647 w 562"/>
              <a:gd name="T13" fmla="*/ 2147483647 h 441"/>
              <a:gd name="T14" fmla="*/ 2147483647 w 562"/>
              <a:gd name="T15" fmla="*/ 2147483647 h 441"/>
              <a:gd name="T16" fmla="*/ 2147483647 w 562"/>
              <a:gd name="T17" fmla="*/ 2147483647 h 441"/>
              <a:gd name="T18" fmla="*/ 2147483647 w 562"/>
              <a:gd name="T19" fmla="*/ 2147483647 h 441"/>
              <a:gd name="T20" fmla="*/ 2147483647 w 562"/>
              <a:gd name="T21" fmla="*/ 2147483647 h 441"/>
              <a:gd name="T22" fmla="*/ 2147483647 w 562"/>
              <a:gd name="T23" fmla="*/ 2147483647 h 441"/>
              <a:gd name="T24" fmla="*/ 2147483647 w 562"/>
              <a:gd name="T25" fmla="*/ 2147483647 h 441"/>
              <a:gd name="T26" fmla="*/ 2147483647 w 562"/>
              <a:gd name="T27" fmla="*/ 2147483647 h 441"/>
              <a:gd name="T28" fmla="*/ 2147483647 w 562"/>
              <a:gd name="T29" fmla="*/ 2147483647 h 441"/>
              <a:gd name="T30" fmla="*/ 2147483647 w 562"/>
              <a:gd name="T31" fmla="*/ 2147483647 h 441"/>
              <a:gd name="T32" fmla="*/ 2147483647 w 562"/>
              <a:gd name="T33" fmla="*/ 2147483647 h 441"/>
              <a:gd name="T34" fmla="*/ 0 w 562"/>
              <a:gd name="T35" fmla="*/ 2147483647 h 441"/>
              <a:gd name="T36" fmla="*/ 0 w 562"/>
              <a:gd name="T37" fmla="*/ 2147483647 h 441"/>
              <a:gd name="T38" fmla="*/ 2147483647 w 562"/>
              <a:gd name="T39" fmla="*/ 2147483647 h 441"/>
              <a:gd name="T40" fmla="*/ 2147483647 w 562"/>
              <a:gd name="T41" fmla="*/ 2147483647 h 441"/>
              <a:gd name="T42" fmla="*/ 2147483647 w 562"/>
              <a:gd name="T43" fmla="*/ 2147483647 h 441"/>
              <a:gd name="T44" fmla="*/ 2147483647 w 562"/>
              <a:gd name="T45" fmla="*/ 2147483647 h 441"/>
              <a:gd name="T46" fmla="*/ 2147483647 w 562"/>
              <a:gd name="T47" fmla="*/ 2147483647 h 441"/>
              <a:gd name="T48" fmla="*/ 2147483647 w 562"/>
              <a:gd name="T49" fmla="*/ 2147483647 h 441"/>
              <a:gd name="T50" fmla="*/ 2147483647 w 562"/>
              <a:gd name="T51" fmla="*/ 2147483647 h 441"/>
              <a:gd name="T52" fmla="*/ 2147483647 w 562"/>
              <a:gd name="T53" fmla="*/ 0 h 441"/>
              <a:gd name="T54" fmla="*/ 2147483647 w 562"/>
              <a:gd name="T55" fmla="*/ 2147483647 h 441"/>
              <a:gd name="T56" fmla="*/ 2147483647 w 562"/>
              <a:gd name="T57" fmla="*/ 2147483647 h 441"/>
              <a:gd name="T58" fmla="*/ 2147483647 w 562"/>
              <a:gd name="T59" fmla="*/ 2147483647 h 441"/>
              <a:gd name="T60" fmla="*/ 2147483647 w 562"/>
              <a:gd name="T61" fmla="*/ 2147483647 h 441"/>
              <a:gd name="T62" fmla="*/ 2147483647 w 562"/>
              <a:gd name="T63" fmla="*/ 2147483647 h 441"/>
              <a:gd name="T64" fmla="*/ 2147483647 w 562"/>
              <a:gd name="T65" fmla="*/ 2147483647 h 441"/>
              <a:gd name="T66" fmla="*/ 2147483647 w 562"/>
              <a:gd name="T67" fmla="*/ 2147483647 h 441"/>
              <a:gd name="T68" fmla="*/ 2147483647 w 562"/>
              <a:gd name="T69" fmla="*/ 2147483647 h 441"/>
              <a:gd name="T70" fmla="*/ 2147483647 w 562"/>
              <a:gd name="T71" fmla="*/ 2147483647 h 441"/>
              <a:gd name="T72" fmla="*/ 2147483647 w 562"/>
              <a:gd name="T73" fmla="*/ 2147483647 h 44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562"/>
              <a:gd name="T112" fmla="*/ 0 h 441"/>
              <a:gd name="T113" fmla="*/ 562 w 562"/>
              <a:gd name="T114" fmla="*/ 441 h 44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562" h="441">
                <a:moveTo>
                  <a:pt x="562" y="81"/>
                </a:moveTo>
                <a:lnTo>
                  <a:pt x="562" y="361"/>
                </a:lnTo>
                <a:lnTo>
                  <a:pt x="561" y="369"/>
                </a:lnTo>
                <a:lnTo>
                  <a:pt x="557" y="375"/>
                </a:lnTo>
                <a:lnTo>
                  <a:pt x="551" y="383"/>
                </a:lnTo>
                <a:lnTo>
                  <a:pt x="543" y="390"/>
                </a:lnTo>
                <a:lnTo>
                  <a:pt x="533" y="396"/>
                </a:lnTo>
                <a:lnTo>
                  <a:pt x="521" y="403"/>
                </a:lnTo>
                <a:lnTo>
                  <a:pt x="506" y="409"/>
                </a:lnTo>
                <a:lnTo>
                  <a:pt x="491" y="415"/>
                </a:lnTo>
                <a:lnTo>
                  <a:pt x="474" y="419"/>
                </a:lnTo>
                <a:lnTo>
                  <a:pt x="455" y="424"/>
                </a:lnTo>
                <a:lnTo>
                  <a:pt x="413" y="432"/>
                </a:lnTo>
                <a:lnTo>
                  <a:pt x="390" y="435"/>
                </a:lnTo>
                <a:lnTo>
                  <a:pt x="366" y="438"/>
                </a:lnTo>
                <a:lnTo>
                  <a:pt x="341" y="439"/>
                </a:lnTo>
                <a:lnTo>
                  <a:pt x="315" y="440"/>
                </a:lnTo>
                <a:lnTo>
                  <a:pt x="288" y="441"/>
                </a:lnTo>
                <a:lnTo>
                  <a:pt x="281" y="441"/>
                </a:lnTo>
                <a:lnTo>
                  <a:pt x="254" y="440"/>
                </a:lnTo>
                <a:lnTo>
                  <a:pt x="228" y="439"/>
                </a:lnTo>
                <a:lnTo>
                  <a:pt x="203" y="438"/>
                </a:lnTo>
                <a:lnTo>
                  <a:pt x="179" y="436"/>
                </a:lnTo>
                <a:lnTo>
                  <a:pt x="156" y="433"/>
                </a:lnTo>
                <a:lnTo>
                  <a:pt x="134" y="429"/>
                </a:lnTo>
                <a:lnTo>
                  <a:pt x="113" y="425"/>
                </a:lnTo>
                <a:lnTo>
                  <a:pt x="94" y="420"/>
                </a:lnTo>
                <a:lnTo>
                  <a:pt x="76" y="416"/>
                </a:lnTo>
                <a:lnTo>
                  <a:pt x="60" y="411"/>
                </a:lnTo>
                <a:lnTo>
                  <a:pt x="45" y="405"/>
                </a:lnTo>
                <a:lnTo>
                  <a:pt x="32" y="398"/>
                </a:lnTo>
                <a:lnTo>
                  <a:pt x="22" y="392"/>
                </a:lnTo>
                <a:lnTo>
                  <a:pt x="13" y="385"/>
                </a:lnTo>
                <a:lnTo>
                  <a:pt x="6" y="378"/>
                </a:lnTo>
                <a:lnTo>
                  <a:pt x="1" y="371"/>
                </a:lnTo>
                <a:lnTo>
                  <a:pt x="0" y="363"/>
                </a:lnTo>
                <a:lnTo>
                  <a:pt x="0" y="81"/>
                </a:lnTo>
                <a:lnTo>
                  <a:pt x="0" y="73"/>
                </a:lnTo>
                <a:lnTo>
                  <a:pt x="3" y="65"/>
                </a:lnTo>
                <a:lnTo>
                  <a:pt x="15" y="52"/>
                </a:lnTo>
                <a:lnTo>
                  <a:pt x="23" y="46"/>
                </a:lnTo>
                <a:lnTo>
                  <a:pt x="33" y="40"/>
                </a:lnTo>
                <a:lnTo>
                  <a:pt x="44" y="35"/>
                </a:lnTo>
                <a:lnTo>
                  <a:pt x="57" y="30"/>
                </a:lnTo>
                <a:lnTo>
                  <a:pt x="70" y="25"/>
                </a:lnTo>
                <a:lnTo>
                  <a:pt x="86" y="21"/>
                </a:lnTo>
                <a:lnTo>
                  <a:pt x="118" y="14"/>
                </a:lnTo>
                <a:lnTo>
                  <a:pt x="154" y="8"/>
                </a:lnTo>
                <a:lnTo>
                  <a:pt x="174" y="6"/>
                </a:lnTo>
                <a:lnTo>
                  <a:pt x="194" y="4"/>
                </a:lnTo>
                <a:lnTo>
                  <a:pt x="214" y="3"/>
                </a:lnTo>
                <a:lnTo>
                  <a:pt x="234" y="1"/>
                </a:lnTo>
                <a:lnTo>
                  <a:pt x="255" y="1"/>
                </a:lnTo>
                <a:lnTo>
                  <a:pt x="275" y="0"/>
                </a:lnTo>
                <a:lnTo>
                  <a:pt x="296" y="0"/>
                </a:lnTo>
                <a:lnTo>
                  <a:pt x="317" y="1"/>
                </a:lnTo>
                <a:lnTo>
                  <a:pt x="337" y="2"/>
                </a:lnTo>
                <a:lnTo>
                  <a:pt x="358" y="3"/>
                </a:lnTo>
                <a:lnTo>
                  <a:pt x="377" y="5"/>
                </a:lnTo>
                <a:lnTo>
                  <a:pt x="397" y="7"/>
                </a:lnTo>
                <a:lnTo>
                  <a:pt x="434" y="13"/>
                </a:lnTo>
                <a:lnTo>
                  <a:pt x="452" y="15"/>
                </a:lnTo>
                <a:lnTo>
                  <a:pt x="468" y="19"/>
                </a:lnTo>
                <a:lnTo>
                  <a:pt x="483" y="23"/>
                </a:lnTo>
                <a:lnTo>
                  <a:pt x="498" y="27"/>
                </a:lnTo>
                <a:lnTo>
                  <a:pt x="511" y="32"/>
                </a:lnTo>
                <a:lnTo>
                  <a:pt x="523" y="37"/>
                </a:lnTo>
                <a:lnTo>
                  <a:pt x="533" y="42"/>
                </a:lnTo>
                <a:lnTo>
                  <a:pt x="543" y="49"/>
                </a:lnTo>
                <a:lnTo>
                  <a:pt x="550" y="55"/>
                </a:lnTo>
                <a:lnTo>
                  <a:pt x="556" y="61"/>
                </a:lnTo>
                <a:lnTo>
                  <a:pt x="560" y="69"/>
                </a:lnTo>
                <a:lnTo>
                  <a:pt x="562" y="77"/>
                </a:lnTo>
                <a:lnTo>
                  <a:pt x="562" y="81"/>
                </a:lnTo>
                <a:close/>
              </a:path>
            </a:pathLst>
          </a:custGeom>
          <a:solidFill>
            <a:sysClr val="window" lastClr="FFFFFF">
              <a:alpha val="49804"/>
            </a:sysClr>
          </a:solidFill>
          <a:ln w="3175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58" name="Group 332"/>
          <p:cNvGrpSpPr>
            <a:grpSpLocks/>
          </p:cNvGrpSpPr>
          <p:nvPr/>
        </p:nvGrpSpPr>
        <p:grpSpPr bwMode="auto">
          <a:xfrm>
            <a:off x="6031969" y="4257163"/>
            <a:ext cx="695036" cy="885262"/>
            <a:chOff x="3917206" y="1381125"/>
            <a:chExt cx="1390650" cy="1784350"/>
          </a:xfrm>
        </p:grpSpPr>
        <p:sp>
          <p:nvSpPr>
            <p:cNvPr id="259" name="Freeform 78"/>
            <p:cNvSpPr>
              <a:spLocks/>
            </p:cNvSpPr>
            <p:nvPr/>
          </p:nvSpPr>
          <p:spPr bwMode="auto">
            <a:xfrm>
              <a:off x="4075956" y="2454275"/>
              <a:ext cx="1165225" cy="153988"/>
            </a:xfrm>
            <a:custGeom>
              <a:avLst/>
              <a:gdLst>
                <a:gd name="T0" fmla="*/ 0 w 588"/>
                <a:gd name="T1" fmla="*/ 0 h 83"/>
                <a:gd name="T2" fmla="*/ 2147483647 w 588"/>
                <a:gd name="T3" fmla="*/ 2147483647 h 83"/>
                <a:gd name="T4" fmla="*/ 2147483647 w 588"/>
                <a:gd name="T5" fmla="*/ 2147483647 h 83"/>
                <a:gd name="T6" fmla="*/ 2147483647 w 588"/>
                <a:gd name="T7" fmla="*/ 2147483647 h 83"/>
                <a:gd name="T8" fmla="*/ 2147483647 w 588"/>
                <a:gd name="T9" fmla="*/ 2147483647 h 83"/>
                <a:gd name="T10" fmla="*/ 2147483647 w 588"/>
                <a:gd name="T11" fmla="*/ 2147483647 h 83"/>
                <a:gd name="T12" fmla="*/ 2147483647 w 588"/>
                <a:gd name="T13" fmla="*/ 2147483647 h 83"/>
                <a:gd name="T14" fmla="*/ 2147483647 w 588"/>
                <a:gd name="T15" fmla="*/ 2147483647 h 83"/>
                <a:gd name="T16" fmla="*/ 2147483647 w 588"/>
                <a:gd name="T17" fmla="*/ 2147483647 h 83"/>
                <a:gd name="T18" fmla="*/ 2147483647 w 588"/>
                <a:gd name="T19" fmla="*/ 2147483647 h 83"/>
                <a:gd name="T20" fmla="*/ 2147483647 w 588"/>
                <a:gd name="T21" fmla="*/ 2147483647 h 83"/>
                <a:gd name="T22" fmla="*/ 2147483647 w 588"/>
                <a:gd name="T23" fmla="*/ 2147483647 h 83"/>
                <a:gd name="T24" fmla="*/ 2147483647 w 588"/>
                <a:gd name="T25" fmla="*/ 2147483647 h 83"/>
                <a:gd name="T26" fmla="*/ 2147483647 w 588"/>
                <a:gd name="T27" fmla="*/ 2147483647 h 83"/>
                <a:gd name="T28" fmla="*/ 2147483647 w 588"/>
                <a:gd name="T29" fmla="*/ 2147483647 h 83"/>
                <a:gd name="T30" fmla="*/ 2147483647 w 588"/>
                <a:gd name="T31" fmla="*/ 2147483647 h 83"/>
                <a:gd name="T32" fmla="*/ 2147483647 w 588"/>
                <a:gd name="T33" fmla="*/ 2147483647 h 83"/>
                <a:gd name="T34" fmla="*/ 2147483647 w 588"/>
                <a:gd name="T35" fmla="*/ 2147483647 h 83"/>
                <a:gd name="T36" fmla="*/ 2147483647 w 588"/>
                <a:gd name="T37" fmla="*/ 2147483647 h 83"/>
                <a:gd name="T38" fmla="*/ 2147483647 w 588"/>
                <a:gd name="T39" fmla="*/ 2147483647 h 83"/>
                <a:gd name="T40" fmla="*/ 2147483647 w 588"/>
                <a:gd name="T41" fmla="*/ 2147483647 h 83"/>
                <a:gd name="T42" fmla="*/ 2147483647 w 588"/>
                <a:gd name="T43" fmla="*/ 2147483647 h 83"/>
                <a:gd name="T44" fmla="*/ 2147483647 w 588"/>
                <a:gd name="T45" fmla="*/ 2147483647 h 83"/>
                <a:gd name="T46" fmla="*/ 2147483647 w 588"/>
                <a:gd name="T47" fmla="*/ 2147483647 h 83"/>
                <a:gd name="T48" fmla="*/ 2147483647 w 588"/>
                <a:gd name="T49" fmla="*/ 2147483647 h 83"/>
                <a:gd name="T50" fmla="*/ 2147483647 w 588"/>
                <a:gd name="T51" fmla="*/ 2147483647 h 83"/>
                <a:gd name="T52" fmla="*/ 2147483647 w 588"/>
                <a:gd name="T53" fmla="*/ 2147483647 h 83"/>
                <a:gd name="T54" fmla="*/ 2147483647 w 588"/>
                <a:gd name="T55" fmla="*/ 2147483647 h 83"/>
                <a:gd name="T56" fmla="*/ 2147483647 w 588"/>
                <a:gd name="T57" fmla="*/ 2147483647 h 83"/>
                <a:gd name="T58" fmla="*/ 2147483647 w 588"/>
                <a:gd name="T59" fmla="*/ 2147483647 h 83"/>
                <a:gd name="T60" fmla="*/ 2147483647 w 588"/>
                <a:gd name="T61" fmla="*/ 2147483647 h 83"/>
                <a:gd name="T62" fmla="*/ 2147483647 w 588"/>
                <a:gd name="T63" fmla="*/ 2147483647 h 83"/>
                <a:gd name="T64" fmla="*/ 2147483647 w 588"/>
                <a:gd name="T65" fmla="*/ 2147483647 h 83"/>
                <a:gd name="T66" fmla="*/ 2147483647 w 588"/>
                <a:gd name="T67" fmla="*/ 2147483647 h 83"/>
                <a:gd name="T68" fmla="*/ 2147483647 w 588"/>
                <a:gd name="T69" fmla="*/ 2147483647 h 83"/>
                <a:gd name="T70" fmla="*/ 2147483647 w 588"/>
                <a:gd name="T71" fmla="*/ 0 h 8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88"/>
                <a:gd name="T109" fmla="*/ 0 h 83"/>
                <a:gd name="T110" fmla="*/ 588 w 588"/>
                <a:gd name="T111" fmla="*/ 83 h 8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88" h="83">
                  <a:moveTo>
                    <a:pt x="0" y="0"/>
                  </a:moveTo>
                  <a:lnTo>
                    <a:pt x="1" y="8"/>
                  </a:lnTo>
                  <a:lnTo>
                    <a:pt x="4" y="16"/>
                  </a:lnTo>
                  <a:lnTo>
                    <a:pt x="16" y="30"/>
                  </a:lnTo>
                  <a:lnTo>
                    <a:pt x="25" y="36"/>
                  </a:lnTo>
                  <a:lnTo>
                    <a:pt x="35" y="42"/>
                  </a:lnTo>
                  <a:lnTo>
                    <a:pt x="47" y="48"/>
                  </a:lnTo>
                  <a:lnTo>
                    <a:pt x="60" y="53"/>
                  </a:lnTo>
                  <a:lnTo>
                    <a:pt x="74" y="58"/>
                  </a:lnTo>
                  <a:lnTo>
                    <a:pt x="90" y="62"/>
                  </a:lnTo>
                  <a:lnTo>
                    <a:pt x="124" y="70"/>
                  </a:lnTo>
                  <a:lnTo>
                    <a:pt x="143" y="73"/>
                  </a:lnTo>
                  <a:lnTo>
                    <a:pt x="162" y="75"/>
                  </a:lnTo>
                  <a:lnTo>
                    <a:pt x="182" y="78"/>
                  </a:lnTo>
                  <a:lnTo>
                    <a:pt x="203" y="80"/>
                  </a:lnTo>
                  <a:lnTo>
                    <a:pt x="245" y="82"/>
                  </a:lnTo>
                  <a:lnTo>
                    <a:pt x="267" y="83"/>
                  </a:lnTo>
                  <a:lnTo>
                    <a:pt x="332" y="83"/>
                  </a:lnTo>
                  <a:lnTo>
                    <a:pt x="353" y="82"/>
                  </a:lnTo>
                  <a:lnTo>
                    <a:pt x="375" y="81"/>
                  </a:lnTo>
                  <a:lnTo>
                    <a:pt x="395" y="79"/>
                  </a:lnTo>
                  <a:lnTo>
                    <a:pt x="416" y="77"/>
                  </a:lnTo>
                  <a:lnTo>
                    <a:pt x="454" y="71"/>
                  </a:lnTo>
                  <a:lnTo>
                    <a:pt x="473" y="68"/>
                  </a:lnTo>
                  <a:lnTo>
                    <a:pt x="490" y="64"/>
                  </a:lnTo>
                  <a:lnTo>
                    <a:pt x="506" y="60"/>
                  </a:lnTo>
                  <a:lnTo>
                    <a:pt x="521" y="55"/>
                  </a:lnTo>
                  <a:lnTo>
                    <a:pt x="535" y="50"/>
                  </a:lnTo>
                  <a:lnTo>
                    <a:pt x="547" y="45"/>
                  </a:lnTo>
                  <a:lnTo>
                    <a:pt x="558" y="39"/>
                  </a:lnTo>
                  <a:lnTo>
                    <a:pt x="568" y="33"/>
                  </a:lnTo>
                  <a:lnTo>
                    <a:pt x="576" y="27"/>
                  </a:lnTo>
                  <a:lnTo>
                    <a:pt x="582" y="20"/>
                  </a:lnTo>
                  <a:lnTo>
                    <a:pt x="586" y="12"/>
                  </a:lnTo>
                  <a:lnTo>
                    <a:pt x="588" y="4"/>
                  </a:lnTo>
                  <a:lnTo>
                    <a:pt x="588" y="0"/>
                  </a:lnTo>
                </a:path>
              </a:pathLst>
            </a:cu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0" name="Freeform 119"/>
            <p:cNvSpPr>
              <a:spLocks/>
            </p:cNvSpPr>
            <p:nvPr/>
          </p:nvSpPr>
          <p:spPr bwMode="auto">
            <a:xfrm>
              <a:off x="3939431" y="1381125"/>
              <a:ext cx="1289050" cy="292100"/>
            </a:xfrm>
            <a:custGeom>
              <a:avLst/>
              <a:gdLst>
                <a:gd name="T0" fmla="*/ 2147483647 w 650"/>
                <a:gd name="T1" fmla="*/ 2147483647 h 156"/>
                <a:gd name="T2" fmla="*/ 2147483647 w 650"/>
                <a:gd name="T3" fmla="*/ 2147483647 h 156"/>
                <a:gd name="T4" fmla="*/ 2147483647 w 650"/>
                <a:gd name="T5" fmla="*/ 2147483647 h 156"/>
                <a:gd name="T6" fmla="*/ 2147483647 w 650"/>
                <a:gd name="T7" fmla="*/ 2147483647 h 156"/>
                <a:gd name="T8" fmla="*/ 2147483647 w 650"/>
                <a:gd name="T9" fmla="*/ 2147483647 h 156"/>
                <a:gd name="T10" fmla="*/ 2147483647 w 650"/>
                <a:gd name="T11" fmla="*/ 2147483647 h 156"/>
                <a:gd name="T12" fmla="*/ 2147483647 w 650"/>
                <a:gd name="T13" fmla="*/ 2147483647 h 156"/>
                <a:gd name="T14" fmla="*/ 2147483647 w 650"/>
                <a:gd name="T15" fmla="*/ 2147483647 h 156"/>
                <a:gd name="T16" fmla="*/ 2147483647 w 650"/>
                <a:gd name="T17" fmla="*/ 2147483647 h 156"/>
                <a:gd name="T18" fmla="*/ 2147483647 w 650"/>
                <a:gd name="T19" fmla="*/ 2147483647 h 156"/>
                <a:gd name="T20" fmla="*/ 2147483647 w 650"/>
                <a:gd name="T21" fmla="*/ 2147483647 h 156"/>
                <a:gd name="T22" fmla="*/ 2147483647 w 650"/>
                <a:gd name="T23" fmla="*/ 2147483647 h 156"/>
                <a:gd name="T24" fmla="*/ 2147483647 w 650"/>
                <a:gd name="T25" fmla="*/ 2147483647 h 156"/>
                <a:gd name="T26" fmla="*/ 2147483647 w 650"/>
                <a:gd name="T27" fmla="*/ 2147483647 h 156"/>
                <a:gd name="T28" fmla="*/ 2147483647 w 650"/>
                <a:gd name="T29" fmla="*/ 2147483647 h 156"/>
                <a:gd name="T30" fmla="*/ 2147483647 w 650"/>
                <a:gd name="T31" fmla="*/ 2147483647 h 156"/>
                <a:gd name="T32" fmla="*/ 2147483647 w 650"/>
                <a:gd name="T33" fmla="*/ 2147483647 h 156"/>
                <a:gd name="T34" fmla="*/ 2147483647 w 650"/>
                <a:gd name="T35" fmla="*/ 2147483647 h 156"/>
                <a:gd name="T36" fmla="*/ 2147483647 w 650"/>
                <a:gd name="T37" fmla="*/ 2147483647 h 156"/>
                <a:gd name="T38" fmla="*/ 2147483647 w 650"/>
                <a:gd name="T39" fmla="*/ 2147483647 h 156"/>
                <a:gd name="T40" fmla="*/ 2147483647 w 650"/>
                <a:gd name="T41" fmla="*/ 2147483647 h 156"/>
                <a:gd name="T42" fmla="*/ 2147483647 w 650"/>
                <a:gd name="T43" fmla="*/ 2147483647 h 156"/>
                <a:gd name="T44" fmla="*/ 2147483647 w 650"/>
                <a:gd name="T45" fmla="*/ 2147483647 h 156"/>
                <a:gd name="T46" fmla="*/ 2147483647 w 650"/>
                <a:gd name="T47" fmla="*/ 2147483647 h 156"/>
                <a:gd name="T48" fmla="*/ 2147483647 w 650"/>
                <a:gd name="T49" fmla="*/ 2147483647 h 156"/>
                <a:gd name="T50" fmla="*/ 2147483647 w 650"/>
                <a:gd name="T51" fmla="*/ 2147483647 h 156"/>
                <a:gd name="T52" fmla="*/ 2147483647 w 650"/>
                <a:gd name="T53" fmla="*/ 2147483647 h 156"/>
                <a:gd name="T54" fmla="*/ 2147483647 w 650"/>
                <a:gd name="T55" fmla="*/ 2147483647 h 156"/>
                <a:gd name="T56" fmla="*/ 2147483647 w 650"/>
                <a:gd name="T57" fmla="*/ 2147483647 h 156"/>
                <a:gd name="T58" fmla="*/ 2147483647 w 650"/>
                <a:gd name="T59" fmla="*/ 2147483647 h 156"/>
                <a:gd name="T60" fmla="*/ 2147483647 w 650"/>
                <a:gd name="T61" fmla="*/ 2147483647 h 156"/>
                <a:gd name="T62" fmla="*/ 2147483647 w 650"/>
                <a:gd name="T63" fmla="*/ 2147483647 h 156"/>
                <a:gd name="T64" fmla="*/ 2147483647 w 650"/>
                <a:gd name="T65" fmla="*/ 2147483647 h 156"/>
                <a:gd name="T66" fmla="*/ 2147483647 w 650"/>
                <a:gd name="T67" fmla="*/ 2147483647 h 156"/>
                <a:gd name="T68" fmla="*/ 2147483647 w 650"/>
                <a:gd name="T69" fmla="*/ 2147483647 h 156"/>
                <a:gd name="T70" fmla="*/ 2147483647 w 650"/>
                <a:gd name="T71" fmla="*/ 2147483647 h 156"/>
                <a:gd name="T72" fmla="*/ 2147483647 w 650"/>
                <a:gd name="T73" fmla="*/ 2147483647 h 156"/>
                <a:gd name="T74" fmla="*/ 2147483647 w 650"/>
                <a:gd name="T75" fmla="*/ 2147483647 h 156"/>
                <a:gd name="T76" fmla="*/ 2147483647 w 650"/>
                <a:gd name="T77" fmla="*/ 2147483647 h 156"/>
                <a:gd name="T78" fmla="*/ 2147483647 w 650"/>
                <a:gd name="T79" fmla="*/ 2147483647 h 156"/>
                <a:gd name="T80" fmla="*/ 2147483647 w 650"/>
                <a:gd name="T81" fmla="*/ 2147483647 h 156"/>
                <a:gd name="T82" fmla="*/ 2147483647 w 650"/>
                <a:gd name="T83" fmla="*/ 2147483647 h 156"/>
                <a:gd name="T84" fmla="*/ 2147483647 w 650"/>
                <a:gd name="T85" fmla="*/ 2147483647 h 1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50"/>
                <a:gd name="T130" fmla="*/ 0 h 156"/>
                <a:gd name="T131" fmla="*/ 650 w 650"/>
                <a:gd name="T132" fmla="*/ 156 h 15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50" h="156">
                  <a:moveTo>
                    <a:pt x="39" y="106"/>
                  </a:moveTo>
                  <a:lnTo>
                    <a:pt x="49" y="104"/>
                  </a:lnTo>
                  <a:lnTo>
                    <a:pt x="71" y="104"/>
                  </a:lnTo>
                  <a:lnTo>
                    <a:pt x="82" y="106"/>
                  </a:lnTo>
                  <a:lnTo>
                    <a:pt x="93" y="109"/>
                  </a:lnTo>
                  <a:lnTo>
                    <a:pt x="103" y="112"/>
                  </a:lnTo>
                  <a:lnTo>
                    <a:pt x="111" y="114"/>
                  </a:lnTo>
                  <a:lnTo>
                    <a:pt x="117" y="117"/>
                  </a:lnTo>
                  <a:lnTo>
                    <a:pt x="129" y="122"/>
                  </a:lnTo>
                  <a:lnTo>
                    <a:pt x="143" y="127"/>
                  </a:lnTo>
                  <a:lnTo>
                    <a:pt x="159" y="132"/>
                  </a:lnTo>
                  <a:lnTo>
                    <a:pt x="175" y="136"/>
                  </a:lnTo>
                  <a:lnTo>
                    <a:pt x="193" y="140"/>
                  </a:lnTo>
                  <a:lnTo>
                    <a:pt x="212" y="144"/>
                  </a:lnTo>
                  <a:lnTo>
                    <a:pt x="254" y="150"/>
                  </a:lnTo>
                  <a:lnTo>
                    <a:pt x="276" y="152"/>
                  </a:lnTo>
                  <a:lnTo>
                    <a:pt x="299" y="154"/>
                  </a:lnTo>
                  <a:lnTo>
                    <a:pt x="347" y="156"/>
                  </a:lnTo>
                  <a:lnTo>
                    <a:pt x="392" y="156"/>
                  </a:lnTo>
                  <a:lnTo>
                    <a:pt x="420" y="154"/>
                  </a:lnTo>
                  <a:lnTo>
                    <a:pt x="446" y="153"/>
                  </a:lnTo>
                  <a:lnTo>
                    <a:pt x="496" y="147"/>
                  </a:lnTo>
                  <a:lnTo>
                    <a:pt x="518" y="144"/>
                  </a:lnTo>
                  <a:lnTo>
                    <a:pt x="540" y="139"/>
                  </a:lnTo>
                  <a:lnTo>
                    <a:pt x="560" y="135"/>
                  </a:lnTo>
                  <a:lnTo>
                    <a:pt x="578" y="130"/>
                  </a:lnTo>
                  <a:lnTo>
                    <a:pt x="595" y="124"/>
                  </a:lnTo>
                  <a:lnTo>
                    <a:pt x="609" y="118"/>
                  </a:lnTo>
                  <a:lnTo>
                    <a:pt x="622" y="112"/>
                  </a:lnTo>
                  <a:lnTo>
                    <a:pt x="632" y="105"/>
                  </a:lnTo>
                  <a:lnTo>
                    <a:pt x="640" y="98"/>
                  </a:lnTo>
                  <a:lnTo>
                    <a:pt x="646" y="91"/>
                  </a:lnTo>
                  <a:lnTo>
                    <a:pt x="649" y="83"/>
                  </a:lnTo>
                  <a:lnTo>
                    <a:pt x="650" y="78"/>
                  </a:lnTo>
                  <a:lnTo>
                    <a:pt x="648" y="70"/>
                  </a:lnTo>
                  <a:lnTo>
                    <a:pt x="644" y="63"/>
                  </a:lnTo>
                  <a:lnTo>
                    <a:pt x="638" y="56"/>
                  </a:lnTo>
                  <a:lnTo>
                    <a:pt x="629" y="49"/>
                  </a:lnTo>
                  <a:lnTo>
                    <a:pt x="618" y="42"/>
                  </a:lnTo>
                  <a:lnTo>
                    <a:pt x="604" y="36"/>
                  </a:lnTo>
                  <a:lnTo>
                    <a:pt x="589" y="30"/>
                  </a:lnTo>
                  <a:lnTo>
                    <a:pt x="572" y="25"/>
                  </a:lnTo>
                  <a:lnTo>
                    <a:pt x="553" y="20"/>
                  </a:lnTo>
                  <a:lnTo>
                    <a:pt x="532" y="15"/>
                  </a:lnTo>
                  <a:lnTo>
                    <a:pt x="510" y="11"/>
                  </a:lnTo>
                  <a:lnTo>
                    <a:pt x="487" y="8"/>
                  </a:lnTo>
                  <a:lnTo>
                    <a:pt x="462" y="5"/>
                  </a:lnTo>
                  <a:lnTo>
                    <a:pt x="437" y="3"/>
                  </a:lnTo>
                  <a:lnTo>
                    <a:pt x="410" y="1"/>
                  </a:lnTo>
                  <a:lnTo>
                    <a:pt x="382" y="1"/>
                  </a:lnTo>
                  <a:lnTo>
                    <a:pt x="364" y="0"/>
                  </a:lnTo>
                  <a:lnTo>
                    <a:pt x="342" y="1"/>
                  </a:lnTo>
                  <a:lnTo>
                    <a:pt x="319" y="1"/>
                  </a:lnTo>
                  <a:lnTo>
                    <a:pt x="298" y="2"/>
                  </a:lnTo>
                  <a:lnTo>
                    <a:pt x="256" y="6"/>
                  </a:lnTo>
                  <a:lnTo>
                    <a:pt x="237" y="9"/>
                  </a:lnTo>
                  <a:lnTo>
                    <a:pt x="218" y="11"/>
                  </a:lnTo>
                  <a:lnTo>
                    <a:pt x="200" y="15"/>
                  </a:lnTo>
                  <a:lnTo>
                    <a:pt x="183" y="18"/>
                  </a:lnTo>
                  <a:lnTo>
                    <a:pt x="171" y="21"/>
                  </a:lnTo>
                  <a:lnTo>
                    <a:pt x="162" y="23"/>
                  </a:lnTo>
                  <a:lnTo>
                    <a:pt x="140" y="29"/>
                  </a:lnTo>
                  <a:lnTo>
                    <a:pt x="129" y="32"/>
                  </a:lnTo>
                  <a:lnTo>
                    <a:pt x="105" y="40"/>
                  </a:lnTo>
                  <a:lnTo>
                    <a:pt x="81" y="50"/>
                  </a:lnTo>
                  <a:lnTo>
                    <a:pt x="79" y="51"/>
                  </a:lnTo>
                  <a:lnTo>
                    <a:pt x="75" y="53"/>
                  </a:lnTo>
                  <a:lnTo>
                    <a:pt x="69" y="57"/>
                  </a:lnTo>
                  <a:lnTo>
                    <a:pt x="62" y="61"/>
                  </a:lnTo>
                  <a:lnTo>
                    <a:pt x="46" y="73"/>
                  </a:lnTo>
                  <a:lnTo>
                    <a:pt x="38" y="80"/>
                  </a:lnTo>
                  <a:lnTo>
                    <a:pt x="31" y="88"/>
                  </a:lnTo>
                  <a:lnTo>
                    <a:pt x="26" y="95"/>
                  </a:lnTo>
                  <a:lnTo>
                    <a:pt x="16" y="105"/>
                  </a:lnTo>
                  <a:lnTo>
                    <a:pt x="11" y="109"/>
                  </a:lnTo>
                  <a:lnTo>
                    <a:pt x="6" y="112"/>
                  </a:lnTo>
                  <a:lnTo>
                    <a:pt x="3" y="115"/>
                  </a:lnTo>
                  <a:lnTo>
                    <a:pt x="1" y="117"/>
                  </a:lnTo>
                  <a:lnTo>
                    <a:pt x="0" y="119"/>
                  </a:lnTo>
                  <a:lnTo>
                    <a:pt x="1" y="121"/>
                  </a:lnTo>
                  <a:lnTo>
                    <a:pt x="3" y="121"/>
                  </a:lnTo>
                  <a:lnTo>
                    <a:pt x="6" y="120"/>
                  </a:lnTo>
                  <a:lnTo>
                    <a:pt x="10" y="119"/>
                  </a:lnTo>
                  <a:lnTo>
                    <a:pt x="16" y="116"/>
                  </a:lnTo>
                  <a:lnTo>
                    <a:pt x="30" y="110"/>
                  </a:lnTo>
                  <a:lnTo>
                    <a:pt x="39" y="106"/>
                  </a:lnTo>
                </a:path>
              </a:pathLst>
            </a:cu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1" name="Freeform 120"/>
            <p:cNvSpPr>
              <a:spLocks/>
            </p:cNvSpPr>
            <p:nvPr/>
          </p:nvSpPr>
          <p:spPr bwMode="auto">
            <a:xfrm>
              <a:off x="3917206" y="1381125"/>
              <a:ext cx="1390650" cy="334963"/>
            </a:xfrm>
            <a:custGeom>
              <a:avLst/>
              <a:gdLst>
                <a:gd name="T0" fmla="*/ 2147483647 w 702"/>
                <a:gd name="T1" fmla="*/ 2147483647 h 179"/>
                <a:gd name="T2" fmla="*/ 2147483647 w 702"/>
                <a:gd name="T3" fmla="*/ 2147483647 h 179"/>
                <a:gd name="T4" fmla="*/ 2147483647 w 702"/>
                <a:gd name="T5" fmla="*/ 2147483647 h 179"/>
                <a:gd name="T6" fmla="*/ 2147483647 w 702"/>
                <a:gd name="T7" fmla="*/ 2147483647 h 179"/>
                <a:gd name="T8" fmla="*/ 2147483647 w 702"/>
                <a:gd name="T9" fmla="*/ 2147483647 h 179"/>
                <a:gd name="T10" fmla="*/ 2147483647 w 702"/>
                <a:gd name="T11" fmla="*/ 2147483647 h 179"/>
                <a:gd name="T12" fmla="*/ 2147483647 w 702"/>
                <a:gd name="T13" fmla="*/ 2147483647 h 179"/>
                <a:gd name="T14" fmla="*/ 2147483647 w 702"/>
                <a:gd name="T15" fmla="*/ 2147483647 h 179"/>
                <a:gd name="T16" fmla="*/ 2147483647 w 702"/>
                <a:gd name="T17" fmla="*/ 2147483647 h 179"/>
                <a:gd name="T18" fmla="*/ 2147483647 w 702"/>
                <a:gd name="T19" fmla="*/ 2147483647 h 179"/>
                <a:gd name="T20" fmla="*/ 2147483647 w 702"/>
                <a:gd name="T21" fmla="*/ 2147483647 h 179"/>
                <a:gd name="T22" fmla="*/ 2147483647 w 702"/>
                <a:gd name="T23" fmla="*/ 2147483647 h 179"/>
                <a:gd name="T24" fmla="*/ 2147483647 w 702"/>
                <a:gd name="T25" fmla="*/ 2147483647 h 179"/>
                <a:gd name="T26" fmla="*/ 2147483647 w 702"/>
                <a:gd name="T27" fmla="*/ 2147483647 h 179"/>
                <a:gd name="T28" fmla="*/ 2147483647 w 702"/>
                <a:gd name="T29" fmla="*/ 2147483647 h 179"/>
                <a:gd name="T30" fmla="*/ 2147483647 w 702"/>
                <a:gd name="T31" fmla="*/ 2147483647 h 179"/>
                <a:gd name="T32" fmla="*/ 2147483647 w 702"/>
                <a:gd name="T33" fmla="*/ 2147483647 h 179"/>
                <a:gd name="T34" fmla="*/ 2147483647 w 702"/>
                <a:gd name="T35" fmla="*/ 2147483647 h 179"/>
                <a:gd name="T36" fmla="*/ 2147483647 w 702"/>
                <a:gd name="T37" fmla="*/ 2147483647 h 179"/>
                <a:gd name="T38" fmla="*/ 2147483647 w 702"/>
                <a:gd name="T39" fmla="*/ 2147483647 h 179"/>
                <a:gd name="T40" fmla="*/ 2147483647 w 702"/>
                <a:gd name="T41" fmla="*/ 2147483647 h 179"/>
                <a:gd name="T42" fmla="*/ 2147483647 w 702"/>
                <a:gd name="T43" fmla="*/ 2147483647 h 179"/>
                <a:gd name="T44" fmla="*/ 2147483647 w 702"/>
                <a:gd name="T45" fmla="*/ 2147483647 h 179"/>
                <a:gd name="T46" fmla="*/ 2147483647 w 702"/>
                <a:gd name="T47" fmla="*/ 2147483647 h 179"/>
                <a:gd name="T48" fmla="*/ 2147483647 w 702"/>
                <a:gd name="T49" fmla="*/ 2147483647 h 179"/>
                <a:gd name="T50" fmla="*/ 2147483647 w 702"/>
                <a:gd name="T51" fmla="*/ 2147483647 h 179"/>
                <a:gd name="T52" fmla="*/ 2147483647 w 702"/>
                <a:gd name="T53" fmla="*/ 0 h 179"/>
                <a:gd name="T54" fmla="*/ 2147483647 w 702"/>
                <a:gd name="T55" fmla="*/ 2147483647 h 179"/>
                <a:gd name="T56" fmla="*/ 2147483647 w 702"/>
                <a:gd name="T57" fmla="*/ 2147483647 h 179"/>
                <a:gd name="T58" fmla="*/ 2147483647 w 702"/>
                <a:gd name="T59" fmla="*/ 2147483647 h 179"/>
                <a:gd name="T60" fmla="*/ 2147483647 w 702"/>
                <a:gd name="T61" fmla="*/ 2147483647 h 179"/>
                <a:gd name="T62" fmla="*/ 2147483647 w 702"/>
                <a:gd name="T63" fmla="*/ 2147483647 h 179"/>
                <a:gd name="T64" fmla="*/ 2147483647 w 702"/>
                <a:gd name="T65" fmla="*/ 2147483647 h 179"/>
                <a:gd name="T66" fmla="*/ 2147483647 w 702"/>
                <a:gd name="T67" fmla="*/ 2147483647 h 179"/>
                <a:gd name="T68" fmla="*/ 2147483647 w 702"/>
                <a:gd name="T69" fmla="*/ 2147483647 h 179"/>
                <a:gd name="T70" fmla="*/ 2147483647 w 702"/>
                <a:gd name="T71" fmla="*/ 2147483647 h 179"/>
                <a:gd name="T72" fmla="*/ 2147483647 w 702"/>
                <a:gd name="T73" fmla="*/ 2147483647 h 179"/>
                <a:gd name="T74" fmla="*/ 2147483647 w 702"/>
                <a:gd name="T75" fmla="*/ 2147483647 h 179"/>
                <a:gd name="T76" fmla="*/ 2147483647 w 702"/>
                <a:gd name="T77" fmla="*/ 2147483647 h 179"/>
                <a:gd name="T78" fmla="*/ 2147483647 w 702"/>
                <a:gd name="T79" fmla="*/ 2147483647 h 179"/>
                <a:gd name="T80" fmla="*/ 2147483647 w 702"/>
                <a:gd name="T81" fmla="*/ 2147483647 h 179"/>
                <a:gd name="T82" fmla="*/ 2147483647 w 702"/>
                <a:gd name="T83" fmla="*/ 2147483647 h 179"/>
                <a:gd name="T84" fmla="*/ 2147483647 w 702"/>
                <a:gd name="T85" fmla="*/ 2147483647 h 179"/>
                <a:gd name="T86" fmla="*/ 2147483647 w 702"/>
                <a:gd name="T87" fmla="*/ 2147483647 h 179"/>
                <a:gd name="T88" fmla="*/ 2147483647 w 702"/>
                <a:gd name="T89" fmla="*/ 2147483647 h 17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02"/>
                <a:gd name="T136" fmla="*/ 0 h 179"/>
                <a:gd name="T137" fmla="*/ 702 w 702"/>
                <a:gd name="T138" fmla="*/ 179 h 17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02" h="179">
                  <a:moveTo>
                    <a:pt x="47" y="136"/>
                  </a:moveTo>
                  <a:lnTo>
                    <a:pt x="52" y="135"/>
                  </a:lnTo>
                  <a:lnTo>
                    <a:pt x="58" y="133"/>
                  </a:lnTo>
                  <a:lnTo>
                    <a:pt x="81" y="133"/>
                  </a:lnTo>
                  <a:lnTo>
                    <a:pt x="90" y="135"/>
                  </a:lnTo>
                  <a:lnTo>
                    <a:pt x="110" y="141"/>
                  </a:lnTo>
                  <a:lnTo>
                    <a:pt x="123" y="146"/>
                  </a:lnTo>
                  <a:lnTo>
                    <a:pt x="138" y="151"/>
                  </a:lnTo>
                  <a:lnTo>
                    <a:pt x="154" y="155"/>
                  </a:lnTo>
                  <a:lnTo>
                    <a:pt x="171" y="159"/>
                  </a:lnTo>
                  <a:lnTo>
                    <a:pt x="189" y="163"/>
                  </a:lnTo>
                  <a:lnTo>
                    <a:pt x="208" y="166"/>
                  </a:lnTo>
                  <a:lnTo>
                    <a:pt x="228" y="170"/>
                  </a:lnTo>
                  <a:lnTo>
                    <a:pt x="270" y="174"/>
                  </a:lnTo>
                  <a:lnTo>
                    <a:pt x="292" y="176"/>
                  </a:lnTo>
                  <a:lnTo>
                    <a:pt x="315" y="178"/>
                  </a:lnTo>
                  <a:lnTo>
                    <a:pt x="338" y="179"/>
                  </a:lnTo>
                  <a:lnTo>
                    <a:pt x="404" y="179"/>
                  </a:lnTo>
                  <a:lnTo>
                    <a:pt x="432" y="178"/>
                  </a:lnTo>
                  <a:lnTo>
                    <a:pt x="484" y="174"/>
                  </a:lnTo>
                  <a:lnTo>
                    <a:pt x="509" y="172"/>
                  </a:lnTo>
                  <a:lnTo>
                    <a:pt x="533" y="168"/>
                  </a:lnTo>
                  <a:lnTo>
                    <a:pt x="555" y="165"/>
                  </a:lnTo>
                  <a:lnTo>
                    <a:pt x="577" y="160"/>
                  </a:lnTo>
                  <a:lnTo>
                    <a:pt x="597" y="156"/>
                  </a:lnTo>
                  <a:lnTo>
                    <a:pt x="615" y="151"/>
                  </a:lnTo>
                  <a:lnTo>
                    <a:pt x="632" y="145"/>
                  </a:lnTo>
                  <a:lnTo>
                    <a:pt x="648" y="139"/>
                  </a:lnTo>
                  <a:lnTo>
                    <a:pt x="661" y="133"/>
                  </a:lnTo>
                  <a:lnTo>
                    <a:pt x="673" y="126"/>
                  </a:lnTo>
                  <a:lnTo>
                    <a:pt x="683" y="120"/>
                  </a:lnTo>
                  <a:lnTo>
                    <a:pt x="691" y="112"/>
                  </a:lnTo>
                  <a:lnTo>
                    <a:pt x="697" y="105"/>
                  </a:lnTo>
                  <a:lnTo>
                    <a:pt x="700" y="98"/>
                  </a:lnTo>
                  <a:lnTo>
                    <a:pt x="702" y="90"/>
                  </a:lnTo>
                  <a:lnTo>
                    <a:pt x="700" y="82"/>
                  </a:lnTo>
                  <a:lnTo>
                    <a:pt x="697" y="75"/>
                  </a:lnTo>
                  <a:lnTo>
                    <a:pt x="691" y="67"/>
                  </a:lnTo>
                  <a:lnTo>
                    <a:pt x="683" y="60"/>
                  </a:lnTo>
                  <a:lnTo>
                    <a:pt x="673" y="53"/>
                  </a:lnTo>
                  <a:lnTo>
                    <a:pt x="662" y="47"/>
                  </a:lnTo>
                  <a:lnTo>
                    <a:pt x="648" y="40"/>
                  </a:lnTo>
                  <a:lnTo>
                    <a:pt x="633" y="35"/>
                  </a:lnTo>
                  <a:lnTo>
                    <a:pt x="615" y="29"/>
                  </a:lnTo>
                  <a:lnTo>
                    <a:pt x="597" y="24"/>
                  </a:lnTo>
                  <a:lnTo>
                    <a:pt x="577" y="19"/>
                  </a:lnTo>
                  <a:lnTo>
                    <a:pt x="556" y="15"/>
                  </a:lnTo>
                  <a:lnTo>
                    <a:pt x="533" y="11"/>
                  </a:lnTo>
                  <a:lnTo>
                    <a:pt x="509" y="8"/>
                  </a:lnTo>
                  <a:lnTo>
                    <a:pt x="484" y="5"/>
                  </a:lnTo>
                  <a:lnTo>
                    <a:pt x="459" y="3"/>
                  </a:lnTo>
                  <a:lnTo>
                    <a:pt x="405" y="1"/>
                  </a:lnTo>
                  <a:lnTo>
                    <a:pt x="377" y="0"/>
                  </a:lnTo>
                  <a:lnTo>
                    <a:pt x="376" y="0"/>
                  </a:lnTo>
                  <a:lnTo>
                    <a:pt x="351" y="1"/>
                  </a:lnTo>
                  <a:lnTo>
                    <a:pt x="326" y="1"/>
                  </a:lnTo>
                  <a:lnTo>
                    <a:pt x="301" y="3"/>
                  </a:lnTo>
                  <a:lnTo>
                    <a:pt x="277" y="4"/>
                  </a:lnTo>
                  <a:lnTo>
                    <a:pt x="254" y="7"/>
                  </a:lnTo>
                  <a:lnTo>
                    <a:pt x="232" y="10"/>
                  </a:lnTo>
                  <a:lnTo>
                    <a:pt x="190" y="16"/>
                  </a:lnTo>
                  <a:lnTo>
                    <a:pt x="171" y="20"/>
                  </a:lnTo>
                  <a:lnTo>
                    <a:pt x="153" y="25"/>
                  </a:lnTo>
                  <a:lnTo>
                    <a:pt x="136" y="29"/>
                  </a:lnTo>
                  <a:lnTo>
                    <a:pt x="121" y="34"/>
                  </a:lnTo>
                  <a:lnTo>
                    <a:pt x="107" y="40"/>
                  </a:lnTo>
                  <a:lnTo>
                    <a:pt x="94" y="45"/>
                  </a:lnTo>
                  <a:lnTo>
                    <a:pt x="83" y="51"/>
                  </a:lnTo>
                  <a:lnTo>
                    <a:pt x="77" y="54"/>
                  </a:lnTo>
                  <a:lnTo>
                    <a:pt x="68" y="61"/>
                  </a:lnTo>
                  <a:lnTo>
                    <a:pt x="52" y="75"/>
                  </a:lnTo>
                  <a:lnTo>
                    <a:pt x="45" y="81"/>
                  </a:lnTo>
                  <a:lnTo>
                    <a:pt x="39" y="88"/>
                  </a:lnTo>
                  <a:lnTo>
                    <a:pt x="34" y="94"/>
                  </a:lnTo>
                  <a:lnTo>
                    <a:pt x="29" y="99"/>
                  </a:lnTo>
                  <a:lnTo>
                    <a:pt x="25" y="104"/>
                  </a:lnTo>
                  <a:lnTo>
                    <a:pt x="17" y="110"/>
                  </a:lnTo>
                  <a:lnTo>
                    <a:pt x="13" y="114"/>
                  </a:lnTo>
                  <a:lnTo>
                    <a:pt x="9" y="117"/>
                  </a:lnTo>
                  <a:lnTo>
                    <a:pt x="6" y="120"/>
                  </a:lnTo>
                  <a:lnTo>
                    <a:pt x="3" y="124"/>
                  </a:lnTo>
                  <a:lnTo>
                    <a:pt x="1" y="128"/>
                  </a:lnTo>
                  <a:lnTo>
                    <a:pt x="0" y="133"/>
                  </a:lnTo>
                  <a:lnTo>
                    <a:pt x="3" y="143"/>
                  </a:lnTo>
                  <a:lnTo>
                    <a:pt x="10" y="148"/>
                  </a:lnTo>
                  <a:lnTo>
                    <a:pt x="19" y="148"/>
                  </a:lnTo>
                  <a:lnTo>
                    <a:pt x="30" y="146"/>
                  </a:lnTo>
                  <a:lnTo>
                    <a:pt x="39" y="142"/>
                  </a:lnTo>
                  <a:lnTo>
                    <a:pt x="47" y="138"/>
                  </a:lnTo>
                  <a:lnTo>
                    <a:pt x="50" y="136"/>
                  </a:lnTo>
                  <a:lnTo>
                    <a:pt x="47" y="136"/>
                  </a:lnTo>
                </a:path>
              </a:pathLst>
            </a:cu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2" name="Freeform 121"/>
            <p:cNvSpPr>
              <a:spLocks/>
            </p:cNvSpPr>
            <p:nvPr/>
          </p:nvSpPr>
          <p:spPr bwMode="auto">
            <a:xfrm>
              <a:off x="4144218" y="1747838"/>
              <a:ext cx="1028700" cy="66675"/>
            </a:xfrm>
            <a:custGeom>
              <a:avLst/>
              <a:gdLst>
                <a:gd name="T0" fmla="*/ 0 w 519"/>
                <a:gd name="T1" fmla="*/ 0 h 36"/>
                <a:gd name="T2" fmla="*/ 2147483647 w 519"/>
                <a:gd name="T3" fmla="*/ 2147483647 h 36"/>
                <a:gd name="T4" fmla="*/ 2147483647 w 519"/>
                <a:gd name="T5" fmla="*/ 2147483647 h 36"/>
                <a:gd name="T6" fmla="*/ 2147483647 w 519"/>
                <a:gd name="T7" fmla="*/ 2147483647 h 36"/>
                <a:gd name="T8" fmla="*/ 2147483647 w 519"/>
                <a:gd name="T9" fmla="*/ 2147483647 h 36"/>
                <a:gd name="T10" fmla="*/ 2147483647 w 519"/>
                <a:gd name="T11" fmla="*/ 2147483647 h 36"/>
                <a:gd name="T12" fmla="*/ 2147483647 w 519"/>
                <a:gd name="T13" fmla="*/ 2147483647 h 36"/>
                <a:gd name="T14" fmla="*/ 2147483647 w 519"/>
                <a:gd name="T15" fmla="*/ 2147483647 h 36"/>
                <a:gd name="T16" fmla="*/ 2147483647 w 519"/>
                <a:gd name="T17" fmla="*/ 2147483647 h 36"/>
                <a:gd name="T18" fmla="*/ 2147483647 w 519"/>
                <a:gd name="T19" fmla="*/ 2147483647 h 36"/>
                <a:gd name="T20" fmla="*/ 2147483647 w 519"/>
                <a:gd name="T21" fmla="*/ 2147483647 h 36"/>
                <a:gd name="T22" fmla="*/ 2147483647 w 519"/>
                <a:gd name="T23" fmla="*/ 2147483647 h 36"/>
                <a:gd name="T24" fmla="*/ 2147483647 w 519"/>
                <a:gd name="T25" fmla="*/ 2147483647 h 36"/>
                <a:gd name="T26" fmla="*/ 2147483647 w 519"/>
                <a:gd name="T27" fmla="*/ 2147483647 h 36"/>
                <a:gd name="T28" fmla="*/ 2147483647 w 519"/>
                <a:gd name="T29" fmla="*/ 2147483647 h 36"/>
                <a:gd name="T30" fmla="*/ 2147483647 w 519"/>
                <a:gd name="T31" fmla="*/ 2147483647 h 36"/>
                <a:gd name="T32" fmla="*/ 2147483647 w 519"/>
                <a:gd name="T33" fmla="*/ 2147483647 h 36"/>
                <a:gd name="T34" fmla="*/ 2147483647 w 519"/>
                <a:gd name="T35" fmla="*/ 2147483647 h 36"/>
                <a:gd name="T36" fmla="*/ 2147483647 w 519"/>
                <a:gd name="T37" fmla="*/ 2147483647 h 36"/>
                <a:gd name="T38" fmla="*/ 2147483647 w 519"/>
                <a:gd name="T39" fmla="*/ 2147483647 h 36"/>
                <a:gd name="T40" fmla="*/ 2147483647 w 519"/>
                <a:gd name="T41" fmla="*/ 2147483647 h 36"/>
                <a:gd name="T42" fmla="*/ 2147483647 w 519"/>
                <a:gd name="T43" fmla="*/ 2147483647 h 36"/>
                <a:gd name="T44" fmla="*/ 2147483647 w 519"/>
                <a:gd name="T45" fmla="*/ 2147483647 h 36"/>
                <a:gd name="T46" fmla="*/ 2147483647 w 519"/>
                <a:gd name="T47" fmla="*/ 2147483647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19"/>
                <a:gd name="T73" fmla="*/ 0 h 36"/>
                <a:gd name="T74" fmla="*/ 519 w 519"/>
                <a:gd name="T75" fmla="*/ 36 h 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19" h="36">
                  <a:moveTo>
                    <a:pt x="0" y="0"/>
                  </a:moveTo>
                  <a:lnTo>
                    <a:pt x="13" y="5"/>
                  </a:lnTo>
                  <a:lnTo>
                    <a:pt x="29" y="9"/>
                  </a:lnTo>
                  <a:lnTo>
                    <a:pt x="45" y="14"/>
                  </a:lnTo>
                  <a:lnTo>
                    <a:pt x="62" y="18"/>
                  </a:lnTo>
                  <a:lnTo>
                    <a:pt x="80" y="21"/>
                  </a:lnTo>
                  <a:lnTo>
                    <a:pt x="99" y="25"/>
                  </a:lnTo>
                  <a:lnTo>
                    <a:pt x="119" y="27"/>
                  </a:lnTo>
                  <a:lnTo>
                    <a:pt x="140" y="30"/>
                  </a:lnTo>
                  <a:lnTo>
                    <a:pt x="161" y="32"/>
                  </a:lnTo>
                  <a:lnTo>
                    <a:pt x="183" y="34"/>
                  </a:lnTo>
                  <a:lnTo>
                    <a:pt x="229" y="36"/>
                  </a:lnTo>
                  <a:lnTo>
                    <a:pt x="308" y="36"/>
                  </a:lnTo>
                  <a:lnTo>
                    <a:pt x="331" y="34"/>
                  </a:lnTo>
                  <a:lnTo>
                    <a:pt x="353" y="33"/>
                  </a:lnTo>
                  <a:lnTo>
                    <a:pt x="375" y="31"/>
                  </a:lnTo>
                  <a:lnTo>
                    <a:pt x="396" y="28"/>
                  </a:lnTo>
                  <a:lnTo>
                    <a:pt x="416" y="26"/>
                  </a:lnTo>
                  <a:lnTo>
                    <a:pt x="435" y="23"/>
                  </a:lnTo>
                  <a:lnTo>
                    <a:pt x="454" y="19"/>
                  </a:lnTo>
                  <a:lnTo>
                    <a:pt x="488" y="11"/>
                  </a:lnTo>
                  <a:lnTo>
                    <a:pt x="503" y="7"/>
                  </a:lnTo>
                  <a:lnTo>
                    <a:pt x="517" y="2"/>
                  </a:lnTo>
                  <a:lnTo>
                    <a:pt x="519" y="2"/>
                  </a:lnTo>
                </a:path>
              </a:pathLst>
            </a:cu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3" name="Freeform 122"/>
            <p:cNvSpPr>
              <a:spLocks/>
            </p:cNvSpPr>
            <p:nvPr/>
          </p:nvSpPr>
          <p:spPr bwMode="auto">
            <a:xfrm>
              <a:off x="3966418" y="1562100"/>
              <a:ext cx="1339850" cy="1603375"/>
            </a:xfrm>
            <a:custGeom>
              <a:avLst/>
              <a:gdLst>
                <a:gd name="T0" fmla="*/ 2147483647 w 675"/>
                <a:gd name="T1" fmla="*/ 0 h 857"/>
                <a:gd name="T2" fmla="*/ 2147483647 w 675"/>
                <a:gd name="T3" fmla="*/ 2147483647 h 857"/>
                <a:gd name="T4" fmla="*/ 2147483647 w 675"/>
                <a:gd name="T5" fmla="*/ 2147483647 h 857"/>
                <a:gd name="T6" fmla="*/ 2147483647 w 675"/>
                <a:gd name="T7" fmla="*/ 2147483647 h 857"/>
                <a:gd name="T8" fmla="*/ 2147483647 w 675"/>
                <a:gd name="T9" fmla="*/ 2147483647 h 857"/>
                <a:gd name="T10" fmla="*/ 2147483647 w 675"/>
                <a:gd name="T11" fmla="*/ 2147483647 h 857"/>
                <a:gd name="T12" fmla="*/ 2147483647 w 675"/>
                <a:gd name="T13" fmla="*/ 2147483647 h 857"/>
                <a:gd name="T14" fmla="*/ 2147483647 w 675"/>
                <a:gd name="T15" fmla="*/ 2147483647 h 857"/>
                <a:gd name="T16" fmla="*/ 2147483647 w 675"/>
                <a:gd name="T17" fmla="*/ 2147483647 h 857"/>
                <a:gd name="T18" fmla="*/ 2147483647 w 675"/>
                <a:gd name="T19" fmla="*/ 2147483647 h 857"/>
                <a:gd name="T20" fmla="*/ 2147483647 w 675"/>
                <a:gd name="T21" fmla="*/ 2147483647 h 857"/>
                <a:gd name="T22" fmla="*/ 2147483647 w 675"/>
                <a:gd name="T23" fmla="*/ 2147483647 h 857"/>
                <a:gd name="T24" fmla="*/ 2147483647 w 675"/>
                <a:gd name="T25" fmla="*/ 2147483647 h 857"/>
                <a:gd name="T26" fmla="*/ 2147483647 w 675"/>
                <a:gd name="T27" fmla="*/ 2147483647 h 857"/>
                <a:gd name="T28" fmla="*/ 2147483647 w 675"/>
                <a:gd name="T29" fmla="*/ 2147483647 h 857"/>
                <a:gd name="T30" fmla="*/ 2147483647 w 675"/>
                <a:gd name="T31" fmla="*/ 2147483647 h 857"/>
                <a:gd name="T32" fmla="*/ 2147483647 w 675"/>
                <a:gd name="T33" fmla="*/ 2147483647 h 857"/>
                <a:gd name="T34" fmla="*/ 2147483647 w 675"/>
                <a:gd name="T35" fmla="*/ 2147483647 h 857"/>
                <a:gd name="T36" fmla="*/ 2147483647 w 675"/>
                <a:gd name="T37" fmla="*/ 2147483647 h 857"/>
                <a:gd name="T38" fmla="*/ 2147483647 w 675"/>
                <a:gd name="T39" fmla="*/ 2147483647 h 857"/>
                <a:gd name="T40" fmla="*/ 2147483647 w 675"/>
                <a:gd name="T41" fmla="*/ 2147483647 h 857"/>
                <a:gd name="T42" fmla="*/ 2147483647 w 675"/>
                <a:gd name="T43" fmla="*/ 2147483647 h 857"/>
                <a:gd name="T44" fmla="*/ 2147483647 w 675"/>
                <a:gd name="T45" fmla="*/ 2147483647 h 857"/>
                <a:gd name="T46" fmla="*/ 2147483647 w 675"/>
                <a:gd name="T47" fmla="*/ 2147483647 h 857"/>
                <a:gd name="T48" fmla="*/ 2147483647 w 675"/>
                <a:gd name="T49" fmla="*/ 2147483647 h 857"/>
                <a:gd name="T50" fmla="*/ 2147483647 w 675"/>
                <a:gd name="T51" fmla="*/ 2147483647 h 857"/>
                <a:gd name="T52" fmla="*/ 2147483647 w 675"/>
                <a:gd name="T53" fmla="*/ 2147483647 h 857"/>
                <a:gd name="T54" fmla="*/ 2147483647 w 675"/>
                <a:gd name="T55" fmla="*/ 2147483647 h 857"/>
                <a:gd name="T56" fmla="*/ 2147483647 w 675"/>
                <a:gd name="T57" fmla="*/ 2147483647 h 857"/>
                <a:gd name="T58" fmla="*/ 2147483647 w 675"/>
                <a:gd name="T59" fmla="*/ 2147483647 h 857"/>
                <a:gd name="T60" fmla="*/ 2147483647 w 675"/>
                <a:gd name="T61" fmla="*/ 2147483647 h 857"/>
                <a:gd name="T62" fmla="*/ 2147483647 w 675"/>
                <a:gd name="T63" fmla="*/ 2147483647 h 857"/>
                <a:gd name="T64" fmla="*/ 2147483647 w 675"/>
                <a:gd name="T65" fmla="*/ 2147483647 h 857"/>
                <a:gd name="T66" fmla="*/ 2147483647 w 675"/>
                <a:gd name="T67" fmla="*/ 2147483647 h 857"/>
                <a:gd name="T68" fmla="*/ 2147483647 w 675"/>
                <a:gd name="T69" fmla="*/ 2147483647 h 857"/>
                <a:gd name="T70" fmla="*/ 2147483647 w 675"/>
                <a:gd name="T71" fmla="*/ 2147483647 h 857"/>
                <a:gd name="T72" fmla="*/ 2147483647 w 675"/>
                <a:gd name="T73" fmla="*/ 2147483647 h 857"/>
                <a:gd name="T74" fmla="*/ 2147483647 w 675"/>
                <a:gd name="T75" fmla="*/ 2147483647 h 857"/>
                <a:gd name="T76" fmla="*/ 2147483647 w 675"/>
                <a:gd name="T77" fmla="*/ 2147483647 h 857"/>
                <a:gd name="T78" fmla="*/ 2147483647 w 675"/>
                <a:gd name="T79" fmla="*/ 2147483647 h 857"/>
                <a:gd name="T80" fmla="*/ 2147483647 w 675"/>
                <a:gd name="T81" fmla="*/ 2147483647 h 857"/>
                <a:gd name="T82" fmla="*/ 2147483647 w 675"/>
                <a:gd name="T83" fmla="*/ 2147483647 h 857"/>
                <a:gd name="T84" fmla="*/ 2147483647 w 675"/>
                <a:gd name="T85" fmla="*/ 2147483647 h 857"/>
                <a:gd name="T86" fmla="*/ 2147483647 w 675"/>
                <a:gd name="T87" fmla="*/ 2147483647 h 857"/>
                <a:gd name="T88" fmla="*/ 2147483647 w 675"/>
                <a:gd name="T89" fmla="*/ 2147483647 h 857"/>
                <a:gd name="T90" fmla="*/ 2147483647 w 675"/>
                <a:gd name="T91" fmla="*/ 2147483647 h 857"/>
                <a:gd name="T92" fmla="*/ 2147483647 w 675"/>
                <a:gd name="T93" fmla="*/ 2147483647 h 857"/>
                <a:gd name="T94" fmla="*/ 2147483647 w 675"/>
                <a:gd name="T95" fmla="*/ 2147483647 h 857"/>
                <a:gd name="T96" fmla="*/ 2147483647 w 675"/>
                <a:gd name="T97" fmla="*/ 2147483647 h 857"/>
                <a:gd name="T98" fmla="*/ 2147483647 w 675"/>
                <a:gd name="T99" fmla="*/ 2147483647 h 857"/>
                <a:gd name="T100" fmla="*/ 0 w 675"/>
                <a:gd name="T101" fmla="*/ 2147483647 h 85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75"/>
                <a:gd name="T154" fmla="*/ 0 h 857"/>
                <a:gd name="T155" fmla="*/ 675 w 675"/>
                <a:gd name="T156" fmla="*/ 857 h 85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75" h="857">
                  <a:moveTo>
                    <a:pt x="675" y="0"/>
                  </a:moveTo>
                  <a:lnTo>
                    <a:pt x="670" y="6"/>
                  </a:lnTo>
                  <a:lnTo>
                    <a:pt x="665" y="14"/>
                  </a:lnTo>
                  <a:lnTo>
                    <a:pt x="661" y="25"/>
                  </a:lnTo>
                  <a:lnTo>
                    <a:pt x="656" y="37"/>
                  </a:lnTo>
                  <a:lnTo>
                    <a:pt x="652" y="49"/>
                  </a:lnTo>
                  <a:lnTo>
                    <a:pt x="649" y="62"/>
                  </a:lnTo>
                  <a:lnTo>
                    <a:pt x="647" y="75"/>
                  </a:lnTo>
                  <a:lnTo>
                    <a:pt x="647" y="772"/>
                  </a:lnTo>
                  <a:lnTo>
                    <a:pt x="645" y="780"/>
                  </a:lnTo>
                  <a:lnTo>
                    <a:pt x="642" y="788"/>
                  </a:lnTo>
                  <a:lnTo>
                    <a:pt x="635" y="795"/>
                  </a:lnTo>
                  <a:lnTo>
                    <a:pt x="627" y="803"/>
                  </a:lnTo>
                  <a:lnTo>
                    <a:pt x="616" y="810"/>
                  </a:lnTo>
                  <a:lnTo>
                    <a:pt x="604" y="816"/>
                  </a:lnTo>
                  <a:lnTo>
                    <a:pt x="589" y="822"/>
                  </a:lnTo>
                  <a:lnTo>
                    <a:pt x="573" y="828"/>
                  </a:lnTo>
                  <a:lnTo>
                    <a:pt x="555" y="834"/>
                  </a:lnTo>
                  <a:lnTo>
                    <a:pt x="535" y="838"/>
                  </a:lnTo>
                  <a:lnTo>
                    <a:pt x="514" y="843"/>
                  </a:lnTo>
                  <a:lnTo>
                    <a:pt x="491" y="847"/>
                  </a:lnTo>
                  <a:lnTo>
                    <a:pt x="468" y="850"/>
                  </a:lnTo>
                  <a:lnTo>
                    <a:pt x="443" y="853"/>
                  </a:lnTo>
                  <a:lnTo>
                    <a:pt x="417" y="855"/>
                  </a:lnTo>
                  <a:lnTo>
                    <a:pt x="363" y="857"/>
                  </a:lnTo>
                  <a:lnTo>
                    <a:pt x="322" y="857"/>
                  </a:lnTo>
                  <a:lnTo>
                    <a:pt x="295" y="856"/>
                  </a:lnTo>
                  <a:lnTo>
                    <a:pt x="268" y="854"/>
                  </a:lnTo>
                  <a:lnTo>
                    <a:pt x="243" y="851"/>
                  </a:lnTo>
                  <a:lnTo>
                    <a:pt x="219" y="848"/>
                  </a:lnTo>
                  <a:lnTo>
                    <a:pt x="196" y="845"/>
                  </a:lnTo>
                  <a:lnTo>
                    <a:pt x="174" y="841"/>
                  </a:lnTo>
                  <a:lnTo>
                    <a:pt x="154" y="836"/>
                  </a:lnTo>
                  <a:lnTo>
                    <a:pt x="135" y="831"/>
                  </a:lnTo>
                  <a:lnTo>
                    <a:pt x="118" y="825"/>
                  </a:lnTo>
                  <a:lnTo>
                    <a:pt x="102" y="819"/>
                  </a:lnTo>
                  <a:lnTo>
                    <a:pt x="89" y="813"/>
                  </a:lnTo>
                  <a:lnTo>
                    <a:pt x="77" y="806"/>
                  </a:lnTo>
                  <a:lnTo>
                    <a:pt x="68" y="799"/>
                  </a:lnTo>
                  <a:lnTo>
                    <a:pt x="60" y="791"/>
                  </a:lnTo>
                  <a:lnTo>
                    <a:pt x="55" y="784"/>
                  </a:lnTo>
                  <a:lnTo>
                    <a:pt x="53" y="776"/>
                  </a:lnTo>
                  <a:lnTo>
                    <a:pt x="53" y="142"/>
                  </a:lnTo>
                  <a:lnTo>
                    <a:pt x="51" y="127"/>
                  </a:lnTo>
                  <a:lnTo>
                    <a:pt x="46" y="112"/>
                  </a:lnTo>
                  <a:lnTo>
                    <a:pt x="39" y="98"/>
                  </a:lnTo>
                  <a:lnTo>
                    <a:pt x="30" y="85"/>
                  </a:lnTo>
                  <a:lnTo>
                    <a:pt x="21" y="73"/>
                  </a:lnTo>
                  <a:lnTo>
                    <a:pt x="12" y="63"/>
                  </a:lnTo>
                  <a:lnTo>
                    <a:pt x="5" y="56"/>
                  </a:lnTo>
                  <a:lnTo>
                    <a:pt x="0" y="50"/>
                  </a:lnTo>
                </a:path>
              </a:pathLst>
            </a:cu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64" name="Freeform 79"/>
          <p:cNvSpPr>
            <a:spLocks/>
          </p:cNvSpPr>
          <p:nvPr/>
        </p:nvSpPr>
        <p:spPr bwMode="auto">
          <a:xfrm>
            <a:off x="6112376" y="4809354"/>
            <a:ext cx="581921" cy="326456"/>
          </a:xfrm>
          <a:custGeom>
            <a:avLst/>
            <a:gdLst>
              <a:gd name="T0" fmla="*/ 2147483647 w 562"/>
              <a:gd name="T1" fmla="*/ 2147483647 h 441"/>
              <a:gd name="T2" fmla="*/ 2147483647 w 562"/>
              <a:gd name="T3" fmla="*/ 2147483647 h 441"/>
              <a:gd name="T4" fmla="*/ 2147483647 w 562"/>
              <a:gd name="T5" fmla="*/ 2147483647 h 441"/>
              <a:gd name="T6" fmla="*/ 2147483647 w 562"/>
              <a:gd name="T7" fmla="*/ 2147483647 h 441"/>
              <a:gd name="T8" fmla="*/ 2147483647 w 562"/>
              <a:gd name="T9" fmla="*/ 2147483647 h 441"/>
              <a:gd name="T10" fmla="*/ 2147483647 w 562"/>
              <a:gd name="T11" fmla="*/ 2147483647 h 441"/>
              <a:gd name="T12" fmla="*/ 2147483647 w 562"/>
              <a:gd name="T13" fmla="*/ 2147483647 h 441"/>
              <a:gd name="T14" fmla="*/ 2147483647 w 562"/>
              <a:gd name="T15" fmla="*/ 2147483647 h 441"/>
              <a:gd name="T16" fmla="*/ 2147483647 w 562"/>
              <a:gd name="T17" fmla="*/ 2147483647 h 441"/>
              <a:gd name="T18" fmla="*/ 2147483647 w 562"/>
              <a:gd name="T19" fmla="*/ 2147483647 h 441"/>
              <a:gd name="T20" fmla="*/ 2147483647 w 562"/>
              <a:gd name="T21" fmla="*/ 2147483647 h 441"/>
              <a:gd name="T22" fmla="*/ 2147483647 w 562"/>
              <a:gd name="T23" fmla="*/ 2147483647 h 441"/>
              <a:gd name="T24" fmla="*/ 2147483647 w 562"/>
              <a:gd name="T25" fmla="*/ 2147483647 h 441"/>
              <a:gd name="T26" fmla="*/ 2147483647 w 562"/>
              <a:gd name="T27" fmla="*/ 2147483647 h 441"/>
              <a:gd name="T28" fmla="*/ 2147483647 w 562"/>
              <a:gd name="T29" fmla="*/ 2147483647 h 441"/>
              <a:gd name="T30" fmla="*/ 2147483647 w 562"/>
              <a:gd name="T31" fmla="*/ 2147483647 h 441"/>
              <a:gd name="T32" fmla="*/ 2147483647 w 562"/>
              <a:gd name="T33" fmla="*/ 2147483647 h 441"/>
              <a:gd name="T34" fmla="*/ 0 w 562"/>
              <a:gd name="T35" fmla="*/ 2147483647 h 441"/>
              <a:gd name="T36" fmla="*/ 0 w 562"/>
              <a:gd name="T37" fmla="*/ 2147483647 h 441"/>
              <a:gd name="T38" fmla="*/ 2147483647 w 562"/>
              <a:gd name="T39" fmla="*/ 2147483647 h 441"/>
              <a:gd name="T40" fmla="*/ 2147483647 w 562"/>
              <a:gd name="T41" fmla="*/ 2147483647 h 441"/>
              <a:gd name="T42" fmla="*/ 2147483647 w 562"/>
              <a:gd name="T43" fmla="*/ 2147483647 h 441"/>
              <a:gd name="T44" fmla="*/ 2147483647 w 562"/>
              <a:gd name="T45" fmla="*/ 2147483647 h 441"/>
              <a:gd name="T46" fmla="*/ 2147483647 w 562"/>
              <a:gd name="T47" fmla="*/ 2147483647 h 441"/>
              <a:gd name="T48" fmla="*/ 2147483647 w 562"/>
              <a:gd name="T49" fmla="*/ 2147483647 h 441"/>
              <a:gd name="T50" fmla="*/ 2147483647 w 562"/>
              <a:gd name="T51" fmla="*/ 2147483647 h 441"/>
              <a:gd name="T52" fmla="*/ 2147483647 w 562"/>
              <a:gd name="T53" fmla="*/ 0 h 441"/>
              <a:gd name="T54" fmla="*/ 2147483647 w 562"/>
              <a:gd name="T55" fmla="*/ 2147483647 h 441"/>
              <a:gd name="T56" fmla="*/ 2147483647 w 562"/>
              <a:gd name="T57" fmla="*/ 2147483647 h 441"/>
              <a:gd name="T58" fmla="*/ 2147483647 w 562"/>
              <a:gd name="T59" fmla="*/ 2147483647 h 441"/>
              <a:gd name="T60" fmla="*/ 2147483647 w 562"/>
              <a:gd name="T61" fmla="*/ 2147483647 h 441"/>
              <a:gd name="T62" fmla="*/ 2147483647 w 562"/>
              <a:gd name="T63" fmla="*/ 2147483647 h 441"/>
              <a:gd name="T64" fmla="*/ 2147483647 w 562"/>
              <a:gd name="T65" fmla="*/ 2147483647 h 441"/>
              <a:gd name="T66" fmla="*/ 2147483647 w 562"/>
              <a:gd name="T67" fmla="*/ 2147483647 h 441"/>
              <a:gd name="T68" fmla="*/ 2147483647 w 562"/>
              <a:gd name="T69" fmla="*/ 2147483647 h 441"/>
              <a:gd name="T70" fmla="*/ 2147483647 w 562"/>
              <a:gd name="T71" fmla="*/ 2147483647 h 441"/>
              <a:gd name="T72" fmla="*/ 2147483647 w 562"/>
              <a:gd name="T73" fmla="*/ 2147483647 h 44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562"/>
              <a:gd name="T112" fmla="*/ 0 h 441"/>
              <a:gd name="T113" fmla="*/ 562 w 562"/>
              <a:gd name="T114" fmla="*/ 441 h 44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562" h="441">
                <a:moveTo>
                  <a:pt x="562" y="81"/>
                </a:moveTo>
                <a:lnTo>
                  <a:pt x="562" y="361"/>
                </a:lnTo>
                <a:lnTo>
                  <a:pt x="561" y="369"/>
                </a:lnTo>
                <a:lnTo>
                  <a:pt x="557" y="375"/>
                </a:lnTo>
                <a:lnTo>
                  <a:pt x="551" y="383"/>
                </a:lnTo>
                <a:lnTo>
                  <a:pt x="543" y="390"/>
                </a:lnTo>
                <a:lnTo>
                  <a:pt x="533" y="396"/>
                </a:lnTo>
                <a:lnTo>
                  <a:pt x="521" y="403"/>
                </a:lnTo>
                <a:lnTo>
                  <a:pt x="506" y="409"/>
                </a:lnTo>
                <a:lnTo>
                  <a:pt x="491" y="415"/>
                </a:lnTo>
                <a:lnTo>
                  <a:pt x="474" y="419"/>
                </a:lnTo>
                <a:lnTo>
                  <a:pt x="455" y="424"/>
                </a:lnTo>
                <a:lnTo>
                  <a:pt x="413" y="432"/>
                </a:lnTo>
                <a:lnTo>
                  <a:pt x="390" y="435"/>
                </a:lnTo>
                <a:lnTo>
                  <a:pt x="366" y="438"/>
                </a:lnTo>
                <a:lnTo>
                  <a:pt x="341" y="439"/>
                </a:lnTo>
                <a:lnTo>
                  <a:pt x="315" y="440"/>
                </a:lnTo>
                <a:lnTo>
                  <a:pt x="288" y="441"/>
                </a:lnTo>
                <a:lnTo>
                  <a:pt x="281" y="441"/>
                </a:lnTo>
                <a:lnTo>
                  <a:pt x="254" y="440"/>
                </a:lnTo>
                <a:lnTo>
                  <a:pt x="228" y="439"/>
                </a:lnTo>
                <a:lnTo>
                  <a:pt x="203" y="438"/>
                </a:lnTo>
                <a:lnTo>
                  <a:pt x="179" y="436"/>
                </a:lnTo>
                <a:lnTo>
                  <a:pt x="156" y="433"/>
                </a:lnTo>
                <a:lnTo>
                  <a:pt x="134" y="429"/>
                </a:lnTo>
                <a:lnTo>
                  <a:pt x="113" y="425"/>
                </a:lnTo>
                <a:lnTo>
                  <a:pt x="94" y="420"/>
                </a:lnTo>
                <a:lnTo>
                  <a:pt x="76" y="416"/>
                </a:lnTo>
                <a:lnTo>
                  <a:pt x="60" y="411"/>
                </a:lnTo>
                <a:lnTo>
                  <a:pt x="45" y="405"/>
                </a:lnTo>
                <a:lnTo>
                  <a:pt x="32" y="398"/>
                </a:lnTo>
                <a:lnTo>
                  <a:pt x="22" y="392"/>
                </a:lnTo>
                <a:lnTo>
                  <a:pt x="13" y="385"/>
                </a:lnTo>
                <a:lnTo>
                  <a:pt x="6" y="378"/>
                </a:lnTo>
                <a:lnTo>
                  <a:pt x="1" y="371"/>
                </a:lnTo>
                <a:lnTo>
                  <a:pt x="0" y="363"/>
                </a:lnTo>
                <a:lnTo>
                  <a:pt x="0" y="81"/>
                </a:lnTo>
                <a:lnTo>
                  <a:pt x="0" y="73"/>
                </a:lnTo>
                <a:lnTo>
                  <a:pt x="3" y="65"/>
                </a:lnTo>
                <a:lnTo>
                  <a:pt x="15" y="52"/>
                </a:lnTo>
                <a:lnTo>
                  <a:pt x="23" y="46"/>
                </a:lnTo>
                <a:lnTo>
                  <a:pt x="33" y="40"/>
                </a:lnTo>
                <a:lnTo>
                  <a:pt x="44" y="35"/>
                </a:lnTo>
                <a:lnTo>
                  <a:pt x="57" y="30"/>
                </a:lnTo>
                <a:lnTo>
                  <a:pt x="70" y="25"/>
                </a:lnTo>
                <a:lnTo>
                  <a:pt x="86" y="21"/>
                </a:lnTo>
                <a:lnTo>
                  <a:pt x="118" y="14"/>
                </a:lnTo>
                <a:lnTo>
                  <a:pt x="154" y="8"/>
                </a:lnTo>
                <a:lnTo>
                  <a:pt x="174" y="6"/>
                </a:lnTo>
                <a:lnTo>
                  <a:pt x="194" y="4"/>
                </a:lnTo>
                <a:lnTo>
                  <a:pt x="214" y="3"/>
                </a:lnTo>
                <a:lnTo>
                  <a:pt x="234" y="1"/>
                </a:lnTo>
                <a:lnTo>
                  <a:pt x="255" y="1"/>
                </a:lnTo>
                <a:lnTo>
                  <a:pt x="275" y="0"/>
                </a:lnTo>
                <a:lnTo>
                  <a:pt x="296" y="0"/>
                </a:lnTo>
                <a:lnTo>
                  <a:pt x="317" y="1"/>
                </a:lnTo>
                <a:lnTo>
                  <a:pt x="337" y="2"/>
                </a:lnTo>
                <a:lnTo>
                  <a:pt x="358" y="3"/>
                </a:lnTo>
                <a:lnTo>
                  <a:pt x="377" y="5"/>
                </a:lnTo>
                <a:lnTo>
                  <a:pt x="397" y="7"/>
                </a:lnTo>
                <a:lnTo>
                  <a:pt x="434" y="13"/>
                </a:lnTo>
                <a:lnTo>
                  <a:pt x="452" y="15"/>
                </a:lnTo>
                <a:lnTo>
                  <a:pt x="468" y="19"/>
                </a:lnTo>
                <a:lnTo>
                  <a:pt x="483" y="23"/>
                </a:lnTo>
                <a:lnTo>
                  <a:pt x="498" y="27"/>
                </a:lnTo>
                <a:lnTo>
                  <a:pt x="511" y="32"/>
                </a:lnTo>
                <a:lnTo>
                  <a:pt x="523" y="37"/>
                </a:lnTo>
                <a:lnTo>
                  <a:pt x="533" y="42"/>
                </a:lnTo>
                <a:lnTo>
                  <a:pt x="543" y="49"/>
                </a:lnTo>
                <a:lnTo>
                  <a:pt x="550" y="55"/>
                </a:lnTo>
                <a:lnTo>
                  <a:pt x="556" y="61"/>
                </a:lnTo>
                <a:lnTo>
                  <a:pt x="560" y="69"/>
                </a:lnTo>
                <a:lnTo>
                  <a:pt x="562" y="77"/>
                </a:lnTo>
                <a:lnTo>
                  <a:pt x="562" y="81"/>
                </a:lnTo>
                <a:close/>
              </a:path>
            </a:pathLst>
          </a:custGeom>
          <a:solidFill>
            <a:srgbClr val="666666">
              <a:lumMod val="50000"/>
              <a:alpha val="49804"/>
            </a:srgbClr>
          </a:solidFill>
          <a:ln w="3175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5" name="Rectangle 81"/>
          <p:cNvSpPr/>
          <p:nvPr/>
        </p:nvSpPr>
        <p:spPr>
          <a:xfrm>
            <a:off x="6809627" y="4395460"/>
            <a:ext cx="894540" cy="307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>
                <a:cs typeface="Arial" pitchFamily="34" charset="0"/>
              </a:rPr>
              <a:t>1) Wash </a:t>
            </a:r>
          </a:p>
        </p:txBody>
      </p:sp>
      <p:sp>
        <p:nvSpPr>
          <p:cNvPr id="266" name="Rectangle 87"/>
          <p:cNvSpPr/>
          <p:nvPr/>
        </p:nvSpPr>
        <p:spPr>
          <a:xfrm>
            <a:off x="6896065" y="4833227"/>
            <a:ext cx="721670" cy="307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>
                <a:cs typeface="Arial" pitchFamily="34" charset="0"/>
              </a:rPr>
              <a:t>2) Dry </a:t>
            </a:r>
          </a:p>
        </p:txBody>
      </p:sp>
      <p:cxnSp>
        <p:nvCxnSpPr>
          <p:cNvPr id="267" name="ลูกศรเชื่อมต่อแบบตรง 125"/>
          <p:cNvCxnSpPr/>
          <p:nvPr/>
        </p:nvCxnSpPr>
        <p:spPr>
          <a:xfrm>
            <a:off x="6809627" y="4755500"/>
            <a:ext cx="720080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268" name="สี่เหลี่ยมผืนผ้า 142"/>
          <p:cNvSpPr/>
          <p:nvPr/>
        </p:nvSpPr>
        <p:spPr>
          <a:xfrm>
            <a:off x="7164288" y="5427221"/>
            <a:ext cx="1972717" cy="954107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5BD3"/>
                </a:solidFill>
                <a:effectLst/>
                <a:uLnTx/>
                <a:uFillTx/>
              </a:rPr>
              <a:t>Individual calcium </a:t>
            </a:r>
            <a:r>
              <a:rPr kumimoji="0" lang="en-US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5BD3"/>
                </a:solidFill>
                <a:effectLst/>
                <a:uLnTx/>
                <a:uFillTx/>
              </a:rPr>
              <a:t>carbobate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5BD3"/>
                </a:solidFill>
                <a:effectLst/>
                <a:uLnTx/>
                <a:uFillTx/>
              </a:rPr>
              <a:t> plate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5BD3"/>
                </a:solidFill>
                <a:effectLst/>
                <a:uLnTx/>
                <a:uFillTx/>
              </a:rPr>
              <a:t>supported palladium </a:t>
            </a:r>
            <a:endParaRPr kumimoji="0" lang="th-TH" sz="1400" b="1" i="0" u="none" strike="noStrike" kern="0" cap="none" spc="0" normalizeH="0" baseline="0" noProof="0" dirty="0" smtClean="0">
              <a:ln>
                <a:noFill/>
              </a:ln>
              <a:solidFill>
                <a:srgbClr val="005BD3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5BD3"/>
                </a:solidFill>
                <a:effectLst/>
                <a:uLnTx/>
                <a:uFillTx/>
              </a:rPr>
              <a:t>(</a:t>
            </a:r>
            <a:r>
              <a:rPr kumimoji="0" lang="en-US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5BD3"/>
                </a:solidFill>
                <a:effectLst/>
                <a:uLnTx/>
                <a:uFillTx/>
              </a:rPr>
              <a:t>Pd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5BD3"/>
                </a:solidFill>
                <a:effectLst/>
                <a:uLnTx/>
                <a:uFillTx/>
              </a:rPr>
              <a:t>/ICCP</a:t>
            </a:r>
            <a:r>
              <a:rPr kumimoji="0" lang="th-TH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5BD3"/>
                </a:solidFill>
                <a:effectLst/>
                <a:uLnTx/>
                <a:uFillTx/>
              </a:rPr>
              <a:t>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5BD3"/>
              </a:solidFill>
              <a:effectLst/>
              <a:uLnTx/>
              <a:uFillTx/>
            </a:endParaRPr>
          </a:p>
        </p:txBody>
      </p:sp>
      <p:pic>
        <p:nvPicPr>
          <p:cNvPr id="269" name="Picture 144" descr="C:\Users\E220s\Desktop\shells\DSC_1430.JPG"/>
          <p:cNvPicPr>
            <a:picLocks noChangeAspect="1" noChangeArrowheads="1"/>
          </p:cNvPicPr>
          <p:nvPr/>
        </p:nvPicPr>
        <p:blipFill rotWithShape="1">
          <a:blip r:embed="rId4" cstate="print"/>
          <a:srcRect l="10783" t="14020" r="7676"/>
          <a:stretch/>
        </p:blipFill>
        <p:spPr bwMode="auto">
          <a:xfrm>
            <a:off x="251520" y="5225237"/>
            <a:ext cx="1531977" cy="1078082"/>
          </a:xfrm>
          <a:prstGeom prst="rect">
            <a:avLst/>
          </a:prstGeom>
          <a:ln>
            <a:noFill/>
          </a:ln>
          <a:effectLst/>
          <a:extLst/>
        </p:spPr>
      </p:pic>
      <p:pic>
        <p:nvPicPr>
          <p:cNvPr id="270" name="Picture 3" descr="D:\Users\Trin\Dropbox\Camera Uploads\2014-12-02 16.59.4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488" y="5214434"/>
            <a:ext cx="1440989" cy="108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1" name="Picture 4" descr="D:\Users\Trin\Dropbox\Camera Uploads\2014-12-02 17.01.2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74" y="5216667"/>
            <a:ext cx="1438012" cy="1078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2" name="Picture 5" descr="D:\Users\Trin\Dropbox\Camera Uploads\2014-12-02 17.02.3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369" y="5251267"/>
            <a:ext cx="1391879" cy="1043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3" name="Group 175"/>
          <p:cNvGrpSpPr/>
          <p:nvPr/>
        </p:nvGrpSpPr>
        <p:grpSpPr>
          <a:xfrm>
            <a:off x="2292788" y="4199921"/>
            <a:ext cx="695036" cy="885263"/>
            <a:chOff x="776536" y="1628800"/>
            <a:chExt cx="1098327" cy="1398933"/>
          </a:xfrm>
        </p:grpSpPr>
        <p:grpSp>
          <p:nvGrpSpPr>
            <p:cNvPr id="274" name="Group 332"/>
            <p:cNvGrpSpPr>
              <a:grpSpLocks/>
            </p:cNvGrpSpPr>
            <p:nvPr/>
          </p:nvGrpSpPr>
          <p:grpSpPr bwMode="auto">
            <a:xfrm>
              <a:off x="776536" y="1628800"/>
              <a:ext cx="1098327" cy="1398933"/>
              <a:chOff x="3917206" y="1381125"/>
              <a:chExt cx="1390650" cy="1784350"/>
            </a:xfrm>
          </p:grpSpPr>
          <p:sp>
            <p:nvSpPr>
              <p:cNvPr id="285" name="Freeform 119"/>
              <p:cNvSpPr>
                <a:spLocks/>
              </p:cNvSpPr>
              <p:nvPr/>
            </p:nvSpPr>
            <p:spPr bwMode="auto">
              <a:xfrm>
                <a:off x="3939431" y="1381125"/>
                <a:ext cx="1289050" cy="292100"/>
              </a:xfrm>
              <a:custGeom>
                <a:avLst/>
                <a:gdLst>
                  <a:gd name="T0" fmla="*/ 2147483647 w 650"/>
                  <a:gd name="T1" fmla="*/ 2147483647 h 156"/>
                  <a:gd name="T2" fmla="*/ 2147483647 w 650"/>
                  <a:gd name="T3" fmla="*/ 2147483647 h 156"/>
                  <a:gd name="T4" fmla="*/ 2147483647 w 650"/>
                  <a:gd name="T5" fmla="*/ 2147483647 h 156"/>
                  <a:gd name="T6" fmla="*/ 2147483647 w 650"/>
                  <a:gd name="T7" fmla="*/ 2147483647 h 156"/>
                  <a:gd name="T8" fmla="*/ 2147483647 w 650"/>
                  <a:gd name="T9" fmla="*/ 2147483647 h 156"/>
                  <a:gd name="T10" fmla="*/ 2147483647 w 650"/>
                  <a:gd name="T11" fmla="*/ 2147483647 h 156"/>
                  <a:gd name="T12" fmla="*/ 2147483647 w 650"/>
                  <a:gd name="T13" fmla="*/ 2147483647 h 156"/>
                  <a:gd name="T14" fmla="*/ 2147483647 w 650"/>
                  <a:gd name="T15" fmla="*/ 2147483647 h 156"/>
                  <a:gd name="T16" fmla="*/ 2147483647 w 650"/>
                  <a:gd name="T17" fmla="*/ 2147483647 h 156"/>
                  <a:gd name="T18" fmla="*/ 2147483647 w 650"/>
                  <a:gd name="T19" fmla="*/ 2147483647 h 156"/>
                  <a:gd name="T20" fmla="*/ 2147483647 w 650"/>
                  <a:gd name="T21" fmla="*/ 2147483647 h 156"/>
                  <a:gd name="T22" fmla="*/ 2147483647 w 650"/>
                  <a:gd name="T23" fmla="*/ 2147483647 h 156"/>
                  <a:gd name="T24" fmla="*/ 2147483647 w 650"/>
                  <a:gd name="T25" fmla="*/ 2147483647 h 156"/>
                  <a:gd name="T26" fmla="*/ 2147483647 w 650"/>
                  <a:gd name="T27" fmla="*/ 2147483647 h 156"/>
                  <a:gd name="T28" fmla="*/ 2147483647 w 650"/>
                  <a:gd name="T29" fmla="*/ 2147483647 h 156"/>
                  <a:gd name="T30" fmla="*/ 2147483647 w 650"/>
                  <a:gd name="T31" fmla="*/ 2147483647 h 156"/>
                  <a:gd name="T32" fmla="*/ 2147483647 w 650"/>
                  <a:gd name="T33" fmla="*/ 2147483647 h 156"/>
                  <a:gd name="T34" fmla="*/ 2147483647 w 650"/>
                  <a:gd name="T35" fmla="*/ 2147483647 h 156"/>
                  <a:gd name="T36" fmla="*/ 2147483647 w 650"/>
                  <a:gd name="T37" fmla="*/ 2147483647 h 156"/>
                  <a:gd name="T38" fmla="*/ 2147483647 w 650"/>
                  <a:gd name="T39" fmla="*/ 2147483647 h 156"/>
                  <a:gd name="T40" fmla="*/ 2147483647 w 650"/>
                  <a:gd name="T41" fmla="*/ 2147483647 h 156"/>
                  <a:gd name="T42" fmla="*/ 2147483647 w 650"/>
                  <a:gd name="T43" fmla="*/ 2147483647 h 156"/>
                  <a:gd name="T44" fmla="*/ 2147483647 w 650"/>
                  <a:gd name="T45" fmla="*/ 2147483647 h 156"/>
                  <a:gd name="T46" fmla="*/ 2147483647 w 650"/>
                  <a:gd name="T47" fmla="*/ 2147483647 h 156"/>
                  <a:gd name="T48" fmla="*/ 2147483647 w 650"/>
                  <a:gd name="T49" fmla="*/ 2147483647 h 156"/>
                  <a:gd name="T50" fmla="*/ 2147483647 w 650"/>
                  <a:gd name="T51" fmla="*/ 2147483647 h 156"/>
                  <a:gd name="T52" fmla="*/ 2147483647 w 650"/>
                  <a:gd name="T53" fmla="*/ 2147483647 h 156"/>
                  <a:gd name="T54" fmla="*/ 2147483647 w 650"/>
                  <a:gd name="T55" fmla="*/ 2147483647 h 156"/>
                  <a:gd name="T56" fmla="*/ 2147483647 w 650"/>
                  <a:gd name="T57" fmla="*/ 2147483647 h 156"/>
                  <a:gd name="T58" fmla="*/ 2147483647 w 650"/>
                  <a:gd name="T59" fmla="*/ 2147483647 h 156"/>
                  <a:gd name="T60" fmla="*/ 2147483647 w 650"/>
                  <a:gd name="T61" fmla="*/ 2147483647 h 156"/>
                  <a:gd name="T62" fmla="*/ 2147483647 w 650"/>
                  <a:gd name="T63" fmla="*/ 2147483647 h 156"/>
                  <a:gd name="T64" fmla="*/ 2147483647 w 650"/>
                  <a:gd name="T65" fmla="*/ 2147483647 h 156"/>
                  <a:gd name="T66" fmla="*/ 2147483647 w 650"/>
                  <a:gd name="T67" fmla="*/ 2147483647 h 156"/>
                  <a:gd name="T68" fmla="*/ 2147483647 w 650"/>
                  <a:gd name="T69" fmla="*/ 2147483647 h 156"/>
                  <a:gd name="T70" fmla="*/ 2147483647 w 650"/>
                  <a:gd name="T71" fmla="*/ 2147483647 h 156"/>
                  <a:gd name="T72" fmla="*/ 2147483647 w 650"/>
                  <a:gd name="T73" fmla="*/ 2147483647 h 156"/>
                  <a:gd name="T74" fmla="*/ 2147483647 w 650"/>
                  <a:gd name="T75" fmla="*/ 2147483647 h 156"/>
                  <a:gd name="T76" fmla="*/ 2147483647 w 650"/>
                  <a:gd name="T77" fmla="*/ 2147483647 h 156"/>
                  <a:gd name="T78" fmla="*/ 2147483647 w 650"/>
                  <a:gd name="T79" fmla="*/ 2147483647 h 156"/>
                  <a:gd name="T80" fmla="*/ 2147483647 w 650"/>
                  <a:gd name="T81" fmla="*/ 2147483647 h 156"/>
                  <a:gd name="T82" fmla="*/ 2147483647 w 650"/>
                  <a:gd name="T83" fmla="*/ 2147483647 h 156"/>
                  <a:gd name="T84" fmla="*/ 2147483647 w 650"/>
                  <a:gd name="T85" fmla="*/ 2147483647 h 1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650"/>
                  <a:gd name="T130" fmla="*/ 0 h 156"/>
                  <a:gd name="T131" fmla="*/ 650 w 650"/>
                  <a:gd name="T132" fmla="*/ 156 h 15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650" h="156">
                    <a:moveTo>
                      <a:pt x="39" y="106"/>
                    </a:moveTo>
                    <a:lnTo>
                      <a:pt x="49" y="104"/>
                    </a:lnTo>
                    <a:lnTo>
                      <a:pt x="71" y="104"/>
                    </a:lnTo>
                    <a:lnTo>
                      <a:pt x="82" y="106"/>
                    </a:lnTo>
                    <a:lnTo>
                      <a:pt x="93" y="109"/>
                    </a:lnTo>
                    <a:lnTo>
                      <a:pt x="103" y="112"/>
                    </a:lnTo>
                    <a:lnTo>
                      <a:pt x="111" y="114"/>
                    </a:lnTo>
                    <a:lnTo>
                      <a:pt x="117" y="117"/>
                    </a:lnTo>
                    <a:lnTo>
                      <a:pt x="129" y="122"/>
                    </a:lnTo>
                    <a:lnTo>
                      <a:pt x="143" y="127"/>
                    </a:lnTo>
                    <a:lnTo>
                      <a:pt x="159" y="132"/>
                    </a:lnTo>
                    <a:lnTo>
                      <a:pt x="175" y="136"/>
                    </a:lnTo>
                    <a:lnTo>
                      <a:pt x="193" y="140"/>
                    </a:lnTo>
                    <a:lnTo>
                      <a:pt x="212" y="144"/>
                    </a:lnTo>
                    <a:lnTo>
                      <a:pt x="254" y="150"/>
                    </a:lnTo>
                    <a:lnTo>
                      <a:pt x="276" y="152"/>
                    </a:lnTo>
                    <a:lnTo>
                      <a:pt x="299" y="154"/>
                    </a:lnTo>
                    <a:lnTo>
                      <a:pt x="347" y="156"/>
                    </a:lnTo>
                    <a:lnTo>
                      <a:pt x="392" y="156"/>
                    </a:lnTo>
                    <a:lnTo>
                      <a:pt x="420" y="154"/>
                    </a:lnTo>
                    <a:lnTo>
                      <a:pt x="446" y="153"/>
                    </a:lnTo>
                    <a:lnTo>
                      <a:pt x="496" y="147"/>
                    </a:lnTo>
                    <a:lnTo>
                      <a:pt x="518" y="144"/>
                    </a:lnTo>
                    <a:lnTo>
                      <a:pt x="540" y="139"/>
                    </a:lnTo>
                    <a:lnTo>
                      <a:pt x="560" y="135"/>
                    </a:lnTo>
                    <a:lnTo>
                      <a:pt x="578" y="130"/>
                    </a:lnTo>
                    <a:lnTo>
                      <a:pt x="595" y="124"/>
                    </a:lnTo>
                    <a:lnTo>
                      <a:pt x="609" y="118"/>
                    </a:lnTo>
                    <a:lnTo>
                      <a:pt x="622" y="112"/>
                    </a:lnTo>
                    <a:lnTo>
                      <a:pt x="632" y="105"/>
                    </a:lnTo>
                    <a:lnTo>
                      <a:pt x="640" y="98"/>
                    </a:lnTo>
                    <a:lnTo>
                      <a:pt x="646" y="91"/>
                    </a:lnTo>
                    <a:lnTo>
                      <a:pt x="649" y="83"/>
                    </a:lnTo>
                    <a:lnTo>
                      <a:pt x="650" y="78"/>
                    </a:lnTo>
                    <a:lnTo>
                      <a:pt x="648" y="70"/>
                    </a:lnTo>
                    <a:lnTo>
                      <a:pt x="644" y="63"/>
                    </a:lnTo>
                    <a:lnTo>
                      <a:pt x="638" y="56"/>
                    </a:lnTo>
                    <a:lnTo>
                      <a:pt x="629" y="49"/>
                    </a:lnTo>
                    <a:lnTo>
                      <a:pt x="618" y="42"/>
                    </a:lnTo>
                    <a:lnTo>
                      <a:pt x="604" y="36"/>
                    </a:lnTo>
                    <a:lnTo>
                      <a:pt x="589" y="30"/>
                    </a:lnTo>
                    <a:lnTo>
                      <a:pt x="572" y="25"/>
                    </a:lnTo>
                    <a:lnTo>
                      <a:pt x="553" y="20"/>
                    </a:lnTo>
                    <a:lnTo>
                      <a:pt x="532" y="15"/>
                    </a:lnTo>
                    <a:lnTo>
                      <a:pt x="510" y="11"/>
                    </a:lnTo>
                    <a:lnTo>
                      <a:pt x="487" y="8"/>
                    </a:lnTo>
                    <a:lnTo>
                      <a:pt x="462" y="5"/>
                    </a:lnTo>
                    <a:lnTo>
                      <a:pt x="437" y="3"/>
                    </a:lnTo>
                    <a:lnTo>
                      <a:pt x="410" y="1"/>
                    </a:lnTo>
                    <a:lnTo>
                      <a:pt x="382" y="1"/>
                    </a:lnTo>
                    <a:lnTo>
                      <a:pt x="364" y="0"/>
                    </a:lnTo>
                    <a:lnTo>
                      <a:pt x="342" y="1"/>
                    </a:lnTo>
                    <a:lnTo>
                      <a:pt x="319" y="1"/>
                    </a:lnTo>
                    <a:lnTo>
                      <a:pt x="298" y="2"/>
                    </a:lnTo>
                    <a:lnTo>
                      <a:pt x="256" y="6"/>
                    </a:lnTo>
                    <a:lnTo>
                      <a:pt x="237" y="9"/>
                    </a:lnTo>
                    <a:lnTo>
                      <a:pt x="218" y="11"/>
                    </a:lnTo>
                    <a:lnTo>
                      <a:pt x="200" y="15"/>
                    </a:lnTo>
                    <a:lnTo>
                      <a:pt x="183" y="18"/>
                    </a:lnTo>
                    <a:lnTo>
                      <a:pt x="171" y="21"/>
                    </a:lnTo>
                    <a:lnTo>
                      <a:pt x="162" y="23"/>
                    </a:lnTo>
                    <a:lnTo>
                      <a:pt x="140" y="29"/>
                    </a:lnTo>
                    <a:lnTo>
                      <a:pt x="129" y="32"/>
                    </a:lnTo>
                    <a:lnTo>
                      <a:pt x="105" y="40"/>
                    </a:lnTo>
                    <a:lnTo>
                      <a:pt x="81" y="50"/>
                    </a:lnTo>
                    <a:lnTo>
                      <a:pt x="79" y="51"/>
                    </a:lnTo>
                    <a:lnTo>
                      <a:pt x="75" y="53"/>
                    </a:lnTo>
                    <a:lnTo>
                      <a:pt x="69" y="57"/>
                    </a:lnTo>
                    <a:lnTo>
                      <a:pt x="62" y="61"/>
                    </a:lnTo>
                    <a:lnTo>
                      <a:pt x="46" y="73"/>
                    </a:lnTo>
                    <a:lnTo>
                      <a:pt x="38" y="80"/>
                    </a:lnTo>
                    <a:lnTo>
                      <a:pt x="31" y="88"/>
                    </a:lnTo>
                    <a:lnTo>
                      <a:pt x="26" y="95"/>
                    </a:lnTo>
                    <a:lnTo>
                      <a:pt x="16" y="105"/>
                    </a:lnTo>
                    <a:lnTo>
                      <a:pt x="11" y="109"/>
                    </a:lnTo>
                    <a:lnTo>
                      <a:pt x="6" y="112"/>
                    </a:lnTo>
                    <a:lnTo>
                      <a:pt x="3" y="115"/>
                    </a:lnTo>
                    <a:lnTo>
                      <a:pt x="1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1"/>
                    </a:lnTo>
                    <a:lnTo>
                      <a:pt x="6" y="120"/>
                    </a:lnTo>
                    <a:lnTo>
                      <a:pt x="10" y="119"/>
                    </a:lnTo>
                    <a:lnTo>
                      <a:pt x="16" y="116"/>
                    </a:lnTo>
                    <a:lnTo>
                      <a:pt x="30" y="110"/>
                    </a:lnTo>
                    <a:lnTo>
                      <a:pt x="39" y="106"/>
                    </a:lnTo>
                  </a:path>
                </a:pathLst>
              </a:cu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6" name="Freeform 120"/>
              <p:cNvSpPr>
                <a:spLocks/>
              </p:cNvSpPr>
              <p:nvPr/>
            </p:nvSpPr>
            <p:spPr bwMode="auto">
              <a:xfrm>
                <a:off x="3917206" y="1381125"/>
                <a:ext cx="1390650" cy="334963"/>
              </a:xfrm>
              <a:custGeom>
                <a:avLst/>
                <a:gdLst>
                  <a:gd name="T0" fmla="*/ 2147483647 w 702"/>
                  <a:gd name="T1" fmla="*/ 2147483647 h 179"/>
                  <a:gd name="T2" fmla="*/ 2147483647 w 702"/>
                  <a:gd name="T3" fmla="*/ 2147483647 h 179"/>
                  <a:gd name="T4" fmla="*/ 2147483647 w 702"/>
                  <a:gd name="T5" fmla="*/ 2147483647 h 179"/>
                  <a:gd name="T6" fmla="*/ 2147483647 w 702"/>
                  <a:gd name="T7" fmla="*/ 2147483647 h 179"/>
                  <a:gd name="T8" fmla="*/ 2147483647 w 702"/>
                  <a:gd name="T9" fmla="*/ 2147483647 h 179"/>
                  <a:gd name="T10" fmla="*/ 2147483647 w 702"/>
                  <a:gd name="T11" fmla="*/ 2147483647 h 179"/>
                  <a:gd name="T12" fmla="*/ 2147483647 w 702"/>
                  <a:gd name="T13" fmla="*/ 2147483647 h 179"/>
                  <a:gd name="T14" fmla="*/ 2147483647 w 702"/>
                  <a:gd name="T15" fmla="*/ 2147483647 h 179"/>
                  <a:gd name="T16" fmla="*/ 2147483647 w 702"/>
                  <a:gd name="T17" fmla="*/ 2147483647 h 179"/>
                  <a:gd name="T18" fmla="*/ 2147483647 w 702"/>
                  <a:gd name="T19" fmla="*/ 2147483647 h 179"/>
                  <a:gd name="T20" fmla="*/ 2147483647 w 702"/>
                  <a:gd name="T21" fmla="*/ 2147483647 h 179"/>
                  <a:gd name="T22" fmla="*/ 2147483647 w 702"/>
                  <a:gd name="T23" fmla="*/ 2147483647 h 179"/>
                  <a:gd name="T24" fmla="*/ 2147483647 w 702"/>
                  <a:gd name="T25" fmla="*/ 2147483647 h 179"/>
                  <a:gd name="T26" fmla="*/ 2147483647 w 702"/>
                  <a:gd name="T27" fmla="*/ 2147483647 h 179"/>
                  <a:gd name="T28" fmla="*/ 2147483647 w 702"/>
                  <a:gd name="T29" fmla="*/ 2147483647 h 179"/>
                  <a:gd name="T30" fmla="*/ 2147483647 w 702"/>
                  <a:gd name="T31" fmla="*/ 2147483647 h 179"/>
                  <a:gd name="T32" fmla="*/ 2147483647 w 702"/>
                  <a:gd name="T33" fmla="*/ 2147483647 h 179"/>
                  <a:gd name="T34" fmla="*/ 2147483647 w 702"/>
                  <a:gd name="T35" fmla="*/ 2147483647 h 179"/>
                  <a:gd name="T36" fmla="*/ 2147483647 w 702"/>
                  <a:gd name="T37" fmla="*/ 2147483647 h 179"/>
                  <a:gd name="T38" fmla="*/ 2147483647 w 702"/>
                  <a:gd name="T39" fmla="*/ 2147483647 h 179"/>
                  <a:gd name="T40" fmla="*/ 2147483647 w 702"/>
                  <a:gd name="T41" fmla="*/ 2147483647 h 179"/>
                  <a:gd name="T42" fmla="*/ 2147483647 w 702"/>
                  <a:gd name="T43" fmla="*/ 2147483647 h 179"/>
                  <a:gd name="T44" fmla="*/ 2147483647 w 702"/>
                  <a:gd name="T45" fmla="*/ 2147483647 h 179"/>
                  <a:gd name="T46" fmla="*/ 2147483647 w 702"/>
                  <a:gd name="T47" fmla="*/ 2147483647 h 179"/>
                  <a:gd name="T48" fmla="*/ 2147483647 w 702"/>
                  <a:gd name="T49" fmla="*/ 2147483647 h 179"/>
                  <a:gd name="T50" fmla="*/ 2147483647 w 702"/>
                  <a:gd name="T51" fmla="*/ 2147483647 h 179"/>
                  <a:gd name="T52" fmla="*/ 2147483647 w 702"/>
                  <a:gd name="T53" fmla="*/ 0 h 179"/>
                  <a:gd name="T54" fmla="*/ 2147483647 w 702"/>
                  <a:gd name="T55" fmla="*/ 2147483647 h 179"/>
                  <a:gd name="T56" fmla="*/ 2147483647 w 702"/>
                  <a:gd name="T57" fmla="*/ 2147483647 h 179"/>
                  <a:gd name="T58" fmla="*/ 2147483647 w 702"/>
                  <a:gd name="T59" fmla="*/ 2147483647 h 179"/>
                  <a:gd name="T60" fmla="*/ 2147483647 w 702"/>
                  <a:gd name="T61" fmla="*/ 2147483647 h 179"/>
                  <a:gd name="T62" fmla="*/ 2147483647 w 702"/>
                  <a:gd name="T63" fmla="*/ 2147483647 h 179"/>
                  <a:gd name="T64" fmla="*/ 2147483647 w 702"/>
                  <a:gd name="T65" fmla="*/ 2147483647 h 179"/>
                  <a:gd name="T66" fmla="*/ 2147483647 w 702"/>
                  <a:gd name="T67" fmla="*/ 2147483647 h 179"/>
                  <a:gd name="T68" fmla="*/ 2147483647 w 702"/>
                  <a:gd name="T69" fmla="*/ 2147483647 h 179"/>
                  <a:gd name="T70" fmla="*/ 2147483647 w 702"/>
                  <a:gd name="T71" fmla="*/ 2147483647 h 179"/>
                  <a:gd name="T72" fmla="*/ 2147483647 w 702"/>
                  <a:gd name="T73" fmla="*/ 2147483647 h 179"/>
                  <a:gd name="T74" fmla="*/ 2147483647 w 702"/>
                  <a:gd name="T75" fmla="*/ 2147483647 h 179"/>
                  <a:gd name="T76" fmla="*/ 2147483647 w 702"/>
                  <a:gd name="T77" fmla="*/ 2147483647 h 179"/>
                  <a:gd name="T78" fmla="*/ 2147483647 w 702"/>
                  <a:gd name="T79" fmla="*/ 2147483647 h 179"/>
                  <a:gd name="T80" fmla="*/ 2147483647 w 702"/>
                  <a:gd name="T81" fmla="*/ 2147483647 h 179"/>
                  <a:gd name="T82" fmla="*/ 2147483647 w 702"/>
                  <a:gd name="T83" fmla="*/ 2147483647 h 179"/>
                  <a:gd name="T84" fmla="*/ 2147483647 w 702"/>
                  <a:gd name="T85" fmla="*/ 2147483647 h 179"/>
                  <a:gd name="T86" fmla="*/ 2147483647 w 702"/>
                  <a:gd name="T87" fmla="*/ 2147483647 h 179"/>
                  <a:gd name="T88" fmla="*/ 2147483647 w 702"/>
                  <a:gd name="T89" fmla="*/ 2147483647 h 17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702"/>
                  <a:gd name="T136" fmla="*/ 0 h 179"/>
                  <a:gd name="T137" fmla="*/ 702 w 702"/>
                  <a:gd name="T138" fmla="*/ 179 h 179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702" h="179">
                    <a:moveTo>
                      <a:pt x="47" y="136"/>
                    </a:moveTo>
                    <a:lnTo>
                      <a:pt x="52" y="135"/>
                    </a:lnTo>
                    <a:lnTo>
                      <a:pt x="58" y="133"/>
                    </a:lnTo>
                    <a:lnTo>
                      <a:pt x="81" y="133"/>
                    </a:lnTo>
                    <a:lnTo>
                      <a:pt x="90" y="135"/>
                    </a:lnTo>
                    <a:lnTo>
                      <a:pt x="110" y="141"/>
                    </a:lnTo>
                    <a:lnTo>
                      <a:pt x="123" y="146"/>
                    </a:lnTo>
                    <a:lnTo>
                      <a:pt x="138" y="151"/>
                    </a:lnTo>
                    <a:lnTo>
                      <a:pt x="154" y="155"/>
                    </a:lnTo>
                    <a:lnTo>
                      <a:pt x="171" y="159"/>
                    </a:lnTo>
                    <a:lnTo>
                      <a:pt x="189" y="163"/>
                    </a:lnTo>
                    <a:lnTo>
                      <a:pt x="208" y="166"/>
                    </a:lnTo>
                    <a:lnTo>
                      <a:pt x="228" y="170"/>
                    </a:lnTo>
                    <a:lnTo>
                      <a:pt x="270" y="174"/>
                    </a:lnTo>
                    <a:lnTo>
                      <a:pt x="292" y="176"/>
                    </a:lnTo>
                    <a:lnTo>
                      <a:pt x="315" y="178"/>
                    </a:lnTo>
                    <a:lnTo>
                      <a:pt x="338" y="179"/>
                    </a:lnTo>
                    <a:lnTo>
                      <a:pt x="404" y="179"/>
                    </a:lnTo>
                    <a:lnTo>
                      <a:pt x="432" y="178"/>
                    </a:lnTo>
                    <a:lnTo>
                      <a:pt x="484" y="174"/>
                    </a:lnTo>
                    <a:lnTo>
                      <a:pt x="509" y="172"/>
                    </a:lnTo>
                    <a:lnTo>
                      <a:pt x="533" y="168"/>
                    </a:lnTo>
                    <a:lnTo>
                      <a:pt x="555" y="165"/>
                    </a:lnTo>
                    <a:lnTo>
                      <a:pt x="577" y="160"/>
                    </a:lnTo>
                    <a:lnTo>
                      <a:pt x="597" y="156"/>
                    </a:lnTo>
                    <a:lnTo>
                      <a:pt x="615" y="151"/>
                    </a:lnTo>
                    <a:lnTo>
                      <a:pt x="632" y="145"/>
                    </a:lnTo>
                    <a:lnTo>
                      <a:pt x="648" y="139"/>
                    </a:lnTo>
                    <a:lnTo>
                      <a:pt x="661" y="133"/>
                    </a:lnTo>
                    <a:lnTo>
                      <a:pt x="673" y="126"/>
                    </a:lnTo>
                    <a:lnTo>
                      <a:pt x="683" y="120"/>
                    </a:lnTo>
                    <a:lnTo>
                      <a:pt x="691" y="112"/>
                    </a:lnTo>
                    <a:lnTo>
                      <a:pt x="697" y="105"/>
                    </a:lnTo>
                    <a:lnTo>
                      <a:pt x="700" y="98"/>
                    </a:lnTo>
                    <a:lnTo>
                      <a:pt x="702" y="90"/>
                    </a:lnTo>
                    <a:lnTo>
                      <a:pt x="700" y="82"/>
                    </a:lnTo>
                    <a:lnTo>
                      <a:pt x="697" y="75"/>
                    </a:lnTo>
                    <a:lnTo>
                      <a:pt x="691" y="67"/>
                    </a:lnTo>
                    <a:lnTo>
                      <a:pt x="683" y="60"/>
                    </a:lnTo>
                    <a:lnTo>
                      <a:pt x="673" y="53"/>
                    </a:lnTo>
                    <a:lnTo>
                      <a:pt x="662" y="47"/>
                    </a:lnTo>
                    <a:lnTo>
                      <a:pt x="648" y="40"/>
                    </a:lnTo>
                    <a:lnTo>
                      <a:pt x="633" y="35"/>
                    </a:lnTo>
                    <a:lnTo>
                      <a:pt x="615" y="29"/>
                    </a:lnTo>
                    <a:lnTo>
                      <a:pt x="597" y="24"/>
                    </a:lnTo>
                    <a:lnTo>
                      <a:pt x="577" y="19"/>
                    </a:lnTo>
                    <a:lnTo>
                      <a:pt x="556" y="15"/>
                    </a:lnTo>
                    <a:lnTo>
                      <a:pt x="533" y="11"/>
                    </a:lnTo>
                    <a:lnTo>
                      <a:pt x="509" y="8"/>
                    </a:lnTo>
                    <a:lnTo>
                      <a:pt x="484" y="5"/>
                    </a:lnTo>
                    <a:lnTo>
                      <a:pt x="459" y="3"/>
                    </a:lnTo>
                    <a:lnTo>
                      <a:pt x="405" y="1"/>
                    </a:lnTo>
                    <a:lnTo>
                      <a:pt x="377" y="0"/>
                    </a:lnTo>
                    <a:lnTo>
                      <a:pt x="376" y="0"/>
                    </a:lnTo>
                    <a:lnTo>
                      <a:pt x="351" y="1"/>
                    </a:lnTo>
                    <a:lnTo>
                      <a:pt x="326" y="1"/>
                    </a:lnTo>
                    <a:lnTo>
                      <a:pt x="301" y="3"/>
                    </a:lnTo>
                    <a:lnTo>
                      <a:pt x="277" y="4"/>
                    </a:lnTo>
                    <a:lnTo>
                      <a:pt x="254" y="7"/>
                    </a:lnTo>
                    <a:lnTo>
                      <a:pt x="232" y="10"/>
                    </a:lnTo>
                    <a:lnTo>
                      <a:pt x="190" y="16"/>
                    </a:lnTo>
                    <a:lnTo>
                      <a:pt x="171" y="20"/>
                    </a:lnTo>
                    <a:lnTo>
                      <a:pt x="153" y="25"/>
                    </a:lnTo>
                    <a:lnTo>
                      <a:pt x="136" y="29"/>
                    </a:lnTo>
                    <a:lnTo>
                      <a:pt x="121" y="34"/>
                    </a:lnTo>
                    <a:lnTo>
                      <a:pt x="107" y="40"/>
                    </a:lnTo>
                    <a:lnTo>
                      <a:pt x="94" y="45"/>
                    </a:lnTo>
                    <a:lnTo>
                      <a:pt x="83" y="51"/>
                    </a:lnTo>
                    <a:lnTo>
                      <a:pt x="77" y="54"/>
                    </a:lnTo>
                    <a:lnTo>
                      <a:pt x="68" y="61"/>
                    </a:lnTo>
                    <a:lnTo>
                      <a:pt x="52" y="75"/>
                    </a:lnTo>
                    <a:lnTo>
                      <a:pt x="45" y="81"/>
                    </a:lnTo>
                    <a:lnTo>
                      <a:pt x="39" y="88"/>
                    </a:lnTo>
                    <a:lnTo>
                      <a:pt x="34" y="94"/>
                    </a:lnTo>
                    <a:lnTo>
                      <a:pt x="29" y="99"/>
                    </a:lnTo>
                    <a:lnTo>
                      <a:pt x="25" y="104"/>
                    </a:lnTo>
                    <a:lnTo>
                      <a:pt x="17" y="110"/>
                    </a:lnTo>
                    <a:lnTo>
                      <a:pt x="13" y="114"/>
                    </a:lnTo>
                    <a:lnTo>
                      <a:pt x="9" y="117"/>
                    </a:lnTo>
                    <a:lnTo>
                      <a:pt x="6" y="120"/>
                    </a:lnTo>
                    <a:lnTo>
                      <a:pt x="3" y="124"/>
                    </a:lnTo>
                    <a:lnTo>
                      <a:pt x="1" y="128"/>
                    </a:lnTo>
                    <a:lnTo>
                      <a:pt x="0" y="133"/>
                    </a:lnTo>
                    <a:lnTo>
                      <a:pt x="3" y="143"/>
                    </a:lnTo>
                    <a:lnTo>
                      <a:pt x="10" y="148"/>
                    </a:lnTo>
                    <a:lnTo>
                      <a:pt x="19" y="148"/>
                    </a:lnTo>
                    <a:lnTo>
                      <a:pt x="30" y="146"/>
                    </a:lnTo>
                    <a:lnTo>
                      <a:pt x="39" y="142"/>
                    </a:lnTo>
                    <a:lnTo>
                      <a:pt x="47" y="138"/>
                    </a:lnTo>
                    <a:lnTo>
                      <a:pt x="50" y="136"/>
                    </a:lnTo>
                    <a:lnTo>
                      <a:pt x="47" y="136"/>
                    </a:lnTo>
                  </a:path>
                </a:pathLst>
              </a:cu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7" name="Freeform 121"/>
              <p:cNvSpPr>
                <a:spLocks/>
              </p:cNvSpPr>
              <p:nvPr/>
            </p:nvSpPr>
            <p:spPr bwMode="auto">
              <a:xfrm>
                <a:off x="4144218" y="1747838"/>
                <a:ext cx="1028700" cy="66675"/>
              </a:xfrm>
              <a:custGeom>
                <a:avLst/>
                <a:gdLst>
                  <a:gd name="T0" fmla="*/ 0 w 519"/>
                  <a:gd name="T1" fmla="*/ 0 h 36"/>
                  <a:gd name="T2" fmla="*/ 2147483647 w 519"/>
                  <a:gd name="T3" fmla="*/ 2147483647 h 36"/>
                  <a:gd name="T4" fmla="*/ 2147483647 w 519"/>
                  <a:gd name="T5" fmla="*/ 2147483647 h 36"/>
                  <a:gd name="T6" fmla="*/ 2147483647 w 519"/>
                  <a:gd name="T7" fmla="*/ 2147483647 h 36"/>
                  <a:gd name="T8" fmla="*/ 2147483647 w 519"/>
                  <a:gd name="T9" fmla="*/ 2147483647 h 36"/>
                  <a:gd name="T10" fmla="*/ 2147483647 w 519"/>
                  <a:gd name="T11" fmla="*/ 2147483647 h 36"/>
                  <a:gd name="T12" fmla="*/ 2147483647 w 519"/>
                  <a:gd name="T13" fmla="*/ 2147483647 h 36"/>
                  <a:gd name="T14" fmla="*/ 2147483647 w 519"/>
                  <a:gd name="T15" fmla="*/ 2147483647 h 36"/>
                  <a:gd name="T16" fmla="*/ 2147483647 w 519"/>
                  <a:gd name="T17" fmla="*/ 2147483647 h 36"/>
                  <a:gd name="T18" fmla="*/ 2147483647 w 519"/>
                  <a:gd name="T19" fmla="*/ 2147483647 h 36"/>
                  <a:gd name="T20" fmla="*/ 2147483647 w 519"/>
                  <a:gd name="T21" fmla="*/ 2147483647 h 36"/>
                  <a:gd name="T22" fmla="*/ 2147483647 w 519"/>
                  <a:gd name="T23" fmla="*/ 2147483647 h 36"/>
                  <a:gd name="T24" fmla="*/ 2147483647 w 519"/>
                  <a:gd name="T25" fmla="*/ 2147483647 h 36"/>
                  <a:gd name="T26" fmla="*/ 2147483647 w 519"/>
                  <a:gd name="T27" fmla="*/ 2147483647 h 36"/>
                  <a:gd name="T28" fmla="*/ 2147483647 w 519"/>
                  <a:gd name="T29" fmla="*/ 2147483647 h 36"/>
                  <a:gd name="T30" fmla="*/ 2147483647 w 519"/>
                  <a:gd name="T31" fmla="*/ 2147483647 h 36"/>
                  <a:gd name="T32" fmla="*/ 2147483647 w 519"/>
                  <a:gd name="T33" fmla="*/ 2147483647 h 36"/>
                  <a:gd name="T34" fmla="*/ 2147483647 w 519"/>
                  <a:gd name="T35" fmla="*/ 2147483647 h 36"/>
                  <a:gd name="T36" fmla="*/ 2147483647 w 519"/>
                  <a:gd name="T37" fmla="*/ 2147483647 h 36"/>
                  <a:gd name="T38" fmla="*/ 2147483647 w 519"/>
                  <a:gd name="T39" fmla="*/ 2147483647 h 36"/>
                  <a:gd name="T40" fmla="*/ 2147483647 w 519"/>
                  <a:gd name="T41" fmla="*/ 2147483647 h 36"/>
                  <a:gd name="T42" fmla="*/ 2147483647 w 519"/>
                  <a:gd name="T43" fmla="*/ 2147483647 h 36"/>
                  <a:gd name="T44" fmla="*/ 2147483647 w 519"/>
                  <a:gd name="T45" fmla="*/ 2147483647 h 36"/>
                  <a:gd name="T46" fmla="*/ 2147483647 w 519"/>
                  <a:gd name="T47" fmla="*/ 2147483647 h 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519"/>
                  <a:gd name="T73" fmla="*/ 0 h 36"/>
                  <a:gd name="T74" fmla="*/ 519 w 519"/>
                  <a:gd name="T75" fmla="*/ 36 h 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519" h="36">
                    <a:moveTo>
                      <a:pt x="0" y="0"/>
                    </a:moveTo>
                    <a:lnTo>
                      <a:pt x="13" y="5"/>
                    </a:lnTo>
                    <a:lnTo>
                      <a:pt x="29" y="9"/>
                    </a:lnTo>
                    <a:lnTo>
                      <a:pt x="45" y="14"/>
                    </a:lnTo>
                    <a:lnTo>
                      <a:pt x="62" y="18"/>
                    </a:lnTo>
                    <a:lnTo>
                      <a:pt x="80" y="21"/>
                    </a:lnTo>
                    <a:lnTo>
                      <a:pt x="99" y="25"/>
                    </a:lnTo>
                    <a:lnTo>
                      <a:pt x="119" y="27"/>
                    </a:lnTo>
                    <a:lnTo>
                      <a:pt x="140" y="30"/>
                    </a:lnTo>
                    <a:lnTo>
                      <a:pt x="161" y="32"/>
                    </a:lnTo>
                    <a:lnTo>
                      <a:pt x="183" y="34"/>
                    </a:lnTo>
                    <a:lnTo>
                      <a:pt x="229" y="36"/>
                    </a:lnTo>
                    <a:lnTo>
                      <a:pt x="308" y="36"/>
                    </a:lnTo>
                    <a:lnTo>
                      <a:pt x="331" y="34"/>
                    </a:lnTo>
                    <a:lnTo>
                      <a:pt x="353" y="33"/>
                    </a:lnTo>
                    <a:lnTo>
                      <a:pt x="375" y="31"/>
                    </a:lnTo>
                    <a:lnTo>
                      <a:pt x="396" y="28"/>
                    </a:lnTo>
                    <a:lnTo>
                      <a:pt x="416" y="26"/>
                    </a:lnTo>
                    <a:lnTo>
                      <a:pt x="435" y="23"/>
                    </a:lnTo>
                    <a:lnTo>
                      <a:pt x="454" y="19"/>
                    </a:lnTo>
                    <a:lnTo>
                      <a:pt x="488" y="11"/>
                    </a:lnTo>
                    <a:lnTo>
                      <a:pt x="503" y="7"/>
                    </a:lnTo>
                    <a:lnTo>
                      <a:pt x="517" y="2"/>
                    </a:lnTo>
                    <a:lnTo>
                      <a:pt x="519" y="2"/>
                    </a:lnTo>
                  </a:path>
                </a:pathLst>
              </a:cu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8" name="Freeform 122"/>
              <p:cNvSpPr>
                <a:spLocks/>
              </p:cNvSpPr>
              <p:nvPr/>
            </p:nvSpPr>
            <p:spPr bwMode="auto">
              <a:xfrm>
                <a:off x="3966418" y="1562100"/>
                <a:ext cx="1339850" cy="1603375"/>
              </a:xfrm>
              <a:custGeom>
                <a:avLst/>
                <a:gdLst>
                  <a:gd name="T0" fmla="*/ 2147483647 w 675"/>
                  <a:gd name="T1" fmla="*/ 0 h 857"/>
                  <a:gd name="T2" fmla="*/ 2147483647 w 675"/>
                  <a:gd name="T3" fmla="*/ 2147483647 h 857"/>
                  <a:gd name="T4" fmla="*/ 2147483647 w 675"/>
                  <a:gd name="T5" fmla="*/ 2147483647 h 857"/>
                  <a:gd name="T6" fmla="*/ 2147483647 w 675"/>
                  <a:gd name="T7" fmla="*/ 2147483647 h 857"/>
                  <a:gd name="T8" fmla="*/ 2147483647 w 675"/>
                  <a:gd name="T9" fmla="*/ 2147483647 h 857"/>
                  <a:gd name="T10" fmla="*/ 2147483647 w 675"/>
                  <a:gd name="T11" fmla="*/ 2147483647 h 857"/>
                  <a:gd name="T12" fmla="*/ 2147483647 w 675"/>
                  <a:gd name="T13" fmla="*/ 2147483647 h 857"/>
                  <a:gd name="T14" fmla="*/ 2147483647 w 675"/>
                  <a:gd name="T15" fmla="*/ 2147483647 h 857"/>
                  <a:gd name="T16" fmla="*/ 2147483647 w 675"/>
                  <a:gd name="T17" fmla="*/ 2147483647 h 857"/>
                  <a:gd name="T18" fmla="*/ 2147483647 w 675"/>
                  <a:gd name="T19" fmla="*/ 2147483647 h 857"/>
                  <a:gd name="T20" fmla="*/ 2147483647 w 675"/>
                  <a:gd name="T21" fmla="*/ 2147483647 h 857"/>
                  <a:gd name="T22" fmla="*/ 2147483647 w 675"/>
                  <a:gd name="T23" fmla="*/ 2147483647 h 857"/>
                  <a:gd name="T24" fmla="*/ 2147483647 w 675"/>
                  <a:gd name="T25" fmla="*/ 2147483647 h 857"/>
                  <a:gd name="T26" fmla="*/ 2147483647 w 675"/>
                  <a:gd name="T27" fmla="*/ 2147483647 h 857"/>
                  <a:gd name="T28" fmla="*/ 2147483647 w 675"/>
                  <a:gd name="T29" fmla="*/ 2147483647 h 857"/>
                  <a:gd name="T30" fmla="*/ 2147483647 w 675"/>
                  <a:gd name="T31" fmla="*/ 2147483647 h 857"/>
                  <a:gd name="T32" fmla="*/ 2147483647 w 675"/>
                  <a:gd name="T33" fmla="*/ 2147483647 h 857"/>
                  <a:gd name="T34" fmla="*/ 2147483647 w 675"/>
                  <a:gd name="T35" fmla="*/ 2147483647 h 857"/>
                  <a:gd name="T36" fmla="*/ 2147483647 w 675"/>
                  <a:gd name="T37" fmla="*/ 2147483647 h 857"/>
                  <a:gd name="T38" fmla="*/ 2147483647 w 675"/>
                  <a:gd name="T39" fmla="*/ 2147483647 h 857"/>
                  <a:gd name="T40" fmla="*/ 2147483647 w 675"/>
                  <a:gd name="T41" fmla="*/ 2147483647 h 857"/>
                  <a:gd name="T42" fmla="*/ 2147483647 w 675"/>
                  <a:gd name="T43" fmla="*/ 2147483647 h 857"/>
                  <a:gd name="T44" fmla="*/ 2147483647 w 675"/>
                  <a:gd name="T45" fmla="*/ 2147483647 h 857"/>
                  <a:gd name="T46" fmla="*/ 2147483647 w 675"/>
                  <a:gd name="T47" fmla="*/ 2147483647 h 857"/>
                  <a:gd name="T48" fmla="*/ 2147483647 w 675"/>
                  <a:gd name="T49" fmla="*/ 2147483647 h 857"/>
                  <a:gd name="T50" fmla="*/ 2147483647 w 675"/>
                  <a:gd name="T51" fmla="*/ 2147483647 h 857"/>
                  <a:gd name="T52" fmla="*/ 2147483647 w 675"/>
                  <a:gd name="T53" fmla="*/ 2147483647 h 857"/>
                  <a:gd name="T54" fmla="*/ 2147483647 w 675"/>
                  <a:gd name="T55" fmla="*/ 2147483647 h 857"/>
                  <a:gd name="T56" fmla="*/ 2147483647 w 675"/>
                  <a:gd name="T57" fmla="*/ 2147483647 h 857"/>
                  <a:gd name="T58" fmla="*/ 2147483647 w 675"/>
                  <a:gd name="T59" fmla="*/ 2147483647 h 857"/>
                  <a:gd name="T60" fmla="*/ 2147483647 w 675"/>
                  <a:gd name="T61" fmla="*/ 2147483647 h 857"/>
                  <a:gd name="T62" fmla="*/ 2147483647 w 675"/>
                  <a:gd name="T63" fmla="*/ 2147483647 h 857"/>
                  <a:gd name="T64" fmla="*/ 2147483647 w 675"/>
                  <a:gd name="T65" fmla="*/ 2147483647 h 857"/>
                  <a:gd name="T66" fmla="*/ 2147483647 w 675"/>
                  <a:gd name="T67" fmla="*/ 2147483647 h 857"/>
                  <a:gd name="T68" fmla="*/ 2147483647 w 675"/>
                  <a:gd name="T69" fmla="*/ 2147483647 h 857"/>
                  <a:gd name="T70" fmla="*/ 2147483647 w 675"/>
                  <a:gd name="T71" fmla="*/ 2147483647 h 857"/>
                  <a:gd name="T72" fmla="*/ 2147483647 w 675"/>
                  <a:gd name="T73" fmla="*/ 2147483647 h 857"/>
                  <a:gd name="T74" fmla="*/ 2147483647 w 675"/>
                  <a:gd name="T75" fmla="*/ 2147483647 h 857"/>
                  <a:gd name="T76" fmla="*/ 2147483647 w 675"/>
                  <a:gd name="T77" fmla="*/ 2147483647 h 857"/>
                  <a:gd name="T78" fmla="*/ 2147483647 w 675"/>
                  <a:gd name="T79" fmla="*/ 2147483647 h 857"/>
                  <a:gd name="T80" fmla="*/ 2147483647 w 675"/>
                  <a:gd name="T81" fmla="*/ 2147483647 h 857"/>
                  <a:gd name="T82" fmla="*/ 2147483647 w 675"/>
                  <a:gd name="T83" fmla="*/ 2147483647 h 857"/>
                  <a:gd name="T84" fmla="*/ 2147483647 w 675"/>
                  <a:gd name="T85" fmla="*/ 2147483647 h 857"/>
                  <a:gd name="T86" fmla="*/ 2147483647 w 675"/>
                  <a:gd name="T87" fmla="*/ 2147483647 h 857"/>
                  <a:gd name="T88" fmla="*/ 2147483647 w 675"/>
                  <a:gd name="T89" fmla="*/ 2147483647 h 857"/>
                  <a:gd name="T90" fmla="*/ 2147483647 w 675"/>
                  <a:gd name="T91" fmla="*/ 2147483647 h 857"/>
                  <a:gd name="T92" fmla="*/ 2147483647 w 675"/>
                  <a:gd name="T93" fmla="*/ 2147483647 h 857"/>
                  <a:gd name="T94" fmla="*/ 2147483647 w 675"/>
                  <a:gd name="T95" fmla="*/ 2147483647 h 857"/>
                  <a:gd name="T96" fmla="*/ 2147483647 w 675"/>
                  <a:gd name="T97" fmla="*/ 2147483647 h 857"/>
                  <a:gd name="T98" fmla="*/ 2147483647 w 675"/>
                  <a:gd name="T99" fmla="*/ 2147483647 h 857"/>
                  <a:gd name="T100" fmla="*/ 0 w 675"/>
                  <a:gd name="T101" fmla="*/ 2147483647 h 857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675"/>
                  <a:gd name="T154" fmla="*/ 0 h 857"/>
                  <a:gd name="T155" fmla="*/ 675 w 675"/>
                  <a:gd name="T156" fmla="*/ 857 h 857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675" h="857">
                    <a:moveTo>
                      <a:pt x="675" y="0"/>
                    </a:moveTo>
                    <a:lnTo>
                      <a:pt x="670" y="6"/>
                    </a:lnTo>
                    <a:lnTo>
                      <a:pt x="665" y="14"/>
                    </a:lnTo>
                    <a:lnTo>
                      <a:pt x="661" y="25"/>
                    </a:lnTo>
                    <a:lnTo>
                      <a:pt x="656" y="37"/>
                    </a:lnTo>
                    <a:lnTo>
                      <a:pt x="652" y="49"/>
                    </a:lnTo>
                    <a:lnTo>
                      <a:pt x="649" y="62"/>
                    </a:lnTo>
                    <a:lnTo>
                      <a:pt x="647" y="75"/>
                    </a:lnTo>
                    <a:lnTo>
                      <a:pt x="647" y="772"/>
                    </a:lnTo>
                    <a:lnTo>
                      <a:pt x="645" y="780"/>
                    </a:lnTo>
                    <a:lnTo>
                      <a:pt x="642" y="788"/>
                    </a:lnTo>
                    <a:lnTo>
                      <a:pt x="635" y="795"/>
                    </a:lnTo>
                    <a:lnTo>
                      <a:pt x="627" y="803"/>
                    </a:lnTo>
                    <a:lnTo>
                      <a:pt x="616" y="810"/>
                    </a:lnTo>
                    <a:lnTo>
                      <a:pt x="604" y="816"/>
                    </a:lnTo>
                    <a:lnTo>
                      <a:pt x="589" y="822"/>
                    </a:lnTo>
                    <a:lnTo>
                      <a:pt x="573" y="828"/>
                    </a:lnTo>
                    <a:lnTo>
                      <a:pt x="555" y="834"/>
                    </a:lnTo>
                    <a:lnTo>
                      <a:pt x="535" y="838"/>
                    </a:lnTo>
                    <a:lnTo>
                      <a:pt x="514" y="843"/>
                    </a:lnTo>
                    <a:lnTo>
                      <a:pt x="491" y="847"/>
                    </a:lnTo>
                    <a:lnTo>
                      <a:pt x="468" y="850"/>
                    </a:lnTo>
                    <a:lnTo>
                      <a:pt x="443" y="853"/>
                    </a:lnTo>
                    <a:lnTo>
                      <a:pt x="417" y="855"/>
                    </a:lnTo>
                    <a:lnTo>
                      <a:pt x="363" y="857"/>
                    </a:lnTo>
                    <a:lnTo>
                      <a:pt x="322" y="857"/>
                    </a:lnTo>
                    <a:lnTo>
                      <a:pt x="295" y="856"/>
                    </a:lnTo>
                    <a:lnTo>
                      <a:pt x="268" y="854"/>
                    </a:lnTo>
                    <a:lnTo>
                      <a:pt x="243" y="851"/>
                    </a:lnTo>
                    <a:lnTo>
                      <a:pt x="219" y="848"/>
                    </a:lnTo>
                    <a:lnTo>
                      <a:pt x="196" y="845"/>
                    </a:lnTo>
                    <a:lnTo>
                      <a:pt x="174" y="841"/>
                    </a:lnTo>
                    <a:lnTo>
                      <a:pt x="154" y="836"/>
                    </a:lnTo>
                    <a:lnTo>
                      <a:pt x="135" y="831"/>
                    </a:lnTo>
                    <a:lnTo>
                      <a:pt x="118" y="825"/>
                    </a:lnTo>
                    <a:lnTo>
                      <a:pt x="102" y="819"/>
                    </a:lnTo>
                    <a:lnTo>
                      <a:pt x="89" y="813"/>
                    </a:lnTo>
                    <a:lnTo>
                      <a:pt x="77" y="806"/>
                    </a:lnTo>
                    <a:lnTo>
                      <a:pt x="68" y="799"/>
                    </a:lnTo>
                    <a:lnTo>
                      <a:pt x="60" y="791"/>
                    </a:lnTo>
                    <a:lnTo>
                      <a:pt x="55" y="784"/>
                    </a:lnTo>
                    <a:lnTo>
                      <a:pt x="53" y="776"/>
                    </a:lnTo>
                    <a:lnTo>
                      <a:pt x="53" y="142"/>
                    </a:lnTo>
                    <a:lnTo>
                      <a:pt x="51" y="127"/>
                    </a:lnTo>
                    <a:lnTo>
                      <a:pt x="46" y="112"/>
                    </a:lnTo>
                    <a:lnTo>
                      <a:pt x="39" y="98"/>
                    </a:lnTo>
                    <a:lnTo>
                      <a:pt x="30" y="85"/>
                    </a:lnTo>
                    <a:lnTo>
                      <a:pt x="21" y="73"/>
                    </a:lnTo>
                    <a:lnTo>
                      <a:pt x="12" y="63"/>
                    </a:lnTo>
                    <a:lnTo>
                      <a:pt x="5" y="56"/>
                    </a:lnTo>
                    <a:lnTo>
                      <a:pt x="0" y="50"/>
                    </a:lnTo>
                  </a:path>
                </a:pathLst>
              </a:cu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75" name="Group 174"/>
            <p:cNvGrpSpPr/>
            <p:nvPr/>
          </p:nvGrpSpPr>
          <p:grpSpPr>
            <a:xfrm>
              <a:off x="981357" y="2746123"/>
              <a:ext cx="776187" cy="248884"/>
              <a:chOff x="981357" y="2746123"/>
              <a:chExt cx="776187" cy="248884"/>
            </a:xfrm>
          </p:grpSpPr>
          <p:sp>
            <p:nvSpPr>
              <p:cNvPr id="276" name="Rectangle 163"/>
              <p:cNvSpPr/>
              <p:nvPr/>
            </p:nvSpPr>
            <p:spPr>
              <a:xfrm rot="1231835">
                <a:off x="1509402" y="2746123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77" name="Rectangle 164"/>
              <p:cNvSpPr/>
              <p:nvPr/>
            </p:nvSpPr>
            <p:spPr>
              <a:xfrm rot="413743">
                <a:off x="1360623" y="2789557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78" name="Rectangle 165"/>
              <p:cNvSpPr/>
              <p:nvPr/>
            </p:nvSpPr>
            <p:spPr>
              <a:xfrm rot="20902317">
                <a:off x="1064568" y="2780928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79" name="Rectangle 166"/>
              <p:cNvSpPr/>
              <p:nvPr/>
            </p:nvSpPr>
            <p:spPr>
              <a:xfrm rot="258434">
                <a:off x="1154262" y="2833117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80" name="Rectangle 167"/>
              <p:cNvSpPr/>
              <p:nvPr/>
            </p:nvSpPr>
            <p:spPr>
              <a:xfrm rot="1007909">
                <a:off x="1208584" y="2780928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81" name="Rectangle 168"/>
              <p:cNvSpPr/>
              <p:nvPr/>
            </p:nvSpPr>
            <p:spPr>
              <a:xfrm>
                <a:off x="1278086" y="2852167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82" name="Rectangle 169"/>
              <p:cNvSpPr/>
              <p:nvPr/>
            </p:nvSpPr>
            <p:spPr>
              <a:xfrm rot="1001032">
                <a:off x="1471848" y="2836984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83" name="Rectangle 170"/>
              <p:cNvSpPr/>
              <p:nvPr/>
            </p:nvSpPr>
            <p:spPr>
              <a:xfrm rot="413743">
                <a:off x="1605198" y="2822695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84" name="Rectangle 171"/>
              <p:cNvSpPr/>
              <p:nvPr/>
            </p:nvSpPr>
            <p:spPr>
              <a:xfrm rot="20902317">
                <a:off x="981357" y="2794617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</p:grpSp>
      </p:grpSp>
      <p:grpSp>
        <p:nvGrpSpPr>
          <p:cNvPr id="289" name="Group 175"/>
          <p:cNvGrpSpPr/>
          <p:nvPr/>
        </p:nvGrpSpPr>
        <p:grpSpPr>
          <a:xfrm>
            <a:off x="4164996" y="4271929"/>
            <a:ext cx="695036" cy="885263"/>
            <a:chOff x="776536" y="1628800"/>
            <a:chExt cx="1098327" cy="1398933"/>
          </a:xfrm>
        </p:grpSpPr>
        <p:grpSp>
          <p:nvGrpSpPr>
            <p:cNvPr id="290" name="Group 332"/>
            <p:cNvGrpSpPr>
              <a:grpSpLocks/>
            </p:cNvGrpSpPr>
            <p:nvPr/>
          </p:nvGrpSpPr>
          <p:grpSpPr bwMode="auto">
            <a:xfrm>
              <a:off x="776536" y="1628800"/>
              <a:ext cx="1098327" cy="1398933"/>
              <a:chOff x="3917206" y="1381125"/>
              <a:chExt cx="1390650" cy="1784350"/>
            </a:xfrm>
          </p:grpSpPr>
          <p:sp>
            <p:nvSpPr>
              <p:cNvPr id="301" name="Freeform 119"/>
              <p:cNvSpPr>
                <a:spLocks/>
              </p:cNvSpPr>
              <p:nvPr/>
            </p:nvSpPr>
            <p:spPr bwMode="auto">
              <a:xfrm>
                <a:off x="3939431" y="1381125"/>
                <a:ext cx="1289050" cy="292100"/>
              </a:xfrm>
              <a:custGeom>
                <a:avLst/>
                <a:gdLst>
                  <a:gd name="T0" fmla="*/ 2147483647 w 650"/>
                  <a:gd name="T1" fmla="*/ 2147483647 h 156"/>
                  <a:gd name="T2" fmla="*/ 2147483647 w 650"/>
                  <a:gd name="T3" fmla="*/ 2147483647 h 156"/>
                  <a:gd name="T4" fmla="*/ 2147483647 w 650"/>
                  <a:gd name="T5" fmla="*/ 2147483647 h 156"/>
                  <a:gd name="T6" fmla="*/ 2147483647 w 650"/>
                  <a:gd name="T7" fmla="*/ 2147483647 h 156"/>
                  <a:gd name="T8" fmla="*/ 2147483647 w 650"/>
                  <a:gd name="T9" fmla="*/ 2147483647 h 156"/>
                  <a:gd name="T10" fmla="*/ 2147483647 w 650"/>
                  <a:gd name="T11" fmla="*/ 2147483647 h 156"/>
                  <a:gd name="T12" fmla="*/ 2147483647 w 650"/>
                  <a:gd name="T13" fmla="*/ 2147483647 h 156"/>
                  <a:gd name="T14" fmla="*/ 2147483647 w 650"/>
                  <a:gd name="T15" fmla="*/ 2147483647 h 156"/>
                  <a:gd name="T16" fmla="*/ 2147483647 w 650"/>
                  <a:gd name="T17" fmla="*/ 2147483647 h 156"/>
                  <a:gd name="T18" fmla="*/ 2147483647 w 650"/>
                  <a:gd name="T19" fmla="*/ 2147483647 h 156"/>
                  <a:gd name="T20" fmla="*/ 2147483647 w 650"/>
                  <a:gd name="T21" fmla="*/ 2147483647 h 156"/>
                  <a:gd name="T22" fmla="*/ 2147483647 w 650"/>
                  <a:gd name="T23" fmla="*/ 2147483647 h 156"/>
                  <a:gd name="T24" fmla="*/ 2147483647 w 650"/>
                  <a:gd name="T25" fmla="*/ 2147483647 h 156"/>
                  <a:gd name="T26" fmla="*/ 2147483647 w 650"/>
                  <a:gd name="T27" fmla="*/ 2147483647 h 156"/>
                  <a:gd name="T28" fmla="*/ 2147483647 w 650"/>
                  <a:gd name="T29" fmla="*/ 2147483647 h 156"/>
                  <a:gd name="T30" fmla="*/ 2147483647 w 650"/>
                  <a:gd name="T31" fmla="*/ 2147483647 h 156"/>
                  <a:gd name="T32" fmla="*/ 2147483647 w 650"/>
                  <a:gd name="T33" fmla="*/ 2147483647 h 156"/>
                  <a:gd name="T34" fmla="*/ 2147483647 w 650"/>
                  <a:gd name="T35" fmla="*/ 2147483647 h 156"/>
                  <a:gd name="T36" fmla="*/ 2147483647 w 650"/>
                  <a:gd name="T37" fmla="*/ 2147483647 h 156"/>
                  <a:gd name="T38" fmla="*/ 2147483647 w 650"/>
                  <a:gd name="T39" fmla="*/ 2147483647 h 156"/>
                  <a:gd name="T40" fmla="*/ 2147483647 w 650"/>
                  <a:gd name="T41" fmla="*/ 2147483647 h 156"/>
                  <a:gd name="T42" fmla="*/ 2147483647 w 650"/>
                  <a:gd name="T43" fmla="*/ 2147483647 h 156"/>
                  <a:gd name="T44" fmla="*/ 2147483647 w 650"/>
                  <a:gd name="T45" fmla="*/ 2147483647 h 156"/>
                  <a:gd name="T46" fmla="*/ 2147483647 w 650"/>
                  <a:gd name="T47" fmla="*/ 2147483647 h 156"/>
                  <a:gd name="T48" fmla="*/ 2147483647 w 650"/>
                  <a:gd name="T49" fmla="*/ 2147483647 h 156"/>
                  <a:gd name="T50" fmla="*/ 2147483647 w 650"/>
                  <a:gd name="T51" fmla="*/ 2147483647 h 156"/>
                  <a:gd name="T52" fmla="*/ 2147483647 w 650"/>
                  <a:gd name="T53" fmla="*/ 2147483647 h 156"/>
                  <a:gd name="T54" fmla="*/ 2147483647 w 650"/>
                  <a:gd name="T55" fmla="*/ 2147483647 h 156"/>
                  <a:gd name="T56" fmla="*/ 2147483647 w 650"/>
                  <a:gd name="T57" fmla="*/ 2147483647 h 156"/>
                  <a:gd name="T58" fmla="*/ 2147483647 w 650"/>
                  <a:gd name="T59" fmla="*/ 2147483647 h 156"/>
                  <a:gd name="T60" fmla="*/ 2147483647 w 650"/>
                  <a:gd name="T61" fmla="*/ 2147483647 h 156"/>
                  <a:gd name="T62" fmla="*/ 2147483647 w 650"/>
                  <a:gd name="T63" fmla="*/ 2147483647 h 156"/>
                  <a:gd name="T64" fmla="*/ 2147483647 w 650"/>
                  <a:gd name="T65" fmla="*/ 2147483647 h 156"/>
                  <a:gd name="T66" fmla="*/ 2147483647 w 650"/>
                  <a:gd name="T67" fmla="*/ 2147483647 h 156"/>
                  <a:gd name="T68" fmla="*/ 2147483647 w 650"/>
                  <a:gd name="T69" fmla="*/ 2147483647 h 156"/>
                  <a:gd name="T70" fmla="*/ 2147483647 w 650"/>
                  <a:gd name="T71" fmla="*/ 2147483647 h 156"/>
                  <a:gd name="T72" fmla="*/ 2147483647 w 650"/>
                  <a:gd name="T73" fmla="*/ 2147483647 h 156"/>
                  <a:gd name="T74" fmla="*/ 2147483647 w 650"/>
                  <a:gd name="T75" fmla="*/ 2147483647 h 156"/>
                  <a:gd name="T76" fmla="*/ 2147483647 w 650"/>
                  <a:gd name="T77" fmla="*/ 2147483647 h 156"/>
                  <a:gd name="T78" fmla="*/ 2147483647 w 650"/>
                  <a:gd name="T79" fmla="*/ 2147483647 h 156"/>
                  <a:gd name="T80" fmla="*/ 2147483647 w 650"/>
                  <a:gd name="T81" fmla="*/ 2147483647 h 156"/>
                  <a:gd name="T82" fmla="*/ 2147483647 w 650"/>
                  <a:gd name="T83" fmla="*/ 2147483647 h 156"/>
                  <a:gd name="T84" fmla="*/ 2147483647 w 650"/>
                  <a:gd name="T85" fmla="*/ 2147483647 h 1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650"/>
                  <a:gd name="T130" fmla="*/ 0 h 156"/>
                  <a:gd name="T131" fmla="*/ 650 w 650"/>
                  <a:gd name="T132" fmla="*/ 156 h 15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650" h="156">
                    <a:moveTo>
                      <a:pt x="39" y="106"/>
                    </a:moveTo>
                    <a:lnTo>
                      <a:pt x="49" y="104"/>
                    </a:lnTo>
                    <a:lnTo>
                      <a:pt x="71" y="104"/>
                    </a:lnTo>
                    <a:lnTo>
                      <a:pt x="82" y="106"/>
                    </a:lnTo>
                    <a:lnTo>
                      <a:pt x="93" y="109"/>
                    </a:lnTo>
                    <a:lnTo>
                      <a:pt x="103" y="112"/>
                    </a:lnTo>
                    <a:lnTo>
                      <a:pt x="111" y="114"/>
                    </a:lnTo>
                    <a:lnTo>
                      <a:pt x="117" y="117"/>
                    </a:lnTo>
                    <a:lnTo>
                      <a:pt x="129" y="122"/>
                    </a:lnTo>
                    <a:lnTo>
                      <a:pt x="143" y="127"/>
                    </a:lnTo>
                    <a:lnTo>
                      <a:pt x="159" y="132"/>
                    </a:lnTo>
                    <a:lnTo>
                      <a:pt x="175" y="136"/>
                    </a:lnTo>
                    <a:lnTo>
                      <a:pt x="193" y="140"/>
                    </a:lnTo>
                    <a:lnTo>
                      <a:pt x="212" y="144"/>
                    </a:lnTo>
                    <a:lnTo>
                      <a:pt x="254" y="150"/>
                    </a:lnTo>
                    <a:lnTo>
                      <a:pt x="276" y="152"/>
                    </a:lnTo>
                    <a:lnTo>
                      <a:pt x="299" y="154"/>
                    </a:lnTo>
                    <a:lnTo>
                      <a:pt x="347" y="156"/>
                    </a:lnTo>
                    <a:lnTo>
                      <a:pt x="392" y="156"/>
                    </a:lnTo>
                    <a:lnTo>
                      <a:pt x="420" y="154"/>
                    </a:lnTo>
                    <a:lnTo>
                      <a:pt x="446" y="153"/>
                    </a:lnTo>
                    <a:lnTo>
                      <a:pt x="496" y="147"/>
                    </a:lnTo>
                    <a:lnTo>
                      <a:pt x="518" y="144"/>
                    </a:lnTo>
                    <a:lnTo>
                      <a:pt x="540" y="139"/>
                    </a:lnTo>
                    <a:lnTo>
                      <a:pt x="560" y="135"/>
                    </a:lnTo>
                    <a:lnTo>
                      <a:pt x="578" y="130"/>
                    </a:lnTo>
                    <a:lnTo>
                      <a:pt x="595" y="124"/>
                    </a:lnTo>
                    <a:lnTo>
                      <a:pt x="609" y="118"/>
                    </a:lnTo>
                    <a:lnTo>
                      <a:pt x="622" y="112"/>
                    </a:lnTo>
                    <a:lnTo>
                      <a:pt x="632" y="105"/>
                    </a:lnTo>
                    <a:lnTo>
                      <a:pt x="640" y="98"/>
                    </a:lnTo>
                    <a:lnTo>
                      <a:pt x="646" y="91"/>
                    </a:lnTo>
                    <a:lnTo>
                      <a:pt x="649" y="83"/>
                    </a:lnTo>
                    <a:lnTo>
                      <a:pt x="650" y="78"/>
                    </a:lnTo>
                    <a:lnTo>
                      <a:pt x="648" y="70"/>
                    </a:lnTo>
                    <a:lnTo>
                      <a:pt x="644" y="63"/>
                    </a:lnTo>
                    <a:lnTo>
                      <a:pt x="638" y="56"/>
                    </a:lnTo>
                    <a:lnTo>
                      <a:pt x="629" y="49"/>
                    </a:lnTo>
                    <a:lnTo>
                      <a:pt x="618" y="42"/>
                    </a:lnTo>
                    <a:lnTo>
                      <a:pt x="604" y="36"/>
                    </a:lnTo>
                    <a:lnTo>
                      <a:pt x="589" y="30"/>
                    </a:lnTo>
                    <a:lnTo>
                      <a:pt x="572" y="25"/>
                    </a:lnTo>
                    <a:lnTo>
                      <a:pt x="553" y="20"/>
                    </a:lnTo>
                    <a:lnTo>
                      <a:pt x="532" y="15"/>
                    </a:lnTo>
                    <a:lnTo>
                      <a:pt x="510" y="11"/>
                    </a:lnTo>
                    <a:lnTo>
                      <a:pt x="487" y="8"/>
                    </a:lnTo>
                    <a:lnTo>
                      <a:pt x="462" y="5"/>
                    </a:lnTo>
                    <a:lnTo>
                      <a:pt x="437" y="3"/>
                    </a:lnTo>
                    <a:lnTo>
                      <a:pt x="410" y="1"/>
                    </a:lnTo>
                    <a:lnTo>
                      <a:pt x="382" y="1"/>
                    </a:lnTo>
                    <a:lnTo>
                      <a:pt x="364" y="0"/>
                    </a:lnTo>
                    <a:lnTo>
                      <a:pt x="342" y="1"/>
                    </a:lnTo>
                    <a:lnTo>
                      <a:pt x="319" y="1"/>
                    </a:lnTo>
                    <a:lnTo>
                      <a:pt x="298" y="2"/>
                    </a:lnTo>
                    <a:lnTo>
                      <a:pt x="256" y="6"/>
                    </a:lnTo>
                    <a:lnTo>
                      <a:pt x="237" y="9"/>
                    </a:lnTo>
                    <a:lnTo>
                      <a:pt x="218" y="11"/>
                    </a:lnTo>
                    <a:lnTo>
                      <a:pt x="200" y="15"/>
                    </a:lnTo>
                    <a:lnTo>
                      <a:pt x="183" y="18"/>
                    </a:lnTo>
                    <a:lnTo>
                      <a:pt x="171" y="21"/>
                    </a:lnTo>
                    <a:lnTo>
                      <a:pt x="162" y="23"/>
                    </a:lnTo>
                    <a:lnTo>
                      <a:pt x="140" y="29"/>
                    </a:lnTo>
                    <a:lnTo>
                      <a:pt x="129" y="32"/>
                    </a:lnTo>
                    <a:lnTo>
                      <a:pt x="105" y="40"/>
                    </a:lnTo>
                    <a:lnTo>
                      <a:pt x="81" y="50"/>
                    </a:lnTo>
                    <a:lnTo>
                      <a:pt x="79" y="51"/>
                    </a:lnTo>
                    <a:lnTo>
                      <a:pt x="75" y="53"/>
                    </a:lnTo>
                    <a:lnTo>
                      <a:pt x="69" y="57"/>
                    </a:lnTo>
                    <a:lnTo>
                      <a:pt x="62" y="61"/>
                    </a:lnTo>
                    <a:lnTo>
                      <a:pt x="46" y="73"/>
                    </a:lnTo>
                    <a:lnTo>
                      <a:pt x="38" y="80"/>
                    </a:lnTo>
                    <a:lnTo>
                      <a:pt x="31" y="88"/>
                    </a:lnTo>
                    <a:lnTo>
                      <a:pt x="26" y="95"/>
                    </a:lnTo>
                    <a:lnTo>
                      <a:pt x="16" y="105"/>
                    </a:lnTo>
                    <a:lnTo>
                      <a:pt x="11" y="109"/>
                    </a:lnTo>
                    <a:lnTo>
                      <a:pt x="6" y="112"/>
                    </a:lnTo>
                    <a:lnTo>
                      <a:pt x="3" y="115"/>
                    </a:lnTo>
                    <a:lnTo>
                      <a:pt x="1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1"/>
                    </a:lnTo>
                    <a:lnTo>
                      <a:pt x="6" y="120"/>
                    </a:lnTo>
                    <a:lnTo>
                      <a:pt x="10" y="119"/>
                    </a:lnTo>
                    <a:lnTo>
                      <a:pt x="16" y="116"/>
                    </a:lnTo>
                    <a:lnTo>
                      <a:pt x="30" y="110"/>
                    </a:lnTo>
                    <a:lnTo>
                      <a:pt x="39" y="106"/>
                    </a:lnTo>
                  </a:path>
                </a:pathLst>
              </a:cu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2" name="Freeform 120"/>
              <p:cNvSpPr>
                <a:spLocks/>
              </p:cNvSpPr>
              <p:nvPr/>
            </p:nvSpPr>
            <p:spPr bwMode="auto">
              <a:xfrm>
                <a:off x="3917206" y="1381125"/>
                <a:ext cx="1390650" cy="334963"/>
              </a:xfrm>
              <a:custGeom>
                <a:avLst/>
                <a:gdLst>
                  <a:gd name="T0" fmla="*/ 2147483647 w 702"/>
                  <a:gd name="T1" fmla="*/ 2147483647 h 179"/>
                  <a:gd name="T2" fmla="*/ 2147483647 w 702"/>
                  <a:gd name="T3" fmla="*/ 2147483647 h 179"/>
                  <a:gd name="T4" fmla="*/ 2147483647 w 702"/>
                  <a:gd name="T5" fmla="*/ 2147483647 h 179"/>
                  <a:gd name="T6" fmla="*/ 2147483647 w 702"/>
                  <a:gd name="T7" fmla="*/ 2147483647 h 179"/>
                  <a:gd name="T8" fmla="*/ 2147483647 w 702"/>
                  <a:gd name="T9" fmla="*/ 2147483647 h 179"/>
                  <a:gd name="T10" fmla="*/ 2147483647 w 702"/>
                  <a:gd name="T11" fmla="*/ 2147483647 h 179"/>
                  <a:gd name="T12" fmla="*/ 2147483647 w 702"/>
                  <a:gd name="T13" fmla="*/ 2147483647 h 179"/>
                  <a:gd name="T14" fmla="*/ 2147483647 w 702"/>
                  <a:gd name="T15" fmla="*/ 2147483647 h 179"/>
                  <a:gd name="T16" fmla="*/ 2147483647 w 702"/>
                  <a:gd name="T17" fmla="*/ 2147483647 h 179"/>
                  <a:gd name="T18" fmla="*/ 2147483647 w 702"/>
                  <a:gd name="T19" fmla="*/ 2147483647 h 179"/>
                  <a:gd name="T20" fmla="*/ 2147483647 w 702"/>
                  <a:gd name="T21" fmla="*/ 2147483647 h 179"/>
                  <a:gd name="T22" fmla="*/ 2147483647 w 702"/>
                  <a:gd name="T23" fmla="*/ 2147483647 h 179"/>
                  <a:gd name="T24" fmla="*/ 2147483647 w 702"/>
                  <a:gd name="T25" fmla="*/ 2147483647 h 179"/>
                  <a:gd name="T26" fmla="*/ 2147483647 w 702"/>
                  <a:gd name="T27" fmla="*/ 2147483647 h 179"/>
                  <a:gd name="T28" fmla="*/ 2147483647 w 702"/>
                  <a:gd name="T29" fmla="*/ 2147483647 h 179"/>
                  <a:gd name="T30" fmla="*/ 2147483647 w 702"/>
                  <a:gd name="T31" fmla="*/ 2147483647 h 179"/>
                  <a:gd name="T32" fmla="*/ 2147483647 w 702"/>
                  <a:gd name="T33" fmla="*/ 2147483647 h 179"/>
                  <a:gd name="T34" fmla="*/ 2147483647 w 702"/>
                  <a:gd name="T35" fmla="*/ 2147483647 h 179"/>
                  <a:gd name="T36" fmla="*/ 2147483647 w 702"/>
                  <a:gd name="T37" fmla="*/ 2147483647 h 179"/>
                  <a:gd name="T38" fmla="*/ 2147483647 w 702"/>
                  <a:gd name="T39" fmla="*/ 2147483647 h 179"/>
                  <a:gd name="T40" fmla="*/ 2147483647 w 702"/>
                  <a:gd name="T41" fmla="*/ 2147483647 h 179"/>
                  <a:gd name="T42" fmla="*/ 2147483647 w 702"/>
                  <a:gd name="T43" fmla="*/ 2147483647 h 179"/>
                  <a:gd name="T44" fmla="*/ 2147483647 w 702"/>
                  <a:gd name="T45" fmla="*/ 2147483647 h 179"/>
                  <a:gd name="T46" fmla="*/ 2147483647 w 702"/>
                  <a:gd name="T47" fmla="*/ 2147483647 h 179"/>
                  <a:gd name="T48" fmla="*/ 2147483647 w 702"/>
                  <a:gd name="T49" fmla="*/ 2147483647 h 179"/>
                  <a:gd name="T50" fmla="*/ 2147483647 w 702"/>
                  <a:gd name="T51" fmla="*/ 2147483647 h 179"/>
                  <a:gd name="T52" fmla="*/ 2147483647 w 702"/>
                  <a:gd name="T53" fmla="*/ 0 h 179"/>
                  <a:gd name="T54" fmla="*/ 2147483647 w 702"/>
                  <a:gd name="T55" fmla="*/ 2147483647 h 179"/>
                  <a:gd name="T56" fmla="*/ 2147483647 w 702"/>
                  <a:gd name="T57" fmla="*/ 2147483647 h 179"/>
                  <a:gd name="T58" fmla="*/ 2147483647 w 702"/>
                  <a:gd name="T59" fmla="*/ 2147483647 h 179"/>
                  <a:gd name="T60" fmla="*/ 2147483647 w 702"/>
                  <a:gd name="T61" fmla="*/ 2147483647 h 179"/>
                  <a:gd name="T62" fmla="*/ 2147483647 w 702"/>
                  <a:gd name="T63" fmla="*/ 2147483647 h 179"/>
                  <a:gd name="T64" fmla="*/ 2147483647 w 702"/>
                  <a:gd name="T65" fmla="*/ 2147483647 h 179"/>
                  <a:gd name="T66" fmla="*/ 2147483647 w 702"/>
                  <a:gd name="T67" fmla="*/ 2147483647 h 179"/>
                  <a:gd name="T68" fmla="*/ 2147483647 w 702"/>
                  <a:gd name="T69" fmla="*/ 2147483647 h 179"/>
                  <a:gd name="T70" fmla="*/ 2147483647 w 702"/>
                  <a:gd name="T71" fmla="*/ 2147483647 h 179"/>
                  <a:gd name="T72" fmla="*/ 2147483647 w 702"/>
                  <a:gd name="T73" fmla="*/ 2147483647 h 179"/>
                  <a:gd name="T74" fmla="*/ 2147483647 w 702"/>
                  <a:gd name="T75" fmla="*/ 2147483647 h 179"/>
                  <a:gd name="T76" fmla="*/ 2147483647 w 702"/>
                  <a:gd name="T77" fmla="*/ 2147483647 h 179"/>
                  <a:gd name="T78" fmla="*/ 2147483647 w 702"/>
                  <a:gd name="T79" fmla="*/ 2147483647 h 179"/>
                  <a:gd name="T80" fmla="*/ 2147483647 w 702"/>
                  <a:gd name="T81" fmla="*/ 2147483647 h 179"/>
                  <a:gd name="T82" fmla="*/ 2147483647 w 702"/>
                  <a:gd name="T83" fmla="*/ 2147483647 h 179"/>
                  <a:gd name="T84" fmla="*/ 2147483647 w 702"/>
                  <a:gd name="T85" fmla="*/ 2147483647 h 179"/>
                  <a:gd name="T86" fmla="*/ 2147483647 w 702"/>
                  <a:gd name="T87" fmla="*/ 2147483647 h 179"/>
                  <a:gd name="T88" fmla="*/ 2147483647 w 702"/>
                  <a:gd name="T89" fmla="*/ 2147483647 h 17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702"/>
                  <a:gd name="T136" fmla="*/ 0 h 179"/>
                  <a:gd name="T137" fmla="*/ 702 w 702"/>
                  <a:gd name="T138" fmla="*/ 179 h 179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702" h="179">
                    <a:moveTo>
                      <a:pt x="47" y="136"/>
                    </a:moveTo>
                    <a:lnTo>
                      <a:pt x="52" y="135"/>
                    </a:lnTo>
                    <a:lnTo>
                      <a:pt x="58" y="133"/>
                    </a:lnTo>
                    <a:lnTo>
                      <a:pt x="81" y="133"/>
                    </a:lnTo>
                    <a:lnTo>
                      <a:pt x="90" y="135"/>
                    </a:lnTo>
                    <a:lnTo>
                      <a:pt x="110" y="141"/>
                    </a:lnTo>
                    <a:lnTo>
                      <a:pt x="123" y="146"/>
                    </a:lnTo>
                    <a:lnTo>
                      <a:pt x="138" y="151"/>
                    </a:lnTo>
                    <a:lnTo>
                      <a:pt x="154" y="155"/>
                    </a:lnTo>
                    <a:lnTo>
                      <a:pt x="171" y="159"/>
                    </a:lnTo>
                    <a:lnTo>
                      <a:pt x="189" y="163"/>
                    </a:lnTo>
                    <a:lnTo>
                      <a:pt x="208" y="166"/>
                    </a:lnTo>
                    <a:lnTo>
                      <a:pt x="228" y="170"/>
                    </a:lnTo>
                    <a:lnTo>
                      <a:pt x="270" y="174"/>
                    </a:lnTo>
                    <a:lnTo>
                      <a:pt x="292" y="176"/>
                    </a:lnTo>
                    <a:lnTo>
                      <a:pt x="315" y="178"/>
                    </a:lnTo>
                    <a:lnTo>
                      <a:pt x="338" y="179"/>
                    </a:lnTo>
                    <a:lnTo>
                      <a:pt x="404" y="179"/>
                    </a:lnTo>
                    <a:lnTo>
                      <a:pt x="432" y="178"/>
                    </a:lnTo>
                    <a:lnTo>
                      <a:pt x="484" y="174"/>
                    </a:lnTo>
                    <a:lnTo>
                      <a:pt x="509" y="172"/>
                    </a:lnTo>
                    <a:lnTo>
                      <a:pt x="533" y="168"/>
                    </a:lnTo>
                    <a:lnTo>
                      <a:pt x="555" y="165"/>
                    </a:lnTo>
                    <a:lnTo>
                      <a:pt x="577" y="160"/>
                    </a:lnTo>
                    <a:lnTo>
                      <a:pt x="597" y="156"/>
                    </a:lnTo>
                    <a:lnTo>
                      <a:pt x="615" y="151"/>
                    </a:lnTo>
                    <a:lnTo>
                      <a:pt x="632" y="145"/>
                    </a:lnTo>
                    <a:lnTo>
                      <a:pt x="648" y="139"/>
                    </a:lnTo>
                    <a:lnTo>
                      <a:pt x="661" y="133"/>
                    </a:lnTo>
                    <a:lnTo>
                      <a:pt x="673" y="126"/>
                    </a:lnTo>
                    <a:lnTo>
                      <a:pt x="683" y="120"/>
                    </a:lnTo>
                    <a:lnTo>
                      <a:pt x="691" y="112"/>
                    </a:lnTo>
                    <a:lnTo>
                      <a:pt x="697" y="105"/>
                    </a:lnTo>
                    <a:lnTo>
                      <a:pt x="700" y="98"/>
                    </a:lnTo>
                    <a:lnTo>
                      <a:pt x="702" y="90"/>
                    </a:lnTo>
                    <a:lnTo>
                      <a:pt x="700" y="82"/>
                    </a:lnTo>
                    <a:lnTo>
                      <a:pt x="697" y="75"/>
                    </a:lnTo>
                    <a:lnTo>
                      <a:pt x="691" y="67"/>
                    </a:lnTo>
                    <a:lnTo>
                      <a:pt x="683" y="60"/>
                    </a:lnTo>
                    <a:lnTo>
                      <a:pt x="673" y="53"/>
                    </a:lnTo>
                    <a:lnTo>
                      <a:pt x="662" y="47"/>
                    </a:lnTo>
                    <a:lnTo>
                      <a:pt x="648" y="40"/>
                    </a:lnTo>
                    <a:lnTo>
                      <a:pt x="633" y="35"/>
                    </a:lnTo>
                    <a:lnTo>
                      <a:pt x="615" y="29"/>
                    </a:lnTo>
                    <a:lnTo>
                      <a:pt x="597" y="24"/>
                    </a:lnTo>
                    <a:lnTo>
                      <a:pt x="577" y="19"/>
                    </a:lnTo>
                    <a:lnTo>
                      <a:pt x="556" y="15"/>
                    </a:lnTo>
                    <a:lnTo>
                      <a:pt x="533" y="11"/>
                    </a:lnTo>
                    <a:lnTo>
                      <a:pt x="509" y="8"/>
                    </a:lnTo>
                    <a:lnTo>
                      <a:pt x="484" y="5"/>
                    </a:lnTo>
                    <a:lnTo>
                      <a:pt x="459" y="3"/>
                    </a:lnTo>
                    <a:lnTo>
                      <a:pt x="405" y="1"/>
                    </a:lnTo>
                    <a:lnTo>
                      <a:pt x="377" y="0"/>
                    </a:lnTo>
                    <a:lnTo>
                      <a:pt x="376" y="0"/>
                    </a:lnTo>
                    <a:lnTo>
                      <a:pt x="351" y="1"/>
                    </a:lnTo>
                    <a:lnTo>
                      <a:pt x="326" y="1"/>
                    </a:lnTo>
                    <a:lnTo>
                      <a:pt x="301" y="3"/>
                    </a:lnTo>
                    <a:lnTo>
                      <a:pt x="277" y="4"/>
                    </a:lnTo>
                    <a:lnTo>
                      <a:pt x="254" y="7"/>
                    </a:lnTo>
                    <a:lnTo>
                      <a:pt x="232" y="10"/>
                    </a:lnTo>
                    <a:lnTo>
                      <a:pt x="190" y="16"/>
                    </a:lnTo>
                    <a:lnTo>
                      <a:pt x="171" y="20"/>
                    </a:lnTo>
                    <a:lnTo>
                      <a:pt x="153" y="25"/>
                    </a:lnTo>
                    <a:lnTo>
                      <a:pt x="136" y="29"/>
                    </a:lnTo>
                    <a:lnTo>
                      <a:pt x="121" y="34"/>
                    </a:lnTo>
                    <a:lnTo>
                      <a:pt x="107" y="40"/>
                    </a:lnTo>
                    <a:lnTo>
                      <a:pt x="94" y="45"/>
                    </a:lnTo>
                    <a:lnTo>
                      <a:pt x="83" y="51"/>
                    </a:lnTo>
                    <a:lnTo>
                      <a:pt x="77" y="54"/>
                    </a:lnTo>
                    <a:lnTo>
                      <a:pt x="68" y="61"/>
                    </a:lnTo>
                    <a:lnTo>
                      <a:pt x="52" y="75"/>
                    </a:lnTo>
                    <a:lnTo>
                      <a:pt x="45" y="81"/>
                    </a:lnTo>
                    <a:lnTo>
                      <a:pt x="39" y="88"/>
                    </a:lnTo>
                    <a:lnTo>
                      <a:pt x="34" y="94"/>
                    </a:lnTo>
                    <a:lnTo>
                      <a:pt x="29" y="99"/>
                    </a:lnTo>
                    <a:lnTo>
                      <a:pt x="25" y="104"/>
                    </a:lnTo>
                    <a:lnTo>
                      <a:pt x="17" y="110"/>
                    </a:lnTo>
                    <a:lnTo>
                      <a:pt x="13" y="114"/>
                    </a:lnTo>
                    <a:lnTo>
                      <a:pt x="9" y="117"/>
                    </a:lnTo>
                    <a:lnTo>
                      <a:pt x="6" y="120"/>
                    </a:lnTo>
                    <a:lnTo>
                      <a:pt x="3" y="124"/>
                    </a:lnTo>
                    <a:lnTo>
                      <a:pt x="1" y="128"/>
                    </a:lnTo>
                    <a:lnTo>
                      <a:pt x="0" y="133"/>
                    </a:lnTo>
                    <a:lnTo>
                      <a:pt x="3" y="143"/>
                    </a:lnTo>
                    <a:lnTo>
                      <a:pt x="10" y="148"/>
                    </a:lnTo>
                    <a:lnTo>
                      <a:pt x="19" y="148"/>
                    </a:lnTo>
                    <a:lnTo>
                      <a:pt x="30" y="146"/>
                    </a:lnTo>
                    <a:lnTo>
                      <a:pt x="39" y="142"/>
                    </a:lnTo>
                    <a:lnTo>
                      <a:pt x="47" y="138"/>
                    </a:lnTo>
                    <a:lnTo>
                      <a:pt x="50" y="136"/>
                    </a:lnTo>
                    <a:lnTo>
                      <a:pt x="47" y="136"/>
                    </a:lnTo>
                  </a:path>
                </a:pathLst>
              </a:cu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3" name="Freeform 121"/>
              <p:cNvSpPr>
                <a:spLocks/>
              </p:cNvSpPr>
              <p:nvPr/>
            </p:nvSpPr>
            <p:spPr bwMode="auto">
              <a:xfrm>
                <a:off x="4144218" y="1747838"/>
                <a:ext cx="1028700" cy="66675"/>
              </a:xfrm>
              <a:custGeom>
                <a:avLst/>
                <a:gdLst>
                  <a:gd name="T0" fmla="*/ 0 w 519"/>
                  <a:gd name="T1" fmla="*/ 0 h 36"/>
                  <a:gd name="T2" fmla="*/ 2147483647 w 519"/>
                  <a:gd name="T3" fmla="*/ 2147483647 h 36"/>
                  <a:gd name="T4" fmla="*/ 2147483647 w 519"/>
                  <a:gd name="T5" fmla="*/ 2147483647 h 36"/>
                  <a:gd name="T6" fmla="*/ 2147483647 w 519"/>
                  <a:gd name="T7" fmla="*/ 2147483647 h 36"/>
                  <a:gd name="T8" fmla="*/ 2147483647 w 519"/>
                  <a:gd name="T9" fmla="*/ 2147483647 h 36"/>
                  <a:gd name="T10" fmla="*/ 2147483647 w 519"/>
                  <a:gd name="T11" fmla="*/ 2147483647 h 36"/>
                  <a:gd name="T12" fmla="*/ 2147483647 w 519"/>
                  <a:gd name="T13" fmla="*/ 2147483647 h 36"/>
                  <a:gd name="T14" fmla="*/ 2147483647 w 519"/>
                  <a:gd name="T15" fmla="*/ 2147483647 h 36"/>
                  <a:gd name="T16" fmla="*/ 2147483647 w 519"/>
                  <a:gd name="T17" fmla="*/ 2147483647 h 36"/>
                  <a:gd name="T18" fmla="*/ 2147483647 w 519"/>
                  <a:gd name="T19" fmla="*/ 2147483647 h 36"/>
                  <a:gd name="T20" fmla="*/ 2147483647 w 519"/>
                  <a:gd name="T21" fmla="*/ 2147483647 h 36"/>
                  <a:gd name="T22" fmla="*/ 2147483647 w 519"/>
                  <a:gd name="T23" fmla="*/ 2147483647 h 36"/>
                  <a:gd name="T24" fmla="*/ 2147483647 w 519"/>
                  <a:gd name="T25" fmla="*/ 2147483647 h 36"/>
                  <a:gd name="T26" fmla="*/ 2147483647 w 519"/>
                  <a:gd name="T27" fmla="*/ 2147483647 h 36"/>
                  <a:gd name="T28" fmla="*/ 2147483647 w 519"/>
                  <a:gd name="T29" fmla="*/ 2147483647 h 36"/>
                  <a:gd name="T30" fmla="*/ 2147483647 w 519"/>
                  <a:gd name="T31" fmla="*/ 2147483647 h 36"/>
                  <a:gd name="T32" fmla="*/ 2147483647 w 519"/>
                  <a:gd name="T33" fmla="*/ 2147483647 h 36"/>
                  <a:gd name="T34" fmla="*/ 2147483647 w 519"/>
                  <a:gd name="T35" fmla="*/ 2147483647 h 36"/>
                  <a:gd name="T36" fmla="*/ 2147483647 w 519"/>
                  <a:gd name="T37" fmla="*/ 2147483647 h 36"/>
                  <a:gd name="T38" fmla="*/ 2147483647 w 519"/>
                  <a:gd name="T39" fmla="*/ 2147483647 h 36"/>
                  <a:gd name="T40" fmla="*/ 2147483647 w 519"/>
                  <a:gd name="T41" fmla="*/ 2147483647 h 36"/>
                  <a:gd name="T42" fmla="*/ 2147483647 w 519"/>
                  <a:gd name="T43" fmla="*/ 2147483647 h 36"/>
                  <a:gd name="T44" fmla="*/ 2147483647 w 519"/>
                  <a:gd name="T45" fmla="*/ 2147483647 h 36"/>
                  <a:gd name="T46" fmla="*/ 2147483647 w 519"/>
                  <a:gd name="T47" fmla="*/ 2147483647 h 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519"/>
                  <a:gd name="T73" fmla="*/ 0 h 36"/>
                  <a:gd name="T74" fmla="*/ 519 w 519"/>
                  <a:gd name="T75" fmla="*/ 36 h 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519" h="36">
                    <a:moveTo>
                      <a:pt x="0" y="0"/>
                    </a:moveTo>
                    <a:lnTo>
                      <a:pt x="13" y="5"/>
                    </a:lnTo>
                    <a:lnTo>
                      <a:pt x="29" y="9"/>
                    </a:lnTo>
                    <a:lnTo>
                      <a:pt x="45" y="14"/>
                    </a:lnTo>
                    <a:lnTo>
                      <a:pt x="62" y="18"/>
                    </a:lnTo>
                    <a:lnTo>
                      <a:pt x="80" y="21"/>
                    </a:lnTo>
                    <a:lnTo>
                      <a:pt x="99" y="25"/>
                    </a:lnTo>
                    <a:lnTo>
                      <a:pt x="119" y="27"/>
                    </a:lnTo>
                    <a:lnTo>
                      <a:pt x="140" y="30"/>
                    </a:lnTo>
                    <a:lnTo>
                      <a:pt x="161" y="32"/>
                    </a:lnTo>
                    <a:lnTo>
                      <a:pt x="183" y="34"/>
                    </a:lnTo>
                    <a:lnTo>
                      <a:pt x="229" y="36"/>
                    </a:lnTo>
                    <a:lnTo>
                      <a:pt x="308" y="36"/>
                    </a:lnTo>
                    <a:lnTo>
                      <a:pt x="331" y="34"/>
                    </a:lnTo>
                    <a:lnTo>
                      <a:pt x="353" y="33"/>
                    </a:lnTo>
                    <a:lnTo>
                      <a:pt x="375" y="31"/>
                    </a:lnTo>
                    <a:lnTo>
                      <a:pt x="396" y="28"/>
                    </a:lnTo>
                    <a:lnTo>
                      <a:pt x="416" y="26"/>
                    </a:lnTo>
                    <a:lnTo>
                      <a:pt x="435" y="23"/>
                    </a:lnTo>
                    <a:lnTo>
                      <a:pt x="454" y="19"/>
                    </a:lnTo>
                    <a:lnTo>
                      <a:pt x="488" y="11"/>
                    </a:lnTo>
                    <a:lnTo>
                      <a:pt x="503" y="7"/>
                    </a:lnTo>
                    <a:lnTo>
                      <a:pt x="517" y="2"/>
                    </a:lnTo>
                    <a:lnTo>
                      <a:pt x="519" y="2"/>
                    </a:lnTo>
                  </a:path>
                </a:pathLst>
              </a:cu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4" name="Freeform 122"/>
              <p:cNvSpPr>
                <a:spLocks/>
              </p:cNvSpPr>
              <p:nvPr/>
            </p:nvSpPr>
            <p:spPr bwMode="auto">
              <a:xfrm>
                <a:off x="3966418" y="1562100"/>
                <a:ext cx="1339850" cy="1603375"/>
              </a:xfrm>
              <a:custGeom>
                <a:avLst/>
                <a:gdLst>
                  <a:gd name="T0" fmla="*/ 2147483647 w 675"/>
                  <a:gd name="T1" fmla="*/ 0 h 857"/>
                  <a:gd name="T2" fmla="*/ 2147483647 w 675"/>
                  <a:gd name="T3" fmla="*/ 2147483647 h 857"/>
                  <a:gd name="T4" fmla="*/ 2147483647 w 675"/>
                  <a:gd name="T5" fmla="*/ 2147483647 h 857"/>
                  <a:gd name="T6" fmla="*/ 2147483647 w 675"/>
                  <a:gd name="T7" fmla="*/ 2147483647 h 857"/>
                  <a:gd name="T8" fmla="*/ 2147483647 w 675"/>
                  <a:gd name="T9" fmla="*/ 2147483647 h 857"/>
                  <a:gd name="T10" fmla="*/ 2147483647 w 675"/>
                  <a:gd name="T11" fmla="*/ 2147483647 h 857"/>
                  <a:gd name="T12" fmla="*/ 2147483647 w 675"/>
                  <a:gd name="T13" fmla="*/ 2147483647 h 857"/>
                  <a:gd name="T14" fmla="*/ 2147483647 w 675"/>
                  <a:gd name="T15" fmla="*/ 2147483647 h 857"/>
                  <a:gd name="T16" fmla="*/ 2147483647 w 675"/>
                  <a:gd name="T17" fmla="*/ 2147483647 h 857"/>
                  <a:gd name="T18" fmla="*/ 2147483647 w 675"/>
                  <a:gd name="T19" fmla="*/ 2147483647 h 857"/>
                  <a:gd name="T20" fmla="*/ 2147483647 w 675"/>
                  <a:gd name="T21" fmla="*/ 2147483647 h 857"/>
                  <a:gd name="T22" fmla="*/ 2147483647 w 675"/>
                  <a:gd name="T23" fmla="*/ 2147483647 h 857"/>
                  <a:gd name="T24" fmla="*/ 2147483647 w 675"/>
                  <a:gd name="T25" fmla="*/ 2147483647 h 857"/>
                  <a:gd name="T26" fmla="*/ 2147483647 w 675"/>
                  <a:gd name="T27" fmla="*/ 2147483647 h 857"/>
                  <a:gd name="T28" fmla="*/ 2147483647 w 675"/>
                  <a:gd name="T29" fmla="*/ 2147483647 h 857"/>
                  <a:gd name="T30" fmla="*/ 2147483647 w 675"/>
                  <a:gd name="T31" fmla="*/ 2147483647 h 857"/>
                  <a:gd name="T32" fmla="*/ 2147483647 w 675"/>
                  <a:gd name="T33" fmla="*/ 2147483647 h 857"/>
                  <a:gd name="T34" fmla="*/ 2147483647 w 675"/>
                  <a:gd name="T35" fmla="*/ 2147483647 h 857"/>
                  <a:gd name="T36" fmla="*/ 2147483647 w 675"/>
                  <a:gd name="T37" fmla="*/ 2147483647 h 857"/>
                  <a:gd name="T38" fmla="*/ 2147483647 w 675"/>
                  <a:gd name="T39" fmla="*/ 2147483647 h 857"/>
                  <a:gd name="T40" fmla="*/ 2147483647 w 675"/>
                  <a:gd name="T41" fmla="*/ 2147483647 h 857"/>
                  <a:gd name="T42" fmla="*/ 2147483647 w 675"/>
                  <a:gd name="T43" fmla="*/ 2147483647 h 857"/>
                  <a:gd name="T44" fmla="*/ 2147483647 w 675"/>
                  <a:gd name="T45" fmla="*/ 2147483647 h 857"/>
                  <a:gd name="T46" fmla="*/ 2147483647 w 675"/>
                  <a:gd name="T47" fmla="*/ 2147483647 h 857"/>
                  <a:gd name="T48" fmla="*/ 2147483647 w 675"/>
                  <a:gd name="T49" fmla="*/ 2147483647 h 857"/>
                  <a:gd name="T50" fmla="*/ 2147483647 w 675"/>
                  <a:gd name="T51" fmla="*/ 2147483647 h 857"/>
                  <a:gd name="T52" fmla="*/ 2147483647 w 675"/>
                  <a:gd name="T53" fmla="*/ 2147483647 h 857"/>
                  <a:gd name="T54" fmla="*/ 2147483647 w 675"/>
                  <a:gd name="T55" fmla="*/ 2147483647 h 857"/>
                  <a:gd name="T56" fmla="*/ 2147483647 w 675"/>
                  <a:gd name="T57" fmla="*/ 2147483647 h 857"/>
                  <a:gd name="T58" fmla="*/ 2147483647 w 675"/>
                  <a:gd name="T59" fmla="*/ 2147483647 h 857"/>
                  <a:gd name="T60" fmla="*/ 2147483647 w 675"/>
                  <a:gd name="T61" fmla="*/ 2147483647 h 857"/>
                  <a:gd name="T62" fmla="*/ 2147483647 w 675"/>
                  <a:gd name="T63" fmla="*/ 2147483647 h 857"/>
                  <a:gd name="T64" fmla="*/ 2147483647 w 675"/>
                  <a:gd name="T65" fmla="*/ 2147483647 h 857"/>
                  <a:gd name="T66" fmla="*/ 2147483647 w 675"/>
                  <a:gd name="T67" fmla="*/ 2147483647 h 857"/>
                  <a:gd name="T68" fmla="*/ 2147483647 w 675"/>
                  <a:gd name="T69" fmla="*/ 2147483647 h 857"/>
                  <a:gd name="T70" fmla="*/ 2147483647 w 675"/>
                  <a:gd name="T71" fmla="*/ 2147483647 h 857"/>
                  <a:gd name="T72" fmla="*/ 2147483647 w 675"/>
                  <a:gd name="T73" fmla="*/ 2147483647 h 857"/>
                  <a:gd name="T74" fmla="*/ 2147483647 w 675"/>
                  <a:gd name="T75" fmla="*/ 2147483647 h 857"/>
                  <a:gd name="T76" fmla="*/ 2147483647 w 675"/>
                  <a:gd name="T77" fmla="*/ 2147483647 h 857"/>
                  <a:gd name="T78" fmla="*/ 2147483647 w 675"/>
                  <a:gd name="T79" fmla="*/ 2147483647 h 857"/>
                  <a:gd name="T80" fmla="*/ 2147483647 w 675"/>
                  <a:gd name="T81" fmla="*/ 2147483647 h 857"/>
                  <a:gd name="T82" fmla="*/ 2147483647 w 675"/>
                  <a:gd name="T83" fmla="*/ 2147483647 h 857"/>
                  <a:gd name="T84" fmla="*/ 2147483647 w 675"/>
                  <a:gd name="T85" fmla="*/ 2147483647 h 857"/>
                  <a:gd name="T86" fmla="*/ 2147483647 w 675"/>
                  <a:gd name="T87" fmla="*/ 2147483647 h 857"/>
                  <a:gd name="T88" fmla="*/ 2147483647 w 675"/>
                  <a:gd name="T89" fmla="*/ 2147483647 h 857"/>
                  <a:gd name="T90" fmla="*/ 2147483647 w 675"/>
                  <a:gd name="T91" fmla="*/ 2147483647 h 857"/>
                  <a:gd name="T92" fmla="*/ 2147483647 w 675"/>
                  <a:gd name="T93" fmla="*/ 2147483647 h 857"/>
                  <a:gd name="T94" fmla="*/ 2147483647 w 675"/>
                  <a:gd name="T95" fmla="*/ 2147483647 h 857"/>
                  <a:gd name="T96" fmla="*/ 2147483647 w 675"/>
                  <a:gd name="T97" fmla="*/ 2147483647 h 857"/>
                  <a:gd name="T98" fmla="*/ 2147483647 w 675"/>
                  <a:gd name="T99" fmla="*/ 2147483647 h 857"/>
                  <a:gd name="T100" fmla="*/ 0 w 675"/>
                  <a:gd name="T101" fmla="*/ 2147483647 h 857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675"/>
                  <a:gd name="T154" fmla="*/ 0 h 857"/>
                  <a:gd name="T155" fmla="*/ 675 w 675"/>
                  <a:gd name="T156" fmla="*/ 857 h 857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675" h="857">
                    <a:moveTo>
                      <a:pt x="675" y="0"/>
                    </a:moveTo>
                    <a:lnTo>
                      <a:pt x="670" y="6"/>
                    </a:lnTo>
                    <a:lnTo>
                      <a:pt x="665" y="14"/>
                    </a:lnTo>
                    <a:lnTo>
                      <a:pt x="661" y="25"/>
                    </a:lnTo>
                    <a:lnTo>
                      <a:pt x="656" y="37"/>
                    </a:lnTo>
                    <a:lnTo>
                      <a:pt x="652" y="49"/>
                    </a:lnTo>
                    <a:lnTo>
                      <a:pt x="649" y="62"/>
                    </a:lnTo>
                    <a:lnTo>
                      <a:pt x="647" y="75"/>
                    </a:lnTo>
                    <a:lnTo>
                      <a:pt x="647" y="772"/>
                    </a:lnTo>
                    <a:lnTo>
                      <a:pt x="645" y="780"/>
                    </a:lnTo>
                    <a:lnTo>
                      <a:pt x="642" y="788"/>
                    </a:lnTo>
                    <a:lnTo>
                      <a:pt x="635" y="795"/>
                    </a:lnTo>
                    <a:lnTo>
                      <a:pt x="627" y="803"/>
                    </a:lnTo>
                    <a:lnTo>
                      <a:pt x="616" y="810"/>
                    </a:lnTo>
                    <a:lnTo>
                      <a:pt x="604" y="816"/>
                    </a:lnTo>
                    <a:lnTo>
                      <a:pt x="589" y="822"/>
                    </a:lnTo>
                    <a:lnTo>
                      <a:pt x="573" y="828"/>
                    </a:lnTo>
                    <a:lnTo>
                      <a:pt x="555" y="834"/>
                    </a:lnTo>
                    <a:lnTo>
                      <a:pt x="535" y="838"/>
                    </a:lnTo>
                    <a:lnTo>
                      <a:pt x="514" y="843"/>
                    </a:lnTo>
                    <a:lnTo>
                      <a:pt x="491" y="847"/>
                    </a:lnTo>
                    <a:lnTo>
                      <a:pt x="468" y="850"/>
                    </a:lnTo>
                    <a:lnTo>
                      <a:pt x="443" y="853"/>
                    </a:lnTo>
                    <a:lnTo>
                      <a:pt x="417" y="855"/>
                    </a:lnTo>
                    <a:lnTo>
                      <a:pt x="363" y="857"/>
                    </a:lnTo>
                    <a:lnTo>
                      <a:pt x="322" y="857"/>
                    </a:lnTo>
                    <a:lnTo>
                      <a:pt x="295" y="856"/>
                    </a:lnTo>
                    <a:lnTo>
                      <a:pt x="268" y="854"/>
                    </a:lnTo>
                    <a:lnTo>
                      <a:pt x="243" y="851"/>
                    </a:lnTo>
                    <a:lnTo>
                      <a:pt x="219" y="848"/>
                    </a:lnTo>
                    <a:lnTo>
                      <a:pt x="196" y="845"/>
                    </a:lnTo>
                    <a:lnTo>
                      <a:pt x="174" y="841"/>
                    </a:lnTo>
                    <a:lnTo>
                      <a:pt x="154" y="836"/>
                    </a:lnTo>
                    <a:lnTo>
                      <a:pt x="135" y="831"/>
                    </a:lnTo>
                    <a:lnTo>
                      <a:pt x="118" y="825"/>
                    </a:lnTo>
                    <a:lnTo>
                      <a:pt x="102" y="819"/>
                    </a:lnTo>
                    <a:lnTo>
                      <a:pt x="89" y="813"/>
                    </a:lnTo>
                    <a:lnTo>
                      <a:pt x="77" y="806"/>
                    </a:lnTo>
                    <a:lnTo>
                      <a:pt x="68" y="799"/>
                    </a:lnTo>
                    <a:lnTo>
                      <a:pt x="60" y="791"/>
                    </a:lnTo>
                    <a:lnTo>
                      <a:pt x="55" y="784"/>
                    </a:lnTo>
                    <a:lnTo>
                      <a:pt x="53" y="776"/>
                    </a:lnTo>
                    <a:lnTo>
                      <a:pt x="53" y="142"/>
                    </a:lnTo>
                    <a:lnTo>
                      <a:pt x="51" y="127"/>
                    </a:lnTo>
                    <a:lnTo>
                      <a:pt x="46" y="112"/>
                    </a:lnTo>
                    <a:lnTo>
                      <a:pt x="39" y="98"/>
                    </a:lnTo>
                    <a:lnTo>
                      <a:pt x="30" y="85"/>
                    </a:lnTo>
                    <a:lnTo>
                      <a:pt x="21" y="73"/>
                    </a:lnTo>
                    <a:lnTo>
                      <a:pt x="12" y="63"/>
                    </a:lnTo>
                    <a:lnTo>
                      <a:pt x="5" y="56"/>
                    </a:lnTo>
                    <a:lnTo>
                      <a:pt x="0" y="50"/>
                    </a:lnTo>
                  </a:path>
                </a:pathLst>
              </a:cu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91" name="Group 174"/>
            <p:cNvGrpSpPr/>
            <p:nvPr/>
          </p:nvGrpSpPr>
          <p:grpSpPr>
            <a:xfrm>
              <a:off x="981357" y="2746123"/>
              <a:ext cx="776187" cy="248884"/>
              <a:chOff x="981357" y="2746123"/>
              <a:chExt cx="776187" cy="248884"/>
            </a:xfrm>
          </p:grpSpPr>
          <p:sp>
            <p:nvSpPr>
              <p:cNvPr id="292" name="Rectangle 163"/>
              <p:cNvSpPr/>
              <p:nvPr/>
            </p:nvSpPr>
            <p:spPr>
              <a:xfrm rot="1231835">
                <a:off x="1509402" y="2746123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93" name="Rectangle 164"/>
              <p:cNvSpPr/>
              <p:nvPr/>
            </p:nvSpPr>
            <p:spPr>
              <a:xfrm rot="413743">
                <a:off x="1360623" y="2789557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94" name="Rectangle 165"/>
              <p:cNvSpPr/>
              <p:nvPr/>
            </p:nvSpPr>
            <p:spPr>
              <a:xfrm rot="20902317">
                <a:off x="1064568" y="2780928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95" name="Rectangle 166"/>
              <p:cNvSpPr/>
              <p:nvPr/>
            </p:nvSpPr>
            <p:spPr>
              <a:xfrm rot="258434">
                <a:off x="1154262" y="2833117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96" name="Rectangle 167"/>
              <p:cNvSpPr/>
              <p:nvPr/>
            </p:nvSpPr>
            <p:spPr>
              <a:xfrm rot="1007909">
                <a:off x="1208584" y="2780928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97" name="Rectangle 168"/>
              <p:cNvSpPr/>
              <p:nvPr/>
            </p:nvSpPr>
            <p:spPr>
              <a:xfrm>
                <a:off x="1278086" y="2852167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98" name="Rectangle 169"/>
              <p:cNvSpPr/>
              <p:nvPr/>
            </p:nvSpPr>
            <p:spPr>
              <a:xfrm rot="1001032">
                <a:off x="1471848" y="2836984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299" name="Rectangle 170"/>
              <p:cNvSpPr/>
              <p:nvPr/>
            </p:nvSpPr>
            <p:spPr>
              <a:xfrm rot="413743">
                <a:off x="1605198" y="2822695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300" name="Rectangle 171"/>
              <p:cNvSpPr/>
              <p:nvPr/>
            </p:nvSpPr>
            <p:spPr>
              <a:xfrm rot="20902317">
                <a:off x="981357" y="2794617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</p:grpSp>
      </p:grpSp>
      <p:pic>
        <p:nvPicPr>
          <p:cNvPr id="305" name="Picture 30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4" t="40695" r="26846" b="11159"/>
          <a:stretch/>
        </p:blipFill>
        <p:spPr>
          <a:xfrm>
            <a:off x="7596336" y="4257163"/>
            <a:ext cx="1235117" cy="1159679"/>
          </a:xfrm>
          <a:prstGeom prst="rect">
            <a:avLst/>
          </a:prstGeom>
        </p:spPr>
      </p:pic>
      <p:sp>
        <p:nvSpPr>
          <p:cNvPr id="307" name="Text Box 271"/>
          <p:cNvSpPr txBox="1">
            <a:spLocks noChangeArrowheads="1"/>
          </p:cNvSpPr>
          <p:nvPr/>
        </p:nvSpPr>
        <p:spPr bwMode="auto">
          <a:xfrm>
            <a:off x="-36512" y="6362170"/>
            <a:ext cx="2102228" cy="52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3" tIns="45717" rIns="91433" bIns="4571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individual calcium 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carbonate plates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rPr>
              <a:t>(ICCPs)</a:t>
            </a:r>
            <a:endParaRPr kumimoji="0" lang="en-US" sz="14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154" name="สี่เหลี่ยมผืนผ้า 4"/>
          <p:cNvSpPr/>
          <p:nvPr/>
        </p:nvSpPr>
        <p:spPr>
          <a:xfrm>
            <a:off x="2981693" y="6581001"/>
            <a:ext cx="57667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cs typeface="Arial" pitchFamily="34" charset="0"/>
              </a:rPr>
              <a:t>We received </a:t>
            </a:r>
            <a:r>
              <a:rPr lang="en-US" sz="1200" b="1" dirty="0">
                <a:cs typeface="Arial" pitchFamily="34" charset="0"/>
              </a:rPr>
              <a:t>individual calcium carbonate plates  </a:t>
            </a:r>
            <a:r>
              <a:rPr lang="en-US" sz="1200" b="1" dirty="0" smtClean="0">
                <a:cs typeface="Arial" pitchFamily="34" charset="0"/>
              </a:rPr>
              <a:t>from Sensor research unit.</a:t>
            </a:r>
            <a:endParaRPr lang="en-US" sz="1200" b="1" baseline="-250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04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0BBC07-2910-4DB8-9803-A54AB3A43881}" type="slidenum">
              <a:rPr lang="en-US" sz="1400" smtClean="0">
                <a:solidFill>
                  <a:schemeClr val="tx1"/>
                </a:solidFill>
              </a:rPr>
              <a:pPr>
                <a:defRPr/>
              </a:pPr>
              <a:t>7</a:t>
            </a:fld>
            <a:endParaRPr lang="th-TH" sz="1400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706438"/>
          </a:xfrm>
        </p:spPr>
        <p:txBody>
          <a:bodyPr/>
          <a:lstStyle/>
          <a:p>
            <a:r>
              <a:rPr lang="en-US" sz="4000" dirty="0" smtClean="0">
                <a:ln w="1905">
                  <a:solidFill>
                    <a:schemeClr val="tx1"/>
                  </a:solidFill>
                </a:ln>
                <a:solidFill>
                  <a:srgbClr val="FA5C8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Results</a:t>
            </a:r>
            <a:endParaRPr lang="th-TH" sz="4000" dirty="0">
              <a:solidFill>
                <a:srgbClr val="FA5C8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836712"/>
            <a:ext cx="8424935" cy="830997"/>
          </a:xfrm>
          <a:prstGeom prst="rect">
            <a:avLst/>
          </a:prstGeom>
          <a:solidFill>
            <a:srgbClr val="FF388C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Investigating morphology of the heterogeneous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Pd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/ICCP catalyst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by using Scanning electron microscope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technique</a:t>
            </a:r>
            <a:endParaRPr kumimoji="0" lang="th-TH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16" name="สี่เหลี่ยมผืนผ้า 9"/>
          <p:cNvSpPr/>
          <p:nvPr/>
        </p:nvSpPr>
        <p:spPr>
          <a:xfrm>
            <a:off x="2541105" y="4894140"/>
            <a:ext cx="8787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SEM</a:t>
            </a:r>
            <a:endParaRPr kumimoji="0" lang="th-TH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สี่เหลี่ยมผืนผ้า 11"/>
          <p:cNvSpPr/>
          <p:nvPr/>
        </p:nvSpPr>
        <p:spPr>
          <a:xfrm>
            <a:off x="6228184" y="4889100"/>
            <a:ext cx="8197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EDX</a:t>
            </a:r>
            <a:endParaRPr kumimoji="0" lang="th-TH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สี่เหลี่ยมผืนผ้า 6"/>
          <p:cNvSpPr/>
          <p:nvPr/>
        </p:nvSpPr>
        <p:spPr>
          <a:xfrm>
            <a:off x="3428999" y="6093296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Pd</a:t>
            </a:r>
            <a:r>
              <a:rPr kumimoji="0" lang="en-US" sz="18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/ICCP </a:t>
            </a:r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catalyst </a:t>
            </a:r>
            <a:endParaRPr kumimoji="0" lang="th-TH" sz="18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38198" y="5580728"/>
            <a:ext cx="4086531" cy="400110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ICCP size is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around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3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micrometer.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204864"/>
            <a:ext cx="3445537" cy="25841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207" y="2220104"/>
            <a:ext cx="3400201" cy="25463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261437"/>
            <a:ext cx="191030" cy="250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9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0BBC07-2910-4DB8-9803-A54AB3A43881}" type="slidenum">
              <a:rPr lang="en-US" sz="1400" smtClean="0">
                <a:solidFill>
                  <a:schemeClr val="tx1"/>
                </a:solidFill>
              </a:rPr>
              <a:pPr>
                <a:defRPr/>
              </a:pPr>
              <a:t>8</a:t>
            </a:fld>
            <a:endParaRPr lang="th-TH" sz="1400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706438"/>
          </a:xfrm>
        </p:spPr>
        <p:txBody>
          <a:bodyPr/>
          <a:lstStyle/>
          <a:p>
            <a:r>
              <a:rPr lang="en-US" sz="4000" dirty="0" smtClean="0">
                <a:ln w="1905">
                  <a:solidFill>
                    <a:schemeClr val="tx1"/>
                  </a:solidFill>
                </a:ln>
                <a:solidFill>
                  <a:srgbClr val="FA5C8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Results</a:t>
            </a:r>
            <a:endParaRPr lang="th-TH" sz="4000" dirty="0">
              <a:solidFill>
                <a:srgbClr val="FA5C8D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11561" y="836712"/>
            <a:ext cx="7920880" cy="1200329"/>
          </a:xfrm>
          <a:prstGeom prst="rect">
            <a:avLst/>
          </a:prstGeom>
          <a:solidFill>
            <a:srgbClr val="FF388C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Investigating amount of palladium on shell particle by using inductively coupled plasma optical emission spectroscopy (ICP-OES)</a:t>
            </a:r>
            <a:endParaRPr kumimoji="0" lang="th-TH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pSp>
        <p:nvGrpSpPr>
          <p:cNvPr id="69" name="กลุ่ม 3"/>
          <p:cNvGrpSpPr/>
          <p:nvPr/>
        </p:nvGrpSpPr>
        <p:grpSpPr>
          <a:xfrm>
            <a:off x="44363" y="2077887"/>
            <a:ext cx="6020397" cy="1955300"/>
            <a:chOff x="1423951" y="2729176"/>
            <a:chExt cx="6020397" cy="1955300"/>
          </a:xfrm>
        </p:grpSpPr>
        <p:sp>
          <p:nvSpPr>
            <p:cNvPr id="70" name="กระป๋อง 7"/>
            <p:cNvSpPr/>
            <p:nvPr/>
          </p:nvSpPr>
          <p:spPr>
            <a:xfrm>
              <a:off x="2144469" y="2851331"/>
              <a:ext cx="324036" cy="1512168"/>
            </a:xfrm>
            <a:prstGeom prst="can">
              <a:avLst/>
            </a:prstGeom>
            <a:solidFill>
              <a:sysClr val="window" lastClr="FFFFFF"/>
            </a:solidFill>
            <a:ln w="26425" cap="flat" cmpd="sng" algn="ctr">
              <a:solidFill>
                <a:srgbClr val="00349E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Arial"/>
                <a:ea typeface="+mn-ea"/>
                <a:cs typeface="Cordia New"/>
              </a:endParaRPr>
            </a:p>
          </p:txBody>
        </p:sp>
        <p:grpSp>
          <p:nvGrpSpPr>
            <p:cNvPr id="71" name="Group 174"/>
            <p:cNvGrpSpPr/>
            <p:nvPr/>
          </p:nvGrpSpPr>
          <p:grpSpPr>
            <a:xfrm>
              <a:off x="2244852" y="4126780"/>
              <a:ext cx="123269" cy="173479"/>
              <a:chOff x="981357" y="2746123"/>
              <a:chExt cx="776187" cy="248884"/>
            </a:xfrm>
          </p:grpSpPr>
          <p:sp>
            <p:nvSpPr>
              <p:cNvPr id="79" name="Rectangle 163"/>
              <p:cNvSpPr/>
              <p:nvPr/>
            </p:nvSpPr>
            <p:spPr>
              <a:xfrm rot="1231835">
                <a:off x="1509402" y="2746123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80" name="Rectangle 164"/>
              <p:cNvSpPr/>
              <p:nvPr/>
            </p:nvSpPr>
            <p:spPr>
              <a:xfrm rot="413743">
                <a:off x="1360623" y="2789557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81" name="Rectangle 165"/>
              <p:cNvSpPr/>
              <p:nvPr/>
            </p:nvSpPr>
            <p:spPr>
              <a:xfrm rot="20902317">
                <a:off x="1064568" y="2780928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82" name="Rectangle 166"/>
              <p:cNvSpPr/>
              <p:nvPr/>
            </p:nvSpPr>
            <p:spPr>
              <a:xfrm rot="258434">
                <a:off x="1154262" y="2833117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83" name="Rectangle 167"/>
              <p:cNvSpPr/>
              <p:nvPr/>
            </p:nvSpPr>
            <p:spPr>
              <a:xfrm rot="1007909">
                <a:off x="1208584" y="2780928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84" name="Rectangle 168"/>
              <p:cNvSpPr/>
              <p:nvPr/>
            </p:nvSpPr>
            <p:spPr>
              <a:xfrm>
                <a:off x="1278086" y="2852167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85" name="Rectangle 169"/>
              <p:cNvSpPr/>
              <p:nvPr/>
            </p:nvSpPr>
            <p:spPr>
              <a:xfrm rot="1001032">
                <a:off x="1471848" y="2836984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86" name="Rectangle 170"/>
              <p:cNvSpPr/>
              <p:nvPr/>
            </p:nvSpPr>
            <p:spPr>
              <a:xfrm rot="413743">
                <a:off x="1605198" y="2822695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  <p:sp>
            <p:nvSpPr>
              <p:cNvPr id="87" name="Rectangle 171"/>
              <p:cNvSpPr/>
              <p:nvPr/>
            </p:nvSpPr>
            <p:spPr>
              <a:xfrm rot="20902317">
                <a:off x="981357" y="2794617"/>
                <a:ext cx="152346" cy="142840"/>
              </a:xfrm>
              <a:prstGeom prst="rect">
                <a:avLst/>
              </a:prstGeom>
              <a:solidFill>
                <a:srgbClr val="FFFFCC"/>
              </a:soli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  <a:scene3d>
                <a:camera prst="isometricTopUp"/>
                <a:lightRig rig="threePt" dir="t"/>
              </a:scene3d>
              <a:sp3d extrusionH="6350">
                <a:extrusionClr>
                  <a:sysClr val="window" lastClr="FFFFFF">
                    <a:lumMod val="7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h-TH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Cordia New"/>
                </a:endParaRPr>
              </a:p>
            </p:txBody>
          </p:sp>
        </p:grpSp>
        <p:sp>
          <p:nvSpPr>
            <p:cNvPr id="72" name="Text Box 271"/>
            <p:cNvSpPr txBox="1">
              <a:spLocks noChangeArrowheads="1"/>
            </p:cNvSpPr>
            <p:nvPr/>
          </p:nvSpPr>
          <p:spPr bwMode="auto">
            <a:xfrm>
              <a:off x="1423951" y="4376705"/>
              <a:ext cx="1736052" cy="307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3" tIns="45717" rIns="91433" bIns="45717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Pd</a:t>
              </a: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rPr>
                <a:t>/ICCP 8 mg </a:t>
              </a:r>
              <a:endParaRPr kumimoji="0" lang="en-US" sz="1400" b="1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475797" y="3342206"/>
              <a:ext cx="100811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Add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Aquaregia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6 mL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กระป๋อง 24"/>
            <p:cNvSpPr/>
            <p:nvPr/>
          </p:nvSpPr>
          <p:spPr>
            <a:xfrm>
              <a:off x="2125707" y="2729176"/>
              <a:ext cx="360040" cy="198985"/>
            </a:xfrm>
            <a:prstGeom prst="can">
              <a:avLst/>
            </a:prstGeom>
            <a:solidFill>
              <a:srgbClr val="FF0000"/>
            </a:solidFill>
            <a:ln w="264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Cordia New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771941" y="3342206"/>
              <a:ext cx="78604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Stir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100 C</a:t>
              </a:r>
              <a:r>
                <a:rPr kumimoji="0" lang="en-US" sz="1400" b="0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o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24 hr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869809" y="3287724"/>
              <a:ext cx="131555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Make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volume</a:t>
              </a:r>
              <a:endParaRPr kumimoji="0" lang="en-US" sz="14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To 25 mL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aphicFrame>
          <p:nvGraphicFramePr>
            <p:cNvPr id="77" name="วัตถุ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81155876"/>
                </p:ext>
              </p:extLst>
            </p:nvPr>
          </p:nvGraphicFramePr>
          <p:xfrm>
            <a:off x="5800525" y="2920536"/>
            <a:ext cx="612775" cy="14716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49" name="CS ChemDraw Drawing" r:id="rId4" imgW="612496" imgH="1471678" progId="ChemDraw.Document.6.0">
                    <p:embed/>
                  </p:oleObj>
                </mc:Choice>
                <mc:Fallback>
                  <p:oleObj name="CS ChemDraw Drawing" r:id="rId4" imgW="612496" imgH="1471678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00525" y="2920536"/>
                          <a:ext cx="612775" cy="14716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8" name="TextBox 77"/>
            <p:cNvSpPr txBox="1"/>
            <p:nvPr/>
          </p:nvSpPr>
          <p:spPr>
            <a:xfrm>
              <a:off x="6471639" y="3341625"/>
              <a:ext cx="97270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Run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ICP-OES</a:t>
              </a:r>
            </a:p>
          </p:txBody>
        </p:sp>
      </p:grpSp>
      <p:pic>
        <p:nvPicPr>
          <p:cNvPr id="88" name="Picture 4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200042"/>
            <a:ext cx="2883404" cy="1710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" name="กระป๋อง 7"/>
          <p:cNvSpPr/>
          <p:nvPr/>
        </p:nvSpPr>
        <p:spPr>
          <a:xfrm>
            <a:off x="2042263" y="2204864"/>
            <a:ext cx="324036" cy="1512168"/>
          </a:xfrm>
          <a:prstGeom prst="can">
            <a:avLst/>
          </a:prstGeom>
          <a:solidFill>
            <a:sysClr val="window" lastClr="FFFFFF"/>
          </a:solidFill>
          <a:ln w="26425" cap="flat" cmpd="sng" algn="ctr">
            <a:solidFill>
              <a:srgbClr val="00349E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0" cap="none" spc="0" normalizeH="0" baseline="0" noProof="0">
              <a:ln>
                <a:noFill/>
              </a:ln>
              <a:noFill/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90" name="กระป๋อง 24"/>
          <p:cNvSpPr/>
          <p:nvPr/>
        </p:nvSpPr>
        <p:spPr>
          <a:xfrm>
            <a:off x="2042263" y="2082709"/>
            <a:ext cx="360040" cy="198985"/>
          </a:xfrm>
          <a:prstGeom prst="can">
            <a:avLst/>
          </a:prstGeom>
          <a:solidFill>
            <a:srgbClr val="FF0000"/>
          </a:solidFill>
          <a:ln w="264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91" name="กระป๋อง 7"/>
          <p:cNvSpPr/>
          <p:nvPr/>
        </p:nvSpPr>
        <p:spPr>
          <a:xfrm>
            <a:off x="2042263" y="3140968"/>
            <a:ext cx="332894" cy="584448"/>
          </a:xfrm>
          <a:prstGeom prst="can">
            <a:avLst/>
          </a:prstGeom>
          <a:solidFill>
            <a:srgbClr val="FF6600"/>
          </a:solidFill>
          <a:ln w="26425" cap="flat" cmpd="sng" algn="ctr">
            <a:solidFill>
              <a:srgbClr val="E400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0" cap="none" spc="0" normalizeH="0" baseline="0" noProof="0">
              <a:ln>
                <a:noFill/>
              </a:ln>
              <a:noFill/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92" name="Rectangle 164"/>
          <p:cNvSpPr/>
          <p:nvPr/>
        </p:nvSpPr>
        <p:spPr>
          <a:xfrm rot="413743">
            <a:off x="2192169" y="3502101"/>
            <a:ext cx="24195" cy="99563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  <a:scene3d>
            <a:camera prst="isometricTopUp"/>
            <a:lightRig rig="threePt" dir="t"/>
          </a:scene3d>
          <a:sp3d extrusionH="6350">
            <a:extrusionClr>
              <a:sysClr val="window" lastClr="FFFFFF">
                <a:lumMod val="75000"/>
              </a:sysClr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93" name="Rectangle 171"/>
          <p:cNvSpPr/>
          <p:nvPr/>
        </p:nvSpPr>
        <p:spPr>
          <a:xfrm rot="20902317">
            <a:off x="2152298" y="3502425"/>
            <a:ext cx="24195" cy="99563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  <a:scene3d>
            <a:camera prst="isometricTopUp"/>
            <a:lightRig rig="threePt" dir="t"/>
          </a:scene3d>
          <a:sp3d extrusionH="6350">
            <a:extrusionClr>
              <a:sysClr val="window" lastClr="FFFFFF">
                <a:lumMod val="75000"/>
              </a:sysClr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94" name="Rectangle 171"/>
          <p:cNvSpPr/>
          <p:nvPr/>
        </p:nvSpPr>
        <p:spPr>
          <a:xfrm rot="20902317">
            <a:off x="2224306" y="3502425"/>
            <a:ext cx="24195" cy="99563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  <a:scene3d>
            <a:camera prst="isometricTopUp"/>
            <a:lightRig rig="threePt" dir="t"/>
          </a:scene3d>
          <a:sp3d extrusionH="6350">
            <a:extrusionClr>
              <a:sysClr val="window" lastClr="FFFFFF">
                <a:lumMod val="75000"/>
              </a:sysClr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95" name="Rectangle 171"/>
          <p:cNvSpPr/>
          <p:nvPr/>
        </p:nvSpPr>
        <p:spPr>
          <a:xfrm rot="20902317">
            <a:off x="2152298" y="3574433"/>
            <a:ext cx="24195" cy="99563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  <a:scene3d>
            <a:camera prst="isometricTopUp"/>
            <a:lightRig rig="threePt" dir="t"/>
          </a:scene3d>
          <a:sp3d extrusionH="6350">
            <a:extrusionClr>
              <a:sysClr val="window" lastClr="FFFFFF">
                <a:lumMod val="75000"/>
              </a:sysClr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96" name="Rectangle 171"/>
          <p:cNvSpPr/>
          <p:nvPr/>
        </p:nvSpPr>
        <p:spPr>
          <a:xfrm rot="20902317">
            <a:off x="2196065" y="3502425"/>
            <a:ext cx="24195" cy="99563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  <a:scene3d>
            <a:camera prst="isometricTopUp"/>
            <a:lightRig rig="threePt" dir="t"/>
          </a:scene3d>
          <a:sp3d extrusionH="6350">
            <a:extrusionClr>
              <a:sysClr val="window" lastClr="FFFFFF">
                <a:lumMod val="75000"/>
              </a:sysClr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97" name="Rectangle 171"/>
          <p:cNvSpPr/>
          <p:nvPr/>
        </p:nvSpPr>
        <p:spPr>
          <a:xfrm rot="20902317">
            <a:off x="2224306" y="3502425"/>
            <a:ext cx="24195" cy="99563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  <a:scene3d>
            <a:camera prst="isometricTopUp"/>
            <a:lightRig rig="threePt" dir="t"/>
          </a:scene3d>
          <a:sp3d extrusionH="6350">
            <a:extrusionClr>
              <a:sysClr val="window" lastClr="FFFFFF">
                <a:lumMod val="75000"/>
              </a:sysClr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98" name="Rectangle 171"/>
          <p:cNvSpPr/>
          <p:nvPr/>
        </p:nvSpPr>
        <p:spPr>
          <a:xfrm rot="20902317">
            <a:off x="2196065" y="3574433"/>
            <a:ext cx="24195" cy="99563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  <a:scene3d>
            <a:camera prst="isometricTopUp"/>
            <a:lightRig rig="threePt" dir="t"/>
          </a:scene3d>
          <a:sp3d extrusionH="6350">
            <a:extrusionClr>
              <a:sysClr val="window" lastClr="FFFFFF">
                <a:lumMod val="75000"/>
              </a:sysClr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99" name="Rectangle 171"/>
          <p:cNvSpPr/>
          <p:nvPr/>
        </p:nvSpPr>
        <p:spPr>
          <a:xfrm rot="20902317">
            <a:off x="2224306" y="3574433"/>
            <a:ext cx="24195" cy="99563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  <a:scene3d>
            <a:camera prst="isometricTopUp"/>
            <a:lightRig rig="threePt" dir="t"/>
          </a:scene3d>
          <a:sp3d extrusionH="6350">
            <a:extrusionClr>
              <a:sysClr val="window" lastClr="FFFFFF">
                <a:lumMod val="75000"/>
              </a:sysClr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100" name="กระป๋อง 7"/>
          <p:cNvSpPr/>
          <p:nvPr/>
        </p:nvSpPr>
        <p:spPr>
          <a:xfrm>
            <a:off x="3194391" y="2183003"/>
            <a:ext cx="324036" cy="1512168"/>
          </a:xfrm>
          <a:prstGeom prst="can">
            <a:avLst/>
          </a:prstGeom>
          <a:solidFill>
            <a:sysClr val="window" lastClr="FFFFFF"/>
          </a:solidFill>
          <a:ln w="26425" cap="flat" cmpd="sng" algn="ctr">
            <a:solidFill>
              <a:srgbClr val="00349E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0" cap="none" spc="0" normalizeH="0" baseline="0" noProof="0">
              <a:ln>
                <a:noFill/>
              </a:ln>
              <a:noFill/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101" name="กระป๋อง 24"/>
          <p:cNvSpPr/>
          <p:nvPr/>
        </p:nvSpPr>
        <p:spPr>
          <a:xfrm>
            <a:off x="3194391" y="2060848"/>
            <a:ext cx="360040" cy="198985"/>
          </a:xfrm>
          <a:prstGeom prst="can">
            <a:avLst/>
          </a:prstGeom>
          <a:solidFill>
            <a:srgbClr val="FF0000"/>
          </a:solidFill>
          <a:ln w="264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102" name="กระป๋อง 7"/>
          <p:cNvSpPr/>
          <p:nvPr/>
        </p:nvSpPr>
        <p:spPr>
          <a:xfrm>
            <a:off x="3194391" y="3119107"/>
            <a:ext cx="332894" cy="584448"/>
          </a:xfrm>
          <a:prstGeom prst="can">
            <a:avLst/>
          </a:prstGeom>
          <a:solidFill>
            <a:srgbClr val="FF6600"/>
          </a:solidFill>
          <a:ln w="26425" cap="flat" cmpd="sng" algn="ctr">
            <a:solidFill>
              <a:srgbClr val="E400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0" cap="none" spc="0" normalizeH="0" baseline="0" noProof="0">
              <a:ln>
                <a:noFill/>
              </a:ln>
              <a:noFill/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103" name="Right Arrow 102"/>
          <p:cNvSpPr/>
          <p:nvPr/>
        </p:nvSpPr>
        <p:spPr>
          <a:xfrm>
            <a:off x="1240225" y="2924944"/>
            <a:ext cx="648072" cy="216024"/>
          </a:xfrm>
          <a:prstGeom prst="rightArrow">
            <a:avLst/>
          </a:prstGeom>
          <a:solidFill>
            <a:srgbClr val="FF388C"/>
          </a:solidFill>
          <a:ln w="26425" cap="flat" cmpd="sng" algn="ctr">
            <a:solidFill>
              <a:srgbClr val="FF388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104" name="Right Arrow 103"/>
          <p:cNvSpPr/>
          <p:nvPr/>
        </p:nvSpPr>
        <p:spPr>
          <a:xfrm>
            <a:off x="2464361" y="2924944"/>
            <a:ext cx="648072" cy="216024"/>
          </a:xfrm>
          <a:prstGeom prst="rightArrow">
            <a:avLst/>
          </a:prstGeom>
          <a:solidFill>
            <a:srgbClr val="FF388C"/>
          </a:solidFill>
          <a:ln w="26425" cap="flat" cmpd="sng" algn="ctr">
            <a:solidFill>
              <a:srgbClr val="FF388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105" name="Right Arrow 104"/>
          <p:cNvSpPr/>
          <p:nvPr/>
        </p:nvSpPr>
        <p:spPr>
          <a:xfrm>
            <a:off x="3563888" y="2924944"/>
            <a:ext cx="648072" cy="216024"/>
          </a:xfrm>
          <a:prstGeom prst="rightArrow">
            <a:avLst/>
          </a:prstGeom>
          <a:solidFill>
            <a:srgbClr val="FF388C"/>
          </a:solidFill>
          <a:ln w="26425" cap="flat" cmpd="sng" algn="ctr">
            <a:solidFill>
              <a:srgbClr val="FF388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sp>
        <p:nvSpPr>
          <p:cNvPr id="106" name="Right Arrow 105"/>
          <p:cNvSpPr/>
          <p:nvPr/>
        </p:nvSpPr>
        <p:spPr>
          <a:xfrm>
            <a:off x="5056649" y="2924944"/>
            <a:ext cx="648072" cy="216024"/>
          </a:xfrm>
          <a:prstGeom prst="rightArrow">
            <a:avLst/>
          </a:prstGeom>
          <a:solidFill>
            <a:srgbClr val="FF388C"/>
          </a:solidFill>
          <a:ln w="26425" cap="flat" cmpd="sng" algn="ctr">
            <a:solidFill>
              <a:srgbClr val="FF388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Cordia New"/>
            </a:endParaRPr>
          </a:p>
        </p:txBody>
      </p:sp>
      <p:graphicFrame>
        <p:nvGraphicFramePr>
          <p:cNvPr id="112" name="Table 1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683477"/>
              </p:ext>
            </p:extLst>
          </p:nvPr>
        </p:nvGraphicFramePr>
        <p:xfrm>
          <a:off x="1403648" y="4196184"/>
          <a:ext cx="6096000" cy="889000"/>
        </p:xfrm>
        <a:graphic>
          <a:graphicData uri="http://schemas.openxmlformats.org/drawingml/2006/table">
            <a:tbl>
              <a:tblPr firstRow="1" bandRow="1"/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Catalyst</a:t>
                      </a:r>
                      <a:endParaRPr lang="th-TH" sz="1400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 w="12700" cmpd="sng">
                      <a:solidFill>
                        <a:srgbClr val="FF388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Expected Palladium Content [%wt]</a:t>
                      </a:r>
                      <a:endParaRPr lang="th-TH" sz="1400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 w="12700" cmpd="sng">
                      <a:solidFill>
                        <a:srgbClr val="FF388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Exact Palladium Content [%wt]</a:t>
                      </a:r>
                      <a:r>
                        <a:rPr lang="en-US" sz="1400" b="1" baseline="30000" dirty="0" smtClean="0"/>
                        <a:t>a</a:t>
                      </a:r>
                      <a:endParaRPr lang="th-TH" sz="1400" b="1" baseline="30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 w="12700" cap="flat" cmpd="sng" algn="ctr">
                      <a:solidFill>
                        <a:srgbClr val="FF38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Pd</a:t>
                      </a:r>
                      <a:r>
                        <a:rPr lang="en-US" sz="1400" dirty="0" smtClean="0"/>
                        <a:t>/ICCP</a:t>
                      </a:r>
                      <a:endParaRPr lang="th-TH" sz="1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7.0</a:t>
                      </a:r>
                      <a:endParaRPr lang="th-TH" sz="1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F388C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6.1 ± 0.2</a:t>
                      </a:r>
                      <a:endParaRPr lang="th-TH" sz="1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38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88C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3" name="Rectangle 112"/>
          <p:cNvSpPr/>
          <p:nvPr/>
        </p:nvSpPr>
        <p:spPr>
          <a:xfrm>
            <a:off x="144016" y="5517232"/>
            <a:ext cx="8892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aseline="30000" dirty="0" err="1"/>
              <a:t>a</a:t>
            </a:r>
            <a:r>
              <a:rPr lang="en-US" sz="1200" dirty="0" err="1" smtClean="0"/>
              <a:t>Percentage</a:t>
            </a:r>
            <a:r>
              <a:rPr lang="en-US" sz="1200" dirty="0" smtClean="0"/>
              <a:t> of exact palladium weight was determined by ICP-OES analysis.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6384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0BBC07-2910-4DB8-9803-A54AB3A43881}" type="slidenum">
              <a:rPr lang="en-US" sz="1400" smtClean="0">
                <a:solidFill>
                  <a:schemeClr val="tx1"/>
                </a:solidFill>
              </a:rPr>
              <a:pPr>
                <a:defRPr/>
              </a:pPr>
              <a:t>9</a:t>
            </a:fld>
            <a:endParaRPr lang="th-TH" sz="1400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706438"/>
          </a:xfrm>
        </p:spPr>
        <p:txBody>
          <a:bodyPr/>
          <a:lstStyle/>
          <a:p>
            <a:r>
              <a:rPr lang="en-US" sz="4000" dirty="0" smtClean="0">
                <a:ln w="1905">
                  <a:solidFill>
                    <a:schemeClr val="tx1"/>
                  </a:solidFill>
                </a:ln>
                <a:solidFill>
                  <a:srgbClr val="FA5C8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Results</a:t>
            </a:r>
            <a:endParaRPr lang="th-TH" sz="4000" dirty="0">
              <a:solidFill>
                <a:srgbClr val="FA5C8D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1" y="836712"/>
            <a:ext cx="7920880" cy="461665"/>
          </a:xfrm>
          <a:prstGeom prst="rect">
            <a:avLst/>
          </a:prstGeom>
          <a:solidFill>
            <a:srgbClr val="FF388C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Optimization condition</a:t>
            </a:r>
            <a:endParaRPr kumimoji="0" lang="th-TH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8317723"/>
              </p:ext>
            </p:extLst>
          </p:nvPr>
        </p:nvGraphicFramePr>
        <p:xfrm>
          <a:off x="542925" y="1785938"/>
          <a:ext cx="7721600" cy="1328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3" name="CS ChemDraw Drawing" r:id="rId4" imgW="6519342" imgH="1121304" progId="ChemDraw.Document.6.0">
                  <p:embed/>
                </p:oleObj>
              </mc:Choice>
              <mc:Fallback>
                <p:oleObj name="CS ChemDraw Drawing" r:id="rId4" imgW="6519342" imgH="1121304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" y="1785938"/>
                        <a:ext cx="7721600" cy="1328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11561" y="1298377"/>
            <a:ext cx="3168352" cy="4001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1. Screening </a:t>
            </a:r>
            <a:r>
              <a:rPr lang="en-US" sz="2000" dirty="0"/>
              <a:t>type of base  </a:t>
            </a:r>
            <a:endParaRPr lang="th-TH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629056" y="2689175"/>
            <a:ext cx="4839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Following of the reaction by %conversion from </a:t>
            </a:r>
            <a:r>
              <a:rPr lang="en-US" sz="1400" baseline="30000" dirty="0" smtClean="0"/>
              <a:t>1</a:t>
            </a:r>
            <a:r>
              <a:rPr lang="en-US" sz="1400" dirty="0" smtClean="0"/>
              <a:t>H-NMR </a:t>
            </a:r>
            <a:endParaRPr lang="th-TH" sz="14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718557"/>
              </p:ext>
            </p:extLst>
          </p:nvPr>
        </p:nvGraphicFramePr>
        <p:xfrm>
          <a:off x="2077959" y="2996952"/>
          <a:ext cx="4990879" cy="3110864"/>
        </p:xfrm>
        <a:graphic>
          <a:graphicData uri="http://schemas.openxmlformats.org/drawingml/2006/table">
            <a:tbl>
              <a:tblPr firstRow="1" firstCol="1" bandRow="1"/>
              <a:tblGrid>
                <a:gridCol w="807213"/>
                <a:gridCol w="1683515"/>
                <a:gridCol w="2500151"/>
              </a:tblGrid>
              <a:tr h="5931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Entry</a:t>
                      </a:r>
                      <a:endParaRPr lang="en-US" sz="1400" b="1" dirty="0">
                        <a:effectLst/>
                        <a:latin typeface="Cordia New" pitchFamily="34" charset="-34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5BD3"/>
                      </a:solidFill>
                    </a:lnT>
                    <a:lnB w="12700" cmpd="sng">
                      <a:solidFill>
                        <a:srgbClr val="005BD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Type of base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5BD3"/>
                      </a:solidFill>
                    </a:lnT>
                    <a:lnB w="12700" cmpd="sng">
                      <a:solidFill>
                        <a:srgbClr val="005BD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Conversion[%]</a:t>
                      </a:r>
                      <a:endParaRPr lang="en-US" sz="1400" b="1" dirty="0">
                        <a:effectLst/>
                        <a:latin typeface="Cordia New" pitchFamily="34" charset="-34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5BD3"/>
                      </a:solidFill>
                    </a:lnT>
                    <a:lnB w="12700" cmpd="sng">
                      <a:solidFill>
                        <a:srgbClr val="005BD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Cordia New" pitchFamily="34" charset="-34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5BD3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BD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/>
                        <a:t>KOAc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5BD3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BD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18</a:t>
                      </a:r>
                      <a:endParaRPr lang="th-TH" sz="1400" dirty="0">
                        <a:latin typeface="+mn-lt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5BD3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BD3">
                        <a:alpha val="20000"/>
                      </a:srgbClr>
                    </a:solidFill>
                  </a:tcPr>
                </a:tc>
              </a:tr>
              <a:tr h="360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ordia New" pitchFamily="34" charset="-34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/>
                        <a:t>piperidine</a:t>
                      </a:r>
                      <a:endParaRPr lang="th-TH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88</a:t>
                      </a:r>
                      <a:endParaRPr lang="th-TH" sz="1400" dirty="0">
                        <a:latin typeface="+mn-lt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6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3</a:t>
                      </a:r>
                      <a:endParaRPr lang="en-US" sz="1400" dirty="0">
                        <a:effectLst/>
                        <a:latin typeface="+mn-lt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BD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TEA</a:t>
                      </a:r>
                      <a:endParaRPr lang="th-TH" sz="1400" dirty="0">
                        <a:latin typeface="+mn-lt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BD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94</a:t>
                      </a:r>
                      <a:endParaRPr lang="th-TH" sz="1400" dirty="0">
                        <a:latin typeface="+mn-lt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BD3">
                        <a:alpha val="20000"/>
                      </a:srgbClr>
                    </a:solidFill>
                  </a:tcPr>
                </a:tc>
              </a:tr>
              <a:tr h="3295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+mn-lt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DIPA</a:t>
                      </a:r>
                      <a:endParaRPr lang="th-TH" sz="1400" dirty="0">
                        <a:latin typeface="+mn-lt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100</a:t>
                      </a:r>
                      <a:endParaRPr lang="th-TH" sz="1400" dirty="0">
                        <a:latin typeface="+mn-lt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1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5</a:t>
                      </a:r>
                      <a:endParaRPr lang="en-US" sz="1400" dirty="0">
                        <a:effectLst/>
                        <a:latin typeface="+mn-lt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BD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Cs</a:t>
                      </a:r>
                      <a:r>
                        <a:rPr lang="en-US" sz="1400" baseline="-25000" dirty="0" smtClean="0"/>
                        <a:t>2</a:t>
                      </a:r>
                      <a:r>
                        <a:rPr lang="en-US" sz="1400" dirty="0" smtClean="0"/>
                        <a:t>CO</a:t>
                      </a:r>
                      <a:r>
                        <a:rPr lang="en-US" sz="1400" baseline="-25000" dirty="0" smtClean="0"/>
                        <a:t>3</a:t>
                      </a:r>
                      <a:endParaRPr lang="th-TH" sz="1400" baseline="-25000" dirty="0">
                        <a:latin typeface="+mn-lt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BD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100</a:t>
                      </a:r>
                      <a:endParaRPr lang="th-TH" sz="1400" dirty="0">
                        <a:latin typeface="+mn-lt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BD3">
                        <a:alpha val="20000"/>
                      </a:srgbClr>
                    </a:solidFill>
                  </a:tcPr>
                </a:tc>
              </a:tr>
              <a:tr h="3623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+mn-lt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aseline="0" dirty="0" smtClean="0"/>
                        <a:t>Na</a:t>
                      </a:r>
                      <a:r>
                        <a:rPr lang="en-US" sz="1400" baseline="-25000" dirty="0" smtClean="0"/>
                        <a:t>2</a:t>
                      </a:r>
                      <a:r>
                        <a:rPr lang="en-US" sz="1400" dirty="0" smtClean="0"/>
                        <a:t>CO</a:t>
                      </a:r>
                      <a:r>
                        <a:rPr lang="en-US" sz="1400" baseline="-25000" dirty="0" smtClean="0"/>
                        <a:t>3</a:t>
                      </a:r>
                      <a:endParaRPr lang="th-TH" sz="1400" baseline="-25000" dirty="0">
                        <a:latin typeface="+mn-lt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100</a:t>
                      </a:r>
                      <a:endParaRPr lang="th-TH" sz="1400" dirty="0">
                        <a:latin typeface="+mn-lt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4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7</a:t>
                      </a:r>
                      <a:endParaRPr lang="en-US" sz="1400" dirty="0">
                        <a:effectLst/>
                        <a:latin typeface="+mn-lt"/>
                        <a:ea typeface="Cordia New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005BD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BD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aseline="0" dirty="0" smtClean="0"/>
                        <a:t>K</a:t>
                      </a:r>
                      <a:r>
                        <a:rPr lang="en-US" sz="1400" baseline="-25000" dirty="0" smtClean="0"/>
                        <a:t>2</a:t>
                      </a:r>
                      <a:r>
                        <a:rPr lang="en-US" sz="1400" baseline="0" dirty="0" smtClean="0"/>
                        <a:t>CO</a:t>
                      </a:r>
                      <a:r>
                        <a:rPr lang="en-US" sz="1400" baseline="-25000" dirty="0" smtClean="0"/>
                        <a:t>3</a:t>
                      </a:r>
                      <a:endParaRPr lang="th-TH" sz="1400" baseline="-25000" dirty="0">
                        <a:latin typeface="+mn-lt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005BD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BD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100</a:t>
                      </a:r>
                      <a:endParaRPr lang="th-TH" sz="1400" dirty="0">
                        <a:latin typeface="+mn-lt"/>
                        <a:cs typeface="Cordia New" pitchFamily="34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005BD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BD3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0" y="6381328"/>
            <a:ext cx="8892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Reaction condition: 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4-iodoanisole 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0.43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mmol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phenylboronic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acid 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0.645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mmol</a:t>
            </a:r>
            <a:r>
              <a:rPr kumimoji="0" lang="th-TH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</a:t>
            </a:r>
            <a:r>
              <a:rPr kumimoji="0" lang="th-TH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Pd catalysts 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0.0086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mmol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bases 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1.29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mmol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in solvents 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6.0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mL</a:t>
            </a:r>
            <a:r>
              <a:rPr kumimoji="0" lang="th-TH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23728" y="4725144"/>
            <a:ext cx="4925072" cy="13681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8352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ngsana New"/>
      </a:majorFont>
      <a:minorFont>
        <a:latin typeface="Arial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6687</TotalTime>
  <Words>1946</Words>
  <Application>Microsoft Office PowerPoint</Application>
  <PresentationFormat>On-screen Show (4:3)</PresentationFormat>
  <Paragraphs>312</Paragraphs>
  <Slides>17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Default Design</vt:lpstr>
      <vt:lpstr>CS ChemDraw Drawing</vt:lpstr>
      <vt:lpstr>PowerPoint Presentation</vt:lpstr>
      <vt:lpstr>Introduction</vt:lpstr>
      <vt:lpstr>Introduction</vt:lpstr>
      <vt:lpstr>Introduction</vt:lpstr>
      <vt:lpstr>Objectives</vt:lpstr>
      <vt:lpstr>Results</vt:lpstr>
      <vt:lpstr>Results</vt:lpstr>
      <vt:lpstr>Results</vt:lpstr>
      <vt:lpstr>Results</vt:lpstr>
      <vt:lpstr>Results</vt:lpstr>
      <vt:lpstr>Results</vt:lpstr>
      <vt:lpstr>Results</vt:lpstr>
      <vt:lpstr>Conclusions</vt:lpstr>
      <vt:lpstr>Future works</vt:lpstr>
      <vt:lpstr>Acknowledgement </vt:lpstr>
      <vt:lpstr>PowerPoint Presentation</vt:lpstr>
      <vt:lpstr>PowerPoint Presentation</vt:lpstr>
    </vt:vector>
  </TitlesOfParts>
  <Company>SCG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Rommanet</dc:creator>
  <cp:lastModifiedBy>USER</cp:lastModifiedBy>
  <cp:revision>970</cp:revision>
  <dcterms:created xsi:type="dcterms:W3CDTF">2008-12-31T11:39:46Z</dcterms:created>
  <dcterms:modified xsi:type="dcterms:W3CDTF">2016-11-26T15:30:41Z</dcterms:modified>
</cp:coreProperties>
</file>