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2" r:id="rId2"/>
    <p:sldId id="274" r:id="rId3"/>
    <p:sldId id="265" r:id="rId4"/>
    <p:sldId id="263" r:id="rId5"/>
    <p:sldId id="273" r:id="rId6"/>
    <p:sldId id="288" r:id="rId7"/>
    <p:sldId id="272" r:id="rId8"/>
    <p:sldId id="275" r:id="rId9"/>
    <p:sldId id="270" r:id="rId10"/>
    <p:sldId id="277" r:id="rId11"/>
    <p:sldId id="286" r:id="rId12"/>
    <p:sldId id="280" r:id="rId13"/>
    <p:sldId id="287" r:id="rId14"/>
    <p:sldId id="28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24" autoAdjust="0"/>
    <p:restoredTop sz="94660"/>
  </p:normalViewPr>
  <p:slideViewPr>
    <p:cSldViewPr>
      <p:cViewPr varScale="1">
        <p:scale>
          <a:sx n="69" d="100"/>
          <a:sy n="69" d="100"/>
        </p:scale>
        <p:origin x="-13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115611-A878-41D5-9CE7-B71D2E029BC8}" type="datetimeFigureOut">
              <a:rPr lang="th-TH" smtClean="0"/>
              <a:t>24/05/60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F2BFAF-9E4C-42E8-8D5D-AA00718A5F5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7258017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2BFAF-9E4C-42E8-8D5D-AA00718A5F58}" type="slidenum">
              <a:rPr lang="th-TH" smtClean="0"/>
              <a:t>2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586731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1B584-7239-408E-B3CB-953CD950500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7275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1B584-7239-408E-B3CB-953CD950500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6444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Depth =-2*(100-HR)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543A67-6E1A-4A1F-B90D-9AEA507FF67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2285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2BFAF-9E4C-42E8-8D5D-AA00718A5F58}" type="slidenum">
              <a:rPr lang="th-TH" smtClean="0"/>
              <a:t>7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59547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2BFAF-9E4C-42E8-8D5D-AA00718A5F58}" type="slidenum">
              <a:rPr lang="th-TH" smtClean="0"/>
              <a:t>9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224939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0" y="6356350"/>
            <a:ext cx="1066800" cy="365125"/>
          </a:xfrm>
        </p:spPr>
        <p:txBody>
          <a:bodyPr/>
          <a:lstStyle/>
          <a:p>
            <a:fld id="{0E704100-436C-48F9-A710-A6576D44F3DC}" type="datetime1">
              <a:rPr lang="en-US" smtClean="0"/>
              <a:t>5/24/2017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7000" y="6353175"/>
            <a:ext cx="2895600" cy="365125"/>
          </a:xfrm>
        </p:spPr>
        <p:txBody>
          <a:bodyPr/>
          <a:lstStyle/>
          <a:p>
            <a:r>
              <a:rPr lang="en-US" dirty="0" smtClean="0"/>
              <a:t>Siam Physics Congress 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6353175"/>
            <a:ext cx="609600" cy="365125"/>
          </a:xfrm>
        </p:spPr>
        <p:txBody>
          <a:bodyPr/>
          <a:lstStyle/>
          <a:p>
            <a:fld id="{8BAE6797-35B5-4EE9-A50D-46017E04231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162674"/>
            <a:ext cx="1236133" cy="69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568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35D79-6B24-4308-9ED2-E451A75DF690}" type="datetime1">
              <a:rPr lang="en-US" smtClean="0"/>
              <a:t>5/24/2017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Siam Physics Congress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6797-35B5-4EE9-A50D-46017E042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24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0A21F-A598-4909-A951-42EF25CC0B5D}" type="datetime1">
              <a:rPr lang="en-US" smtClean="0"/>
              <a:t>5/24/2017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Siam Physics Congress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6797-35B5-4EE9-A50D-46017E042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654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05600" y="6362700"/>
            <a:ext cx="1583267" cy="365125"/>
          </a:xfrm>
        </p:spPr>
        <p:txBody>
          <a:bodyPr/>
          <a:lstStyle/>
          <a:p>
            <a:fld id="{B1D6029E-3E75-491D-A870-7C3520646641}" type="datetime1">
              <a:rPr lang="en-US" smtClean="0"/>
              <a:t>5/24/2017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416675"/>
            <a:ext cx="533400" cy="365125"/>
          </a:xfrm>
        </p:spPr>
        <p:txBody>
          <a:bodyPr/>
          <a:lstStyle/>
          <a:p>
            <a:fld id="{8BAE6797-35B5-4EE9-A50D-46017E042315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162674"/>
            <a:ext cx="1236133" cy="6953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6262127"/>
            <a:ext cx="1905000" cy="496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060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11BF4-8FC1-4A51-BBF7-B7C61FD8591F}" type="datetime1">
              <a:rPr lang="en-US" smtClean="0"/>
              <a:t>5/24/2017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Siam Physics Congress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6797-35B5-4EE9-A50D-46017E042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118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7A705-0ADD-456E-A35D-48BBC301FA37}" type="datetime1">
              <a:rPr lang="en-US" smtClean="0"/>
              <a:t>5/24/2017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Siam Physics Congress 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6797-35B5-4EE9-A50D-46017E042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262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6AA5D-805F-496F-8B00-A5D32656D7CF}" type="datetime1">
              <a:rPr lang="en-US" smtClean="0"/>
              <a:t>5/24/2017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Siam Physics Congress 2017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6797-35B5-4EE9-A50D-46017E042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229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16B43-DDA7-4FA8-AD34-18568D8AEDA5}" type="datetime1">
              <a:rPr lang="en-US" smtClean="0"/>
              <a:t>5/24/2017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Siam Physics Congress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6797-35B5-4EE9-A50D-46017E042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727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1BEDC-68E5-4485-9429-F619BE3F7052}" type="datetime1">
              <a:rPr lang="en-US" smtClean="0"/>
              <a:t>5/24/2017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Siam Physics Congress 2017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6797-35B5-4EE9-A50D-46017E042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218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6C9A3-B10E-46DB-BA09-888951A4B65D}" type="datetime1">
              <a:rPr lang="en-US" smtClean="0"/>
              <a:t>5/24/2017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Siam Physics Congress 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6797-35B5-4EE9-A50D-46017E042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547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FA227-BB47-48C6-80C1-1D70A3578F60}" type="datetime1">
              <a:rPr lang="en-US" smtClean="0"/>
              <a:t>5/24/2017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Siam Physics Congress 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6797-35B5-4EE9-A50D-46017E042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939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E07DF-CFE7-4292-9471-8F038238FEA9}" type="datetime1">
              <a:rPr lang="en-US" smtClean="0"/>
              <a:t>5/24/2017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Siam Physics Congress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E6797-35B5-4EE9-A50D-46017E042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43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ontree@nimt.or.th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gif"/><Relationship Id="rId5" Type="http://schemas.openxmlformats.org/officeDocument/2006/relationships/image" Target="../media/image4.png"/><Relationship Id="rId4" Type="http://schemas.openxmlformats.org/officeDocument/2006/relationships/hyperlink" Target="mailto:2tassanai@nimt.or.th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9.gif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Relationship Id="rId9" Type="http://schemas.openxmlformats.org/officeDocument/2006/relationships/image" Target="../media/image1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7" Type="http://schemas.openxmlformats.org/officeDocument/2006/relationships/image" Target="../media/image1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emf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emf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emf"/><Relationship Id="rId9" Type="http://schemas.openxmlformats.org/officeDocument/2006/relationships/image" Target="../media/image3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3527" y="838200"/>
            <a:ext cx="8289664" cy="255454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4000" b="1" dirty="0"/>
              <a:t>The prototype of high stiffness load cell for Rockwell hardness testing machine calibration according to ISO 6508-2:2015</a:t>
            </a:r>
            <a:endParaRPr lang="en-US" sz="4000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2375" y="3551106"/>
            <a:ext cx="1940816" cy="2587755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7467600" y="6248400"/>
            <a:ext cx="1355917" cy="379840"/>
            <a:chOff x="7153691" y="5407594"/>
            <a:chExt cx="2012765" cy="615624"/>
          </a:xfrm>
        </p:grpSpPr>
        <p:sp>
          <p:nvSpPr>
            <p:cNvPr id="14" name="Freeform 13"/>
            <p:cNvSpPr/>
            <p:nvPr userDrawn="1"/>
          </p:nvSpPr>
          <p:spPr>
            <a:xfrm>
              <a:off x="7412582" y="5407594"/>
              <a:ext cx="203599" cy="203309"/>
            </a:xfrm>
            <a:custGeom>
              <a:avLst/>
              <a:gdLst>
                <a:gd name="connsiteX0" fmla="*/ 249 w 203599"/>
                <a:gd name="connsiteY0" fmla="*/ 202631 h 203309"/>
                <a:gd name="connsiteX1" fmla="*/ 133599 w 203599"/>
                <a:gd name="connsiteY1" fmla="*/ 140719 h 203309"/>
                <a:gd name="connsiteX2" fmla="*/ 185987 w 203599"/>
                <a:gd name="connsiteY2" fmla="*/ 95475 h 203309"/>
                <a:gd name="connsiteX3" fmla="*/ 202656 w 203599"/>
                <a:gd name="connsiteY3" fmla="*/ 31181 h 203309"/>
                <a:gd name="connsiteX4" fmla="*/ 162174 w 203599"/>
                <a:gd name="connsiteY4" fmla="*/ 225 h 203309"/>
                <a:gd name="connsiteX5" fmla="*/ 116931 w 203599"/>
                <a:gd name="connsiteY5" fmla="*/ 21656 h 203309"/>
                <a:gd name="connsiteX6" fmla="*/ 100262 w 203599"/>
                <a:gd name="connsiteY6" fmla="*/ 97856 h 203309"/>
                <a:gd name="connsiteX7" fmla="*/ 249 w 203599"/>
                <a:gd name="connsiteY7" fmla="*/ 202631 h 203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3599" h="203309">
                  <a:moveTo>
                    <a:pt x="249" y="202631"/>
                  </a:moveTo>
                  <a:cubicBezTo>
                    <a:pt x="5805" y="209775"/>
                    <a:pt x="102643" y="158578"/>
                    <a:pt x="133599" y="140719"/>
                  </a:cubicBezTo>
                  <a:cubicBezTo>
                    <a:pt x="164555" y="122860"/>
                    <a:pt x="174478" y="113731"/>
                    <a:pt x="185987" y="95475"/>
                  </a:cubicBezTo>
                  <a:cubicBezTo>
                    <a:pt x="197497" y="77219"/>
                    <a:pt x="206625" y="47056"/>
                    <a:pt x="202656" y="31181"/>
                  </a:cubicBezTo>
                  <a:cubicBezTo>
                    <a:pt x="198687" y="15306"/>
                    <a:pt x="176461" y="1812"/>
                    <a:pt x="162174" y="225"/>
                  </a:cubicBezTo>
                  <a:cubicBezTo>
                    <a:pt x="147887" y="-1362"/>
                    <a:pt x="127250" y="5384"/>
                    <a:pt x="116931" y="21656"/>
                  </a:cubicBezTo>
                  <a:cubicBezTo>
                    <a:pt x="106612" y="37928"/>
                    <a:pt x="116931" y="67694"/>
                    <a:pt x="100262" y="97856"/>
                  </a:cubicBezTo>
                  <a:cubicBezTo>
                    <a:pt x="83593" y="128018"/>
                    <a:pt x="-5307" y="195487"/>
                    <a:pt x="249" y="20263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 14"/>
            <p:cNvSpPr/>
            <p:nvPr userDrawn="1"/>
          </p:nvSpPr>
          <p:spPr>
            <a:xfrm>
              <a:off x="7414521" y="5612560"/>
              <a:ext cx="248750" cy="159602"/>
            </a:xfrm>
            <a:custGeom>
              <a:avLst/>
              <a:gdLst>
                <a:gd name="connsiteX0" fmla="*/ 692 w 248750"/>
                <a:gd name="connsiteY0" fmla="*/ 46 h 159602"/>
                <a:gd name="connsiteX1" fmla="*/ 98323 w 248750"/>
                <a:gd name="connsiteY1" fmla="*/ 35765 h 159602"/>
                <a:gd name="connsiteX2" fmla="*/ 138804 w 248750"/>
                <a:gd name="connsiteY2" fmla="*/ 100059 h 159602"/>
                <a:gd name="connsiteX3" fmla="*/ 200717 w 248750"/>
                <a:gd name="connsiteY3" fmla="*/ 159590 h 159602"/>
                <a:gd name="connsiteX4" fmla="*/ 248342 w 248750"/>
                <a:gd name="connsiteY4" fmla="*/ 104821 h 159602"/>
                <a:gd name="connsiteX5" fmla="*/ 219767 w 248750"/>
                <a:gd name="connsiteY5" fmla="*/ 50053 h 159602"/>
                <a:gd name="connsiteX6" fmla="*/ 153092 w 248750"/>
                <a:gd name="connsiteY6" fmla="*/ 28621 h 159602"/>
                <a:gd name="connsiteX7" fmla="*/ 692 w 248750"/>
                <a:gd name="connsiteY7" fmla="*/ 46 h 159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750" h="159602">
                  <a:moveTo>
                    <a:pt x="692" y="46"/>
                  </a:moveTo>
                  <a:cubicBezTo>
                    <a:pt x="-8436" y="1237"/>
                    <a:pt x="75304" y="19096"/>
                    <a:pt x="98323" y="35765"/>
                  </a:cubicBezTo>
                  <a:cubicBezTo>
                    <a:pt x="121342" y="52434"/>
                    <a:pt x="121738" y="79422"/>
                    <a:pt x="138804" y="100059"/>
                  </a:cubicBezTo>
                  <a:cubicBezTo>
                    <a:pt x="155870" y="120697"/>
                    <a:pt x="182461" y="158796"/>
                    <a:pt x="200717" y="159590"/>
                  </a:cubicBezTo>
                  <a:cubicBezTo>
                    <a:pt x="218973" y="160384"/>
                    <a:pt x="245167" y="123077"/>
                    <a:pt x="248342" y="104821"/>
                  </a:cubicBezTo>
                  <a:cubicBezTo>
                    <a:pt x="251517" y="86565"/>
                    <a:pt x="235642" y="62753"/>
                    <a:pt x="219767" y="50053"/>
                  </a:cubicBezTo>
                  <a:cubicBezTo>
                    <a:pt x="203892" y="37353"/>
                    <a:pt x="190795" y="36162"/>
                    <a:pt x="153092" y="28621"/>
                  </a:cubicBezTo>
                  <a:cubicBezTo>
                    <a:pt x="115389" y="21080"/>
                    <a:pt x="9820" y="-1145"/>
                    <a:pt x="692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 15"/>
            <p:cNvSpPr/>
            <p:nvPr userDrawn="1"/>
          </p:nvSpPr>
          <p:spPr>
            <a:xfrm>
              <a:off x="7153691" y="5449203"/>
              <a:ext cx="245410" cy="161445"/>
            </a:xfrm>
            <a:custGeom>
              <a:avLst/>
              <a:gdLst>
                <a:gd name="connsiteX0" fmla="*/ 244853 w 245410"/>
                <a:gd name="connsiteY0" fmla="*/ 161022 h 161445"/>
                <a:gd name="connsiteX1" fmla="*/ 101978 w 245410"/>
                <a:gd name="connsiteY1" fmla="*/ 144353 h 161445"/>
                <a:gd name="connsiteX2" fmla="*/ 4347 w 245410"/>
                <a:gd name="connsiteY2" fmla="*/ 94347 h 161445"/>
                <a:gd name="connsiteX3" fmla="*/ 21015 w 245410"/>
                <a:gd name="connsiteY3" fmla="*/ 30053 h 161445"/>
                <a:gd name="connsiteX4" fmla="*/ 56734 w 245410"/>
                <a:gd name="connsiteY4" fmla="*/ 1478 h 161445"/>
                <a:gd name="connsiteX5" fmla="*/ 106740 w 245410"/>
                <a:gd name="connsiteY5" fmla="*/ 72916 h 161445"/>
                <a:gd name="connsiteX6" fmla="*/ 149603 w 245410"/>
                <a:gd name="connsiteY6" fmla="*/ 130066 h 161445"/>
                <a:gd name="connsiteX7" fmla="*/ 244853 w 245410"/>
                <a:gd name="connsiteY7" fmla="*/ 161022 h 161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5410" h="161445">
                  <a:moveTo>
                    <a:pt x="244853" y="161022"/>
                  </a:moveTo>
                  <a:cubicBezTo>
                    <a:pt x="236916" y="163403"/>
                    <a:pt x="142062" y="155465"/>
                    <a:pt x="101978" y="144353"/>
                  </a:cubicBezTo>
                  <a:cubicBezTo>
                    <a:pt x="61894" y="133240"/>
                    <a:pt x="17841" y="113397"/>
                    <a:pt x="4347" y="94347"/>
                  </a:cubicBezTo>
                  <a:cubicBezTo>
                    <a:pt x="-9147" y="75297"/>
                    <a:pt x="12284" y="45531"/>
                    <a:pt x="21015" y="30053"/>
                  </a:cubicBezTo>
                  <a:cubicBezTo>
                    <a:pt x="29746" y="14575"/>
                    <a:pt x="42446" y="-5666"/>
                    <a:pt x="56734" y="1478"/>
                  </a:cubicBezTo>
                  <a:cubicBezTo>
                    <a:pt x="71021" y="8622"/>
                    <a:pt x="91262" y="51485"/>
                    <a:pt x="106740" y="72916"/>
                  </a:cubicBezTo>
                  <a:cubicBezTo>
                    <a:pt x="122218" y="94347"/>
                    <a:pt x="125394" y="114191"/>
                    <a:pt x="149603" y="130066"/>
                  </a:cubicBezTo>
                  <a:cubicBezTo>
                    <a:pt x="173812" y="145941"/>
                    <a:pt x="252790" y="158641"/>
                    <a:pt x="244853" y="1610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16"/>
            <p:cNvSpPr/>
            <p:nvPr userDrawn="1"/>
          </p:nvSpPr>
          <p:spPr>
            <a:xfrm>
              <a:off x="7264222" y="5614951"/>
              <a:ext cx="141681" cy="320721"/>
            </a:xfrm>
            <a:custGeom>
              <a:avLst/>
              <a:gdLst>
                <a:gd name="connsiteX0" fmla="*/ 141466 w 141681"/>
                <a:gd name="connsiteY0" fmla="*/ 37 h 320721"/>
                <a:gd name="connsiteX1" fmla="*/ 62884 w 141681"/>
                <a:gd name="connsiteY1" fmla="*/ 119099 h 320721"/>
                <a:gd name="connsiteX2" fmla="*/ 12878 w 141681"/>
                <a:gd name="connsiteY2" fmla="*/ 202443 h 320721"/>
                <a:gd name="connsiteX3" fmla="*/ 972 w 141681"/>
                <a:gd name="connsiteY3" fmla="*/ 259593 h 320721"/>
                <a:gd name="connsiteX4" fmla="*/ 31928 w 141681"/>
                <a:gd name="connsiteY4" fmla="*/ 316743 h 320721"/>
                <a:gd name="connsiteX5" fmla="*/ 115272 w 141681"/>
                <a:gd name="connsiteY5" fmla="*/ 302455 h 320721"/>
                <a:gd name="connsiteX6" fmla="*/ 96222 w 141681"/>
                <a:gd name="connsiteY6" fmla="*/ 195299 h 320721"/>
                <a:gd name="connsiteX7" fmla="*/ 86697 w 141681"/>
                <a:gd name="connsiteY7" fmla="*/ 107193 h 320721"/>
                <a:gd name="connsiteX8" fmla="*/ 141466 w 141681"/>
                <a:gd name="connsiteY8" fmla="*/ 37 h 320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681" h="320721">
                  <a:moveTo>
                    <a:pt x="141466" y="37"/>
                  </a:moveTo>
                  <a:cubicBezTo>
                    <a:pt x="137497" y="2021"/>
                    <a:pt x="84315" y="85365"/>
                    <a:pt x="62884" y="119099"/>
                  </a:cubicBezTo>
                  <a:cubicBezTo>
                    <a:pt x="41453" y="152833"/>
                    <a:pt x="23197" y="179027"/>
                    <a:pt x="12878" y="202443"/>
                  </a:cubicBezTo>
                  <a:cubicBezTo>
                    <a:pt x="2559" y="225859"/>
                    <a:pt x="-2203" y="240543"/>
                    <a:pt x="972" y="259593"/>
                  </a:cubicBezTo>
                  <a:cubicBezTo>
                    <a:pt x="4147" y="278643"/>
                    <a:pt x="12878" y="309599"/>
                    <a:pt x="31928" y="316743"/>
                  </a:cubicBezTo>
                  <a:cubicBezTo>
                    <a:pt x="50978" y="323887"/>
                    <a:pt x="104556" y="322696"/>
                    <a:pt x="115272" y="302455"/>
                  </a:cubicBezTo>
                  <a:cubicBezTo>
                    <a:pt x="125988" y="282214"/>
                    <a:pt x="100984" y="227843"/>
                    <a:pt x="96222" y="195299"/>
                  </a:cubicBezTo>
                  <a:cubicBezTo>
                    <a:pt x="91460" y="162755"/>
                    <a:pt x="79950" y="138149"/>
                    <a:pt x="86697" y="107193"/>
                  </a:cubicBezTo>
                  <a:cubicBezTo>
                    <a:pt x="93444" y="76237"/>
                    <a:pt x="145435" y="-1947"/>
                    <a:pt x="141466" y="37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 userDrawn="1"/>
          </p:nvSpPr>
          <p:spPr>
            <a:xfrm>
              <a:off x="7331867" y="5427821"/>
              <a:ext cx="109728" cy="10972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 userDrawn="1"/>
          </p:nvSpPr>
          <p:spPr>
            <a:xfrm>
              <a:off x="7543803" y="5574273"/>
              <a:ext cx="1622653" cy="448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i="1" spc="-130" baseline="0" dirty="0" smtClean="0">
                  <a:solidFill>
                    <a:schemeClr val="accent1">
                      <a:lumMod val="75000"/>
                    </a:schemeClr>
                  </a:solidFill>
                  <a:latin typeface="Segoe Script" panose="020B0504020000000003" pitchFamily="34" charset="0"/>
                </a:rPr>
                <a:t>“I AM NIMT”</a:t>
              </a:r>
              <a:endParaRPr lang="en-US" sz="1200" b="1" i="1" spc="-130" baseline="0" dirty="0">
                <a:solidFill>
                  <a:schemeClr val="accent1">
                    <a:lumMod val="75000"/>
                  </a:schemeClr>
                </a:solidFill>
                <a:latin typeface="Segoe Script" panose="020B0504020000000003" pitchFamily="34" charset="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453526" y="3472934"/>
            <a:ext cx="61758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/>
              <a:t>M </a:t>
            </a:r>
            <a:r>
              <a:rPr lang="en-GB" sz="2400" b="1" dirty="0" err="1"/>
              <a:t>Pakkratoke</a:t>
            </a:r>
            <a:r>
              <a:rPr lang="th-TH" sz="2400" baseline="30000" dirty="0"/>
              <a:t>1</a:t>
            </a:r>
            <a:r>
              <a:rPr lang="en-GB" sz="2400" b="1" dirty="0"/>
              <a:t> and T </a:t>
            </a:r>
            <a:r>
              <a:rPr lang="en-GB" sz="2400" b="1" dirty="0" err="1"/>
              <a:t>Sanponpute</a:t>
            </a:r>
            <a:r>
              <a:rPr lang="th-TH" sz="2400" baseline="30000" dirty="0"/>
              <a:t>2</a:t>
            </a:r>
            <a:endParaRPr lang="en-US" sz="2400" b="1" dirty="0"/>
          </a:p>
        </p:txBody>
      </p:sp>
      <p:sp>
        <p:nvSpPr>
          <p:cNvPr id="3" name="Rectangle 2"/>
          <p:cNvSpPr/>
          <p:nvPr/>
        </p:nvSpPr>
        <p:spPr>
          <a:xfrm>
            <a:off x="483937" y="4343309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baseline="30000" dirty="0"/>
              <a:t>1, 2 </a:t>
            </a:r>
            <a:r>
              <a:rPr lang="en-GB" dirty="0"/>
              <a:t>National Institute of Metrology (Thailand), 3/4-5 Moo 3, </a:t>
            </a:r>
            <a:r>
              <a:rPr lang="en-GB" dirty="0" err="1"/>
              <a:t>Klong</a:t>
            </a:r>
            <a:r>
              <a:rPr lang="en-GB" dirty="0"/>
              <a:t> 5, </a:t>
            </a:r>
            <a:r>
              <a:rPr lang="en-GB" dirty="0" err="1"/>
              <a:t>Klong</a:t>
            </a:r>
            <a:r>
              <a:rPr lang="en-GB" dirty="0"/>
              <a:t> </a:t>
            </a:r>
            <a:r>
              <a:rPr lang="en-GB" dirty="0" err="1"/>
              <a:t>Luang</a:t>
            </a:r>
            <a:r>
              <a:rPr lang="en-GB" dirty="0"/>
              <a:t>, </a:t>
            </a:r>
            <a:r>
              <a:rPr lang="en-GB" dirty="0" err="1"/>
              <a:t>Pathumthani</a:t>
            </a:r>
            <a:r>
              <a:rPr lang="en-GB" dirty="0"/>
              <a:t>, Thailand 12120 email: </a:t>
            </a:r>
            <a:r>
              <a:rPr lang="en-GB" baseline="30000" dirty="0"/>
              <a:t>1</a:t>
            </a:r>
            <a:r>
              <a:rPr lang="en-GB" u="sng" dirty="0">
                <a:hlinkClick r:id="rId3"/>
              </a:rPr>
              <a:t>montree@nimt.or.th</a:t>
            </a:r>
            <a:r>
              <a:rPr lang="en-GB" dirty="0"/>
              <a:t>, </a:t>
            </a:r>
            <a:r>
              <a:rPr lang="en-GB" u="sng" baseline="30000" dirty="0">
                <a:hlinkClick r:id="rId4"/>
              </a:rPr>
              <a:t>2</a:t>
            </a:r>
            <a:r>
              <a:rPr lang="en-GB" u="sng" dirty="0">
                <a:hlinkClick r:id="rId4"/>
              </a:rPr>
              <a:t>tassanai@nimt.or.th</a:t>
            </a:r>
            <a:r>
              <a:rPr lang="en-GB" dirty="0"/>
              <a:t>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5562599"/>
            <a:ext cx="2184400" cy="12287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173" y="76200"/>
            <a:ext cx="2924175" cy="762000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6797-35B5-4EE9-A50D-46017E04231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14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59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339"/>
          <a:stretch/>
        </p:blipFill>
        <p:spPr>
          <a:xfrm>
            <a:off x="3509698" y="990600"/>
            <a:ext cx="3124200" cy="3100763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6797-35B5-4EE9-A50D-46017E042315}" type="slidenum">
              <a:rPr lang="en-US" smtClean="0"/>
              <a:t>10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 rot="1399473">
            <a:off x="7915237" y="277146"/>
            <a:ext cx="1355916" cy="379841"/>
            <a:chOff x="7153691" y="5407594"/>
            <a:chExt cx="2012764" cy="615626"/>
          </a:xfrm>
        </p:grpSpPr>
        <p:sp>
          <p:nvSpPr>
            <p:cNvPr id="8" name="Freeform 7"/>
            <p:cNvSpPr/>
            <p:nvPr userDrawn="1"/>
          </p:nvSpPr>
          <p:spPr>
            <a:xfrm>
              <a:off x="7412582" y="5407594"/>
              <a:ext cx="203599" cy="203309"/>
            </a:xfrm>
            <a:custGeom>
              <a:avLst/>
              <a:gdLst>
                <a:gd name="connsiteX0" fmla="*/ 249 w 203599"/>
                <a:gd name="connsiteY0" fmla="*/ 202631 h 203309"/>
                <a:gd name="connsiteX1" fmla="*/ 133599 w 203599"/>
                <a:gd name="connsiteY1" fmla="*/ 140719 h 203309"/>
                <a:gd name="connsiteX2" fmla="*/ 185987 w 203599"/>
                <a:gd name="connsiteY2" fmla="*/ 95475 h 203309"/>
                <a:gd name="connsiteX3" fmla="*/ 202656 w 203599"/>
                <a:gd name="connsiteY3" fmla="*/ 31181 h 203309"/>
                <a:gd name="connsiteX4" fmla="*/ 162174 w 203599"/>
                <a:gd name="connsiteY4" fmla="*/ 225 h 203309"/>
                <a:gd name="connsiteX5" fmla="*/ 116931 w 203599"/>
                <a:gd name="connsiteY5" fmla="*/ 21656 h 203309"/>
                <a:gd name="connsiteX6" fmla="*/ 100262 w 203599"/>
                <a:gd name="connsiteY6" fmla="*/ 97856 h 203309"/>
                <a:gd name="connsiteX7" fmla="*/ 249 w 203599"/>
                <a:gd name="connsiteY7" fmla="*/ 202631 h 203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3599" h="203309">
                  <a:moveTo>
                    <a:pt x="249" y="202631"/>
                  </a:moveTo>
                  <a:cubicBezTo>
                    <a:pt x="5805" y="209775"/>
                    <a:pt x="102643" y="158578"/>
                    <a:pt x="133599" y="140719"/>
                  </a:cubicBezTo>
                  <a:cubicBezTo>
                    <a:pt x="164555" y="122860"/>
                    <a:pt x="174478" y="113731"/>
                    <a:pt x="185987" y="95475"/>
                  </a:cubicBezTo>
                  <a:cubicBezTo>
                    <a:pt x="197497" y="77219"/>
                    <a:pt x="206625" y="47056"/>
                    <a:pt x="202656" y="31181"/>
                  </a:cubicBezTo>
                  <a:cubicBezTo>
                    <a:pt x="198687" y="15306"/>
                    <a:pt x="176461" y="1812"/>
                    <a:pt x="162174" y="225"/>
                  </a:cubicBezTo>
                  <a:cubicBezTo>
                    <a:pt x="147887" y="-1362"/>
                    <a:pt x="127250" y="5384"/>
                    <a:pt x="116931" y="21656"/>
                  </a:cubicBezTo>
                  <a:cubicBezTo>
                    <a:pt x="106612" y="37928"/>
                    <a:pt x="116931" y="67694"/>
                    <a:pt x="100262" y="97856"/>
                  </a:cubicBezTo>
                  <a:cubicBezTo>
                    <a:pt x="83593" y="128018"/>
                    <a:pt x="-5307" y="195487"/>
                    <a:pt x="249" y="20263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 8"/>
            <p:cNvSpPr/>
            <p:nvPr userDrawn="1"/>
          </p:nvSpPr>
          <p:spPr>
            <a:xfrm>
              <a:off x="7414521" y="5612560"/>
              <a:ext cx="248750" cy="159602"/>
            </a:xfrm>
            <a:custGeom>
              <a:avLst/>
              <a:gdLst>
                <a:gd name="connsiteX0" fmla="*/ 692 w 248750"/>
                <a:gd name="connsiteY0" fmla="*/ 46 h 159602"/>
                <a:gd name="connsiteX1" fmla="*/ 98323 w 248750"/>
                <a:gd name="connsiteY1" fmla="*/ 35765 h 159602"/>
                <a:gd name="connsiteX2" fmla="*/ 138804 w 248750"/>
                <a:gd name="connsiteY2" fmla="*/ 100059 h 159602"/>
                <a:gd name="connsiteX3" fmla="*/ 200717 w 248750"/>
                <a:gd name="connsiteY3" fmla="*/ 159590 h 159602"/>
                <a:gd name="connsiteX4" fmla="*/ 248342 w 248750"/>
                <a:gd name="connsiteY4" fmla="*/ 104821 h 159602"/>
                <a:gd name="connsiteX5" fmla="*/ 219767 w 248750"/>
                <a:gd name="connsiteY5" fmla="*/ 50053 h 159602"/>
                <a:gd name="connsiteX6" fmla="*/ 153092 w 248750"/>
                <a:gd name="connsiteY6" fmla="*/ 28621 h 159602"/>
                <a:gd name="connsiteX7" fmla="*/ 692 w 248750"/>
                <a:gd name="connsiteY7" fmla="*/ 46 h 159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750" h="159602">
                  <a:moveTo>
                    <a:pt x="692" y="46"/>
                  </a:moveTo>
                  <a:cubicBezTo>
                    <a:pt x="-8436" y="1237"/>
                    <a:pt x="75304" y="19096"/>
                    <a:pt x="98323" y="35765"/>
                  </a:cubicBezTo>
                  <a:cubicBezTo>
                    <a:pt x="121342" y="52434"/>
                    <a:pt x="121738" y="79422"/>
                    <a:pt x="138804" y="100059"/>
                  </a:cubicBezTo>
                  <a:cubicBezTo>
                    <a:pt x="155870" y="120697"/>
                    <a:pt x="182461" y="158796"/>
                    <a:pt x="200717" y="159590"/>
                  </a:cubicBezTo>
                  <a:cubicBezTo>
                    <a:pt x="218973" y="160384"/>
                    <a:pt x="245167" y="123077"/>
                    <a:pt x="248342" y="104821"/>
                  </a:cubicBezTo>
                  <a:cubicBezTo>
                    <a:pt x="251517" y="86565"/>
                    <a:pt x="235642" y="62753"/>
                    <a:pt x="219767" y="50053"/>
                  </a:cubicBezTo>
                  <a:cubicBezTo>
                    <a:pt x="203892" y="37353"/>
                    <a:pt x="190795" y="36162"/>
                    <a:pt x="153092" y="28621"/>
                  </a:cubicBezTo>
                  <a:cubicBezTo>
                    <a:pt x="115389" y="21080"/>
                    <a:pt x="9820" y="-1145"/>
                    <a:pt x="692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 userDrawn="1"/>
          </p:nvSpPr>
          <p:spPr>
            <a:xfrm>
              <a:off x="7153691" y="5449203"/>
              <a:ext cx="245410" cy="161445"/>
            </a:xfrm>
            <a:custGeom>
              <a:avLst/>
              <a:gdLst>
                <a:gd name="connsiteX0" fmla="*/ 244853 w 245410"/>
                <a:gd name="connsiteY0" fmla="*/ 161022 h 161445"/>
                <a:gd name="connsiteX1" fmla="*/ 101978 w 245410"/>
                <a:gd name="connsiteY1" fmla="*/ 144353 h 161445"/>
                <a:gd name="connsiteX2" fmla="*/ 4347 w 245410"/>
                <a:gd name="connsiteY2" fmla="*/ 94347 h 161445"/>
                <a:gd name="connsiteX3" fmla="*/ 21015 w 245410"/>
                <a:gd name="connsiteY3" fmla="*/ 30053 h 161445"/>
                <a:gd name="connsiteX4" fmla="*/ 56734 w 245410"/>
                <a:gd name="connsiteY4" fmla="*/ 1478 h 161445"/>
                <a:gd name="connsiteX5" fmla="*/ 106740 w 245410"/>
                <a:gd name="connsiteY5" fmla="*/ 72916 h 161445"/>
                <a:gd name="connsiteX6" fmla="*/ 149603 w 245410"/>
                <a:gd name="connsiteY6" fmla="*/ 130066 h 161445"/>
                <a:gd name="connsiteX7" fmla="*/ 244853 w 245410"/>
                <a:gd name="connsiteY7" fmla="*/ 161022 h 161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5410" h="161445">
                  <a:moveTo>
                    <a:pt x="244853" y="161022"/>
                  </a:moveTo>
                  <a:cubicBezTo>
                    <a:pt x="236916" y="163403"/>
                    <a:pt x="142062" y="155465"/>
                    <a:pt x="101978" y="144353"/>
                  </a:cubicBezTo>
                  <a:cubicBezTo>
                    <a:pt x="61894" y="133240"/>
                    <a:pt x="17841" y="113397"/>
                    <a:pt x="4347" y="94347"/>
                  </a:cubicBezTo>
                  <a:cubicBezTo>
                    <a:pt x="-9147" y="75297"/>
                    <a:pt x="12284" y="45531"/>
                    <a:pt x="21015" y="30053"/>
                  </a:cubicBezTo>
                  <a:cubicBezTo>
                    <a:pt x="29746" y="14575"/>
                    <a:pt x="42446" y="-5666"/>
                    <a:pt x="56734" y="1478"/>
                  </a:cubicBezTo>
                  <a:cubicBezTo>
                    <a:pt x="71021" y="8622"/>
                    <a:pt x="91262" y="51485"/>
                    <a:pt x="106740" y="72916"/>
                  </a:cubicBezTo>
                  <a:cubicBezTo>
                    <a:pt x="122218" y="94347"/>
                    <a:pt x="125394" y="114191"/>
                    <a:pt x="149603" y="130066"/>
                  </a:cubicBezTo>
                  <a:cubicBezTo>
                    <a:pt x="173812" y="145941"/>
                    <a:pt x="252790" y="158641"/>
                    <a:pt x="244853" y="1610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 userDrawn="1"/>
          </p:nvSpPr>
          <p:spPr>
            <a:xfrm>
              <a:off x="7264222" y="5614951"/>
              <a:ext cx="141681" cy="320721"/>
            </a:xfrm>
            <a:custGeom>
              <a:avLst/>
              <a:gdLst>
                <a:gd name="connsiteX0" fmla="*/ 141466 w 141681"/>
                <a:gd name="connsiteY0" fmla="*/ 37 h 320721"/>
                <a:gd name="connsiteX1" fmla="*/ 62884 w 141681"/>
                <a:gd name="connsiteY1" fmla="*/ 119099 h 320721"/>
                <a:gd name="connsiteX2" fmla="*/ 12878 w 141681"/>
                <a:gd name="connsiteY2" fmla="*/ 202443 h 320721"/>
                <a:gd name="connsiteX3" fmla="*/ 972 w 141681"/>
                <a:gd name="connsiteY3" fmla="*/ 259593 h 320721"/>
                <a:gd name="connsiteX4" fmla="*/ 31928 w 141681"/>
                <a:gd name="connsiteY4" fmla="*/ 316743 h 320721"/>
                <a:gd name="connsiteX5" fmla="*/ 115272 w 141681"/>
                <a:gd name="connsiteY5" fmla="*/ 302455 h 320721"/>
                <a:gd name="connsiteX6" fmla="*/ 96222 w 141681"/>
                <a:gd name="connsiteY6" fmla="*/ 195299 h 320721"/>
                <a:gd name="connsiteX7" fmla="*/ 86697 w 141681"/>
                <a:gd name="connsiteY7" fmla="*/ 107193 h 320721"/>
                <a:gd name="connsiteX8" fmla="*/ 141466 w 141681"/>
                <a:gd name="connsiteY8" fmla="*/ 37 h 320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681" h="320721">
                  <a:moveTo>
                    <a:pt x="141466" y="37"/>
                  </a:moveTo>
                  <a:cubicBezTo>
                    <a:pt x="137497" y="2021"/>
                    <a:pt x="84315" y="85365"/>
                    <a:pt x="62884" y="119099"/>
                  </a:cubicBezTo>
                  <a:cubicBezTo>
                    <a:pt x="41453" y="152833"/>
                    <a:pt x="23197" y="179027"/>
                    <a:pt x="12878" y="202443"/>
                  </a:cubicBezTo>
                  <a:cubicBezTo>
                    <a:pt x="2559" y="225859"/>
                    <a:pt x="-2203" y="240543"/>
                    <a:pt x="972" y="259593"/>
                  </a:cubicBezTo>
                  <a:cubicBezTo>
                    <a:pt x="4147" y="278643"/>
                    <a:pt x="12878" y="309599"/>
                    <a:pt x="31928" y="316743"/>
                  </a:cubicBezTo>
                  <a:cubicBezTo>
                    <a:pt x="50978" y="323887"/>
                    <a:pt x="104556" y="322696"/>
                    <a:pt x="115272" y="302455"/>
                  </a:cubicBezTo>
                  <a:cubicBezTo>
                    <a:pt x="125988" y="282214"/>
                    <a:pt x="100984" y="227843"/>
                    <a:pt x="96222" y="195299"/>
                  </a:cubicBezTo>
                  <a:cubicBezTo>
                    <a:pt x="91460" y="162755"/>
                    <a:pt x="79950" y="138149"/>
                    <a:pt x="86697" y="107193"/>
                  </a:cubicBezTo>
                  <a:cubicBezTo>
                    <a:pt x="93444" y="76237"/>
                    <a:pt x="145435" y="-1947"/>
                    <a:pt x="141466" y="37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 userDrawn="1"/>
          </p:nvSpPr>
          <p:spPr>
            <a:xfrm>
              <a:off x="7331867" y="5427821"/>
              <a:ext cx="109728" cy="10972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 userDrawn="1"/>
          </p:nvSpPr>
          <p:spPr>
            <a:xfrm>
              <a:off x="7543802" y="5574275"/>
              <a:ext cx="1622653" cy="448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i="1" spc="-130" baseline="0" dirty="0" smtClean="0">
                  <a:solidFill>
                    <a:schemeClr val="accent1">
                      <a:lumMod val="75000"/>
                    </a:schemeClr>
                  </a:solidFill>
                  <a:latin typeface="Segoe Script" panose="020B0504020000000003" pitchFamily="34" charset="0"/>
                </a:rPr>
                <a:t>“I AM NIMT”</a:t>
              </a:r>
              <a:endParaRPr lang="en-US" sz="1200" b="1" i="1" spc="-130" baseline="0" dirty="0">
                <a:solidFill>
                  <a:schemeClr val="accent1">
                    <a:lumMod val="75000"/>
                  </a:schemeClr>
                </a:solidFill>
                <a:latin typeface="Segoe Script" panose="020B0504020000000003" pitchFamily="34" charset="0"/>
              </a:endParaRPr>
            </a:p>
          </p:txBody>
        </p:sp>
      </p:grp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4731961"/>
              </p:ext>
            </p:extLst>
          </p:nvPr>
        </p:nvGraphicFramePr>
        <p:xfrm>
          <a:off x="1609195" y="4267200"/>
          <a:ext cx="6849005" cy="15714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63780"/>
                <a:gridCol w="1200970"/>
                <a:gridCol w="1201818"/>
                <a:gridCol w="1113673"/>
                <a:gridCol w="1168764"/>
              </a:tblGrid>
              <a:tr h="523829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Parameters</a:t>
                      </a:r>
                      <a:endParaRPr lang="en-US" sz="1200" dirty="0">
                        <a:effectLst/>
                        <a:latin typeface="Calibri"/>
                        <a:ea typeface="MS Mincho"/>
                        <a:cs typeface="Cordi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PA</a:t>
                      </a:r>
                      <a:endParaRPr lang="en-US" sz="1200">
                        <a:effectLst/>
                        <a:latin typeface="Calibri"/>
                        <a:ea typeface="MS Mincho"/>
                        <a:cs typeface="Cordi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PB</a:t>
                      </a:r>
                      <a:endParaRPr lang="en-US" sz="1200">
                        <a:effectLst/>
                        <a:latin typeface="Calibri"/>
                        <a:ea typeface="MS Mincho"/>
                        <a:cs typeface="Cordi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PC</a:t>
                      </a:r>
                      <a:endParaRPr lang="en-US" sz="1200">
                        <a:effectLst/>
                        <a:latin typeface="Calibri"/>
                        <a:ea typeface="MS Mincho"/>
                        <a:cs typeface="Cordi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PD</a:t>
                      </a:r>
                      <a:endParaRPr lang="en-US" sz="1200">
                        <a:effectLst/>
                        <a:latin typeface="Calibri"/>
                        <a:ea typeface="MS Mincho"/>
                        <a:cs typeface="Cordia New"/>
                      </a:endParaRPr>
                    </a:p>
                  </a:txBody>
                  <a:tcPr marL="68580" marR="68580" marT="0" marB="0"/>
                </a:tc>
              </a:tr>
              <a:tr h="523829"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Stress </a:t>
                      </a:r>
                      <a:r>
                        <a:rPr lang="en-US" sz="2000" dirty="0" smtClean="0">
                          <a:effectLst/>
                        </a:rPr>
                        <a:t>(</a:t>
                      </a:r>
                      <a:r>
                        <a:rPr lang="en-US" sz="2000" dirty="0" err="1" smtClean="0">
                          <a:effectLst/>
                        </a:rPr>
                        <a:t>GPa</a:t>
                      </a:r>
                      <a:r>
                        <a:rPr lang="en-US" sz="2000" dirty="0" smtClean="0">
                          <a:effectLst/>
                        </a:rPr>
                        <a:t>)</a:t>
                      </a:r>
                      <a:endParaRPr lang="en-US" sz="1200" dirty="0">
                        <a:effectLst/>
                        <a:latin typeface="Calibri"/>
                        <a:ea typeface="MS Mincho"/>
                        <a:cs typeface="Cordi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117.5</a:t>
                      </a:r>
                      <a:endParaRPr lang="en-US" sz="1200" dirty="0">
                        <a:effectLst/>
                        <a:latin typeface="Calibri"/>
                        <a:ea typeface="MS Mincho"/>
                        <a:cs typeface="Cordi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127.4</a:t>
                      </a:r>
                      <a:endParaRPr lang="en-US" sz="1200" dirty="0">
                        <a:effectLst/>
                        <a:latin typeface="Calibri"/>
                        <a:ea typeface="MS Mincho"/>
                        <a:cs typeface="Cordi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116.7</a:t>
                      </a:r>
                      <a:endParaRPr lang="en-US" sz="1200" dirty="0">
                        <a:effectLst/>
                        <a:latin typeface="Calibri"/>
                        <a:ea typeface="MS Mincho"/>
                        <a:cs typeface="Cordi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127.9</a:t>
                      </a:r>
                      <a:endParaRPr lang="en-US" sz="1200" dirty="0">
                        <a:effectLst/>
                        <a:latin typeface="Calibri"/>
                        <a:ea typeface="MS Mincho"/>
                        <a:cs typeface="Cordia New"/>
                      </a:endParaRPr>
                    </a:p>
                  </a:txBody>
                  <a:tcPr marL="68580" marR="68580" marT="0" marB="0"/>
                </a:tc>
              </a:tr>
              <a:tr h="523829"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Strain </a:t>
                      </a:r>
                      <a:r>
                        <a:rPr lang="en-US" sz="2000" dirty="0" smtClean="0">
                          <a:effectLst/>
                        </a:rPr>
                        <a:t>(×10</a:t>
                      </a:r>
                      <a:r>
                        <a:rPr lang="en-US" sz="2000" baseline="30000" dirty="0" smtClean="0">
                          <a:effectLst/>
                        </a:rPr>
                        <a:t>-6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strain)</a:t>
                      </a:r>
                      <a:endParaRPr lang="en-US" sz="1200" dirty="0">
                        <a:effectLst/>
                        <a:latin typeface="Calibri"/>
                        <a:ea typeface="MS Mincho"/>
                        <a:cs typeface="Cordi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458.0</a:t>
                      </a:r>
                      <a:endParaRPr lang="en-US" sz="1200" dirty="0">
                        <a:effectLst/>
                        <a:latin typeface="Calibri"/>
                        <a:ea typeface="MS Mincho"/>
                        <a:cs typeface="Cordi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501.3</a:t>
                      </a:r>
                      <a:endParaRPr lang="en-US" sz="1200" dirty="0">
                        <a:effectLst/>
                        <a:latin typeface="Calibri"/>
                        <a:ea typeface="MS Mincho"/>
                        <a:cs typeface="Cordi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457.9</a:t>
                      </a:r>
                      <a:endParaRPr lang="en-US" sz="1200" dirty="0">
                        <a:effectLst/>
                        <a:latin typeface="Calibri"/>
                        <a:ea typeface="MS Mincho"/>
                        <a:cs typeface="Cordi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498.7</a:t>
                      </a:r>
                      <a:endParaRPr lang="en-US" sz="1200" dirty="0">
                        <a:effectLst/>
                        <a:latin typeface="Calibri"/>
                        <a:ea typeface="MS Mincho"/>
                        <a:cs typeface="Cordia New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2" name="Rectangle 34"/>
          <p:cNvSpPr>
            <a:spLocks noChangeArrowheads="1"/>
          </p:cNvSpPr>
          <p:nvPr/>
        </p:nvSpPr>
        <p:spPr bwMode="auto">
          <a:xfrm>
            <a:off x="4881298" y="4963180"/>
            <a:ext cx="261161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gsana New" pitchFamily="18" charset="-34"/>
                <a:cs typeface="Angsana New" pitchFamily="18" charset="-34"/>
              </a:rPr>
              <a:t>Yield strength = 350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gsana New" pitchFamily="18" charset="-34"/>
                <a:cs typeface="Angsana New" pitchFamily="18" charset="-34"/>
              </a:rPr>
              <a:t>GPa</a:t>
            </a:r>
            <a:endParaRPr lang="th-TH" sz="2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3281098" y="1828800"/>
            <a:ext cx="1384033" cy="585785"/>
            <a:chOff x="304800" y="693444"/>
            <a:chExt cx="1384033" cy="585785"/>
          </a:xfrm>
        </p:grpSpPr>
        <p:sp>
          <p:nvSpPr>
            <p:cNvPr id="46" name="Text Box 2"/>
            <p:cNvSpPr txBox="1">
              <a:spLocks noChangeArrowheads="1"/>
            </p:cNvSpPr>
            <p:nvPr/>
          </p:nvSpPr>
          <p:spPr bwMode="auto">
            <a:xfrm>
              <a:off x="304800" y="909897"/>
              <a:ext cx="96493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indent="457200">
                <a:spcAft>
                  <a:spcPts val="0"/>
                </a:spcAft>
              </a:pPr>
              <a:r>
                <a:rPr lang="en-US" b="1" dirty="0" smtClean="0">
                  <a:solidFill>
                    <a:srgbClr val="FF0000"/>
                  </a:solidFill>
                  <a:effectLst/>
                  <a:latin typeface="Calibri"/>
                  <a:ea typeface="MS Mincho"/>
                  <a:cs typeface="Cordia New"/>
                </a:rPr>
                <a:t>PA</a:t>
              </a:r>
              <a:endParaRPr lang="en-US" b="1" dirty="0">
                <a:effectLst/>
                <a:latin typeface="Calibri"/>
                <a:ea typeface="MS Mincho"/>
                <a:cs typeface="Cordia New"/>
              </a:endParaRPr>
            </a:p>
          </p:txBody>
        </p:sp>
        <p:sp>
          <p:nvSpPr>
            <p:cNvPr id="47" name="Oval 46"/>
            <p:cNvSpPr/>
            <p:nvPr/>
          </p:nvSpPr>
          <p:spPr>
            <a:xfrm>
              <a:off x="1155433" y="693444"/>
              <a:ext cx="533400" cy="493256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3281098" y="2819400"/>
            <a:ext cx="1384033" cy="585785"/>
            <a:chOff x="304800" y="693444"/>
            <a:chExt cx="1384033" cy="585785"/>
          </a:xfrm>
        </p:grpSpPr>
        <p:sp>
          <p:nvSpPr>
            <p:cNvPr id="49" name="Text Box 2"/>
            <p:cNvSpPr txBox="1">
              <a:spLocks noChangeArrowheads="1"/>
            </p:cNvSpPr>
            <p:nvPr/>
          </p:nvSpPr>
          <p:spPr bwMode="auto">
            <a:xfrm>
              <a:off x="304800" y="909897"/>
              <a:ext cx="96493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indent="457200">
                <a:spcAft>
                  <a:spcPts val="0"/>
                </a:spcAft>
              </a:pPr>
              <a:r>
                <a:rPr lang="en-US" b="1" dirty="0" smtClean="0">
                  <a:solidFill>
                    <a:srgbClr val="FF0000"/>
                  </a:solidFill>
                  <a:effectLst/>
                  <a:latin typeface="Calibri"/>
                  <a:ea typeface="MS Mincho"/>
                  <a:cs typeface="Cordia New"/>
                </a:rPr>
                <a:t>PB</a:t>
              </a:r>
              <a:endParaRPr lang="en-US" b="1" dirty="0">
                <a:effectLst/>
                <a:latin typeface="Calibri"/>
                <a:ea typeface="MS Mincho"/>
                <a:cs typeface="Cordia New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1155433" y="693444"/>
              <a:ext cx="533400" cy="493256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5440365" y="2819400"/>
            <a:ext cx="964933" cy="585785"/>
            <a:chOff x="1142235" y="693444"/>
            <a:chExt cx="964933" cy="585785"/>
          </a:xfrm>
        </p:grpSpPr>
        <p:sp>
          <p:nvSpPr>
            <p:cNvPr id="52" name="Text Box 2"/>
            <p:cNvSpPr txBox="1">
              <a:spLocks noChangeArrowheads="1"/>
            </p:cNvSpPr>
            <p:nvPr/>
          </p:nvSpPr>
          <p:spPr bwMode="auto">
            <a:xfrm>
              <a:off x="1142235" y="909897"/>
              <a:ext cx="96493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indent="457200">
                <a:spcAft>
                  <a:spcPts val="0"/>
                </a:spcAft>
              </a:pPr>
              <a:r>
                <a:rPr lang="en-US" b="1" dirty="0" smtClean="0">
                  <a:solidFill>
                    <a:srgbClr val="FF0000"/>
                  </a:solidFill>
                  <a:effectLst/>
                  <a:latin typeface="Calibri"/>
                  <a:ea typeface="MS Mincho"/>
                  <a:cs typeface="Cordia New"/>
                </a:rPr>
                <a:t>PD</a:t>
              </a:r>
              <a:endParaRPr lang="en-US" b="1" dirty="0">
                <a:effectLst/>
                <a:latin typeface="Calibri"/>
                <a:ea typeface="MS Mincho"/>
                <a:cs typeface="Cordia New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1155433" y="693444"/>
              <a:ext cx="533400" cy="493256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5453563" y="1828800"/>
            <a:ext cx="964933" cy="585785"/>
            <a:chOff x="1142235" y="693444"/>
            <a:chExt cx="964933" cy="585785"/>
          </a:xfrm>
        </p:grpSpPr>
        <p:sp>
          <p:nvSpPr>
            <p:cNvPr id="55" name="Text Box 2"/>
            <p:cNvSpPr txBox="1">
              <a:spLocks noChangeArrowheads="1"/>
            </p:cNvSpPr>
            <p:nvPr/>
          </p:nvSpPr>
          <p:spPr bwMode="auto">
            <a:xfrm>
              <a:off x="1142235" y="909897"/>
              <a:ext cx="96493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indent="457200">
                <a:spcAft>
                  <a:spcPts val="0"/>
                </a:spcAft>
              </a:pPr>
              <a:r>
                <a:rPr lang="en-US" b="1" dirty="0" smtClean="0">
                  <a:solidFill>
                    <a:srgbClr val="FF0000"/>
                  </a:solidFill>
                  <a:effectLst/>
                  <a:latin typeface="Calibri"/>
                  <a:ea typeface="MS Mincho"/>
                  <a:cs typeface="Cordia New"/>
                </a:rPr>
                <a:t>PC</a:t>
              </a:r>
              <a:endParaRPr lang="en-US" b="1" dirty="0">
                <a:effectLst/>
                <a:latin typeface="Calibri"/>
                <a:ea typeface="MS Mincho"/>
                <a:cs typeface="Cordia New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1155433" y="693444"/>
              <a:ext cx="533400" cy="493256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685800" y="3112601"/>
            <a:ext cx="2482859" cy="400110"/>
          </a:xfrm>
          <a:prstGeom prst="rect">
            <a:avLst/>
          </a:prstGeom>
          <a:solidFill>
            <a:srgbClr val="7030A0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FEA simulation results</a:t>
            </a:r>
            <a:endParaRPr lang="en-US" sz="2000" dirty="0">
              <a:solidFill>
                <a:schemeClr val="bg1"/>
              </a:solidFill>
            </a:endParaRPr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5076428" y="629428"/>
            <a:ext cx="0" cy="437372"/>
          </a:xfrm>
          <a:prstGeom prst="straightConnector1">
            <a:avLst/>
          </a:prstGeom>
          <a:ln w="762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34"/>
          <p:cNvSpPr>
            <a:spLocks noChangeArrowheads="1"/>
          </p:cNvSpPr>
          <p:nvPr/>
        </p:nvSpPr>
        <p:spPr bwMode="auto">
          <a:xfrm>
            <a:off x="5109898" y="533400"/>
            <a:ext cx="222048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gsana New" pitchFamily="18" charset="-34"/>
                <a:cs typeface="Angsana New" pitchFamily="18" charset="-34"/>
              </a:rPr>
              <a:t>150 </a:t>
            </a:r>
            <a:r>
              <a:rPr lang="en-US" sz="28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gsana New" pitchFamily="18" charset="-34"/>
                <a:cs typeface="Angsana New" pitchFamily="18" charset="-34"/>
              </a:rPr>
              <a:t>kgf</a:t>
            </a:r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gsana New" pitchFamily="18" charset="-34"/>
                <a:cs typeface="Angsana New" pitchFamily="18" charset="-34"/>
              </a:rPr>
              <a:t> applied force</a:t>
            </a:r>
            <a:endParaRPr lang="th-TH" sz="28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0" y="-14420"/>
            <a:ext cx="4665131" cy="944880"/>
          </a:xfrm>
          <a:prstGeom prst="rect">
            <a:avLst/>
          </a:prstGeom>
          <a:solidFill>
            <a:srgbClr val="7030A0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smtClean="0">
                <a:solidFill>
                  <a:schemeClr val="bg1"/>
                </a:solidFill>
              </a:rPr>
              <a:t>4. Experiment results</a:t>
            </a:r>
            <a:endParaRPr lang="th-TH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51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6797-35B5-4EE9-A50D-46017E042315}" type="slidenum">
              <a:rPr lang="en-US" smtClean="0"/>
              <a:t>11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 rot="1399473">
            <a:off x="7915237" y="277146"/>
            <a:ext cx="1355916" cy="379841"/>
            <a:chOff x="7153691" y="5407594"/>
            <a:chExt cx="2012764" cy="615626"/>
          </a:xfrm>
        </p:grpSpPr>
        <p:sp>
          <p:nvSpPr>
            <p:cNvPr id="8" name="Freeform 7"/>
            <p:cNvSpPr/>
            <p:nvPr userDrawn="1"/>
          </p:nvSpPr>
          <p:spPr>
            <a:xfrm>
              <a:off x="7412582" y="5407594"/>
              <a:ext cx="203599" cy="203309"/>
            </a:xfrm>
            <a:custGeom>
              <a:avLst/>
              <a:gdLst>
                <a:gd name="connsiteX0" fmla="*/ 249 w 203599"/>
                <a:gd name="connsiteY0" fmla="*/ 202631 h 203309"/>
                <a:gd name="connsiteX1" fmla="*/ 133599 w 203599"/>
                <a:gd name="connsiteY1" fmla="*/ 140719 h 203309"/>
                <a:gd name="connsiteX2" fmla="*/ 185987 w 203599"/>
                <a:gd name="connsiteY2" fmla="*/ 95475 h 203309"/>
                <a:gd name="connsiteX3" fmla="*/ 202656 w 203599"/>
                <a:gd name="connsiteY3" fmla="*/ 31181 h 203309"/>
                <a:gd name="connsiteX4" fmla="*/ 162174 w 203599"/>
                <a:gd name="connsiteY4" fmla="*/ 225 h 203309"/>
                <a:gd name="connsiteX5" fmla="*/ 116931 w 203599"/>
                <a:gd name="connsiteY5" fmla="*/ 21656 h 203309"/>
                <a:gd name="connsiteX6" fmla="*/ 100262 w 203599"/>
                <a:gd name="connsiteY6" fmla="*/ 97856 h 203309"/>
                <a:gd name="connsiteX7" fmla="*/ 249 w 203599"/>
                <a:gd name="connsiteY7" fmla="*/ 202631 h 203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3599" h="203309">
                  <a:moveTo>
                    <a:pt x="249" y="202631"/>
                  </a:moveTo>
                  <a:cubicBezTo>
                    <a:pt x="5805" y="209775"/>
                    <a:pt x="102643" y="158578"/>
                    <a:pt x="133599" y="140719"/>
                  </a:cubicBezTo>
                  <a:cubicBezTo>
                    <a:pt x="164555" y="122860"/>
                    <a:pt x="174478" y="113731"/>
                    <a:pt x="185987" y="95475"/>
                  </a:cubicBezTo>
                  <a:cubicBezTo>
                    <a:pt x="197497" y="77219"/>
                    <a:pt x="206625" y="47056"/>
                    <a:pt x="202656" y="31181"/>
                  </a:cubicBezTo>
                  <a:cubicBezTo>
                    <a:pt x="198687" y="15306"/>
                    <a:pt x="176461" y="1812"/>
                    <a:pt x="162174" y="225"/>
                  </a:cubicBezTo>
                  <a:cubicBezTo>
                    <a:pt x="147887" y="-1362"/>
                    <a:pt x="127250" y="5384"/>
                    <a:pt x="116931" y="21656"/>
                  </a:cubicBezTo>
                  <a:cubicBezTo>
                    <a:pt x="106612" y="37928"/>
                    <a:pt x="116931" y="67694"/>
                    <a:pt x="100262" y="97856"/>
                  </a:cubicBezTo>
                  <a:cubicBezTo>
                    <a:pt x="83593" y="128018"/>
                    <a:pt x="-5307" y="195487"/>
                    <a:pt x="249" y="20263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 8"/>
            <p:cNvSpPr/>
            <p:nvPr userDrawn="1"/>
          </p:nvSpPr>
          <p:spPr>
            <a:xfrm>
              <a:off x="7414521" y="5612560"/>
              <a:ext cx="248750" cy="159602"/>
            </a:xfrm>
            <a:custGeom>
              <a:avLst/>
              <a:gdLst>
                <a:gd name="connsiteX0" fmla="*/ 692 w 248750"/>
                <a:gd name="connsiteY0" fmla="*/ 46 h 159602"/>
                <a:gd name="connsiteX1" fmla="*/ 98323 w 248750"/>
                <a:gd name="connsiteY1" fmla="*/ 35765 h 159602"/>
                <a:gd name="connsiteX2" fmla="*/ 138804 w 248750"/>
                <a:gd name="connsiteY2" fmla="*/ 100059 h 159602"/>
                <a:gd name="connsiteX3" fmla="*/ 200717 w 248750"/>
                <a:gd name="connsiteY3" fmla="*/ 159590 h 159602"/>
                <a:gd name="connsiteX4" fmla="*/ 248342 w 248750"/>
                <a:gd name="connsiteY4" fmla="*/ 104821 h 159602"/>
                <a:gd name="connsiteX5" fmla="*/ 219767 w 248750"/>
                <a:gd name="connsiteY5" fmla="*/ 50053 h 159602"/>
                <a:gd name="connsiteX6" fmla="*/ 153092 w 248750"/>
                <a:gd name="connsiteY6" fmla="*/ 28621 h 159602"/>
                <a:gd name="connsiteX7" fmla="*/ 692 w 248750"/>
                <a:gd name="connsiteY7" fmla="*/ 46 h 159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750" h="159602">
                  <a:moveTo>
                    <a:pt x="692" y="46"/>
                  </a:moveTo>
                  <a:cubicBezTo>
                    <a:pt x="-8436" y="1237"/>
                    <a:pt x="75304" y="19096"/>
                    <a:pt x="98323" y="35765"/>
                  </a:cubicBezTo>
                  <a:cubicBezTo>
                    <a:pt x="121342" y="52434"/>
                    <a:pt x="121738" y="79422"/>
                    <a:pt x="138804" y="100059"/>
                  </a:cubicBezTo>
                  <a:cubicBezTo>
                    <a:pt x="155870" y="120697"/>
                    <a:pt x="182461" y="158796"/>
                    <a:pt x="200717" y="159590"/>
                  </a:cubicBezTo>
                  <a:cubicBezTo>
                    <a:pt x="218973" y="160384"/>
                    <a:pt x="245167" y="123077"/>
                    <a:pt x="248342" y="104821"/>
                  </a:cubicBezTo>
                  <a:cubicBezTo>
                    <a:pt x="251517" y="86565"/>
                    <a:pt x="235642" y="62753"/>
                    <a:pt x="219767" y="50053"/>
                  </a:cubicBezTo>
                  <a:cubicBezTo>
                    <a:pt x="203892" y="37353"/>
                    <a:pt x="190795" y="36162"/>
                    <a:pt x="153092" y="28621"/>
                  </a:cubicBezTo>
                  <a:cubicBezTo>
                    <a:pt x="115389" y="21080"/>
                    <a:pt x="9820" y="-1145"/>
                    <a:pt x="692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 userDrawn="1"/>
          </p:nvSpPr>
          <p:spPr>
            <a:xfrm>
              <a:off x="7153691" y="5449203"/>
              <a:ext cx="245410" cy="161445"/>
            </a:xfrm>
            <a:custGeom>
              <a:avLst/>
              <a:gdLst>
                <a:gd name="connsiteX0" fmla="*/ 244853 w 245410"/>
                <a:gd name="connsiteY0" fmla="*/ 161022 h 161445"/>
                <a:gd name="connsiteX1" fmla="*/ 101978 w 245410"/>
                <a:gd name="connsiteY1" fmla="*/ 144353 h 161445"/>
                <a:gd name="connsiteX2" fmla="*/ 4347 w 245410"/>
                <a:gd name="connsiteY2" fmla="*/ 94347 h 161445"/>
                <a:gd name="connsiteX3" fmla="*/ 21015 w 245410"/>
                <a:gd name="connsiteY3" fmla="*/ 30053 h 161445"/>
                <a:gd name="connsiteX4" fmla="*/ 56734 w 245410"/>
                <a:gd name="connsiteY4" fmla="*/ 1478 h 161445"/>
                <a:gd name="connsiteX5" fmla="*/ 106740 w 245410"/>
                <a:gd name="connsiteY5" fmla="*/ 72916 h 161445"/>
                <a:gd name="connsiteX6" fmla="*/ 149603 w 245410"/>
                <a:gd name="connsiteY6" fmla="*/ 130066 h 161445"/>
                <a:gd name="connsiteX7" fmla="*/ 244853 w 245410"/>
                <a:gd name="connsiteY7" fmla="*/ 161022 h 161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5410" h="161445">
                  <a:moveTo>
                    <a:pt x="244853" y="161022"/>
                  </a:moveTo>
                  <a:cubicBezTo>
                    <a:pt x="236916" y="163403"/>
                    <a:pt x="142062" y="155465"/>
                    <a:pt x="101978" y="144353"/>
                  </a:cubicBezTo>
                  <a:cubicBezTo>
                    <a:pt x="61894" y="133240"/>
                    <a:pt x="17841" y="113397"/>
                    <a:pt x="4347" y="94347"/>
                  </a:cubicBezTo>
                  <a:cubicBezTo>
                    <a:pt x="-9147" y="75297"/>
                    <a:pt x="12284" y="45531"/>
                    <a:pt x="21015" y="30053"/>
                  </a:cubicBezTo>
                  <a:cubicBezTo>
                    <a:pt x="29746" y="14575"/>
                    <a:pt x="42446" y="-5666"/>
                    <a:pt x="56734" y="1478"/>
                  </a:cubicBezTo>
                  <a:cubicBezTo>
                    <a:pt x="71021" y="8622"/>
                    <a:pt x="91262" y="51485"/>
                    <a:pt x="106740" y="72916"/>
                  </a:cubicBezTo>
                  <a:cubicBezTo>
                    <a:pt x="122218" y="94347"/>
                    <a:pt x="125394" y="114191"/>
                    <a:pt x="149603" y="130066"/>
                  </a:cubicBezTo>
                  <a:cubicBezTo>
                    <a:pt x="173812" y="145941"/>
                    <a:pt x="252790" y="158641"/>
                    <a:pt x="244853" y="1610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 userDrawn="1"/>
          </p:nvSpPr>
          <p:spPr>
            <a:xfrm>
              <a:off x="7264222" y="5614951"/>
              <a:ext cx="141681" cy="320721"/>
            </a:xfrm>
            <a:custGeom>
              <a:avLst/>
              <a:gdLst>
                <a:gd name="connsiteX0" fmla="*/ 141466 w 141681"/>
                <a:gd name="connsiteY0" fmla="*/ 37 h 320721"/>
                <a:gd name="connsiteX1" fmla="*/ 62884 w 141681"/>
                <a:gd name="connsiteY1" fmla="*/ 119099 h 320721"/>
                <a:gd name="connsiteX2" fmla="*/ 12878 w 141681"/>
                <a:gd name="connsiteY2" fmla="*/ 202443 h 320721"/>
                <a:gd name="connsiteX3" fmla="*/ 972 w 141681"/>
                <a:gd name="connsiteY3" fmla="*/ 259593 h 320721"/>
                <a:gd name="connsiteX4" fmla="*/ 31928 w 141681"/>
                <a:gd name="connsiteY4" fmla="*/ 316743 h 320721"/>
                <a:gd name="connsiteX5" fmla="*/ 115272 w 141681"/>
                <a:gd name="connsiteY5" fmla="*/ 302455 h 320721"/>
                <a:gd name="connsiteX6" fmla="*/ 96222 w 141681"/>
                <a:gd name="connsiteY6" fmla="*/ 195299 h 320721"/>
                <a:gd name="connsiteX7" fmla="*/ 86697 w 141681"/>
                <a:gd name="connsiteY7" fmla="*/ 107193 h 320721"/>
                <a:gd name="connsiteX8" fmla="*/ 141466 w 141681"/>
                <a:gd name="connsiteY8" fmla="*/ 37 h 320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681" h="320721">
                  <a:moveTo>
                    <a:pt x="141466" y="37"/>
                  </a:moveTo>
                  <a:cubicBezTo>
                    <a:pt x="137497" y="2021"/>
                    <a:pt x="84315" y="85365"/>
                    <a:pt x="62884" y="119099"/>
                  </a:cubicBezTo>
                  <a:cubicBezTo>
                    <a:pt x="41453" y="152833"/>
                    <a:pt x="23197" y="179027"/>
                    <a:pt x="12878" y="202443"/>
                  </a:cubicBezTo>
                  <a:cubicBezTo>
                    <a:pt x="2559" y="225859"/>
                    <a:pt x="-2203" y="240543"/>
                    <a:pt x="972" y="259593"/>
                  </a:cubicBezTo>
                  <a:cubicBezTo>
                    <a:pt x="4147" y="278643"/>
                    <a:pt x="12878" y="309599"/>
                    <a:pt x="31928" y="316743"/>
                  </a:cubicBezTo>
                  <a:cubicBezTo>
                    <a:pt x="50978" y="323887"/>
                    <a:pt x="104556" y="322696"/>
                    <a:pt x="115272" y="302455"/>
                  </a:cubicBezTo>
                  <a:cubicBezTo>
                    <a:pt x="125988" y="282214"/>
                    <a:pt x="100984" y="227843"/>
                    <a:pt x="96222" y="195299"/>
                  </a:cubicBezTo>
                  <a:cubicBezTo>
                    <a:pt x="91460" y="162755"/>
                    <a:pt x="79950" y="138149"/>
                    <a:pt x="86697" y="107193"/>
                  </a:cubicBezTo>
                  <a:cubicBezTo>
                    <a:pt x="93444" y="76237"/>
                    <a:pt x="145435" y="-1947"/>
                    <a:pt x="141466" y="37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 userDrawn="1"/>
          </p:nvSpPr>
          <p:spPr>
            <a:xfrm>
              <a:off x="7331867" y="5427821"/>
              <a:ext cx="109728" cy="10972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 userDrawn="1"/>
          </p:nvSpPr>
          <p:spPr>
            <a:xfrm>
              <a:off x="7543802" y="5574275"/>
              <a:ext cx="1622653" cy="448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i="1" spc="-130" baseline="0" dirty="0" smtClean="0">
                  <a:solidFill>
                    <a:schemeClr val="accent1">
                      <a:lumMod val="75000"/>
                    </a:schemeClr>
                  </a:solidFill>
                  <a:latin typeface="Segoe Script" panose="020B0504020000000003" pitchFamily="34" charset="0"/>
                </a:rPr>
                <a:t>“I AM NIMT”</a:t>
              </a:r>
              <a:endParaRPr lang="en-US" sz="1200" b="1" i="1" spc="-130" baseline="0" dirty="0">
                <a:solidFill>
                  <a:schemeClr val="accent1">
                    <a:lumMod val="75000"/>
                  </a:schemeClr>
                </a:solidFill>
                <a:latin typeface="Segoe Script" panose="020B0504020000000003" pitchFamily="34" charset="0"/>
              </a:endParaRPr>
            </a:p>
          </p:txBody>
        </p:sp>
      </p:grp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4821357"/>
              </p:ext>
            </p:extLst>
          </p:nvPr>
        </p:nvGraphicFramePr>
        <p:xfrm>
          <a:off x="954521" y="4953000"/>
          <a:ext cx="7680406" cy="914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20102"/>
                <a:gridCol w="822900"/>
                <a:gridCol w="822900"/>
                <a:gridCol w="754326"/>
                <a:gridCol w="844621"/>
                <a:gridCol w="740921"/>
                <a:gridCol w="741792"/>
                <a:gridCol w="1032844"/>
              </a:tblGrid>
              <a:tr h="0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2000" kern="100" baseline="0" dirty="0">
                          <a:effectLst/>
                          <a:cs typeface="+mj-cs"/>
                        </a:rPr>
                        <a:t>Parameters</a:t>
                      </a:r>
                      <a:endParaRPr lang="en-US" sz="2000" kern="100" baseline="0" dirty="0">
                        <a:effectLst/>
                        <a:latin typeface="Calibri"/>
                        <a:ea typeface="MS Mincho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2000" kern="100" baseline="0" dirty="0">
                          <a:effectLst/>
                          <a:cs typeface="+mj-cs"/>
                        </a:rPr>
                        <a:t>A</a:t>
                      </a:r>
                      <a:endParaRPr lang="en-US" sz="2000" kern="100" baseline="0" dirty="0">
                        <a:effectLst/>
                        <a:latin typeface="Calibri"/>
                        <a:ea typeface="MS Mincho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2000" kern="100" baseline="0" dirty="0">
                          <a:effectLst/>
                          <a:cs typeface="+mj-cs"/>
                        </a:rPr>
                        <a:t>B</a:t>
                      </a:r>
                      <a:endParaRPr lang="en-US" sz="2000" kern="100" baseline="0" dirty="0">
                        <a:effectLst/>
                        <a:latin typeface="Calibri"/>
                        <a:ea typeface="MS Mincho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2000" kern="100" baseline="0" dirty="0">
                          <a:effectLst/>
                          <a:cs typeface="+mj-cs"/>
                        </a:rPr>
                        <a:t>C</a:t>
                      </a:r>
                      <a:endParaRPr lang="en-US" sz="2000" kern="100" baseline="0" dirty="0">
                        <a:effectLst/>
                        <a:latin typeface="Calibri"/>
                        <a:ea typeface="MS Mincho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2000" kern="100" baseline="0" dirty="0">
                          <a:effectLst/>
                          <a:cs typeface="+mj-cs"/>
                        </a:rPr>
                        <a:t>D</a:t>
                      </a:r>
                      <a:endParaRPr lang="en-US" sz="2000" kern="100" baseline="0" dirty="0">
                        <a:effectLst/>
                        <a:latin typeface="Calibri"/>
                        <a:ea typeface="MS Mincho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2000" kern="100" baseline="0" dirty="0">
                          <a:effectLst/>
                          <a:cs typeface="+mj-cs"/>
                        </a:rPr>
                        <a:t>E</a:t>
                      </a:r>
                      <a:endParaRPr lang="en-US" sz="2000" kern="100" baseline="0" dirty="0">
                        <a:effectLst/>
                        <a:latin typeface="Calibri"/>
                        <a:ea typeface="MS Mincho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2000" kern="100" baseline="0">
                          <a:effectLst/>
                          <a:cs typeface="+mj-cs"/>
                        </a:rPr>
                        <a:t>F</a:t>
                      </a:r>
                      <a:endParaRPr lang="en-US" sz="2000" kern="100" baseline="0">
                        <a:effectLst/>
                        <a:latin typeface="Calibri"/>
                        <a:ea typeface="MS Mincho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2000" kern="100" baseline="0" dirty="0">
                          <a:effectLst/>
                          <a:cs typeface="+mj-cs"/>
                        </a:rPr>
                        <a:t>G</a:t>
                      </a:r>
                      <a:endParaRPr lang="en-US" sz="2000" kern="100" baseline="0" dirty="0">
                        <a:effectLst/>
                        <a:latin typeface="Calibri"/>
                        <a:ea typeface="MS Mincho"/>
                        <a:cs typeface="+mj-cs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2000" kern="100" baseline="0" dirty="0">
                          <a:effectLst/>
                          <a:cs typeface="+mj-cs"/>
                        </a:rPr>
                        <a:t>Deformed (µm)</a:t>
                      </a:r>
                      <a:endParaRPr lang="en-US" sz="2000" kern="100" baseline="0" dirty="0">
                        <a:effectLst/>
                        <a:latin typeface="Calibri"/>
                        <a:ea typeface="MS Mincho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2000" kern="100" baseline="0" dirty="0" smtClean="0">
                          <a:effectLst/>
                          <a:latin typeface="Calibri"/>
                          <a:ea typeface="MS Mincho"/>
                          <a:cs typeface="+mj-cs"/>
                        </a:rPr>
                        <a:t>0.95</a:t>
                      </a:r>
                      <a:endParaRPr lang="en-US" sz="2000" kern="100" baseline="0" dirty="0">
                        <a:effectLst/>
                        <a:latin typeface="Calibri"/>
                        <a:ea typeface="MS Mincho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2000" kern="100" baseline="0" dirty="0" smtClean="0">
                          <a:effectLst/>
                          <a:latin typeface="Calibri"/>
                          <a:ea typeface="MS Mincho"/>
                          <a:cs typeface="+mj-cs"/>
                        </a:rPr>
                        <a:t>6.56</a:t>
                      </a:r>
                      <a:endParaRPr lang="en-US" sz="2000" kern="100" baseline="0" dirty="0">
                        <a:effectLst/>
                        <a:latin typeface="Calibri"/>
                        <a:ea typeface="MS Mincho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2000" kern="100" baseline="0" dirty="0" smtClean="0">
                          <a:effectLst/>
                          <a:latin typeface="Calibri"/>
                          <a:ea typeface="MS Mincho"/>
                          <a:cs typeface="+mj-cs"/>
                        </a:rPr>
                        <a:t>6.68</a:t>
                      </a:r>
                      <a:endParaRPr lang="en-US" sz="2000" kern="100" baseline="0" dirty="0">
                        <a:effectLst/>
                        <a:latin typeface="Calibri"/>
                        <a:ea typeface="MS Mincho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2000" kern="100" baseline="0" dirty="0" smtClean="0">
                          <a:effectLst/>
                          <a:latin typeface="Calibri"/>
                          <a:ea typeface="MS Mincho"/>
                          <a:cs typeface="+mj-cs"/>
                        </a:rPr>
                        <a:t>6.16</a:t>
                      </a:r>
                      <a:endParaRPr lang="en-US" sz="2000" kern="100" baseline="0" dirty="0">
                        <a:effectLst/>
                        <a:latin typeface="Calibri"/>
                        <a:ea typeface="MS Mincho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2000" kern="100" baseline="0" dirty="0" smtClean="0">
                          <a:effectLst/>
                          <a:cs typeface="+mj-cs"/>
                        </a:rPr>
                        <a:t>8.0</a:t>
                      </a:r>
                      <a:endParaRPr lang="en-US" sz="2000" kern="100" baseline="0" dirty="0">
                        <a:effectLst/>
                        <a:latin typeface="Calibri"/>
                        <a:ea typeface="MS Mincho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2000" kern="100" baseline="0" dirty="0" smtClean="0">
                          <a:effectLst/>
                          <a:cs typeface="+mj-cs"/>
                        </a:rPr>
                        <a:t>8.0</a:t>
                      </a:r>
                      <a:endParaRPr lang="en-US" sz="2000" kern="100" baseline="0" dirty="0">
                        <a:effectLst/>
                        <a:latin typeface="Calibri"/>
                        <a:ea typeface="MS Mincho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2000" kern="100" baseline="0" dirty="0" smtClean="0">
                          <a:effectLst/>
                          <a:latin typeface="+mn-lt"/>
                          <a:ea typeface="+mn-ea"/>
                          <a:cs typeface="+mj-cs"/>
                        </a:rPr>
                        <a:t>9.25</a:t>
                      </a:r>
                      <a:endParaRPr lang="en-US" sz="2000" kern="100" baseline="0" dirty="0">
                        <a:effectLst/>
                        <a:latin typeface="Calibri"/>
                        <a:ea typeface="MS Mincho"/>
                        <a:cs typeface="+mj-cs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2000" kern="100" baseline="0" dirty="0" smtClean="0">
                          <a:effectLst/>
                          <a:latin typeface="Calibri"/>
                          <a:ea typeface="MS Mincho"/>
                          <a:cs typeface="+mj-cs"/>
                        </a:rPr>
                        <a:t>Calculate (</a:t>
                      </a:r>
                      <a:r>
                        <a:rPr lang="en-US" sz="2000" kern="100" baseline="0" dirty="0" smtClean="0">
                          <a:effectLst/>
                          <a:latin typeface="Symbol" pitchFamily="18" charset="2"/>
                          <a:ea typeface="MS Mincho"/>
                          <a:cs typeface="+mj-cs"/>
                        </a:rPr>
                        <a:t>m</a:t>
                      </a:r>
                      <a:r>
                        <a:rPr lang="en-US" sz="2000" kern="100" baseline="0" dirty="0" smtClean="0">
                          <a:effectLst/>
                          <a:latin typeface="Calibri"/>
                          <a:ea typeface="MS Mincho"/>
                          <a:cs typeface="+mj-cs"/>
                        </a:rPr>
                        <a:t>m)</a:t>
                      </a:r>
                      <a:endParaRPr lang="en-US" sz="2000" kern="100" baseline="0" dirty="0">
                        <a:effectLst/>
                        <a:latin typeface="Calibri"/>
                        <a:ea typeface="MS Mincho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2000" kern="100" baseline="0" dirty="0" smtClean="0">
                          <a:effectLst/>
                          <a:latin typeface="Calibri"/>
                          <a:ea typeface="MS Mincho"/>
                          <a:cs typeface="+mj-cs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2000" kern="100" baseline="0" dirty="0" smtClean="0">
                          <a:effectLst/>
                          <a:latin typeface="Calibri"/>
                          <a:ea typeface="MS Mincho"/>
                          <a:cs typeface="+mj-cs"/>
                        </a:rPr>
                        <a:t>-</a:t>
                      </a:r>
                      <a:endParaRPr lang="en-US" sz="2000" kern="100" baseline="0" dirty="0">
                        <a:effectLst/>
                        <a:latin typeface="Calibri"/>
                        <a:ea typeface="MS Mincho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2000" kern="100" baseline="0" dirty="0" smtClean="0">
                          <a:effectLst/>
                          <a:latin typeface="Calibri"/>
                          <a:ea typeface="MS Mincho"/>
                          <a:cs typeface="+mj-cs"/>
                        </a:rPr>
                        <a:t>-</a:t>
                      </a:r>
                      <a:endParaRPr lang="en-US" sz="2000" kern="100" baseline="0" dirty="0">
                        <a:effectLst/>
                        <a:latin typeface="Calibri"/>
                        <a:ea typeface="MS Mincho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2000" kern="100" baseline="0" dirty="0" smtClean="0">
                          <a:effectLst/>
                          <a:latin typeface="Calibri"/>
                          <a:ea typeface="MS Mincho"/>
                          <a:cs typeface="+mj-cs"/>
                        </a:rPr>
                        <a:t>-</a:t>
                      </a:r>
                      <a:endParaRPr lang="en-US" sz="2000" kern="100" baseline="0" dirty="0">
                        <a:effectLst/>
                        <a:latin typeface="Calibri"/>
                        <a:ea typeface="MS Mincho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2000" kern="100" baseline="0" dirty="0" smtClean="0">
                          <a:effectLst/>
                          <a:latin typeface="Calibri"/>
                          <a:ea typeface="MS Mincho"/>
                          <a:cs typeface="+mj-cs"/>
                        </a:rPr>
                        <a:t>-</a:t>
                      </a:r>
                      <a:endParaRPr lang="en-US" sz="2000" kern="100" baseline="0" dirty="0">
                        <a:effectLst/>
                        <a:latin typeface="Calibri"/>
                        <a:ea typeface="MS Mincho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2000" kern="100" baseline="0" dirty="0" smtClean="0">
                          <a:effectLst/>
                          <a:latin typeface="Calibri"/>
                          <a:ea typeface="MS Mincho"/>
                          <a:cs typeface="+mj-cs"/>
                        </a:rPr>
                        <a:t>-</a:t>
                      </a:r>
                      <a:endParaRPr lang="en-US" sz="2000" kern="100" baseline="0" dirty="0">
                        <a:effectLst/>
                        <a:latin typeface="Calibri"/>
                        <a:ea typeface="MS Mincho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2000" kern="100" baseline="0" dirty="0" smtClean="0">
                          <a:effectLst/>
                          <a:latin typeface="Calibri"/>
                          <a:ea typeface="MS Mincho"/>
                          <a:cs typeface="+mj-cs"/>
                        </a:rPr>
                        <a:t>5.00</a:t>
                      </a:r>
                      <a:endParaRPr lang="en-US" sz="2000" kern="100" baseline="0" dirty="0">
                        <a:effectLst/>
                        <a:latin typeface="Calibri"/>
                        <a:ea typeface="MS Mincho"/>
                        <a:cs typeface="+mj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4524" y="629400"/>
            <a:ext cx="4920401" cy="4051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132380" y="149975"/>
            <a:ext cx="3517181" cy="400110"/>
          </a:xfrm>
          <a:prstGeom prst="rect">
            <a:avLst/>
          </a:prstGeom>
          <a:solidFill>
            <a:srgbClr val="7030A0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Displacement simulation results</a:t>
            </a:r>
            <a:endParaRPr lang="en-US" sz="2000" dirty="0">
              <a:solidFill>
                <a:schemeClr val="bg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629924" y="3400391"/>
            <a:ext cx="1015866" cy="493256"/>
            <a:chOff x="6096000" y="1066800"/>
            <a:chExt cx="1015866" cy="493256"/>
          </a:xfrm>
        </p:grpSpPr>
        <p:sp>
          <p:nvSpPr>
            <p:cNvPr id="36" name="Oval 35"/>
            <p:cNvSpPr/>
            <p:nvPr/>
          </p:nvSpPr>
          <p:spPr>
            <a:xfrm>
              <a:off x="6096000" y="1066800"/>
              <a:ext cx="533400" cy="493256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37" name="Text Box 2"/>
            <p:cNvSpPr txBox="1">
              <a:spLocks noChangeArrowheads="1"/>
            </p:cNvSpPr>
            <p:nvPr/>
          </p:nvSpPr>
          <p:spPr bwMode="auto">
            <a:xfrm>
              <a:off x="6146933" y="1128762"/>
              <a:ext cx="96493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indent="457200">
                <a:spcAft>
                  <a:spcPts val="0"/>
                </a:spcAft>
              </a:pPr>
              <a:r>
                <a:rPr lang="en-US" b="1" dirty="0" smtClean="0">
                  <a:solidFill>
                    <a:srgbClr val="FF0000"/>
                  </a:solidFill>
                  <a:effectLst/>
                  <a:latin typeface="Calibri"/>
                  <a:ea typeface="MS Mincho"/>
                  <a:cs typeface="Cordia New"/>
                </a:rPr>
                <a:t>A</a:t>
              </a:r>
              <a:endParaRPr lang="en-US" b="1" dirty="0">
                <a:effectLst/>
                <a:latin typeface="Calibri"/>
                <a:ea typeface="MS Mincho"/>
                <a:cs typeface="Cordia New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3625706" y="2947835"/>
            <a:ext cx="1015866" cy="493256"/>
            <a:chOff x="6096000" y="1066800"/>
            <a:chExt cx="1015866" cy="493256"/>
          </a:xfrm>
        </p:grpSpPr>
        <p:sp>
          <p:nvSpPr>
            <p:cNvPr id="39" name="Oval 38"/>
            <p:cNvSpPr/>
            <p:nvPr/>
          </p:nvSpPr>
          <p:spPr>
            <a:xfrm>
              <a:off x="6096000" y="1066800"/>
              <a:ext cx="533400" cy="493256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40" name="Text Box 2"/>
            <p:cNvSpPr txBox="1">
              <a:spLocks noChangeArrowheads="1"/>
            </p:cNvSpPr>
            <p:nvPr/>
          </p:nvSpPr>
          <p:spPr bwMode="auto">
            <a:xfrm>
              <a:off x="6146933" y="1128762"/>
              <a:ext cx="96493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indent="457200">
                <a:spcAft>
                  <a:spcPts val="0"/>
                </a:spcAft>
              </a:pPr>
              <a:r>
                <a:rPr lang="en-US" b="1" dirty="0" smtClean="0">
                  <a:solidFill>
                    <a:srgbClr val="FF0000"/>
                  </a:solidFill>
                  <a:effectLst/>
                  <a:latin typeface="Calibri"/>
                  <a:ea typeface="MS Mincho"/>
                  <a:cs typeface="Cordia New"/>
                </a:rPr>
                <a:t>B</a:t>
              </a:r>
              <a:endParaRPr lang="en-US" b="1" dirty="0">
                <a:effectLst/>
                <a:latin typeface="Calibri"/>
                <a:ea typeface="MS Mincho"/>
                <a:cs typeface="Cordia New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3598628" y="2490357"/>
            <a:ext cx="1015866" cy="493256"/>
            <a:chOff x="6096000" y="1066800"/>
            <a:chExt cx="1015866" cy="493256"/>
          </a:xfrm>
        </p:grpSpPr>
        <p:sp>
          <p:nvSpPr>
            <p:cNvPr id="42" name="Oval 41"/>
            <p:cNvSpPr/>
            <p:nvPr/>
          </p:nvSpPr>
          <p:spPr>
            <a:xfrm>
              <a:off x="6096000" y="1066800"/>
              <a:ext cx="533400" cy="493256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43" name="Text Box 2"/>
            <p:cNvSpPr txBox="1">
              <a:spLocks noChangeArrowheads="1"/>
            </p:cNvSpPr>
            <p:nvPr/>
          </p:nvSpPr>
          <p:spPr bwMode="auto">
            <a:xfrm>
              <a:off x="6146933" y="1128762"/>
              <a:ext cx="96493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indent="457200">
                <a:spcAft>
                  <a:spcPts val="0"/>
                </a:spcAft>
              </a:pPr>
              <a:r>
                <a:rPr lang="en-US" b="1" dirty="0" smtClean="0">
                  <a:solidFill>
                    <a:srgbClr val="FF0000"/>
                  </a:solidFill>
                  <a:effectLst/>
                  <a:latin typeface="Calibri"/>
                  <a:ea typeface="MS Mincho"/>
                  <a:cs typeface="Cordia New"/>
                </a:rPr>
                <a:t>C</a:t>
              </a:r>
              <a:endParaRPr lang="en-US" b="1" dirty="0">
                <a:effectLst/>
                <a:latin typeface="Calibri"/>
                <a:ea typeface="MS Mincho"/>
                <a:cs typeface="Cordia New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3598628" y="1984113"/>
            <a:ext cx="1015866" cy="493256"/>
            <a:chOff x="6096000" y="1066800"/>
            <a:chExt cx="1015866" cy="493256"/>
          </a:xfrm>
        </p:grpSpPr>
        <p:sp>
          <p:nvSpPr>
            <p:cNvPr id="45" name="Oval 44"/>
            <p:cNvSpPr/>
            <p:nvPr/>
          </p:nvSpPr>
          <p:spPr>
            <a:xfrm>
              <a:off x="6096000" y="1066800"/>
              <a:ext cx="533400" cy="493256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46" name="Text Box 2"/>
            <p:cNvSpPr txBox="1">
              <a:spLocks noChangeArrowheads="1"/>
            </p:cNvSpPr>
            <p:nvPr/>
          </p:nvSpPr>
          <p:spPr bwMode="auto">
            <a:xfrm>
              <a:off x="6146933" y="1128762"/>
              <a:ext cx="96493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indent="457200">
                <a:spcAft>
                  <a:spcPts val="0"/>
                </a:spcAft>
              </a:pPr>
              <a:r>
                <a:rPr lang="en-US" b="1" dirty="0" smtClean="0">
                  <a:solidFill>
                    <a:srgbClr val="FF0000"/>
                  </a:solidFill>
                  <a:effectLst/>
                  <a:latin typeface="Calibri"/>
                  <a:ea typeface="MS Mincho"/>
                  <a:cs typeface="Cordia New"/>
                </a:rPr>
                <a:t>D</a:t>
              </a:r>
              <a:endParaRPr lang="en-US" b="1" dirty="0">
                <a:effectLst/>
                <a:latin typeface="Calibri"/>
                <a:ea typeface="MS Mincho"/>
                <a:cs typeface="Cordia New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4366658" y="2526691"/>
            <a:ext cx="1015866" cy="493256"/>
            <a:chOff x="6096000" y="1066800"/>
            <a:chExt cx="1015866" cy="493256"/>
          </a:xfrm>
        </p:grpSpPr>
        <p:sp>
          <p:nvSpPr>
            <p:cNvPr id="48" name="Oval 47"/>
            <p:cNvSpPr/>
            <p:nvPr/>
          </p:nvSpPr>
          <p:spPr>
            <a:xfrm>
              <a:off x="6096000" y="1066800"/>
              <a:ext cx="533400" cy="493256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49" name="Text Box 2"/>
            <p:cNvSpPr txBox="1">
              <a:spLocks noChangeArrowheads="1"/>
            </p:cNvSpPr>
            <p:nvPr/>
          </p:nvSpPr>
          <p:spPr bwMode="auto">
            <a:xfrm>
              <a:off x="6146933" y="1128762"/>
              <a:ext cx="96493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indent="457200">
                <a:spcAft>
                  <a:spcPts val="0"/>
                </a:spcAft>
              </a:pPr>
              <a:r>
                <a:rPr lang="en-US" b="1" dirty="0" smtClean="0">
                  <a:solidFill>
                    <a:srgbClr val="FF0000"/>
                  </a:solidFill>
                  <a:effectLst/>
                  <a:latin typeface="Calibri"/>
                  <a:ea typeface="MS Mincho"/>
                  <a:cs typeface="Cordia New"/>
                </a:rPr>
                <a:t>E</a:t>
              </a:r>
              <a:endParaRPr lang="en-US" b="1" dirty="0">
                <a:effectLst/>
                <a:latin typeface="Calibri"/>
                <a:ea typeface="MS Mincho"/>
                <a:cs typeface="Cordia New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4363190" y="3009797"/>
            <a:ext cx="1015866" cy="493256"/>
            <a:chOff x="6096000" y="1066800"/>
            <a:chExt cx="1015866" cy="493256"/>
          </a:xfrm>
        </p:grpSpPr>
        <p:sp>
          <p:nvSpPr>
            <p:cNvPr id="51" name="Oval 50"/>
            <p:cNvSpPr/>
            <p:nvPr/>
          </p:nvSpPr>
          <p:spPr>
            <a:xfrm>
              <a:off x="6096000" y="1066800"/>
              <a:ext cx="533400" cy="493256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52" name="Text Box 2"/>
            <p:cNvSpPr txBox="1">
              <a:spLocks noChangeArrowheads="1"/>
            </p:cNvSpPr>
            <p:nvPr/>
          </p:nvSpPr>
          <p:spPr bwMode="auto">
            <a:xfrm>
              <a:off x="6146933" y="1128762"/>
              <a:ext cx="96493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indent="457200">
                <a:spcAft>
                  <a:spcPts val="0"/>
                </a:spcAft>
              </a:pPr>
              <a:r>
                <a:rPr lang="en-US" b="1" dirty="0" smtClean="0">
                  <a:solidFill>
                    <a:srgbClr val="FF0000"/>
                  </a:solidFill>
                  <a:effectLst/>
                  <a:latin typeface="Calibri"/>
                  <a:ea typeface="MS Mincho"/>
                  <a:cs typeface="Cordia New"/>
                </a:rPr>
                <a:t>F</a:t>
              </a:r>
              <a:endParaRPr lang="en-US" b="1" dirty="0">
                <a:effectLst/>
                <a:latin typeface="Calibri"/>
                <a:ea typeface="MS Mincho"/>
                <a:cs typeface="Cordia New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4286791" y="1379188"/>
            <a:ext cx="1015866" cy="493256"/>
            <a:chOff x="6096000" y="1066800"/>
            <a:chExt cx="1015866" cy="493256"/>
          </a:xfrm>
        </p:grpSpPr>
        <p:sp>
          <p:nvSpPr>
            <p:cNvPr id="54" name="Oval 53"/>
            <p:cNvSpPr/>
            <p:nvPr/>
          </p:nvSpPr>
          <p:spPr>
            <a:xfrm>
              <a:off x="6096000" y="1066800"/>
              <a:ext cx="533400" cy="493256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55" name="Text Box 2"/>
            <p:cNvSpPr txBox="1">
              <a:spLocks noChangeArrowheads="1"/>
            </p:cNvSpPr>
            <p:nvPr/>
          </p:nvSpPr>
          <p:spPr bwMode="auto">
            <a:xfrm>
              <a:off x="6146933" y="1128762"/>
              <a:ext cx="96493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indent="457200">
                <a:spcAft>
                  <a:spcPts val="0"/>
                </a:spcAft>
              </a:pPr>
              <a:r>
                <a:rPr lang="en-US" b="1" dirty="0" smtClean="0">
                  <a:solidFill>
                    <a:srgbClr val="FF0000"/>
                  </a:solidFill>
                  <a:effectLst/>
                  <a:latin typeface="Calibri"/>
                  <a:ea typeface="MS Mincho"/>
                  <a:cs typeface="Cordia New"/>
                </a:rPr>
                <a:t>G</a:t>
              </a:r>
              <a:endParaRPr lang="en-US" b="1" dirty="0">
                <a:effectLst/>
                <a:latin typeface="Calibri"/>
                <a:ea typeface="MS Mincho"/>
                <a:cs typeface="Cordia New"/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6096000" y="4876800"/>
            <a:ext cx="1600200" cy="838200"/>
          </a:xfrm>
          <a:prstGeom prst="rect">
            <a:avLst/>
          </a:prstGeom>
          <a:solidFill>
            <a:srgbClr val="FFFF00">
              <a:alpha val="18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8" name="Rectangle 34"/>
          <p:cNvSpPr>
            <a:spLocks noChangeArrowheads="1"/>
          </p:cNvSpPr>
          <p:nvPr/>
        </p:nvSpPr>
        <p:spPr bwMode="auto">
          <a:xfrm>
            <a:off x="5166765" y="6019800"/>
            <a:ext cx="353634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gsana New" pitchFamily="18" charset="-34"/>
                <a:cs typeface="Angsana New" pitchFamily="18" charset="-34"/>
              </a:rPr>
              <a:t>Weakness of pressure plate</a:t>
            </a:r>
            <a:endParaRPr lang="th-TH" sz="36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066873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  <p:bldP spid="5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07762"/>
            <a:ext cx="3701111" cy="277583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52400" y="120134"/>
            <a:ext cx="1722266" cy="400110"/>
          </a:xfrm>
          <a:prstGeom prst="rect">
            <a:avLst/>
          </a:prstGeom>
          <a:solidFill>
            <a:srgbClr val="7030A0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Fabricated HSL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6797-35B5-4EE9-A50D-46017E042315}" type="slidenum">
              <a:rPr lang="en-US" smtClean="0"/>
              <a:t>12</a:t>
            </a:fld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 rot="1399473">
            <a:off x="7915237" y="277146"/>
            <a:ext cx="1355916" cy="379841"/>
            <a:chOff x="7153691" y="5407594"/>
            <a:chExt cx="2012764" cy="615626"/>
          </a:xfrm>
        </p:grpSpPr>
        <p:sp>
          <p:nvSpPr>
            <p:cNvPr id="13" name="Freeform 12"/>
            <p:cNvSpPr/>
            <p:nvPr userDrawn="1"/>
          </p:nvSpPr>
          <p:spPr>
            <a:xfrm>
              <a:off x="7412582" y="5407594"/>
              <a:ext cx="203599" cy="203309"/>
            </a:xfrm>
            <a:custGeom>
              <a:avLst/>
              <a:gdLst>
                <a:gd name="connsiteX0" fmla="*/ 249 w 203599"/>
                <a:gd name="connsiteY0" fmla="*/ 202631 h 203309"/>
                <a:gd name="connsiteX1" fmla="*/ 133599 w 203599"/>
                <a:gd name="connsiteY1" fmla="*/ 140719 h 203309"/>
                <a:gd name="connsiteX2" fmla="*/ 185987 w 203599"/>
                <a:gd name="connsiteY2" fmla="*/ 95475 h 203309"/>
                <a:gd name="connsiteX3" fmla="*/ 202656 w 203599"/>
                <a:gd name="connsiteY3" fmla="*/ 31181 h 203309"/>
                <a:gd name="connsiteX4" fmla="*/ 162174 w 203599"/>
                <a:gd name="connsiteY4" fmla="*/ 225 h 203309"/>
                <a:gd name="connsiteX5" fmla="*/ 116931 w 203599"/>
                <a:gd name="connsiteY5" fmla="*/ 21656 h 203309"/>
                <a:gd name="connsiteX6" fmla="*/ 100262 w 203599"/>
                <a:gd name="connsiteY6" fmla="*/ 97856 h 203309"/>
                <a:gd name="connsiteX7" fmla="*/ 249 w 203599"/>
                <a:gd name="connsiteY7" fmla="*/ 202631 h 203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3599" h="203309">
                  <a:moveTo>
                    <a:pt x="249" y="202631"/>
                  </a:moveTo>
                  <a:cubicBezTo>
                    <a:pt x="5805" y="209775"/>
                    <a:pt x="102643" y="158578"/>
                    <a:pt x="133599" y="140719"/>
                  </a:cubicBezTo>
                  <a:cubicBezTo>
                    <a:pt x="164555" y="122860"/>
                    <a:pt x="174478" y="113731"/>
                    <a:pt x="185987" y="95475"/>
                  </a:cubicBezTo>
                  <a:cubicBezTo>
                    <a:pt x="197497" y="77219"/>
                    <a:pt x="206625" y="47056"/>
                    <a:pt x="202656" y="31181"/>
                  </a:cubicBezTo>
                  <a:cubicBezTo>
                    <a:pt x="198687" y="15306"/>
                    <a:pt x="176461" y="1812"/>
                    <a:pt x="162174" y="225"/>
                  </a:cubicBezTo>
                  <a:cubicBezTo>
                    <a:pt x="147887" y="-1362"/>
                    <a:pt x="127250" y="5384"/>
                    <a:pt x="116931" y="21656"/>
                  </a:cubicBezTo>
                  <a:cubicBezTo>
                    <a:pt x="106612" y="37928"/>
                    <a:pt x="116931" y="67694"/>
                    <a:pt x="100262" y="97856"/>
                  </a:cubicBezTo>
                  <a:cubicBezTo>
                    <a:pt x="83593" y="128018"/>
                    <a:pt x="-5307" y="195487"/>
                    <a:pt x="249" y="20263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13"/>
            <p:cNvSpPr/>
            <p:nvPr userDrawn="1"/>
          </p:nvSpPr>
          <p:spPr>
            <a:xfrm>
              <a:off x="7414521" y="5612560"/>
              <a:ext cx="248750" cy="159602"/>
            </a:xfrm>
            <a:custGeom>
              <a:avLst/>
              <a:gdLst>
                <a:gd name="connsiteX0" fmla="*/ 692 w 248750"/>
                <a:gd name="connsiteY0" fmla="*/ 46 h 159602"/>
                <a:gd name="connsiteX1" fmla="*/ 98323 w 248750"/>
                <a:gd name="connsiteY1" fmla="*/ 35765 h 159602"/>
                <a:gd name="connsiteX2" fmla="*/ 138804 w 248750"/>
                <a:gd name="connsiteY2" fmla="*/ 100059 h 159602"/>
                <a:gd name="connsiteX3" fmla="*/ 200717 w 248750"/>
                <a:gd name="connsiteY3" fmla="*/ 159590 h 159602"/>
                <a:gd name="connsiteX4" fmla="*/ 248342 w 248750"/>
                <a:gd name="connsiteY4" fmla="*/ 104821 h 159602"/>
                <a:gd name="connsiteX5" fmla="*/ 219767 w 248750"/>
                <a:gd name="connsiteY5" fmla="*/ 50053 h 159602"/>
                <a:gd name="connsiteX6" fmla="*/ 153092 w 248750"/>
                <a:gd name="connsiteY6" fmla="*/ 28621 h 159602"/>
                <a:gd name="connsiteX7" fmla="*/ 692 w 248750"/>
                <a:gd name="connsiteY7" fmla="*/ 46 h 159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750" h="159602">
                  <a:moveTo>
                    <a:pt x="692" y="46"/>
                  </a:moveTo>
                  <a:cubicBezTo>
                    <a:pt x="-8436" y="1237"/>
                    <a:pt x="75304" y="19096"/>
                    <a:pt x="98323" y="35765"/>
                  </a:cubicBezTo>
                  <a:cubicBezTo>
                    <a:pt x="121342" y="52434"/>
                    <a:pt x="121738" y="79422"/>
                    <a:pt x="138804" y="100059"/>
                  </a:cubicBezTo>
                  <a:cubicBezTo>
                    <a:pt x="155870" y="120697"/>
                    <a:pt x="182461" y="158796"/>
                    <a:pt x="200717" y="159590"/>
                  </a:cubicBezTo>
                  <a:cubicBezTo>
                    <a:pt x="218973" y="160384"/>
                    <a:pt x="245167" y="123077"/>
                    <a:pt x="248342" y="104821"/>
                  </a:cubicBezTo>
                  <a:cubicBezTo>
                    <a:pt x="251517" y="86565"/>
                    <a:pt x="235642" y="62753"/>
                    <a:pt x="219767" y="50053"/>
                  </a:cubicBezTo>
                  <a:cubicBezTo>
                    <a:pt x="203892" y="37353"/>
                    <a:pt x="190795" y="36162"/>
                    <a:pt x="153092" y="28621"/>
                  </a:cubicBezTo>
                  <a:cubicBezTo>
                    <a:pt x="115389" y="21080"/>
                    <a:pt x="9820" y="-1145"/>
                    <a:pt x="692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 14"/>
            <p:cNvSpPr/>
            <p:nvPr userDrawn="1"/>
          </p:nvSpPr>
          <p:spPr>
            <a:xfrm>
              <a:off x="7153691" y="5449203"/>
              <a:ext cx="245410" cy="161445"/>
            </a:xfrm>
            <a:custGeom>
              <a:avLst/>
              <a:gdLst>
                <a:gd name="connsiteX0" fmla="*/ 244853 w 245410"/>
                <a:gd name="connsiteY0" fmla="*/ 161022 h 161445"/>
                <a:gd name="connsiteX1" fmla="*/ 101978 w 245410"/>
                <a:gd name="connsiteY1" fmla="*/ 144353 h 161445"/>
                <a:gd name="connsiteX2" fmla="*/ 4347 w 245410"/>
                <a:gd name="connsiteY2" fmla="*/ 94347 h 161445"/>
                <a:gd name="connsiteX3" fmla="*/ 21015 w 245410"/>
                <a:gd name="connsiteY3" fmla="*/ 30053 h 161445"/>
                <a:gd name="connsiteX4" fmla="*/ 56734 w 245410"/>
                <a:gd name="connsiteY4" fmla="*/ 1478 h 161445"/>
                <a:gd name="connsiteX5" fmla="*/ 106740 w 245410"/>
                <a:gd name="connsiteY5" fmla="*/ 72916 h 161445"/>
                <a:gd name="connsiteX6" fmla="*/ 149603 w 245410"/>
                <a:gd name="connsiteY6" fmla="*/ 130066 h 161445"/>
                <a:gd name="connsiteX7" fmla="*/ 244853 w 245410"/>
                <a:gd name="connsiteY7" fmla="*/ 161022 h 161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5410" h="161445">
                  <a:moveTo>
                    <a:pt x="244853" y="161022"/>
                  </a:moveTo>
                  <a:cubicBezTo>
                    <a:pt x="236916" y="163403"/>
                    <a:pt x="142062" y="155465"/>
                    <a:pt x="101978" y="144353"/>
                  </a:cubicBezTo>
                  <a:cubicBezTo>
                    <a:pt x="61894" y="133240"/>
                    <a:pt x="17841" y="113397"/>
                    <a:pt x="4347" y="94347"/>
                  </a:cubicBezTo>
                  <a:cubicBezTo>
                    <a:pt x="-9147" y="75297"/>
                    <a:pt x="12284" y="45531"/>
                    <a:pt x="21015" y="30053"/>
                  </a:cubicBezTo>
                  <a:cubicBezTo>
                    <a:pt x="29746" y="14575"/>
                    <a:pt x="42446" y="-5666"/>
                    <a:pt x="56734" y="1478"/>
                  </a:cubicBezTo>
                  <a:cubicBezTo>
                    <a:pt x="71021" y="8622"/>
                    <a:pt x="91262" y="51485"/>
                    <a:pt x="106740" y="72916"/>
                  </a:cubicBezTo>
                  <a:cubicBezTo>
                    <a:pt x="122218" y="94347"/>
                    <a:pt x="125394" y="114191"/>
                    <a:pt x="149603" y="130066"/>
                  </a:cubicBezTo>
                  <a:cubicBezTo>
                    <a:pt x="173812" y="145941"/>
                    <a:pt x="252790" y="158641"/>
                    <a:pt x="244853" y="1610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 15"/>
            <p:cNvSpPr/>
            <p:nvPr userDrawn="1"/>
          </p:nvSpPr>
          <p:spPr>
            <a:xfrm>
              <a:off x="7264222" y="5614951"/>
              <a:ext cx="141681" cy="320721"/>
            </a:xfrm>
            <a:custGeom>
              <a:avLst/>
              <a:gdLst>
                <a:gd name="connsiteX0" fmla="*/ 141466 w 141681"/>
                <a:gd name="connsiteY0" fmla="*/ 37 h 320721"/>
                <a:gd name="connsiteX1" fmla="*/ 62884 w 141681"/>
                <a:gd name="connsiteY1" fmla="*/ 119099 h 320721"/>
                <a:gd name="connsiteX2" fmla="*/ 12878 w 141681"/>
                <a:gd name="connsiteY2" fmla="*/ 202443 h 320721"/>
                <a:gd name="connsiteX3" fmla="*/ 972 w 141681"/>
                <a:gd name="connsiteY3" fmla="*/ 259593 h 320721"/>
                <a:gd name="connsiteX4" fmla="*/ 31928 w 141681"/>
                <a:gd name="connsiteY4" fmla="*/ 316743 h 320721"/>
                <a:gd name="connsiteX5" fmla="*/ 115272 w 141681"/>
                <a:gd name="connsiteY5" fmla="*/ 302455 h 320721"/>
                <a:gd name="connsiteX6" fmla="*/ 96222 w 141681"/>
                <a:gd name="connsiteY6" fmla="*/ 195299 h 320721"/>
                <a:gd name="connsiteX7" fmla="*/ 86697 w 141681"/>
                <a:gd name="connsiteY7" fmla="*/ 107193 h 320721"/>
                <a:gd name="connsiteX8" fmla="*/ 141466 w 141681"/>
                <a:gd name="connsiteY8" fmla="*/ 37 h 320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681" h="320721">
                  <a:moveTo>
                    <a:pt x="141466" y="37"/>
                  </a:moveTo>
                  <a:cubicBezTo>
                    <a:pt x="137497" y="2021"/>
                    <a:pt x="84315" y="85365"/>
                    <a:pt x="62884" y="119099"/>
                  </a:cubicBezTo>
                  <a:cubicBezTo>
                    <a:pt x="41453" y="152833"/>
                    <a:pt x="23197" y="179027"/>
                    <a:pt x="12878" y="202443"/>
                  </a:cubicBezTo>
                  <a:cubicBezTo>
                    <a:pt x="2559" y="225859"/>
                    <a:pt x="-2203" y="240543"/>
                    <a:pt x="972" y="259593"/>
                  </a:cubicBezTo>
                  <a:cubicBezTo>
                    <a:pt x="4147" y="278643"/>
                    <a:pt x="12878" y="309599"/>
                    <a:pt x="31928" y="316743"/>
                  </a:cubicBezTo>
                  <a:cubicBezTo>
                    <a:pt x="50978" y="323887"/>
                    <a:pt x="104556" y="322696"/>
                    <a:pt x="115272" y="302455"/>
                  </a:cubicBezTo>
                  <a:cubicBezTo>
                    <a:pt x="125988" y="282214"/>
                    <a:pt x="100984" y="227843"/>
                    <a:pt x="96222" y="195299"/>
                  </a:cubicBezTo>
                  <a:cubicBezTo>
                    <a:pt x="91460" y="162755"/>
                    <a:pt x="79950" y="138149"/>
                    <a:pt x="86697" y="107193"/>
                  </a:cubicBezTo>
                  <a:cubicBezTo>
                    <a:pt x="93444" y="76237"/>
                    <a:pt x="145435" y="-1947"/>
                    <a:pt x="141466" y="37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 userDrawn="1"/>
          </p:nvSpPr>
          <p:spPr>
            <a:xfrm>
              <a:off x="7331867" y="5427821"/>
              <a:ext cx="109728" cy="10972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 userDrawn="1"/>
          </p:nvSpPr>
          <p:spPr>
            <a:xfrm>
              <a:off x="7543802" y="5574275"/>
              <a:ext cx="1622653" cy="448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i="1" spc="-130" baseline="0" dirty="0" smtClean="0">
                  <a:solidFill>
                    <a:schemeClr val="accent1">
                      <a:lumMod val="75000"/>
                    </a:schemeClr>
                  </a:solidFill>
                  <a:latin typeface="Segoe Script" panose="020B0504020000000003" pitchFamily="34" charset="0"/>
                </a:rPr>
                <a:t>“I AM NIMT”</a:t>
              </a:r>
              <a:endParaRPr lang="en-US" sz="1200" b="1" i="1" spc="-130" baseline="0" dirty="0">
                <a:solidFill>
                  <a:schemeClr val="accent1">
                    <a:lumMod val="75000"/>
                  </a:schemeClr>
                </a:solidFill>
                <a:latin typeface="Segoe Script" panose="020B0504020000000003" pitchFamily="34" charset="0"/>
              </a:endParaRPr>
            </a:p>
          </p:txBody>
        </p:sp>
      </p:grpSp>
      <p:pic>
        <p:nvPicPr>
          <p:cNvPr id="19" name="Picture 18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81" t="9794" r="20932" b="3432"/>
          <a:stretch/>
        </p:blipFill>
        <p:spPr bwMode="auto">
          <a:xfrm>
            <a:off x="5047454" y="598237"/>
            <a:ext cx="3124200" cy="277583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Picture 19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68" t="11626" b="6996"/>
          <a:stretch/>
        </p:blipFill>
        <p:spPr bwMode="auto">
          <a:xfrm>
            <a:off x="838200" y="3523785"/>
            <a:ext cx="4419601" cy="2667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Rectangle 34"/>
          <p:cNvSpPr>
            <a:spLocks noChangeArrowheads="1"/>
          </p:cNvSpPr>
          <p:nvPr/>
        </p:nvSpPr>
        <p:spPr bwMode="auto">
          <a:xfrm>
            <a:off x="5550101" y="4072455"/>
            <a:ext cx="2559354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gsana New" pitchFamily="18" charset="-34"/>
                <a:cs typeface="Angsana New" pitchFamily="18" charset="-34"/>
              </a:rPr>
              <a:t>Dimension size of a fabricated is slightly different from design.</a:t>
            </a:r>
            <a:endParaRPr lang="th-TH" sz="32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13751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6797-35B5-4EE9-A50D-46017E042315}" type="slidenum">
              <a:rPr lang="en-US" smtClean="0"/>
              <a:t>13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 rot="1399473">
            <a:off x="7915237" y="277146"/>
            <a:ext cx="1355916" cy="379841"/>
            <a:chOff x="7153691" y="5407594"/>
            <a:chExt cx="2012764" cy="615626"/>
          </a:xfrm>
        </p:grpSpPr>
        <p:sp>
          <p:nvSpPr>
            <p:cNvPr id="8" name="Freeform 7"/>
            <p:cNvSpPr/>
            <p:nvPr userDrawn="1"/>
          </p:nvSpPr>
          <p:spPr>
            <a:xfrm>
              <a:off x="7412582" y="5407594"/>
              <a:ext cx="203599" cy="203309"/>
            </a:xfrm>
            <a:custGeom>
              <a:avLst/>
              <a:gdLst>
                <a:gd name="connsiteX0" fmla="*/ 249 w 203599"/>
                <a:gd name="connsiteY0" fmla="*/ 202631 h 203309"/>
                <a:gd name="connsiteX1" fmla="*/ 133599 w 203599"/>
                <a:gd name="connsiteY1" fmla="*/ 140719 h 203309"/>
                <a:gd name="connsiteX2" fmla="*/ 185987 w 203599"/>
                <a:gd name="connsiteY2" fmla="*/ 95475 h 203309"/>
                <a:gd name="connsiteX3" fmla="*/ 202656 w 203599"/>
                <a:gd name="connsiteY3" fmla="*/ 31181 h 203309"/>
                <a:gd name="connsiteX4" fmla="*/ 162174 w 203599"/>
                <a:gd name="connsiteY4" fmla="*/ 225 h 203309"/>
                <a:gd name="connsiteX5" fmla="*/ 116931 w 203599"/>
                <a:gd name="connsiteY5" fmla="*/ 21656 h 203309"/>
                <a:gd name="connsiteX6" fmla="*/ 100262 w 203599"/>
                <a:gd name="connsiteY6" fmla="*/ 97856 h 203309"/>
                <a:gd name="connsiteX7" fmla="*/ 249 w 203599"/>
                <a:gd name="connsiteY7" fmla="*/ 202631 h 203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3599" h="203309">
                  <a:moveTo>
                    <a:pt x="249" y="202631"/>
                  </a:moveTo>
                  <a:cubicBezTo>
                    <a:pt x="5805" y="209775"/>
                    <a:pt x="102643" y="158578"/>
                    <a:pt x="133599" y="140719"/>
                  </a:cubicBezTo>
                  <a:cubicBezTo>
                    <a:pt x="164555" y="122860"/>
                    <a:pt x="174478" y="113731"/>
                    <a:pt x="185987" y="95475"/>
                  </a:cubicBezTo>
                  <a:cubicBezTo>
                    <a:pt x="197497" y="77219"/>
                    <a:pt x="206625" y="47056"/>
                    <a:pt x="202656" y="31181"/>
                  </a:cubicBezTo>
                  <a:cubicBezTo>
                    <a:pt x="198687" y="15306"/>
                    <a:pt x="176461" y="1812"/>
                    <a:pt x="162174" y="225"/>
                  </a:cubicBezTo>
                  <a:cubicBezTo>
                    <a:pt x="147887" y="-1362"/>
                    <a:pt x="127250" y="5384"/>
                    <a:pt x="116931" y="21656"/>
                  </a:cubicBezTo>
                  <a:cubicBezTo>
                    <a:pt x="106612" y="37928"/>
                    <a:pt x="116931" y="67694"/>
                    <a:pt x="100262" y="97856"/>
                  </a:cubicBezTo>
                  <a:cubicBezTo>
                    <a:pt x="83593" y="128018"/>
                    <a:pt x="-5307" y="195487"/>
                    <a:pt x="249" y="20263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 8"/>
            <p:cNvSpPr/>
            <p:nvPr userDrawn="1"/>
          </p:nvSpPr>
          <p:spPr>
            <a:xfrm>
              <a:off x="7414521" y="5612560"/>
              <a:ext cx="248750" cy="159602"/>
            </a:xfrm>
            <a:custGeom>
              <a:avLst/>
              <a:gdLst>
                <a:gd name="connsiteX0" fmla="*/ 692 w 248750"/>
                <a:gd name="connsiteY0" fmla="*/ 46 h 159602"/>
                <a:gd name="connsiteX1" fmla="*/ 98323 w 248750"/>
                <a:gd name="connsiteY1" fmla="*/ 35765 h 159602"/>
                <a:gd name="connsiteX2" fmla="*/ 138804 w 248750"/>
                <a:gd name="connsiteY2" fmla="*/ 100059 h 159602"/>
                <a:gd name="connsiteX3" fmla="*/ 200717 w 248750"/>
                <a:gd name="connsiteY3" fmla="*/ 159590 h 159602"/>
                <a:gd name="connsiteX4" fmla="*/ 248342 w 248750"/>
                <a:gd name="connsiteY4" fmla="*/ 104821 h 159602"/>
                <a:gd name="connsiteX5" fmla="*/ 219767 w 248750"/>
                <a:gd name="connsiteY5" fmla="*/ 50053 h 159602"/>
                <a:gd name="connsiteX6" fmla="*/ 153092 w 248750"/>
                <a:gd name="connsiteY6" fmla="*/ 28621 h 159602"/>
                <a:gd name="connsiteX7" fmla="*/ 692 w 248750"/>
                <a:gd name="connsiteY7" fmla="*/ 46 h 159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750" h="159602">
                  <a:moveTo>
                    <a:pt x="692" y="46"/>
                  </a:moveTo>
                  <a:cubicBezTo>
                    <a:pt x="-8436" y="1237"/>
                    <a:pt x="75304" y="19096"/>
                    <a:pt x="98323" y="35765"/>
                  </a:cubicBezTo>
                  <a:cubicBezTo>
                    <a:pt x="121342" y="52434"/>
                    <a:pt x="121738" y="79422"/>
                    <a:pt x="138804" y="100059"/>
                  </a:cubicBezTo>
                  <a:cubicBezTo>
                    <a:pt x="155870" y="120697"/>
                    <a:pt x="182461" y="158796"/>
                    <a:pt x="200717" y="159590"/>
                  </a:cubicBezTo>
                  <a:cubicBezTo>
                    <a:pt x="218973" y="160384"/>
                    <a:pt x="245167" y="123077"/>
                    <a:pt x="248342" y="104821"/>
                  </a:cubicBezTo>
                  <a:cubicBezTo>
                    <a:pt x="251517" y="86565"/>
                    <a:pt x="235642" y="62753"/>
                    <a:pt x="219767" y="50053"/>
                  </a:cubicBezTo>
                  <a:cubicBezTo>
                    <a:pt x="203892" y="37353"/>
                    <a:pt x="190795" y="36162"/>
                    <a:pt x="153092" y="28621"/>
                  </a:cubicBezTo>
                  <a:cubicBezTo>
                    <a:pt x="115389" y="21080"/>
                    <a:pt x="9820" y="-1145"/>
                    <a:pt x="692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 userDrawn="1"/>
          </p:nvSpPr>
          <p:spPr>
            <a:xfrm>
              <a:off x="7153691" y="5449203"/>
              <a:ext cx="245410" cy="161445"/>
            </a:xfrm>
            <a:custGeom>
              <a:avLst/>
              <a:gdLst>
                <a:gd name="connsiteX0" fmla="*/ 244853 w 245410"/>
                <a:gd name="connsiteY0" fmla="*/ 161022 h 161445"/>
                <a:gd name="connsiteX1" fmla="*/ 101978 w 245410"/>
                <a:gd name="connsiteY1" fmla="*/ 144353 h 161445"/>
                <a:gd name="connsiteX2" fmla="*/ 4347 w 245410"/>
                <a:gd name="connsiteY2" fmla="*/ 94347 h 161445"/>
                <a:gd name="connsiteX3" fmla="*/ 21015 w 245410"/>
                <a:gd name="connsiteY3" fmla="*/ 30053 h 161445"/>
                <a:gd name="connsiteX4" fmla="*/ 56734 w 245410"/>
                <a:gd name="connsiteY4" fmla="*/ 1478 h 161445"/>
                <a:gd name="connsiteX5" fmla="*/ 106740 w 245410"/>
                <a:gd name="connsiteY5" fmla="*/ 72916 h 161445"/>
                <a:gd name="connsiteX6" fmla="*/ 149603 w 245410"/>
                <a:gd name="connsiteY6" fmla="*/ 130066 h 161445"/>
                <a:gd name="connsiteX7" fmla="*/ 244853 w 245410"/>
                <a:gd name="connsiteY7" fmla="*/ 161022 h 161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5410" h="161445">
                  <a:moveTo>
                    <a:pt x="244853" y="161022"/>
                  </a:moveTo>
                  <a:cubicBezTo>
                    <a:pt x="236916" y="163403"/>
                    <a:pt x="142062" y="155465"/>
                    <a:pt x="101978" y="144353"/>
                  </a:cubicBezTo>
                  <a:cubicBezTo>
                    <a:pt x="61894" y="133240"/>
                    <a:pt x="17841" y="113397"/>
                    <a:pt x="4347" y="94347"/>
                  </a:cubicBezTo>
                  <a:cubicBezTo>
                    <a:pt x="-9147" y="75297"/>
                    <a:pt x="12284" y="45531"/>
                    <a:pt x="21015" y="30053"/>
                  </a:cubicBezTo>
                  <a:cubicBezTo>
                    <a:pt x="29746" y="14575"/>
                    <a:pt x="42446" y="-5666"/>
                    <a:pt x="56734" y="1478"/>
                  </a:cubicBezTo>
                  <a:cubicBezTo>
                    <a:pt x="71021" y="8622"/>
                    <a:pt x="91262" y="51485"/>
                    <a:pt x="106740" y="72916"/>
                  </a:cubicBezTo>
                  <a:cubicBezTo>
                    <a:pt x="122218" y="94347"/>
                    <a:pt x="125394" y="114191"/>
                    <a:pt x="149603" y="130066"/>
                  </a:cubicBezTo>
                  <a:cubicBezTo>
                    <a:pt x="173812" y="145941"/>
                    <a:pt x="252790" y="158641"/>
                    <a:pt x="244853" y="1610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 userDrawn="1"/>
          </p:nvSpPr>
          <p:spPr>
            <a:xfrm>
              <a:off x="7264222" y="5614951"/>
              <a:ext cx="141681" cy="320721"/>
            </a:xfrm>
            <a:custGeom>
              <a:avLst/>
              <a:gdLst>
                <a:gd name="connsiteX0" fmla="*/ 141466 w 141681"/>
                <a:gd name="connsiteY0" fmla="*/ 37 h 320721"/>
                <a:gd name="connsiteX1" fmla="*/ 62884 w 141681"/>
                <a:gd name="connsiteY1" fmla="*/ 119099 h 320721"/>
                <a:gd name="connsiteX2" fmla="*/ 12878 w 141681"/>
                <a:gd name="connsiteY2" fmla="*/ 202443 h 320721"/>
                <a:gd name="connsiteX3" fmla="*/ 972 w 141681"/>
                <a:gd name="connsiteY3" fmla="*/ 259593 h 320721"/>
                <a:gd name="connsiteX4" fmla="*/ 31928 w 141681"/>
                <a:gd name="connsiteY4" fmla="*/ 316743 h 320721"/>
                <a:gd name="connsiteX5" fmla="*/ 115272 w 141681"/>
                <a:gd name="connsiteY5" fmla="*/ 302455 h 320721"/>
                <a:gd name="connsiteX6" fmla="*/ 96222 w 141681"/>
                <a:gd name="connsiteY6" fmla="*/ 195299 h 320721"/>
                <a:gd name="connsiteX7" fmla="*/ 86697 w 141681"/>
                <a:gd name="connsiteY7" fmla="*/ 107193 h 320721"/>
                <a:gd name="connsiteX8" fmla="*/ 141466 w 141681"/>
                <a:gd name="connsiteY8" fmla="*/ 37 h 320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681" h="320721">
                  <a:moveTo>
                    <a:pt x="141466" y="37"/>
                  </a:moveTo>
                  <a:cubicBezTo>
                    <a:pt x="137497" y="2021"/>
                    <a:pt x="84315" y="85365"/>
                    <a:pt x="62884" y="119099"/>
                  </a:cubicBezTo>
                  <a:cubicBezTo>
                    <a:pt x="41453" y="152833"/>
                    <a:pt x="23197" y="179027"/>
                    <a:pt x="12878" y="202443"/>
                  </a:cubicBezTo>
                  <a:cubicBezTo>
                    <a:pt x="2559" y="225859"/>
                    <a:pt x="-2203" y="240543"/>
                    <a:pt x="972" y="259593"/>
                  </a:cubicBezTo>
                  <a:cubicBezTo>
                    <a:pt x="4147" y="278643"/>
                    <a:pt x="12878" y="309599"/>
                    <a:pt x="31928" y="316743"/>
                  </a:cubicBezTo>
                  <a:cubicBezTo>
                    <a:pt x="50978" y="323887"/>
                    <a:pt x="104556" y="322696"/>
                    <a:pt x="115272" y="302455"/>
                  </a:cubicBezTo>
                  <a:cubicBezTo>
                    <a:pt x="125988" y="282214"/>
                    <a:pt x="100984" y="227843"/>
                    <a:pt x="96222" y="195299"/>
                  </a:cubicBezTo>
                  <a:cubicBezTo>
                    <a:pt x="91460" y="162755"/>
                    <a:pt x="79950" y="138149"/>
                    <a:pt x="86697" y="107193"/>
                  </a:cubicBezTo>
                  <a:cubicBezTo>
                    <a:pt x="93444" y="76237"/>
                    <a:pt x="145435" y="-1947"/>
                    <a:pt x="141466" y="37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 userDrawn="1"/>
          </p:nvSpPr>
          <p:spPr>
            <a:xfrm>
              <a:off x="7331867" y="5427821"/>
              <a:ext cx="109728" cy="10972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 userDrawn="1"/>
          </p:nvSpPr>
          <p:spPr>
            <a:xfrm>
              <a:off x="7543802" y="5574275"/>
              <a:ext cx="1622653" cy="448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i="1" spc="-130" baseline="0" dirty="0" smtClean="0">
                  <a:solidFill>
                    <a:schemeClr val="accent1">
                      <a:lumMod val="75000"/>
                    </a:schemeClr>
                  </a:solidFill>
                  <a:latin typeface="Segoe Script" panose="020B0504020000000003" pitchFamily="34" charset="0"/>
                </a:rPr>
                <a:t>“I AM NIMT”</a:t>
              </a:r>
              <a:endParaRPr lang="en-US" sz="1200" b="1" i="1" spc="-130" baseline="0" dirty="0">
                <a:solidFill>
                  <a:schemeClr val="accent1">
                    <a:lumMod val="75000"/>
                  </a:schemeClr>
                </a:solidFill>
                <a:latin typeface="Segoe Script" panose="020B0504020000000003" pitchFamily="34" charset="0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279504" y="366712"/>
            <a:ext cx="3633880" cy="400110"/>
          </a:xfrm>
          <a:prstGeom prst="rect">
            <a:avLst/>
          </a:prstGeom>
          <a:solidFill>
            <a:srgbClr val="7030A0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Deformation experiment results  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56" name="Picture 5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03877" y="1568292"/>
            <a:ext cx="4724401" cy="4026218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1281712"/>
              </p:ext>
            </p:extLst>
          </p:nvPr>
        </p:nvGraphicFramePr>
        <p:xfrm>
          <a:off x="4419600" y="909897"/>
          <a:ext cx="4524375" cy="21945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95375"/>
                <a:gridCol w="1771650"/>
                <a:gridCol w="1657350"/>
              </a:tblGrid>
              <a:tr h="0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Test force (</a:t>
                      </a:r>
                      <a:r>
                        <a:rPr lang="en-US" sz="1800" dirty="0" err="1">
                          <a:effectLst/>
                        </a:rPr>
                        <a:t>kgf</a:t>
                      </a:r>
                      <a:r>
                        <a:rPr lang="en-US" sz="1800" dirty="0">
                          <a:effectLst/>
                        </a:rPr>
                        <a:t>)</a:t>
                      </a:r>
                      <a:endParaRPr lang="en-US" sz="1100" dirty="0">
                        <a:effectLst/>
                        <a:latin typeface="Calibri"/>
                        <a:ea typeface="MS Mincho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HSL experiment results (µm)</a:t>
                      </a:r>
                      <a:endParaRPr lang="en-US" sz="1100" dirty="0">
                        <a:effectLst/>
                        <a:latin typeface="Calibri"/>
                        <a:ea typeface="MS Mincho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Simulation results (µm)</a:t>
                      </a:r>
                      <a:endParaRPr lang="en-US" sz="1100">
                        <a:effectLst/>
                        <a:latin typeface="Calibri"/>
                        <a:ea typeface="MS Mincho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15</a:t>
                      </a:r>
                      <a:endParaRPr lang="en-US" sz="1100" dirty="0">
                        <a:effectLst/>
                        <a:latin typeface="Calibri"/>
                        <a:ea typeface="MS Mincho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2.4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MS Mincho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70C0"/>
                          </a:solidFill>
                          <a:effectLst/>
                        </a:rPr>
                        <a:t>0.9</a:t>
                      </a:r>
                      <a:endParaRPr lang="en-US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MS Mincho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30</a:t>
                      </a:r>
                      <a:endParaRPr lang="en-US" sz="1100" dirty="0">
                        <a:effectLst/>
                        <a:latin typeface="Calibri"/>
                        <a:ea typeface="MS Mincho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4.4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MS Mincho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70C0"/>
                          </a:solidFill>
                          <a:effectLst/>
                        </a:rPr>
                        <a:t>1.8</a:t>
                      </a:r>
                      <a:endParaRPr lang="en-US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MS Mincho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45</a:t>
                      </a:r>
                      <a:endParaRPr lang="en-US" sz="1100">
                        <a:effectLst/>
                        <a:latin typeface="Calibri"/>
                        <a:ea typeface="MS Mincho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5.9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MS Mincho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70C0"/>
                          </a:solidFill>
                          <a:effectLst/>
                        </a:rPr>
                        <a:t>2.8</a:t>
                      </a:r>
                      <a:endParaRPr lang="en-US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MS Mincho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60</a:t>
                      </a:r>
                      <a:endParaRPr lang="en-US" sz="1100">
                        <a:effectLst/>
                        <a:latin typeface="Calibri"/>
                        <a:ea typeface="MS Mincho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5.6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MS Mincho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70C0"/>
                          </a:solidFill>
                          <a:effectLst/>
                        </a:rPr>
                        <a:t>3.7</a:t>
                      </a:r>
                      <a:endParaRPr lang="en-US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MS Mincho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100</a:t>
                      </a:r>
                      <a:endParaRPr lang="en-US" sz="1100">
                        <a:effectLst/>
                        <a:latin typeface="Calibri"/>
                        <a:ea typeface="MS Mincho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8.5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MS Mincho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70C0"/>
                          </a:solidFill>
                          <a:effectLst/>
                        </a:rPr>
                        <a:t>6.2</a:t>
                      </a:r>
                      <a:endParaRPr lang="en-US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MS Mincho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150</a:t>
                      </a:r>
                      <a:endParaRPr lang="en-US" sz="1100">
                        <a:effectLst/>
                        <a:latin typeface="Calibri"/>
                        <a:ea typeface="MS Mincho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12.1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MS Mincho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70C0"/>
                          </a:solidFill>
                          <a:effectLst/>
                        </a:rPr>
                        <a:t>9.2</a:t>
                      </a:r>
                      <a:endParaRPr lang="en-US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MS Mincho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57" name="Picture 5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303270"/>
            <a:ext cx="4114800" cy="28194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14"/>
          <p:cNvSpPr/>
          <p:nvPr/>
        </p:nvSpPr>
        <p:spPr>
          <a:xfrm rot="20181967">
            <a:off x="2031477" y="2672011"/>
            <a:ext cx="5521010" cy="83099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The deformation experiment results are only 2 µm larger than FEA results.</a:t>
            </a:r>
            <a:endParaRPr lang="th-TH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667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515" y="0"/>
            <a:ext cx="1371600" cy="1371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258" y="380307"/>
            <a:ext cx="3241348" cy="76269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Conclusion</a:t>
            </a:r>
            <a:endParaRPr lang="th-TH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6797-35B5-4EE9-A50D-46017E042315}" type="slidenum">
              <a:rPr lang="en-US" smtClean="0"/>
              <a:t>14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38200" y="1143000"/>
            <a:ext cx="7391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GB" sz="2400" dirty="0" smtClean="0"/>
              <a:t>The </a:t>
            </a:r>
            <a:r>
              <a:rPr lang="en-GB" sz="2400" dirty="0"/>
              <a:t>150 </a:t>
            </a:r>
            <a:r>
              <a:rPr lang="en-GB" sz="2400" dirty="0" err="1"/>
              <a:t>kgf</a:t>
            </a:r>
            <a:r>
              <a:rPr lang="en-GB" sz="2400" dirty="0"/>
              <a:t> high stiffness load cell was designed and constructed. </a:t>
            </a:r>
            <a:endParaRPr lang="en-GB" sz="2400" dirty="0" smtClean="0"/>
          </a:p>
          <a:p>
            <a:pPr marL="342900" indent="-342900">
              <a:buAutoNum type="arabicPeriod"/>
            </a:pPr>
            <a:r>
              <a:rPr lang="en-GB" sz="2400" dirty="0" smtClean="0"/>
              <a:t>The </a:t>
            </a:r>
            <a:r>
              <a:rPr lang="en-GB" sz="2400" dirty="0"/>
              <a:t>deformation </a:t>
            </a:r>
            <a:r>
              <a:rPr lang="en-GB" sz="2400" dirty="0" smtClean="0"/>
              <a:t>under 150 </a:t>
            </a:r>
            <a:r>
              <a:rPr lang="en-GB" sz="2400" dirty="0" err="1"/>
              <a:t>kgf</a:t>
            </a:r>
            <a:r>
              <a:rPr lang="en-GB" sz="2400" dirty="0"/>
              <a:t> </a:t>
            </a:r>
            <a:r>
              <a:rPr lang="en-GB" sz="2400" dirty="0" smtClean="0"/>
              <a:t> is lower </a:t>
            </a:r>
            <a:r>
              <a:rPr lang="en-GB" sz="2400" dirty="0"/>
              <a:t>than </a:t>
            </a:r>
            <a:r>
              <a:rPr lang="en-GB" sz="2400" dirty="0" smtClean="0"/>
              <a:t>10 µm.</a:t>
            </a:r>
          </a:p>
          <a:p>
            <a:pPr marL="342900" indent="-342900">
              <a:buAutoNum type="arabicPeriod"/>
            </a:pPr>
            <a:r>
              <a:rPr lang="en-GB" sz="2400" dirty="0" smtClean="0"/>
              <a:t>The strain </a:t>
            </a:r>
            <a:r>
              <a:rPr lang="en-GB" sz="2400" dirty="0"/>
              <a:t>under 150 </a:t>
            </a:r>
            <a:r>
              <a:rPr lang="en-GB" sz="2400" dirty="0" err="1"/>
              <a:t>kgf</a:t>
            </a:r>
            <a:r>
              <a:rPr lang="en-GB" sz="2400" dirty="0"/>
              <a:t> </a:t>
            </a:r>
            <a:r>
              <a:rPr lang="en-GB" sz="2400" dirty="0" smtClean="0"/>
              <a:t>is </a:t>
            </a:r>
            <a:r>
              <a:rPr lang="en-GB" sz="2400" dirty="0"/>
              <a:t>542.57×10</a:t>
            </a:r>
            <a:r>
              <a:rPr lang="en-GB" sz="2400" baseline="30000" dirty="0"/>
              <a:t>-6</a:t>
            </a:r>
            <a:r>
              <a:rPr lang="en-GB" sz="2400" b="1" dirty="0"/>
              <a:t> </a:t>
            </a:r>
            <a:r>
              <a:rPr lang="en-GB" sz="2400" dirty="0" smtClean="0"/>
              <a:t>m/m.</a:t>
            </a:r>
          </a:p>
          <a:p>
            <a:pPr marL="342900" indent="-342900">
              <a:buAutoNum type="arabicPeriod"/>
            </a:pPr>
            <a:r>
              <a:rPr lang="en-GB" sz="2400" dirty="0" smtClean="0"/>
              <a:t>FEA </a:t>
            </a:r>
            <a:r>
              <a:rPr lang="en-GB" sz="2400" dirty="0"/>
              <a:t>and experiments gave the consistent results within 5 µm displacement length </a:t>
            </a:r>
            <a:r>
              <a:rPr lang="en-GB" sz="2400" dirty="0" smtClean="0"/>
              <a:t>and </a:t>
            </a:r>
            <a:r>
              <a:rPr lang="en-GB" sz="2400" dirty="0"/>
              <a:t>50×10</a:t>
            </a:r>
            <a:r>
              <a:rPr lang="en-GB" sz="2400" baseline="30000" dirty="0"/>
              <a:t>-6</a:t>
            </a:r>
            <a:r>
              <a:rPr lang="en-GB" sz="2400" b="1" dirty="0"/>
              <a:t> </a:t>
            </a:r>
            <a:r>
              <a:rPr lang="en-GB" sz="2400" dirty="0" smtClean="0"/>
              <a:t>m/m strain.</a:t>
            </a:r>
          </a:p>
        </p:txBody>
      </p:sp>
      <p:sp>
        <p:nvSpPr>
          <p:cNvPr id="8" name="Rectangle 7"/>
          <p:cNvSpPr/>
          <p:nvPr/>
        </p:nvSpPr>
        <p:spPr>
          <a:xfrm>
            <a:off x="914400" y="5047565"/>
            <a:ext cx="742558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GB" sz="2400" dirty="0" smtClean="0"/>
              <a:t>Weakness of pressure plate.   </a:t>
            </a:r>
            <a:endParaRPr lang="en-GB" sz="2400" dirty="0"/>
          </a:p>
          <a:p>
            <a:pPr marL="342900" indent="-342900">
              <a:buAutoNum type="arabicPeriod"/>
            </a:pPr>
            <a:r>
              <a:rPr lang="en-GB" sz="2400" dirty="0" smtClean="0"/>
              <a:t>Load </a:t>
            </a:r>
            <a:r>
              <a:rPr lang="en-GB" sz="2400" dirty="0"/>
              <a:t>cell calibration and </a:t>
            </a:r>
            <a:r>
              <a:rPr lang="en-GB" sz="2400" dirty="0" smtClean="0"/>
              <a:t>classification.</a:t>
            </a:r>
            <a:endParaRPr lang="en-US" sz="2400" b="1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52400" y="4419600"/>
            <a:ext cx="3241348" cy="7626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Future work</a:t>
            </a:r>
            <a:endParaRPr lang="th-TH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14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025" y="152400"/>
            <a:ext cx="8229600" cy="838200"/>
          </a:xfrm>
        </p:spPr>
        <p:txBody>
          <a:bodyPr>
            <a:noAutofit/>
          </a:bodyPr>
          <a:lstStyle/>
          <a:p>
            <a:r>
              <a:rPr lang="en-US" sz="5400" u="sng" dirty="0" smtClean="0"/>
              <a:t>Outline</a:t>
            </a:r>
            <a:endParaRPr lang="th-TH" sz="5400" u="sng" dirty="0"/>
          </a:p>
        </p:txBody>
      </p:sp>
      <p:sp>
        <p:nvSpPr>
          <p:cNvPr id="4" name="Rectangle 3"/>
          <p:cNvSpPr/>
          <p:nvPr/>
        </p:nvSpPr>
        <p:spPr>
          <a:xfrm>
            <a:off x="914400" y="1680150"/>
            <a:ext cx="807720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AutoNum type="arabicPeriod"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Berlin Sans FB Demi" pitchFamily="34" charset="0"/>
                <a:cs typeface="Calibri" pitchFamily="34" charset="0"/>
              </a:rPr>
              <a:t>Introduction to the verification of hardness machine</a:t>
            </a:r>
            <a:endParaRPr lang="th-TH" sz="2800" dirty="0" smtClean="0">
              <a:solidFill>
                <a:schemeClr val="accent1">
                  <a:lumMod val="75000"/>
                </a:schemeClr>
              </a:solidFill>
              <a:latin typeface="Berlin Sans FB Demi" pitchFamily="34" charset="0"/>
              <a:cs typeface="Calibri" pitchFamily="34" charset="0"/>
            </a:endParaRPr>
          </a:p>
          <a:p>
            <a:pPr lvl="0">
              <a:buAutoNum type="arabicPeriod"/>
            </a:pPr>
            <a:endParaRPr lang="th-TH" sz="2800" dirty="0" smtClean="0">
              <a:solidFill>
                <a:schemeClr val="accent1">
                  <a:lumMod val="75000"/>
                </a:schemeClr>
              </a:solidFill>
              <a:latin typeface="Berlin Sans FB Demi" pitchFamily="34" charset="0"/>
              <a:cs typeface="Calibri" pitchFamily="34" charset="0"/>
            </a:endParaRPr>
          </a:p>
          <a:p>
            <a:pPr lvl="0">
              <a:buAutoNum type="arabicPeriod"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Berlin Sans FB Demi" pitchFamily="34" charset="0"/>
                <a:cs typeface="Calibri" pitchFamily="34" charset="0"/>
              </a:rPr>
              <a:t>Force verification of hardness testing machine</a:t>
            </a:r>
            <a:endParaRPr lang="th-TH" sz="2800" dirty="0" smtClean="0">
              <a:solidFill>
                <a:schemeClr val="accent1">
                  <a:lumMod val="75000"/>
                </a:schemeClr>
              </a:solidFill>
              <a:latin typeface="Berlin Sans FB Demi" pitchFamily="34" charset="0"/>
              <a:cs typeface="Calibri" pitchFamily="34" charset="0"/>
            </a:endParaRPr>
          </a:p>
          <a:p>
            <a:pPr lvl="0">
              <a:buAutoNum type="arabicPeriod"/>
            </a:pPr>
            <a:endParaRPr lang="th-TH" sz="2800" dirty="0" smtClean="0">
              <a:solidFill>
                <a:schemeClr val="accent1">
                  <a:lumMod val="75000"/>
                </a:schemeClr>
              </a:solidFill>
              <a:latin typeface="Berlin Sans FB Demi" pitchFamily="34" charset="0"/>
              <a:cs typeface="Calibri" pitchFamily="34" charset="0"/>
            </a:endParaRPr>
          </a:p>
          <a:p>
            <a:pPr lvl="0">
              <a:buAutoNum type="arabicPeriod"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Berlin Sans FB Demi" pitchFamily="34" charset="0"/>
                <a:cs typeface="Calibri" pitchFamily="34" charset="0"/>
              </a:rPr>
              <a:t>Conceptual design of </a:t>
            </a:r>
            <a:r>
              <a:rPr lang="en-US" sz="2800" dirty="0" smtClean="0">
                <a:solidFill>
                  <a:srgbClr val="FF0000"/>
                </a:solidFill>
                <a:latin typeface="Berlin Sans FB Demi" pitchFamily="34" charset="0"/>
                <a:cs typeface="Calibri" pitchFamily="34" charset="0"/>
              </a:rPr>
              <a:t>H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Berlin Sans FB Demi" pitchFamily="34" charset="0"/>
                <a:cs typeface="Calibri" pitchFamily="34" charset="0"/>
              </a:rPr>
              <a:t>igh </a:t>
            </a:r>
            <a:r>
              <a:rPr lang="en-US" sz="2800" dirty="0" smtClean="0">
                <a:solidFill>
                  <a:srgbClr val="FF0000"/>
                </a:solidFill>
                <a:latin typeface="Berlin Sans FB Demi" pitchFamily="34" charset="0"/>
                <a:cs typeface="Calibri" pitchFamily="34" charset="0"/>
              </a:rPr>
              <a:t>S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Berlin Sans FB Demi" pitchFamily="34" charset="0"/>
                <a:cs typeface="Calibri" pitchFamily="34" charset="0"/>
              </a:rPr>
              <a:t>tiffness </a:t>
            </a:r>
            <a:r>
              <a:rPr lang="en-US" sz="2800" dirty="0" smtClean="0">
                <a:solidFill>
                  <a:srgbClr val="FF0000"/>
                </a:solidFill>
                <a:latin typeface="Berlin Sans FB Demi" pitchFamily="34" charset="0"/>
                <a:cs typeface="Calibri" pitchFamily="34" charset="0"/>
              </a:rPr>
              <a:t>L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Berlin Sans FB Demi" pitchFamily="34" charset="0"/>
                <a:cs typeface="Calibri" pitchFamily="34" charset="0"/>
              </a:rPr>
              <a:t>oad Cell</a:t>
            </a:r>
            <a:endParaRPr lang="th-TH" sz="2800" dirty="0" smtClean="0">
              <a:solidFill>
                <a:schemeClr val="accent1">
                  <a:lumMod val="75000"/>
                </a:schemeClr>
              </a:solidFill>
              <a:latin typeface="Berlin Sans FB Demi" pitchFamily="34" charset="0"/>
              <a:cs typeface="Calibri" pitchFamily="34" charset="0"/>
            </a:endParaRPr>
          </a:p>
          <a:p>
            <a:pPr lvl="0">
              <a:buAutoNum type="arabicPeriod"/>
            </a:pPr>
            <a:endParaRPr lang="th-TH" sz="2800" dirty="0">
              <a:solidFill>
                <a:schemeClr val="accent1">
                  <a:lumMod val="75000"/>
                </a:schemeClr>
              </a:solidFill>
              <a:latin typeface="Berlin Sans FB Demi" pitchFamily="34" charset="0"/>
              <a:cs typeface="Calibri" pitchFamily="34" charset="0"/>
            </a:endParaRPr>
          </a:p>
          <a:p>
            <a:pPr lvl="0">
              <a:buFontTx/>
              <a:buAutoNum type="arabicPeriod"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Berlin Sans FB Demi" pitchFamily="34" charset="0"/>
                <a:cs typeface="Calibri" pitchFamily="34" charset="0"/>
              </a:rPr>
              <a:t>Experiment results</a:t>
            </a:r>
          </a:p>
          <a:p>
            <a:pPr lvl="0">
              <a:buFontTx/>
              <a:buAutoNum type="arabicPeriod"/>
            </a:pPr>
            <a:endParaRPr lang="en-US" sz="2800" dirty="0" smtClean="0">
              <a:solidFill>
                <a:schemeClr val="accent1">
                  <a:lumMod val="75000"/>
                </a:schemeClr>
              </a:solidFill>
              <a:latin typeface="Berlin Sans FB Demi" pitchFamily="34" charset="0"/>
              <a:cs typeface="Calibri" pitchFamily="34" charset="0"/>
            </a:endParaRPr>
          </a:p>
          <a:p>
            <a:pPr lvl="0">
              <a:buFontTx/>
              <a:buAutoNum type="arabicPeriod"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Berlin Sans FB Demi" pitchFamily="34" charset="0"/>
                <a:cs typeface="Calibri" pitchFamily="34" charset="0"/>
              </a:rPr>
              <a:t>Conclusion</a:t>
            </a:r>
            <a:endParaRPr lang="en-US" sz="2800" dirty="0">
              <a:solidFill>
                <a:schemeClr val="accent1">
                  <a:lumMod val="75000"/>
                </a:schemeClr>
              </a:solidFill>
              <a:latin typeface="Berlin Sans FB Demi" pitchFamily="34" charset="0"/>
              <a:cs typeface="Calibri" pitchFamily="34" charset="0"/>
            </a:endParaRPr>
          </a:p>
          <a:p>
            <a:endParaRPr lang="en-US" sz="2400" dirty="0">
              <a:solidFill>
                <a:schemeClr val="accent1">
                  <a:lumMod val="75000"/>
                </a:schemeClr>
              </a:solidFill>
              <a:latin typeface="Berlin Sans FB Demi" pitchFamily="34" charset="0"/>
              <a:cs typeface="Calibri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62" t="7681" r="3885" b="3568"/>
          <a:stretch/>
        </p:blipFill>
        <p:spPr bwMode="auto">
          <a:xfrm>
            <a:off x="7414991" y="4495800"/>
            <a:ext cx="1473518" cy="173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533400"/>
            <a:ext cx="1235511" cy="78105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7532592" y="228600"/>
            <a:ext cx="1355917" cy="379840"/>
            <a:chOff x="7153691" y="5407594"/>
            <a:chExt cx="2012765" cy="615624"/>
          </a:xfrm>
        </p:grpSpPr>
        <p:sp>
          <p:nvSpPr>
            <p:cNvPr id="9" name="Freeform 8"/>
            <p:cNvSpPr/>
            <p:nvPr userDrawn="1"/>
          </p:nvSpPr>
          <p:spPr>
            <a:xfrm>
              <a:off x="7412582" y="5407594"/>
              <a:ext cx="203599" cy="203309"/>
            </a:xfrm>
            <a:custGeom>
              <a:avLst/>
              <a:gdLst>
                <a:gd name="connsiteX0" fmla="*/ 249 w 203599"/>
                <a:gd name="connsiteY0" fmla="*/ 202631 h 203309"/>
                <a:gd name="connsiteX1" fmla="*/ 133599 w 203599"/>
                <a:gd name="connsiteY1" fmla="*/ 140719 h 203309"/>
                <a:gd name="connsiteX2" fmla="*/ 185987 w 203599"/>
                <a:gd name="connsiteY2" fmla="*/ 95475 h 203309"/>
                <a:gd name="connsiteX3" fmla="*/ 202656 w 203599"/>
                <a:gd name="connsiteY3" fmla="*/ 31181 h 203309"/>
                <a:gd name="connsiteX4" fmla="*/ 162174 w 203599"/>
                <a:gd name="connsiteY4" fmla="*/ 225 h 203309"/>
                <a:gd name="connsiteX5" fmla="*/ 116931 w 203599"/>
                <a:gd name="connsiteY5" fmla="*/ 21656 h 203309"/>
                <a:gd name="connsiteX6" fmla="*/ 100262 w 203599"/>
                <a:gd name="connsiteY6" fmla="*/ 97856 h 203309"/>
                <a:gd name="connsiteX7" fmla="*/ 249 w 203599"/>
                <a:gd name="connsiteY7" fmla="*/ 202631 h 203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3599" h="203309">
                  <a:moveTo>
                    <a:pt x="249" y="202631"/>
                  </a:moveTo>
                  <a:cubicBezTo>
                    <a:pt x="5805" y="209775"/>
                    <a:pt x="102643" y="158578"/>
                    <a:pt x="133599" y="140719"/>
                  </a:cubicBezTo>
                  <a:cubicBezTo>
                    <a:pt x="164555" y="122860"/>
                    <a:pt x="174478" y="113731"/>
                    <a:pt x="185987" y="95475"/>
                  </a:cubicBezTo>
                  <a:cubicBezTo>
                    <a:pt x="197497" y="77219"/>
                    <a:pt x="206625" y="47056"/>
                    <a:pt x="202656" y="31181"/>
                  </a:cubicBezTo>
                  <a:cubicBezTo>
                    <a:pt x="198687" y="15306"/>
                    <a:pt x="176461" y="1812"/>
                    <a:pt x="162174" y="225"/>
                  </a:cubicBezTo>
                  <a:cubicBezTo>
                    <a:pt x="147887" y="-1362"/>
                    <a:pt x="127250" y="5384"/>
                    <a:pt x="116931" y="21656"/>
                  </a:cubicBezTo>
                  <a:cubicBezTo>
                    <a:pt x="106612" y="37928"/>
                    <a:pt x="116931" y="67694"/>
                    <a:pt x="100262" y="97856"/>
                  </a:cubicBezTo>
                  <a:cubicBezTo>
                    <a:pt x="83593" y="128018"/>
                    <a:pt x="-5307" y="195487"/>
                    <a:pt x="249" y="20263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 userDrawn="1"/>
          </p:nvSpPr>
          <p:spPr>
            <a:xfrm>
              <a:off x="7414521" y="5612560"/>
              <a:ext cx="248750" cy="159602"/>
            </a:xfrm>
            <a:custGeom>
              <a:avLst/>
              <a:gdLst>
                <a:gd name="connsiteX0" fmla="*/ 692 w 248750"/>
                <a:gd name="connsiteY0" fmla="*/ 46 h 159602"/>
                <a:gd name="connsiteX1" fmla="*/ 98323 w 248750"/>
                <a:gd name="connsiteY1" fmla="*/ 35765 h 159602"/>
                <a:gd name="connsiteX2" fmla="*/ 138804 w 248750"/>
                <a:gd name="connsiteY2" fmla="*/ 100059 h 159602"/>
                <a:gd name="connsiteX3" fmla="*/ 200717 w 248750"/>
                <a:gd name="connsiteY3" fmla="*/ 159590 h 159602"/>
                <a:gd name="connsiteX4" fmla="*/ 248342 w 248750"/>
                <a:gd name="connsiteY4" fmla="*/ 104821 h 159602"/>
                <a:gd name="connsiteX5" fmla="*/ 219767 w 248750"/>
                <a:gd name="connsiteY5" fmla="*/ 50053 h 159602"/>
                <a:gd name="connsiteX6" fmla="*/ 153092 w 248750"/>
                <a:gd name="connsiteY6" fmla="*/ 28621 h 159602"/>
                <a:gd name="connsiteX7" fmla="*/ 692 w 248750"/>
                <a:gd name="connsiteY7" fmla="*/ 46 h 159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750" h="159602">
                  <a:moveTo>
                    <a:pt x="692" y="46"/>
                  </a:moveTo>
                  <a:cubicBezTo>
                    <a:pt x="-8436" y="1237"/>
                    <a:pt x="75304" y="19096"/>
                    <a:pt x="98323" y="35765"/>
                  </a:cubicBezTo>
                  <a:cubicBezTo>
                    <a:pt x="121342" y="52434"/>
                    <a:pt x="121738" y="79422"/>
                    <a:pt x="138804" y="100059"/>
                  </a:cubicBezTo>
                  <a:cubicBezTo>
                    <a:pt x="155870" y="120697"/>
                    <a:pt x="182461" y="158796"/>
                    <a:pt x="200717" y="159590"/>
                  </a:cubicBezTo>
                  <a:cubicBezTo>
                    <a:pt x="218973" y="160384"/>
                    <a:pt x="245167" y="123077"/>
                    <a:pt x="248342" y="104821"/>
                  </a:cubicBezTo>
                  <a:cubicBezTo>
                    <a:pt x="251517" y="86565"/>
                    <a:pt x="235642" y="62753"/>
                    <a:pt x="219767" y="50053"/>
                  </a:cubicBezTo>
                  <a:cubicBezTo>
                    <a:pt x="203892" y="37353"/>
                    <a:pt x="190795" y="36162"/>
                    <a:pt x="153092" y="28621"/>
                  </a:cubicBezTo>
                  <a:cubicBezTo>
                    <a:pt x="115389" y="21080"/>
                    <a:pt x="9820" y="-1145"/>
                    <a:pt x="692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 userDrawn="1"/>
          </p:nvSpPr>
          <p:spPr>
            <a:xfrm>
              <a:off x="7153691" y="5449203"/>
              <a:ext cx="245410" cy="161445"/>
            </a:xfrm>
            <a:custGeom>
              <a:avLst/>
              <a:gdLst>
                <a:gd name="connsiteX0" fmla="*/ 244853 w 245410"/>
                <a:gd name="connsiteY0" fmla="*/ 161022 h 161445"/>
                <a:gd name="connsiteX1" fmla="*/ 101978 w 245410"/>
                <a:gd name="connsiteY1" fmla="*/ 144353 h 161445"/>
                <a:gd name="connsiteX2" fmla="*/ 4347 w 245410"/>
                <a:gd name="connsiteY2" fmla="*/ 94347 h 161445"/>
                <a:gd name="connsiteX3" fmla="*/ 21015 w 245410"/>
                <a:gd name="connsiteY3" fmla="*/ 30053 h 161445"/>
                <a:gd name="connsiteX4" fmla="*/ 56734 w 245410"/>
                <a:gd name="connsiteY4" fmla="*/ 1478 h 161445"/>
                <a:gd name="connsiteX5" fmla="*/ 106740 w 245410"/>
                <a:gd name="connsiteY5" fmla="*/ 72916 h 161445"/>
                <a:gd name="connsiteX6" fmla="*/ 149603 w 245410"/>
                <a:gd name="connsiteY6" fmla="*/ 130066 h 161445"/>
                <a:gd name="connsiteX7" fmla="*/ 244853 w 245410"/>
                <a:gd name="connsiteY7" fmla="*/ 161022 h 161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5410" h="161445">
                  <a:moveTo>
                    <a:pt x="244853" y="161022"/>
                  </a:moveTo>
                  <a:cubicBezTo>
                    <a:pt x="236916" y="163403"/>
                    <a:pt x="142062" y="155465"/>
                    <a:pt x="101978" y="144353"/>
                  </a:cubicBezTo>
                  <a:cubicBezTo>
                    <a:pt x="61894" y="133240"/>
                    <a:pt x="17841" y="113397"/>
                    <a:pt x="4347" y="94347"/>
                  </a:cubicBezTo>
                  <a:cubicBezTo>
                    <a:pt x="-9147" y="75297"/>
                    <a:pt x="12284" y="45531"/>
                    <a:pt x="21015" y="30053"/>
                  </a:cubicBezTo>
                  <a:cubicBezTo>
                    <a:pt x="29746" y="14575"/>
                    <a:pt x="42446" y="-5666"/>
                    <a:pt x="56734" y="1478"/>
                  </a:cubicBezTo>
                  <a:cubicBezTo>
                    <a:pt x="71021" y="8622"/>
                    <a:pt x="91262" y="51485"/>
                    <a:pt x="106740" y="72916"/>
                  </a:cubicBezTo>
                  <a:cubicBezTo>
                    <a:pt x="122218" y="94347"/>
                    <a:pt x="125394" y="114191"/>
                    <a:pt x="149603" y="130066"/>
                  </a:cubicBezTo>
                  <a:cubicBezTo>
                    <a:pt x="173812" y="145941"/>
                    <a:pt x="252790" y="158641"/>
                    <a:pt x="244853" y="1610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11"/>
            <p:cNvSpPr/>
            <p:nvPr userDrawn="1"/>
          </p:nvSpPr>
          <p:spPr>
            <a:xfrm>
              <a:off x="7264222" y="5614951"/>
              <a:ext cx="141681" cy="320721"/>
            </a:xfrm>
            <a:custGeom>
              <a:avLst/>
              <a:gdLst>
                <a:gd name="connsiteX0" fmla="*/ 141466 w 141681"/>
                <a:gd name="connsiteY0" fmla="*/ 37 h 320721"/>
                <a:gd name="connsiteX1" fmla="*/ 62884 w 141681"/>
                <a:gd name="connsiteY1" fmla="*/ 119099 h 320721"/>
                <a:gd name="connsiteX2" fmla="*/ 12878 w 141681"/>
                <a:gd name="connsiteY2" fmla="*/ 202443 h 320721"/>
                <a:gd name="connsiteX3" fmla="*/ 972 w 141681"/>
                <a:gd name="connsiteY3" fmla="*/ 259593 h 320721"/>
                <a:gd name="connsiteX4" fmla="*/ 31928 w 141681"/>
                <a:gd name="connsiteY4" fmla="*/ 316743 h 320721"/>
                <a:gd name="connsiteX5" fmla="*/ 115272 w 141681"/>
                <a:gd name="connsiteY5" fmla="*/ 302455 h 320721"/>
                <a:gd name="connsiteX6" fmla="*/ 96222 w 141681"/>
                <a:gd name="connsiteY6" fmla="*/ 195299 h 320721"/>
                <a:gd name="connsiteX7" fmla="*/ 86697 w 141681"/>
                <a:gd name="connsiteY7" fmla="*/ 107193 h 320721"/>
                <a:gd name="connsiteX8" fmla="*/ 141466 w 141681"/>
                <a:gd name="connsiteY8" fmla="*/ 37 h 320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681" h="320721">
                  <a:moveTo>
                    <a:pt x="141466" y="37"/>
                  </a:moveTo>
                  <a:cubicBezTo>
                    <a:pt x="137497" y="2021"/>
                    <a:pt x="84315" y="85365"/>
                    <a:pt x="62884" y="119099"/>
                  </a:cubicBezTo>
                  <a:cubicBezTo>
                    <a:pt x="41453" y="152833"/>
                    <a:pt x="23197" y="179027"/>
                    <a:pt x="12878" y="202443"/>
                  </a:cubicBezTo>
                  <a:cubicBezTo>
                    <a:pt x="2559" y="225859"/>
                    <a:pt x="-2203" y="240543"/>
                    <a:pt x="972" y="259593"/>
                  </a:cubicBezTo>
                  <a:cubicBezTo>
                    <a:pt x="4147" y="278643"/>
                    <a:pt x="12878" y="309599"/>
                    <a:pt x="31928" y="316743"/>
                  </a:cubicBezTo>
                  <a:cubicBezTo>
                    <a:pt x="50978" y="323887"/>
                    <a:pt x="104556" y="322696"/>
                    <a:pt x="115272" y="302455"/>
                  </a:cubicBezTo>
                  <a:cubicBezTo>
                    <a:pt x="125988" y="282214"/>
                    <a:pt x="100984" y="227843"/>
                    <a:pt x="96222" y="195299"/>
                  </a:cubicBezTo>
                  <a:cubicBezTo>
                    <a:pt x="91460" y="162755"/>
                    <a:pt x="79950" y="138149"/>
                    <a:pt x="86697" y="107193"/>
                  </a:cubicBezTo>
                  <a:cubicBezTo>
                    <a:pt x="93444" y="76237"/>
                    <a:pt x="145435" y="-1947"/>
                    <a:pt x="141466" y="37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 userDrawn="1"/>
          </p:nvSpPr>
          <p:spPr>
            <a:xfrm>
              <a:off x="7331867" y="5427821"/>
              <a:ext cx="109728" cy="10972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 userDrawn="1"/>
          </p:nvSpPr>
          <p:spPr>
            <a:xfrm>
              <a:off x="7543803" y="5574273"/>
              <a:ext cx="1622653" cy="448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i="1" spc="-130" baseline="0" dirty="0" smtClean="0">
                  <a:solidFill>
                    <a:schemeClr val="accent1">
                      <a:lumMod val="75000"/>
                    </a:schemeClr>
                  </a:solidFill>
                  <a:latin typeface="Segoe Script" panose="020B0504020000000003" pitchFamily="34" charset="0"/>
                </a:rPr>
                <a:t>“I AM NIMT”</a:t>
              </a:r>
              <a:endParaRPr lang="en-US" sz="1200" b="1" i="1" spc="-130" baseline="0" dirty="0">
                <a:solidFill>
                  <a:schemeClr val="accent1">
                    <a:lumMod val="75000"/>
                  </a:schemeClr>
                </a:solidFill>
                <a:latin typeface="Segoe Script" panose="020B0504020000000003" pitchFamily="34" charset="0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6797-35B5-4EE9-A50D-46017E04231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74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3"/>
          <p:cNvSpPr>
            <a:spLocks noChangeArrowheads="1"/>
          </p:cNvSpPr>
          <p:nvPr/>
        </p:nvSpPr>
        <p:spPr bwMode="auto">
          <a:xfrm>
            <a:off x="931862" y="1906587"/>
            <a:ext cx="434766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>
                <a:effectLst>
                  <a:outerShdw blurRad="38100" dist="38100" dir="2700000" algn="tl">
                    <a:srgbClr val="C0C0C0"/>
                  </a:outerShdw>
                </a:effectLst>
                <a:latin typeface="Angsana New" pitchFamily="18" charset="-34"/>
                <a:cs typeface="Angsana New" pitchFamily="18" charset="-34"/>
              </a:rPr>
              <a:t>2. Verification of the testing cycle</a:t>
            </a:r>
          </a:p>
        </p:txBody>
      </p:sp>
      <p:sp>
        <p:nvSpPr>
          <p:cNvPr id="6" name="Rectangle 34"/>
          <p:cNvSpPr>
            <a:spLocks noChangeArrowheads="1"/>
          </p:cNvSpPr>
          <p:nvPr/>
        </p:nvSpPr>
        <p:spPr bwMode="auto">
          <a:xfrm>
            <a:off x="923925" y="1295400"/>
            <a:ext cx="394050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dirty="0">
                <a:effectLst>
                  <a:outerShdw blurRad="38100" dist="38100" dir="2700000" algn="tl">
                    <a:srgbClr val="C0C0C0"/>
                  </a:outerShdw>
                </a:effectLst>
                <a:latin typeface="Angsana New" pitchFamily="18" charset="-34"/>
                <a:cs typeface="Angsana New" pitchFamily="18" charset="-34"/>
              </a:rPr>
              <a:t>1. Verification of the test force</a:t>
            </a:r>
            <a:endParaRPr lang="th-TH" sz="3600" dirty="0">
              <a:effectLst>
                <a:outerShdw blurRad="38100" dist="38100" dir="2700000" algn="tl">
                  <a:srgbClr val="C0C0C0"/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Rectangle 37"/>
          <p:cNvSpPr>
            <a:spLocks noChangeArrowheads="1"/>
          </p:cNvSpPr>
          <p:nvPr/>
        </p:nvSpPr>
        <p:spPr bwMode="auto">
          <a:xfrm>
            <a:off x="931862" y="2554287"/>
            <a:ext cx="570861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dirty="0">
                <a:effectLst>
                  <a:outerShdw blurRad="38100" dist="38100" dir="2700000" algn="tl">
                    <a:srgbClr val="C0C0C0"/>
                  </a:outerShdw>
                </a:effectLst>
                <a:latin typeface="Angsana New" pitchFamily="18" charset="-34"/>
                <a:cs typeface="Angsana New" pitchFamily="18" charset="-34"/>
              </a:rPr>
              <a:t>3. Verification of the </a:t>
            </a:r>
            <a:r>
              <a:rPr lang="en-US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 New" pitchFamily="18" charset="-34"/>
                <a:cs typeface="Angsana New" pitchFamily="18" charset="-34"/>
              </a:rPr>
              <a:t>depth measuring </a:t>
            </a:r>
            <a:r>
              <a:rPr lang="en-US" sz="3600" dirty="0">
                <a:effectLst>
                  <a:outerShdw blurRad="38100" dist="38100" dir="2700000" algn="tl">
                    <a:srgbClr val="C0C0C0"/>
                  </a:outerShdw>
                </a:effectLst>
                <a:latin typeface="Angsana New" pitchFamily="18" charset="-34"/>
                <a:cs typeface="Angsana New" pitchFamily="18" charset="-34"/>
              </a:rPr>
              <a:t>device</a:t>
            </a:r>
            <a:endParaRPr lang="th-TH" sz="3600" dirty="0">
              <a:effectLst>
                <a:outerShdw blurRad="38100" dist="38100" dir="2700000" algn="tl">
                  <a:srgbClr val="C0C0C0"/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8" name="Rectangle 40"/>
          <p:cNvSpPr>
            <a:spLocks noChangeArrowheads="1"/>
          </p:cNvSpPr>
          <p:nvPr/>
        </p:nvSpPr>
        <p:spPr bwMode="auto">
          <a:xfrm>
            <a:off x="914400" y="3130550"/>
            <a:ext cx="57912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600" dirty="0">
                <a:effectLst>
                  <a:outerShdw blurRad="38100" dist="38100" dir="2700000" algn="tl">
                    <a:srgbClr val="C0C0C0"/>
                  </a:outerShdw>
                </a:effectLst>
                <a:latin typeface="Angsana New" pitchFamily="18" charset="-34"/>
                <a:cs typeface="Angsana New" pitchFamily="18" charset="-34"/>
              </a:rPr>
              <a:t>4. Verification of the </a:t>
            </a:r>
            <a:r>
              <a:rPr lang="en-US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 New" pitchFamily="18" charset="-34"/>
                <a:cs typeface="Angsana New" pitchFamily="18" charset="-34"/>
              </a:rPr>
              <a:t>indenter shape</a:t>
            </a:r>
            <a:endParaRPr lang="th-TH" sz="3600" dirty="0">
              <a:effectLst>
                <a:outerShdw blurRad="38100" dist="38100" dir="2700000" algn="tl">
                  <a:srgbClr val="C0C0C0"/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11" name="Picture 46" descr="GaugeBloc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4318818"/>
            <a:ext cx="1301750" cy="158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4" t="3431" r="41881" b="25051"/>
          <a:stretch/>
        </p:blipFill>
        <p:spPr>
          <a:xfrm>
            <a:off x="6019800" y="4693707"/>
            <a:ext cx="1954063" cy="142357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4296" y="4115613"/>
            <a:ext cx="1752600" cy="2008188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7606310" y="6020219"/>
            <a:ext cx="434788" cy="3256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6496" y="5930409"/>
            <a:ext cx="10454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ngsana New" pitchFamily="18" charset="-34"/>
                <a:cs typeface="Angsana New" pitchFamily="18" charset="-34"/>
              </a:rPr>
              <a:t>Test Force</a:t>
            </a:r>
            <a:endParaRPr lang="en-US" sz="2400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64778" y="5939135"/>
            <a:ext cx="612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ngsana New" pitchFamily="18" charset="-34"/>
                <a:cs typeface="Angsana New" pitchFamily="18" charset="-34"/>
              </a:rPr>
              <a:t>Time</a:t>
            </a:r>
            <a:endParaRPr lang="en-US" sz="2400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542954" y="5930409"/>
            <a:ext cx="6799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ngsana New" pitchFamily="18" charset="-34"/>
                <a:cs typeface="Angsana New" pitchFamily="18" charset="-34"/>
              </a:rPr>
              <a:t>Depth</a:t>
            </a:r>
            <a:endParaRPr lang="en-US" sz="2400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149110" y="5862935"/>
            <a:ext cx="13692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ngsana New" pitchFamily="18" charset="-34"/>
                <a:cs typeface="Angsana New" pitchFamily="18" charset="-34"/>
              </a:rPr>
              <a:t>Indenter shape</a:t>
            </a:r>
            <a:endParaRPr lang="en-US" sz="2400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143000"/>
          </a:xfrm>
          <a:solidFill>
            <a:schemeClr val="accent1">
              <a:lumMod val="50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algn="r">
              <a:spcBef>
                <a:spcPct val="50000"/>
              </a:spcBef>
            </a:pPr>
            <a:r>
              <a:rPr lang="en-US" sz="4000" dirty="0" smtClean="0">
                <a:solidFill>
                  <a:schemeClr val="bg1"/>
                </a:solidFill>
              </a:rPr>
              <a:t>1. Introduction to direct </a:t>
            </a:r>
            <a:r>
              <a:rPr lang="en-US" sz="4000" dirty="0">
                <a:solidFill>
                  <a:schemeClr val="bg1"/>
                </a:solidFill>
              </a:rPr>
              <a:t>verification of Rockwell hardness testing </a:t>
            </a:r>
            <a:r>
              <a:rPr lang="en-US" sz="4000" dirty="0" smtClean="0">
                <a:solidFill>
                  <a:schemeClr val="bg1"/>
                </a:solidFill>
              </a:rPr>
              <a:t>machine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6797-35B5-4EE9-A50D-46017E042315}" type="slidenum">
              <a:rPr lang="en-US" smtClean="0"/>
              <a:t>3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06496" y="1295399"/>
            <a:ext cx="4516452" cy="646331"/>
          </a:xfrm>
          <a:prstGeom prst="rect">
            <a:avLst/>
          </a:prstGeom>
          <a:solidFill>
            <a:srgbClr val="FF0000">
              <a:alpha val="1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987310"/>
            <a:ext cx="1294775" cy="194309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1295400"/>
            <a:ext cx="2295525" cy="30607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7124912" y="4380209"/>
            <a:ext cx="16979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ngsana New" pitchFamily="18" charset="-34"/>
                <a:cs typeface="Angsana New" pitchFamily="18" charset="-34"/>
              </a:rPr>
              <a:t>Hardness Machine</a:t>
            </a:r>
            <a:endParaRPr lang="en-US" sz="2400" dirty="0">
              <a:latin typeface="Angsana New" pitchFamily="18" charset="-34"/>
              <a:cs typeface="Angsana New" pitchFamily="18" charset="-34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7788083" y="6430754"/>
            <a:ext cx="1355917" cy="379840"/>
            <a:chOff x="7153691" y="5407594"/>
            <a:chExt cx="2012765" cy="615624"/>
          </a:xfrm>
        </p:grpSpPr>
        <p:sp>
          <p:nvSpPr>
            <p:cNvPr id="27" name="Freeform 26"/>
            <p:cNvSpPr/>
            <p:nvPr userDrawn="1"/>
          </p:nvSpPr>
          <p:spPr>
            <a:xfrm>
              <a:off x="7412582" y="5407594"/>
              <a:ext cx="203599" cy="203309"/>
            </a:xfrm>
            <a:custGeom>
              <a:avLst/>
              <a:gdLst>
                <a:gd name="connsiteX0" fmla="*/ 249 w 203599"/>
                <a:gd name="connsiteY0" fmla="*/ 202631 h 203309"/>
                <a:gd name="connsiteX1" fmla="*/ 133599 w 203599"/>
                <a:gd name="connsiteY1" fmla="*/ 140719 h 203309"/>
                <a:gd name="connsiteX2" fmla="*/ 185987 w 203599"/>
                <a:gd name="connsiteY2" fmla="*/ 95475 h 203309"/>
                <a:gd name="connsiteX3" fmla="*/ 202656 w 203599"/>
                <a:gd name="connsiteY3" fmla="*/ 31181 h 203309"/>
                <a:gd name="connsiteX4" fmla="*/ 162174 w 203599"/>
                <a:gd name="connsiteY4" fmla="*/ 225 h 203309"/>
                <a:gd name="connsiteX5" fmla="*/ 116931 w 203599"/>
                <a:gd name="connsiteY5" fmla="*/ 21656 h 203309"/>
                <a:gd name="connsiteX6" fmla="*/ 100262 w 203599"/>
                <a:gd name="connsiteY6" fmla="*/ 97856 h 203309"/>
                <a:gd name="connsiteX7" fmla="*/ 249 w 203599"/>
                <a:gd name="connsiteY7" fmla="*/ 202631 h 203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3599" h="203309">
                  <a:moveTo>
                    <a:pt x="249" y="202631"/>
                  </a:moveTo>
                  <a:cubicBezTo>
                    <a:pt x="5805" y="209775"/>
                    <a:pt x="102643" y="158578"/>
                    <a:pt x="133599" y="140719"/>
                  </a:cubicBezTo>
                  <a:cubicBezTo>
                    <a:pt x="164555" y="122860"/>
                    <a:pt x="174478" y="113731"/>
                    <a:pt x="185987" y="95475"/>
                  </a:cubicBezTo>
                  <a:cubicBezTo>
                    <a:pt x="197497" y="77219"/>
                    <a:pt x="206625" y="47056"/>
                    <a:pt x="202656" y="31181"/>
                  </a:cubicBezTo>
                  <a:cubicBezTo>
                    <a:pt x="198687" y="15306"/>
                    <a:pt x="176461" y="1812"/>
                    <a:pt x="162174" y="225"/>
                  </a:cubicBezTo>
                  <a:cubicBezTo>
                    <a:pt x="147887" y="-1362"/>
                    <a:pt x="127250" y="5384"/>
                    <a:pt x="116931" y="21656"/>
                  </a:cubicBezTo>
                  <a:cubicBezTo>
                    <a:pt x="106612" y="37928"/>
                    <a:pt x="116931" y="67694"/>
                    <a:pt x="100262" y="97856"/>
                  </a:cubicBezTo>
                  <a:cubicBezTo>
                    <a:pt x="83593" y="128018"/>
                    <a:pt x="-5307" y="195487"/>
                    <a:pt x="249" y="20263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 27"/>
            <p:cNvSpPr/>
            <p:nvPr userDrawn="1"/>
          </p:nvSpPr>
          <p:spPr>
            <a:xfrm>
              <a:off x="7414521" y="5612560"/>
              <a:ext cx="248750" cy="159602"/>
            </a:xfrm>
            <a:custGeom>
              <a:avLst/>
              <a:gdLst>
                <a:gd name="connsiteX0" fmla="*/ 692 w 248750"/>
                <a:gd name="connsiteY0" fmla="*/ 46 h 159602"/>
                <a:gd name="connsiteX1" fmla="*/ 98323 w 248750"/>
                <a:gd name="connsiteY1" fmla="*/ 35765 h 159602"/>
                <a:gd name="connsiteX2" fmla="*/ 138804 w 248750"/>
                <a:gd name="connsiteY2" fmla="*/ 100059 h 159602"/>
                <a:gd name="connsiteX3" fmla="*/ 200717 w 248750"/>
                <a:gd name="connsiteY3" fmla="*/ 159590 h 159602"/>
                <a:gd name="connsiteX4" fmla="*/ 248342 w 248750"/>
                <a:gd name="connsiteY4" fmla="*/ 104821 h 159602"/>
                <a:gd name="connsiteX5" fmla="*/ 219767 w 248750"/>
                <a:gd name="connsiteY5" fmla="*/ 50053 h 159602"/>
                <a:gd name="connsiteX6" fmla="*/ 153092 w 248750"/>
                <a:gd name="connsiteY6" fmla="*/ 28621 h 159602"/>
                <a:gd name="connsiteX7" fmla="*/ 692 w 248750"/>
                <a:gd name="connsiteY7" fmla="*/ 46 h 159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750" h="159602">
                  <a:moveTo>
                    <a:pt x="692" y="46"/>
                  </a:moveTo>
                  <a:cubicBezTo>
                    <a:pt x="-8436" y="1237"/>
                    <a:pt x="75304" y="19096"/>
                    <a:pt x="98323" y="35765"/>
                  </a:cubicBezTo>
                  <a:cubicBezTo>
                    <a:pt x="121342" y="52434"/>
                    <a:pt x="121738" y="79422"/>
                    <a:pt x="138804" y="100059"/>
                  </a:cubicBezTo>
                  <a:cubicBezTo>
                    <a:pt x="155870" y="120697"/>
                    <a:pt x="182461" y="158796"/>
                    <a:pt x="200717" y="159590"/>
                  </a:cubicBezTo>
                  <a:cubicBezTo>
                    <a:pt x="218973" y="160384"/>
                    <a:pt x="245167" y="123077"/>
                    <a:pt x="248342" y="104821"/>
                  </a:cubicBezTo>
                  <a:cubicBezTo>
                    <a:pt x="251517" y="86565"/>
                    <a:pt x="235642" y="62753"/>
                    <a:pt x="219767" y="50053"/>
                  </a:cubicBezTo>
                  <a:cubicBezTo>
                    <a:pt x="203892" y="37353"/>
                    <a:pt x="190795" y="36162"/>
                    <a:pt x="153092" y="28621"/>
                  </a:cubicBezTo>
                  <a:cubicBezTo>
                    <a:pt x="115389" y="21080"/>
                    <a:pt x="9820" y="-1145"/>
                    <a:pt x="692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 28"/>
            <p:cNvSpPr/>
            <p:nvPr userDrawn="1"/>
          </p:nvSpPr>
          <p:spPr>
            <a:xfrm>
              <a:off x="7153691" y="5449203"/>
              <a:ext cx="245410" cy="161445"/>
            </a:xfrm>
            <a:custGeom>
              <a:avLst/>
              <a:gdLst>
                <a:gd name="connsiteX0" fmla="*/ 244853 w 245410"/>
                <a:gd name="connsiteY0" fmla="*/ 161022 h 161445"/>
                <a:gd name="connsiteX1" fmla="*/ 101978 w 245410"/>
                <a:gd name="connsiteY1" fmla="*/ 144353 h 161445"/>
                <a:gd name="connsiteX2" fmla="*/ 4347 w 245410"/>
                <a:gd name="connsiteY2" fmla="*/ 94347 h 161445"/>
                <a:gd name="connsiteX3" fmla="*/ 21015 w 245410"/>
                <a:gd name="connsiteY3" fmla="*/ 30053 h 161445"/>
                <a:gd name="connsiteX4" fmla="*/ 56734 w 245410"/>
                <a:gd name="connsiteY4" fmla="*/ 1478 h 161445"/>
                <a:gd name="connsiteX5" fmla="*/ 106740 w 245410"/>
                <a:gd name="connsiteY5" fmla="*/ 72916 h 161445"/>
                <a:gd name="connsiteX6" fmla="*/ 149603 w 245410"/>
                <a:gd name="connsiteY6" fmla="*/ 130066 h 161445"/>
                <a:gd name="connsiteX7" fmla="*/ 244853 w 245410"/>
                <a:gd name="connsiteY7" fmla="*/ 161022 h 161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5410" h="161445">
                  <a:moveTo>
                    <a:pt x="244853" y="161022"/>
                  </a:moveTo>
                  <a:cubicBezTo>
                    <a:pt x="236916" y="163403"/>
                    <a:pt x="142062" y="155465"/>
                    <a:pt x="101978" y="144353"/>
                  </a:cubicBezTo>
                  <a:cubicBezTo>
                    <a:pt x="61894" y="133240"/>
                    <a:pt x="17841" y="113397"/>
                    <a:pt x="4347" y="94347"/>
                  </a:cubicBezTo>
                  <a:cubicBezTo>
                    <a:pt x="-9147" y="75297"/>
                    <a:pt x="12284" y="45531"/>
                    <a:pt x="21015" y="30053"/>
                  </a:cubicBezTo>
                  <a:cubicBezTo>
                    <a:pt x="29746" y="14575"/>
                    <a:pt x="42446" y="-5666"/>
                    <a:pt x="56734" y="1478"/>
                  </a:cubicBezTo>
                  <a:cubicBezTo>
                    <a:pt x="71021" y="8622"/>
                    <a:pt x="91262" y="51485"/>
                    <a:pt x="106740" y="72916"/>
                  </a:cubicBezTo>
                  <a:cubicBezTo>
                    <a:pt x="122218" y="94347"/>
                    <a:pt x="125394" y="114191"/>
                    <a:pt x="149603" y="130066"/>
                  </a:cubicBezTo>
                  <a:cubicBezTo>
                    <a:pt x="173812" y="145941"/>
                    <a:pt x="252790" y="158641"/>
                    <a:pt x="244853" y="1610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reeform 29"/>
            <p:cNvSpPr/>
            <p:nvPr userDrawn="1"/>
          </p:nvSpPr>
          <p:spPr>
            <a:xfrm>
              <a:off x="7264222" y="5614951"/>
              <a:ext cx="141681" cy="320721"/>
            </a:xfrm>
            <a:custGeom>
              <a:avLst/>
              <a:gdLst>
                <a:gd name="connsiteX0" fmla="*/ 141466 w 141681"/>
                <a:gd name="connsiteY0" fmla="*/ 37 h 320721"/>
                <a:gd name="connsiteX1" fmla="*/ 62884 w 141681"/>
                <a:gd name="connsiteY1" fmla="*/ 119099 h 320721"/>
                <a:gd name="connsiteX2" fmla="*/ 12878 w 141681"/>
                <a:gd name="connsiteY2" fmla="*/ 202443 h 320721"/>
                <a:gd name="connsiteX3" fmla="*/ 972 w 141681"/>
                <a:gd name="connsiteY3" fmla="*/ 259593 h 320721"/>
                <a:gd name="connsiteX4" fmla="*/ 31928 w 141681"/>
                <a:gd name="connsiteY4" fmla="*/ 316743 h 320721"/>
                <a:gd name="connsiteX5" fmla="*/ 115272 w 141681"/>
                <a:gd name="connsiteY5" fmla="*/ 302455 h 320721"/>
                <a:gd name="connsiteX6" fmla="*/ 96222 w 141681"/>
                <a:gd name="connsiteY6" fmla="*/ 195299 h 320721"/>
                <a:gd name="connsiteX7" fmla="*/ 86697 w 141681"/>
                <a:gd name="connsiteY7" fmla="*/ 107193 h 320721"/>
                <a:gd name="connsiteX8" fmla="*/ 141466 w 141681"/>
                <a:gd name="connsiteY8" fmla="*/ 37 h 320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681" h="320721">
                  <a:moveTo>
                    <a:pt x="141466" y="37"/>
                  </a:moveTo>
                  <a:cubicBezTo>
                    <a:pt x="137497" y="2021"/>
                    <a:pt x="84315" y="85365"/>
                    <a:pt x="62884" y="119099"/>
                  </a:cubicBezTo>
                  <a:cubicBezTo>
                    <a:pt x="41453" y="152833"/>
                    <a:pt x="23197" y="179027"/>
                    <a:pt x="12878" y="202443"/>
                  </a:cubicBezTo>
                  <a:cubicBezTo>
                    <a:pt x="2559" y="225859"/>
                    <a:pt x="-2203" y="240543"/>
                    <a:pt x="972" y="259593"/>
                  </a:cubicBezTo>
                  <a:cubicBezTo>
                    <a:pt x="4147" y="278643"/>
                    <a:pt x="12878" y="309599"/>
                    <a:pt x="31928" y="316743"/>
                  </a:cubicBezTo>
                  <a:cubicBezTo>
                    <a:pt x="50978" y="323887"/>
                    <a:pt x="104556" y="322696"/>
                    <a:pt x="115272" y="302455"/>
                  </a:cubicBezTo>
                  <a:cubicBezTo>
                    <a:pt x="125988" y="282214"/>
                    <a:pt x="100984" y="227843"/>
                    <a:pt x="96222" y="195299"/>
                  </a:cubicBezTo>
                  <a:cubicBezTo>
                    <a:pt x="91460" y="162755"/>
                    <a:pt x="79950" y="138149"/>
                    <a:pt x="86697" y="107193"/>
                  </a:cubicBezTo>
                  <a:cubicBezTo>
                    <a:pt x="93444" y="76237"/>
                    <a:pt x="145435" y="-1947"/>
                    <a:pt x="141466" y="37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 userDrawn="1"/>
          </p:nvSpPr>
          <p:spPr>
            <a:xfrm>
              <a:off x="7331867" y="5427821"/>
              <a:ext cx="109728" cy="10972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/>
            <p:cNvSpPr txBox="1"/>
            <p:nvPr userDrawn="1"/>
          </p:nvSpPr>
          <p:spPr>
            <a:xfrm>
              <a:off x="7543803" y="5574273"/>
              <a:ext cx="1622653" cy="448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i="1" spc="-130" baseline="0" dirty="0" smtClean="0">
                  <a:solidFill>
                    <a:schemeClr val="accent1">
                      <a:lumMod val="75000"/>
                    </a:schemeClr>
                  </a:solidFill>
                  <a:latin typeface="Segoe Script" panose="020B0504020000000003" pitchFamily="34" charset="0"/>
                </a:rPr>
                <a:t>“I AM NIMT”</a:t>
              </a:r>
              <a:endParaRPr lang="en-US" sz="1200" b="1" i="1" spc="-130" baseline="0" dirty="0">
                <a:solidFill>
                  <a:schemeClr val="accent1">
                    <a:lumMod val="75000"/>
                  </a:schemeClr>
                </a:solidFill>
                <a:latin typeface="Segoe Script" panose="020B05040200000000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33874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3148" y="228600"/>
            <a:ext cx="7590851" cy="609600"/>
          </a:xfrm>
          <a:solidFill>
            <a:schemeClr val="accent1">
              <a:lumMod val="50000"/>
            </a:schemeClr>
          </a:solidFill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cs typeface="Angsana New" pitchFamily="18" charset="-34"/>
              </a:rPr>
              <a:t>Operation of hardness testing machine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5" name="Rectangle 32"/>
          <p:cNvSpPr>
            <a:spLocks noChangeArrowheads="1"/>
          </p:cNvSpPr>
          <p:nvPr/>
        </p:nvSpPr>
        <p:spPr bwMode="auto">
          <a:xfrm rot="5400000">
            <a:off x="8393024" y="2725713"/>
            <a:ext cx="990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dirty="0">
                <a:latin typeface="Verdana" pitchFamily="34" charset="0"/>
              </a:rPr>
              <a:t>Weight</a:t>
            </a:r>
            <a:endParaRPr lang="th-TH" dirty="0">
              <a:latin typeface="Verdana" pitchFamily="34" charset="0"/>
            </a:endParaRPr>
          </a:p>
        </p:txBody>
      </p:sp>
      <p:sp>
        <p:nvSpPr>
          <p:cNvPr id="36" name="Rectangle 33"/>
          <p:cNvSpPr>
            <a:spLocks noChangeArrowheads="1"/>
          </p:cNvSpPr>
          <p:nvPr/>
        </p:nvSpPr>
        <p:spPr bwMode="auto">
          <a:xfrm rot="5400000">
            <a:off x="6004728" y="2152178"/>
            <a:ext cx="707499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1050" dirty="0">
                <a:latin typeface="Verdana" pitchFamily="34" charset="0"/>
              </a:rPr>
              <a:t>Bearing</a:t>
            </a:r>
            <a:endParaRPr lang="th-TH" sz="1050" dirty="0">
              <a:latin typeface="Verdana" pitchFamily="34" charset="0"/>
            </a:endParaRPr>
          </a:p>
        </p:txBody>
      </p:sp>
      <p:pic>
        <p:nvPicPr>
          <p:cNvPr id="3096" name="Picture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6918" y="2160604"/>
            <a:ext cx="644525" cy="735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7" name="Picture 2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9658" y="1234456"/>
            <a:ext cx="4102100" cy="2297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8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218" y="1216200"/>
            <a:ext cx="4146550" cy="2598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9" name="Picture 2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4908" y="1193816"/>
            <a:ext cx="3959225" cy="319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00" name="Picture 2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3604" y="1664509"/>
            <a:ext cx="306387" cy="172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01" name="Picture 2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2127" y="3415151"/>
            <a:ext cx="1631950" cy="480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val 3"/>
          <p:cNvSpPr/>
          <p:nvPr/>
        </p:nvSpPr>
        <p:spPr>
          <a:xfrm>
            <a:off x="776318" y="5107850"/>
            <a:ext cx="190500" cy="194416"/>
          </a:xfrm>
          <a:prstGeom prst="ellipse">
            <a:avLst/>
          </a:prstGeom>
          <a:solidFill>
            <a:srgbClr val="FF0000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04800" y="914400"/>
            <a:ext cx="2984086" cy="52322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Rockwell</a:t>
            </a:r>
            <a:r>
              <a:rPr lang="en-US" dirty="0" smtClean="0">
                <a:solidFill>
                  <a:schemeClr val="tx1"/>
                </a:solidFill>
                <a:sym typeface="Symbol"/>
              </a:rPr>
              <a:t> hardness</a:t>
            </a:r>
            <a:endParaRPr lang="th-TH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254" y="4186223"/>
            <a:ext cx="122413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th-TH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330" y="2811562"/>
            <a:ext cx="6125040" cy="2899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0" name="Group 19"/>
          <p:cNvGrpSpPr/>
          <p:nvPr/>
        </p:nvGrpSpPr>
        <p:grpSpPr>
          <a:xfrm>
            <a:off x="2286254" y="2144060"/>
            <a:ext cx="1975221" cy="1317648"/>
            <a:chOff x="273772" y="5814100"/>
            <a:chExt cx="1975221" cy="1317648"/>
          </a:xfrm>
        </p:grpSpPr>
        <p:sp>
          <p:nvSpPr>
            <p:cNvPr id="21" name="TextBox 20"/>
            <p:cNvSpPr txBox="1"/>
            <p:nvPr/>
          </p:nvSpPr>
          <p:spPr>
            <a:xfrm>
              <a:off x="273772" y="5814100"/>
              <a:ext cx="1975221" cy="461665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H SarabunPSK" pitchFamily="34" charset="-34"/>
                  <a:cs typeface="TH SarabunPSK" pitchFamily="34" charset="-34"/>
                </a:rPr>
                <a:t>Calibration position</a:t>
              </a:r>
              <a:endPara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endParaRPr>
            </a:p>
          </p:txBody>
        </p:sp>
        <p:sp>
          <p:nvSpPr>
            <p:cNvPr id="22" name="Oval 21"/>
            <p:cNvSpPr>
              <a:spLocks noChangeAspect="1"/>
            </p:cNvSpPr>
            <p:nvPr/>
          </p:nvSpPr>
          <p:spPr>
            <a:xfrm>
              <a:off x="601810" y="6881816"/>
              <a:ext cx="249932" cy="2499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 22"/>
            <p:cNvSpPr/>
            <p:nvPr/>
          </p:nvSpPr>
          <p:spPr>
            <a:xfrm flipH="1" flipV="1">
              <a:off x="499709" y="6279277"/>
              <a:ext cx="600606" cy="727505"/>
            </a:xfrm>
            <a:custGeom>
              <a:avLst/>
              <a:gdLst>
                <a:gd name="connsiteX0" fmla="*/ 236483 w 313525"/>
                <a:gd name="connsiteY0" fmla="*/ 0 h 756744"/>
                <a:gd name="connsiteX1" fmla="*/ 299545 w 313525"/>
                <a:gd name="connsiteY1" fmla="*/ 425669 h 756744"/>
                <a:gd name="connsiteX2" fmla="*/ 0 w 313525"/>
                <a:gd name="connsiteY2" fmla="*/ 756744 h 756744"/>
                <a:gd name="connsiteX3" fmla="*/ 0 w 313525"/>
                <a:gd name="connsiteY3" fmla="*/ 756744 h 756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3525" h="756744">
                  <a:moveTo>
                    <a:pt x="236483" y="0"/>
                  </a:moveTo>
                  <a:cubicBezTo>
                    <a:pt x="287721" y="149772"/>
                    <a:pt x="338959" y="299545"/>
                    <a:pt x="299545" y="425669"/>
                  </a:cubicBezTo>
                  <a:cubicBezTo>
                    <a:pt x="260131" y="551793"/>
                    <a:pt x="0" y="756744"/>
                    <a:pt x="0" y="756744"/>
                  </a:cubicBezTo>
                  <a:lnTo>
                    <a:pt x="0" y="756744"/>
                  </a:lnTo>
                </a:path>
              </a:pathLst>
            </a:custGeom>
            <a:ln w="28575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 rot="20117213">
            <a:off x="17308" y="266044"/>
            <a:ext cx="1355917" cy="379840"/>
            <a:chOff x="7153691" y="5407594"/>
            <a:chExt cx="2012765" cy="615624"/>
          </a:xfrm>
        </p:grpSpPr>
        <p:sp>
          <p:nvSpPr>
            <p:cNvPr id="25" name="Freeform 24"/>
            <p:cNvSpPr/>
            <p:nvPr userDrawn="1"/>
          </p:nvSpPr>
          <p:spPr>
            <a:xfrm>
              <a:off x="7412582" y="5407594"/>
              <a:ext cx="203599" cy="203309"/>
            </a:xfrm>
            <a:custGeom>
              <a:avLst/>
              <a:gdLst>
                <a:gd name="connsiteX0" fmla="*/ 249 w 203599"/>
                <a:gd name="connsiteY0" fmla="*/ 202631 h 203309"/>
                <a:gd name="connsiteX1" fmla="*/ 133599 w 203599"/>
                <a:gd name="connsiteY1" fmla="*/ 140719 h 203309"/>
                <a:gd name="connsiteX2" fmla="*/ 185987 w 203599"/>
                <a:gd name="connsiteY2" fmla="*/ 95475 h 203309"/>
                <a:gd name="connsiteX3" fmla="*/ 202656 w 203599"/>
                <a:gd name="connsiteY3" fmla="*/ 31181 h 203309"/>
                <a:gd name="connsiteX4" fmla="*/ 162174 w 203599"/>
                <a:gd name="connsiteY4" fmla="*/ 225 h 203309"/>
                <a:gd name="connsiteX5" fmla="*/ 116931 w 203599"/>
                <a:gd name="connsiteY5" fmla="*/ 21656 h 203309"/>
                <a:gd name="connsiteX6" fmla="*/ 100262 w 203599"/>
                <a:gd name="connsiteY6" fmla="*/ 97856 h 203309"/>
                <a:gd name="connsiteX7" fmla="*/ 249 w 203599"/>
                <a:gd name="connsiteY7" fmla="*/ 202631 h 203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3599" h="203309">
                  <a:moveTo>
                    <a:pt x="249" y="202631"/>
                  </a:moveTo>
                  <a:cubicBezTo>
                    <a:pt x="5805" y="209775"/>
                    <a:pt x="102643" y="158578"/>
                    <a:pt x="133599" y="140719"/>
                  </a:cubicBezTo>
                  <a:cubicBezTo>
                    <a:pt x="164555" y="122860"/>
                    <a:pt x="174478" y="113731"/>
                    <a:pt x="185987" y="95475"/>
                  </a:cubicBezTo>
                  <a:cubicBezTo>
                    <a:pt x="197497" y="77219"/>
                    <a:pt x="206625" y="47056"/>
                    <a:pt x="202656" y="31181"/>
                  </a:cubicBezTo>
                  <a:cubicBezTo>
                    <a:pt x="198687" y="15306"/>
                    <a:pt x="176461" y="1812"/>
                    <a:pt x="162174" y="225"/>
                  </a:cubicBezTo>
                  <a:cubicBezTo>
                    <a:pt x="147887" y="-1362"/>
                    <a:pt x="127250" y="5384"/>
                    <a:pt x="116931" y="21656"/>
                  </a:cubicBezTo>
                  <a:cubicBezTo>
                    <a:pt x="106612" y="37928"/>
                    <a:pt x="116931" y="67694"/>
                    <a:pt x="100262" y="97856"/>
                  </a:cubicBezTo>
                  <a:cubicBezTo>
                    <a:pt x="83593" y="128018"/>
                    <a:pt x="-5307" y="195487"/>
                    <a:pt x="249" y="20263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 25"/>
            <p:cNvSpPr/>
            <p:nvPr userDrawn="1"/>
          </p:nvSpPr>
          <p:spPr>
            <a:xfrm>
              <a:off x="7414521" y="5612560"/>
              <a:ext cx="248750" cy="159602"/>
            </a:xfrm>
            <a:custGeom>
              <a:avLst/>
              <a:gdLst>
                <a:gd name="connsiteX0" fmla="*/ 692 w 248750"/>
                <a:gd name="connsiteY0" fmla="*/ 46 h 159602"/>
                <a:gd name="connsiteX1" fmla="*/ 98323 w 248750"/>
                <a:gd name="connsiteY1" fmla="*/ 35765 h 159602"/>
                <a:gd name="connsiteX2" fmla="*/ 138804 w 248750"/>
                <a:gd name="connsiteY2" fmla="*/ 100059 h 159602"/>
                <a:gd name="connsiteX3" fmla="*/ 200717 w 248750"/>
                <a:gd name="connsiteY3" fmla="*/ 159590 h 159602"/>
                <a:gd name="connsiteX4" fmla="*/ 248342 w 248750"/>
                <a:gd name="connsiteY4" fmla="*/ 104821 h 159602"/>
                <a:gd name="connsiteX5" fmla="*/ 219767 w 248750"/>
                <a:gd name="connsiteY5" fmla="*/ 50053 h 159602"/>
                <a:gd name="connsiteX6" fmla="*/ 153092 w 248750"/>
                <a:gd name="connsiteY6" fmla="*/ 28621 h 159602"/>
                <a:gd name="connsiteX7" fmla="*/ 692 w 248750"/>
                <a:gd name="connsiteY7" fmla="*/ 46 h 159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750" h="159602">
                  <a:moveTo>
                    <a:pt x="692" y="46"/>
                  </a:moveTo>
                  <a:cubicBezTo>
                    <a:pt x="-8436" y="1237"/>
                    <a:pt x="75304" y="19096"/>
                    <a:pt x="98323" y="35765"/>
                  </a:cubicBezTo>
                  <a:cubicBezTo>
                    <a:pt x="121342" y="52434"/>
                    <a:pt x="121738" y="79422"/>
                    <a:pt x="138804" y="100059"/>
                  </a:cubicBezTo>
                  <a:cubicBezTo>
                    <a:pt x="155870" y="120697"/>
                    <a:pt x="182461" y="158796"/>
                    <a:pt x="200717" y="159590"/>
                  </a:cubicBezTo>
                  <a:cubicBezTo>
                    <a:pt x="218973" y="160384"/>
                    <a:pt x="245167" y="123077"/>
                    <a:pt x="248342" y="104821"/>
                  </a:cubicBezTo>
                  <a:cubicBezTo>
                    <a:pt x="251517" y="86565"/>
                    <a:pt x="235642" y="62753"/>
                    <a:pt x="219767" y="50053"/>
                  </a:cubicBezTo>
                  <a:cubicBezTo>
                    <a:pt x="203892" y="37353"/>
                    <a:pt x="190795" y="36162"/>
                    <a:pt x="153092" y="28621"/>
                  </a:cubicBezTo>
                  <a:cubicBezTo>
                    <a:pt x="115389" y="21080"/>
                    <a:pt x="9820" y="-1145"/>
                    <a:pt x="692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Freeform 26"/>
            <p:cNvSpPr/>
            <p:nvPr userDrawn="1"/>
          </p:nvSpPr>
          <p:spPr>
            <a:xfrm>
              <a:off x="7153691" y="5449203"/>
              <a:ext cx="245410" cy="161445"/>
            </a:xfrm>
            <a:custGeom>
              <a:avLst/>
              <a:gdLst>
                <a:gd name="connsiteX0" fmla="*/ 244853 w 245410"/>
                <a:gd name="connsiteY0" fmla="*/ 161022 h 161445"/>
                <a:gd name="connsiteX1" fmla="*/ 101978 w 245410"/>
                <a:gd name="connsiteY1" fmla="*/ 144353 h 161445"/>
                <a:gd name="connsiteX2" fmla="*/ 4347 w 245410"/>
                <a:gd name="connsiteY2" fmla="*/ 94347 h 161445"/>
                <a:gd name="connsiteX3" fmla="*/ 21015 w 245410"/>
                <a:gd name="connsiteY3" fmla="*/ 30053 h 161445"/>
                <a:gd name="connsiteX4" fmla="*/ 56734 w 245410"/>
                <a:gd name="connsiteY4" fmla="*/ 1478 h 161445"/>
                <a:gd name="connsiteX5" fmla="*/ 106740 w 245410"/>
                <a:gd name="connsiteY5" fmla="*/ 72916 h 161445"/>
                <a:gd name="connsiteX6" fmla="*/ 149603 w 245410"/>
                <a:gd name="connsiteY6" fmla="*/ 130066 h 161445"/>
                <a:gd name="connsiteX7" fmla="*/ 244853 w 245410"/>
                <a:gd name="connsiteY7" fmla="*/ 161022 h 161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5410" h="161445">
                  <a:moveTo>
                    <a:pt x="244853" y="161022"/>
                  </a:moveTo>
                  <a:cubicBezTo>
                    <a:pt x="236916" y="163403"/>
                    <a:pt x="142062" y="155465"/>
                    <a:pt x="101978" y="144353"/>
                  </a:cubicBezTo>
                  <a:cubicBezTo>
                    <a:pt x="61894" y="133240"/>
                    <a:pt x="17841" y="113397"/>
                    <a:pt x="4347" y="94347"/>
                  </a:cubicBezTo>
                  <a:cubicBezTo>
                    <a:pt x="-9147" y="75297"/>
                    <a:pt x="12284" y="45531"/>
                    <a:pt x="21015" y="30053"/>
                  </a:cubicBezTo>
                  <a:cubicBezTo>
                    <a:pt x="29746" y="14575"/>
                    <a:pt x="42446" y="-5666"/>
                    <a:pt x="56734" y="1478"/>
                  </a:cubicBezTo>
                  <a:cubicBezTo>
                    <a:pt x="71021" y="8622"/>
                    <a:pt x="91262" y="51485"/>
                    <a:pt x="106740" y="72916"/>
                  </a:cubicBezTo>
                  <a:cubicBezTo>
                    <a:pt x="122218" y="94347"/>
                    <a:pt x="125394" y="114191"/>
                    <a:pt x="149603" y="130066"/>
                  </a:cubicBezTo>
                  <a:cubicBezTo>
                    <a:pt x="173812" y="145941"/>
                    <a:pt x="252790" y="158641"/>
                    <a:pt x="244853" y="1610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 27"/>
            <p:cNvSpPr/>
            <p:nvPr userDrawn="1"/>
          </p:nvSpPr>
          <p:spPr>
            <a:xfrm>
              <a:off x="7264222" y="5614951"/>
              <a:ext cx="141681" cy="320721"/>
            </a:xfrm>
            <a:custGeom>
              <a:avLst/>
              <a:gdLst>
                <a:gd name="connsiteX0" fmla="*/ 141466 w 141681"/>
                <a:gd name="connsiteY0" fmla="*/ 37 h 320721"/>
                <a:gd name="connsiteX1" fmla="*/ 62884 w 141681"/>
                <a:gd name="connsiteY1" fmla="*/ 119099 h 320721"/>
                <a:gd name="connsiteX2" fmla="*/ 12878 w 141681"/>
                <a:gd name="connsiteY2" fmla="*/ 202443 h 320721"/>
                <a:gd name="connsiteX3" fmla="*/ 972 w 141681"/>
                <a:gd name="connsiteY3" fmla="*/ 259593 h 320721"/>
                <a:gd name="connsiteX4" fmla="*/ 31928 w 141681"/>
                <a:gd name="connsiteY4" fmla="*/ 316743 h 320721"/>
                <a:gd name="connsiteX5" fmla="*/ 115272 w 141681"/>
                <a:gd name="connsiteY5" fmla="*/ 302455 h 320721"/>
                <a:gd name="connsiteX6" fmla="*/ 96222 w 141681"/>
                <a:gd name="connsiteY6" fmla="*/ 195299 h 320721"/>
                <a:gd name="connsiteX7" fmla="*/ 86697 w 141681"/>
                <a:gd name="connsiteY7" fmla="*/ 107193 h 320721"/>
                <a:gd name="connsiteX8" fmla="*/ 141466 w 141681"/>
                <a:gd name="connsiteY8" fmla="*/ 37 h 320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681" h="320721">
                  <a:moveTo>
                    <a:pt x="141466" y="37"/>
                  </a:moveTo>
                  <a:cubicBezTo>
                    <a:pt x="137497" y="2021"/>
                    <a:pt x="84315" y="85365"/>
                    <a:pt x="62884" y="119099"/>
                  </a:cubicBezTo>
                  <a:cubicBezTo>
                    <a:pt x="41453" y="152833"/>
                    <a:pt x="23197" y="179027"/>
                    <a:pt x="12878" y="202443"/>
                  </a:cubicBezTo>
                  <a:cubicBezTo>
                    <a:pt x="2559" y="225859"/>
                    <a:pt x="-2203" y="240543"/>
                    <a:pt x="972" y="259593"/>
                  </a:cubicBezTo>
                  <a:cubicBezTo>
                    <a:pt x="4147" y="278643"/>
                    <a:pt x="12878" y="309599"/>
                    <a:pt x="31928" y="316743"/>
                  </a:cubicBezTo>
                  <a:cubicBezTo>
                    <a:pt x="50978" y="323887"/>
                    <a:pt x="104556" y="322696"/>
                    <a:pt x="115272" y="302455"/>
                  </a:cubicBezTo>
                  <a:cubicBezTo>
                    <a:pt x="125988" y="282214"/>
                    <a:pt x="100984" y="227843"/>
                    <a:pt x="96222" y="195299"/>
                  </a:cubicBezTo>
                  <a:cubicBezTo>
                    <a:pt x="91460" y="162755"/>
                    <a:pt x="79950" y="138149"/>
                    <a:pt x="86697" y="107193"/>
                  </a:cubicBezTo>
                  <a:cubicBezTo>
                    <a:pt x="93444" y="76237"/>
                    <a:pt x="145435" y="-1947"/>
                    <a:pt x="141466" y="37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 userDrawn="1"/>
          </p:nvSpPr>
          <p:spPr>
            <a:xfrm>
              <a:off x="7331867" y="5427821"/>
              <a:ext cx="109728" cy="10972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 userDrawn="1"/>
          </p:nvSpPr>
          <p:spPr>
            <a:xfrm>
              <a:off x="7543803" y="5574273"/>
              <a:ext cx="1622653" cy="448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i="1" spc="-130" baseline="0" dirty="0" smtClean="0">
                  <a:solidFill>
                    <a:schemeClr val="accent1">
                      <a:lumMod val="75000"/>
                    </a:schemeClr>
                  </a:solidFill>
                  <a:latin typeface="Segoe Script" panose="020B0504020000000003" pitchFamily="34" charset="0"/>
                </a:rPr>
                <a:t>“I AM NIMT”</a:t>
              </a:r>
              <a:endParaRPr lang="en-US" sz="1200" b="1" i="1" spc="-130" baseline="0" dirty="0">
                <a:solidFill>
                  <a:schemeClr val="accent1">
                    <a:lumMod val="75000"/>
                  </a:schemeClr>
                </a:solidFill>
                <a:latin typeface="Segoe Script" panose="020B0504020000000003" pitchFamily="34" charset="0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6797-35B5-4EE9-A50D-46017E042315}" type="slidenum">
              <a:rPr lang="en-US" smtClean="0"/>
              <a:t>4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1553149" y="4619001"/>
            <a:ext cx="3163292" cy="1551211"/>
            <a:chOff x="1553149" y="4619001"/>
            <a:chExt cx="3163292" cy="1551211"/>
          </a:xfrm>
        </p:grpSpPr>
        <p:grpSp>
          <p:nvGrpSpPr>
            <p:cNvPr id="16" name="Group 15"/>
            <p:cNvGrpSpPr/>
            <p:nvPr/>
          </p:nvGrpSpPr>
          <p:grpSpPr>
            <a:xfrm>
              <a:off x="1553149" y="4638142"/>
              <a:ext cx="2723347" cy="1532070"/>
              <a:chOff x="2486346" y="4816202"/>
              <a:chExt cx="2723347" cy="1532070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3234472" y="5886607"/>
                <a:ext cx="1975221" cy="461665"/>
              </a:xfrm>
              <a:prstGeom prst="rect">
                <a:avLst/>
              </a:prstGeom>
              <a:noFill/>
              <a:ln>
                <a:solidFill>
                  <a:srgbClr val="0070C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H SarabunPSK" pitchFamily="34" charset="-34"/>
                    <a:cs typeface="TH SarabunPSK" pitchFamily="34" charset="-34"/>
                  </a:rPr>
                  <a:t>Calibration position</a:t>
                </a:r>
                <a:endParaRPr lang="th-TH" sz="2400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H SarabunPSK" pitchFamily="34" charset="-34"/>
                  <a:cs typeface="TH SarabunPSK" pitchFamily="34" charset="-34"/>
                </a:endParaRPr>
              </a:p>
            </p:txBody>
          </p:sp>
          <p:sp>
            <p:nvSpPr>
              <p:cNvPr id="18" name="Oval 17"/>
              <p:cNvSpPr>
                <a:spLocks noChangeAspect="1"/>
              </p:cNvSpPr>
              <p:nvPr/>
            </p:nvSpPr>
            <p:spPr>
              <a:xfrm>
                <a:off x="2486346" y="4816202"/>
                <a:ext cx="249932" cy="2499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Freeform 18"/>
              <p:cNvSpPr/>
              <p:nvPr/>
            </p:nvSpPr>
            <p:spPr>
              <a:xfrm flipH="1">
                <a:off x="2533397" y="5000987"/>
                <a:ext cx="313525" cy="892073"/>
              </a:xfrm>
              <a:custGeom>
                <a:avLst/>
                <a:gdLst>
                  <a:gd name="connsiteX0" fmla="*/ 236483 w 313525"/>
                  <a:gd name="connsiteY0" fmla="*/ 0 h 756744"/>
                  <a:gd name="connsiteX1" fmla="*/ 299545 w 313525"/>
                  <a:gd name="connsiteY1" fmla="*/ 425669 h 756744"/>
                  <a:gd name="connsiteX2" fmla="*/ 0 w 313525"/>
                  <a:gd name="connsiteY2" fmla="*/ 756744 h 756744"/>
                  <a:gd name="connsiteX3" fmla="*/ 0 w 313525"/>
                  <a:gd name="connsiteY3" fmla="*/ 756744 h 756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3525" h="756744">
                    <a:moveTo>
                      <a:pt x="236483" y="0"/>
                    </a:moveTo>
                    <a:cubicBezTo>
                      <a:pt x="287721" y="149772"/>
                      <a:pt x="338959" y="299545"/>
                      <a:pt x="299545" y="425669"/>
                    </a:cubicBezTo>
                    <a:cubicBezTo>
                      <a:pt x="260131" y="551793"/>
                      <a:pt x="0" y="756744"/>
                      <a:pt x="0" y="756744"/>
                    </a:cubicBezTo>
                    <a:lnTo>
                      <a:pt x="0" y="756744"/>
                    </a:lnTo>
                  </a:path>
                </a:pathLst>
              </a:custGeom>
              <a:ln w="28575"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4430987" y="4619001"/>
              <a:ext cx="249932" cy="2499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 31"/>
            <p:cNvSpPr/>
            <p:nvPr/>
          </p:nvSpPr>
          <p:spPr>
            <a:xfrm>
              <a:off x="4402916" y="4743967"/>
              <a:ext cx="313525" cy="892073"/>
            </a:xfrm>
            <a:custGeom>
              <a:avLst/>
              <a:gdLst>
                <a:gd name="connsiteX0" fmla="*/ 236483 w 313525"/>
                <a:gd name="connsiteY0" fmla="*/ 0 h 756744"/>
                <a:gd name="connsiteX1" fmla="*/ 299545 w 313525"/>
                <a:gd name="connsiteY1" fmla="*/ 425669 h 756744"/>
                <a:gd name="connsiteX2" fmla="*/ 0 w 313525"/>
                <a:gd name="connsiteY2" fmla="*/ 756744 h 756744"/>
                <a:gd name="connsiteX3" fmla="*/ 0 w 313525"/>
                <a:gd name="connsiteY3" fmla="*/ 756744 h 756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3525" h="756744">
                  <a:moveTo>
                    <a:pt x="236483" y="0"/>
                  </a:moveTo>
                  <a:cubicBezTo>
                    <a:pt x="287721" y="149772"/>
                    <a:pt x="338959" y="299545"/>
                    <a:pt x="299545" y="425669"/>
                  </a:cubicBezTo>
                  <a:cubicBezTo>
                    <a:pt x="260131" y="551793"/>
                    <a:pt x="0" y="756744"/>
                    <a:pt x="0" y="756744"/>
                  </a:cubicBezTo>
                  <a:lnTo>
                    <a:pt x="0" y="756744"/>
                  </a:lnTo>
                </a:path>
              </a:pathLst>
            </a:custGeom>
            <a:ln w="28575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26826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6 0.00115 L 0.04878 -0.0680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6" y="-347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0.00139 L 5.55556E-7 0.01111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3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25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878 -0.0657 L 0.11545 -0.0657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3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05 -0.06917 L 0.17639 -0.26926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17" y="-1001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0.01111 L 5.55556E-7 0.02176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3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42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552 -0.26695 L 0.30052 -0.26695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5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path" presetSubtype="0" accel="50000" decel="5000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0139 -0.26926 L 0.35972 -0.06917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17" y="9993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02083 L 0.00017 0.00972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3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42" presetClass="path" presetSubtype="0" accel="50000" decel="5000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5711 -0.06385 L 0.49045 -0.06385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6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42" presetClass="path" presetSubtype="0" accel="50000" decel="5000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8871 -0.06454 L 0.53871 0.00208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0" y="3331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00972 L 0.00017 -0.00139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3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4" grpId="0" animBg="1"/>
      <p:bldP spid="4" grpId="1" animBg="1"/>
      <p:bldP spid="4" grpId="2" animBg="1"/>
      <p:bldP spid="4" grpId="3" animBg="1"/>
      <p:bldP spid="4" grpId="4" animBg="1"/>
      <p:bldP spid="4" grpId="5" animBg="1"/>
      <p:bldP spid="4" grpId="6" animBg="1"/>
      <p:bldP spid="4" grpId="7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17" r="16405"/>
          <a:stretch/>
        </p:blipFill>
        <p:spPr bwMode="auto">
          <a:xfrm>
            <a:off x="230735" y="380441"/>
            <a:ext cx="2486827" cy="5688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292" y="3745859"/>
            <a:ext cx="1845781" cy="2423493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7543800" y="153560"/>
            <a:ext cx="1355917" cy="379840"/>
            <a:chOff x="7153691" y="5407594"/>
            <a:chExt cx="2012765" cy="615624"/>
          </a:xfrm>
        </p:grpSpPr>
        <p:sp>
          <p:nvSpPr>
            <p:cNvPr id="10" name="Freeform 9"/>
            <p:cNvSpPr/>
            <p:nvPr userDrawn="1"/>
          </p:nvSpPr>
          <p:spPr>
            <a:xfrm>
              <a:off x="7412582" y="5407594"/>
              <a:ext cx="203599" cy="203309"/>
            </a:xfrm>
            <a:custGeom>
              <a:avLst/>
              <a:gdLst>
                <a:gd name="connsiteX0" fmla="*/ 249 w 203599"/>
                <a:gd name="connsiteY0" fmla="*/ 202631 h 203309"/>
                <a:gd name="connsiteX1" fmla="*/ 133599 w 203599"/>
                <a:gd name="connsiteY1" fmla="*/ 140719 h 203309"/>
                <a:gd name="connsiteX2" fmla="*/ 185987 w 203599"/>
                <a:gd name="connsiteY2" fmla="*/ 95475 h 203309"/>
                <a:gd name="connsiteX3" fmla="*/ 202656 w 203599"/>
                <a:gd name="connsiteY3" fmla="*/ 31181 h 203309"/>
                <a:gd name="connsiteX4" fmla="*/ 162174 w 203599"/>
                <a:gd name="connsiteY4" fmla="*/ 225 h 203309"/>
                <a:gd name="connsiteX5" fmla="*/ 116931 w 203599"/>
                <a:gd name="connsiteY5" fmla="*/ 21656 h 203309"/>
                <a:gd name="connsiteX6" fmla="*/ 100262 w 203599"/>
                <a:gd name="connsiteY6" fmla="*/ 97856 h 203309"/>
                <a:gd name="connsiteX7" fmla="*/ 249 w 203599"/>
                <a:gd name="connsiteY7" fmla="*/ 202631 h 203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3599" h="203309">
                  <a:moveTo>
                    <a:pt x="249" y="202631"/>
                  </a:moveTo>
                  <a:cubicBezTo>
                    <a:pt x="5805" y="209775"/>
                    <a:pt x="102643" y="158578"/>
                    <a:pt x="133599" y="140719"/>
                  </a:cubicBezTo>
                  <a:cubicBezTo>
                    <a:pt x="164555" y="122860"/>
                    <a:pt x="174478" y="113731"/>
                    <a:pt x="185987" y="95475"/>
                  </a:cubicBezTo>
                  <a:cubicBezTo>
                    <a:pt x="197497" y="77219"/>
                    <a:pt x="206625" y="47056"/>
                    <a:pt x="202656" y="31181"/>
                  </a:cubicBezTo>
                  <a:cubicBezTo>
                    <a:pt x="198687" y="15306"/>
                    <a:pt x="176461" y="1812"/>
                    <a:pt x="162174" y="225"/>
                  </a:cubicBezTo>
                  <a:cubicBezTo>
                    <a:pt x="147887" y="-1362"/>
                    <a:pt x="127250" y="5384"/>
                    <a:pt x="116931" y="21656"/>
                  </a:cubicBezTo>
                  <a:cubicBezTo>
                    <a:pt x="106612" y="37928"/>
                    <a:pt x="116931" y="67694"/>
                    <a:pt x="100262" y="97856"/>
                  </a:cubicBezTo>
                  <a:cubicBezTo>
                    <a:pt x="83593" y="128018"/>
                    <a:pt x="-5307" y="195487"/>
                    <a:pt x="249" y="20263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 userDrawn="1"/>
          </p:nvSpPr>
          <p:spPr>
            <a:xfrm>
              <a:off x="7414521" y="5612560"/>
              <a:ext cx="248750" cy="159602"/>
            </a:xfrm>
            <a:custGeom>
              <a:avLst/>
              <a:gdLst>
                <a:gd name="connsiteX0" fmla="*/ 692 w 248750"/>
                <a:gd name="connsiteY0" fmla="*/ 46 h 159602"/>
                <a:gd name="connsiteX1" fmla="*/ 98323 w 248750"/>
                <a:gd name="connsiteY1" fmla="*/ 35765 h 159602"/>
                <a:gd name="connsiteX2" fmla="*/ 138804 w 248750"/>
                <a:gd name="connsiteY2" fmla="*/ 100059 h 159602"/>
                <a:gd name="connsiteX3" fmla="*/ 200717 w 248750"/>
                <a:gd name="connsiteY3" fmla="*/ 159590 h 159602"/>
                <a:gd name="connsiteX4" fmla="*/ 248342 w 248750"/>
                <a:gd name="connsiteY4" fmla="*/ 104821 h 159602"/>
                <a:gd name="connsiteX5" fmla="*/ 219767 w 248750"/>
                <a:gd name="connsiteY5" fmla="*/ 50053 h 159602"/>
                <a:gd name="connsiteX6" fmla="*/ 153092 w 248750"/>
                <a:gd name="connsiteY6" fmla="*/ 28621 h 159602"/>
                <a:gd name="connsiteX7" fmla="*/ 692 w 248750"/>
                <a:gd name="connsiteY7" fmla="*/ 46 h 159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750" h="159602">
                  <a:moveTo>
                    <a:pt x="692" y="46"/>
                  </a:moveTo>
                  <a:cubicBezTo>
                    <a:pt x="-8436" y="1237"/>
                    <a:pt x="75304" y="19096"/>
                    <a:pt x="98323" y="35765"/>
                  </a:cubicBezTo>
                  <a:cubicBezTo>
                    <a:pt x="121342" y="52434"/>
                    <a:pt x="121738" y="79422"/>
                    <a:pt x="138804" y="100059"/>
                  </a:cubicBezTo>
                  <a:cubicBezTo>
                    <a:pt x="155870" y="120697"/>
                    <a:pt x="182461" y="158796"/>
                    <a:pt x="200717" y="159590"/>
                  </a:cubicBezTo>
                  <a:cubicBezTo>
                    <a:pt x="218973" y="160384"/>
                    <a:pt x="245167" y="123077"/>
                    <a:pt x="248342" y="104821"/>
                  </a:cubicBezTo>
                  <a:cubicBezTo>
                    <a:pt x="251517" y="86565"/>
                    <a:pt x="235642" y="62753"/>
                    <a:pt x="219767" y="50053"/>
                  </a:cubicBezTo>
                  <a:cubicBezTo>
                    <a:pt x="203892" y="37353"/>
                    <a:pt x="190795" y="36162"/>
                    <a:pt x="153092" y="28621"/>
                  </a:cubicBezTo>
                  <a:cubicBezTo>
                    <a:pt x="115389" y="21080"/>
                    <a:pt x="9820" y="-1145"/>
                    <a:pt x="692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11"/>
            <p:cNvSpPr/>
            <p:nvPr userDrawn="1"/>
          </p:nvSpPr>
          <p:spPr>
            <a:xfrm>
              <a:off x="7153691" y="5449203"/>
              <a:ext cx="245410" cy="161445"/>
            </a:xfrm>
            <a:custGeom>
              <a:avLst/>
              <a:gdLst>
                <a:gd name="connsiteX0" fmla="*/ 244853 w 245410"/>
                <a:gd name="connsiteY0" fmla="*/ 161022 h 161445"/>
                <a:gd name="connsiteX1" fmla="*/ 101978 w 245410"/>
                <a:gd name="connsiteY1" fmla="*/ 144353 h 161445"/>
                <a:gd name="connsiteX2" fmla="*/ 4347 w 245410"/>
                <a:gd name="connsiteY2" fmla="*/ 94347 h 161445"/>
                <a:gd name="connsiteX3" fmla="*/ 21015 w 245410"/>
                <a:gd name="connsiteY3" fmla="*/ 30053 h 161445"/>
                <a:gd name="connsiteX4" fmla="*/ 56734 w 245410"/>
                <a:gd name="connsiteY4" fmla="*/ 1478 h 161445"/>
                <a:gd name="connsiteX5" fmla="*/ 106740 w 245410"/>
                <a:gd name="connsiteY5" fmla="*/ 72916 h 161445"/>
                <a:gd name="connsiteX6" fmla="*/ 149603 w 245410"/>
                <a:gd name="connsiteY6" fmla="*/ 130066 h 161445"/>
                <a:gd name="connsiteX7" fmla="*/ 244853 w 245410"/>
                <a:gd name="connsiteY7" fmla="*/ 161022 h 161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5410" h="161445">
                  <a:moveTo>
                    <a:pt x="244853" y="161022"/>
                  </a:moveTo>
                  <a:cubicBezTo>
                    <a:pt x="236916" y="163403"/>
                    <a:pt x="142062" y="155465"/>
                    <a:pt x="101978" y="144353"/>
                  </a:cubicBezTo>
                  <a:cubicBezTo>
                    <a:pt x="61894" y="133240"/>
                    <a:pt x="17841" y="113397"/>
                    <a:pt x="4347" y="94347"/>
                  </a:cubicBezTo>
                  <a:cubicBezTo>
                    <a:pt x="-9147" y="75297"/>
                    <a:pt x="12284" y="45531"/>
                    <a:pt x="21015" y="30053"/>
                  </a:cubicBezTo>
                  <a:cubicBezTo>
                    <a:pt x="29746" y="14575"/>
                    <a:pt x="42446" y="-5666"/>
                    <a:pt x="56734" y="1478"/>
                  </a:cubicBezTo>
                  <a:cubicBezTo>
                    <a:pt x="71021" y="8622"/>
                    <a:pt x="91262" y="51485"/>
                    <a:pt x="106740" y="72916"/>
                  </a:cubicBezTo>
                  <a:cubicBezTo>
                    <a:pt x="122218" y="94347"/>
                    <a:pt x="125394" y="114191"/>
                    <a:pt x="149603" y="130066"/>
                  </a:cubicBezTo>
                  <a:cubicBezTo>
                    <a:pt x="173812" y="145941"/>
                    <a:pt x="252790" y="158641"/>
                    <a:pt x="244853" y="1610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 12"/>
            <p:cNvSpPr/>
            <p:nvPr userDrawn="1"/>
          </p:nvSpPr>
          <p:spPr>
            <a:xfrm>
              <a:off x="7264222" y="5614951"/>
              <a:ext cx="141681" cy="320721"/>
            </a:xfrm>
            <a:custGeom>
              <a:avLst/>
              <a:gdLst>
                <a:gd name="connsiteX0" fmla="*/ 141466 w 141681"/>
                <a:gd name="connsiteY0" fmla="*/ 37 h 320721"/>
                <a:gd name="connsiteX1" fmla="*/ 62884 w 141681"/>
                <a:gd name="connsiteY1" fmla="*/ 119099 h 320721"/>
                <a:gd name="connsiteX2" fmla="*/ 12878 w 141681"/>
                <a:gd name="connsiteY2" fmla="*/ 202443 h 320721"/>
                <a:gd name="connsiteX3" fmla="*/ 972 w 141681"/>
                <a:gd name="connsiteY3" fmla="*/ 259593 h 320721"/>
                <a:gd name="connsiteX4" fmla="*/ 31928 w 141681"/>
                <a:gd name="connsiteY4" fmla="*/ 316743 h 320721"/>
                <a:gd name="connsiteX5" fmla="*/ 115272 w 141681"/>
                <a:gd name="connsiteY5" fmla="*/ 302455 h 320721"/>
                <a:gd name="connsiteX6" fmla="*/ 96222 w 141681"/>
                <a:gd name="connsiteY6" fmla="*/ 195299 h 320721"/>
                <a:gd name="connsiteX7" fmla="*/ 86697 w 141681"/>
                <a:gd name="connsiteY7" fmla="*/ 107193 h 320721"/>
                <a:gd name="connsiteX8" fmla="*/ 141466 w 141681"/>
                <a:gd name="connsiteY8" fmla="*/ 37 h 320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681" h="320721">
                  <a:moveTo>
                    <a:pt x="141466" y="37"/>
                  </a:moveTo>
                  <a:cubicBezTo>
                    <a:pt x="137497" y="2021"/>
                    <a:pt x="84315" y="85365"/>
                    <a:pt x="62884" y="119099"/>
                  </a:cubicBezTo>
                  <a:cubicBezTo>
                    <a:pt x="41453" y="152833"/>
                    <a:pt x="23197" y="179027"/>
                    <a:pt x="12878" y="202443"/>
                  </a:cubicBezTo>
                  <a:cubicBezTo>
                    <a:pt x="2559" y="225859"/>
                    <a:pt x="-2203" y="240543"/>
                    <a:pt x="972" y="259593"/>
                  </a:cubicBezTo>
                  <a:cubicBezTo>
                    <a:pt x="4147" y="278643"/>
                    <a:pt x="12878" y="309599"/>
                    <a:pt x="31928" y="316743"/>
                  </a:cubicBezTo>
                  <a:cubicBezTo>
                    <a:pt x="50978" y="323887"/>
                    <a:pt x="104556" y="322696"/>
                    <a:pt x="115272" y="302455"/>
                  </a:cubicBezTo>
                  <a:cubicBezTo>
                    <a:pt x="125988" y="282214"/>
                    <a:pt x="100984" y="227843"/>
                    <a:pt x="96222" y="195299"/>
                  </a:cubicBezTo>
                  <a:cubicBezTo>
                    <a:pt x="91460" y="162755"/>
                    <a:pt x="79950" y="138149"/>
                    <a:pt x="86697" y="107193"/>
                  </a:cubicBezTo>
                  <a:cubicBezTo>
                    <a:pt x="93444" y="76237"/>
                    <a:pt x="145435" y="-1947"/>
                    <a:pt x="141466" y="37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 userDrawn="1"/>
          </p:nvSpPr>
          <p:spPr>
            <a:xfrm>
              <a:off x="7331867" y="5427821"/>
              <a:ext cx="109728" cy="10972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 userDrawn="1"/>
          </p:nvSpPr>
          <p:spPr>
            <a:xfrm>
              <a:off x="7543803" y="5574273"/>
              <a:ext cx="1622653" cy="448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i="1" spc="-130" baseline="0" dirty="0" smtClean="0">
                  <a:solidFill>
                    <a:schemeClr val="accent1">
                      <a:lumMod val="75000"/>
                    </a:schemeClr>
                  </a:solidFill>
                  <a:latin typeface="Segoe Script" panose="020B0504020000000003" pitchFamily="34" charset="0"/>
                </a:rPr>
                <a:t>“I AM NIMT”</a:t>
              </a:r>
              <a:endParaRPr lang="en-US" sz="1200" b="1" i="1" spc="-130" baseline="0" dirty="0">
                <a:solidFill>
                  <a:schemeClr val="accent1">
                    <a:lumMod val="75000"/>
                  </a:schemeClr>
                </a:solidFill>
                <a:latin typeface="Segoe Script" panose="020B0504020000000003" pitchFamily="34" charset="0"/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6797-35B5-4EE9-A50D-46017E042315}" type="slidenum">
              <a:rPr lang="en-US" smtClean="0"/>
              <a:t>5</a:t>
            </a:fld>
            <a:endParaRPr lang="en-US" dirty="0"/>
          </a:p>
        </p:txBody>
      </p:sp>
      <p:sp>
        <p:nvSpPr>
          <p:cNvPr id="16" name="Rectangle 37"/>
          <p:cNvSpPr>
            <a:spLocks noChangeArrowheads="1"/>
          </p:cNvSpPr>
          <p:nvPr/>
        </p:nvSpPr>
        <p:spPr bwMode="auto">
          <a:xfrm>
            <a:off x="2925421" y="970607"/>
            <a:ext cx="5993163" cy="550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571500" indent="-571500" algn="just">
              <a:buFontTx/>
              <a:buChar char="-"/>
            </a:pPr>
            <a:r>
              <a:rPr 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 New" pitchFamily="18" charset="-34"/>
                <a:cs typeface="Angsana New" pitchFamily="18" charset="-34"/>
              </a:rPr>
              <a:t>Each test force shall be measured.</a:t>
            </a:r>
          </a:p>
          <a:p>
            <a:pPr marL="571500" indent="-571500" algn="just">
              <a:buFontTx/>
              <a:buChar char="-"/>
            </a:pPr>
            <a:endParaRPr lang="en-US" sz="3200" dirty="0" smtClean="0">
              <a:effectLst>
                <a:outerShdw blurRad="38100" dist="38100" dir="2700000" algn="tl">
                  <a:srgbClr val="C0C0C0"/>
                </a:outerShdw>
              </a:effectLst>
              <a:latin typeface="Angsana New" pitchFamily="18" charset="-34"/>
              <a:cs typeface="Angsana New" pitchFamily="18" charset="-34"/>
            </a:endParaRPr>
          </a:p>
          <a:p>
            <a:pPr marL="571500" indent="-571500" algn="just">
              <a:buFontTx/>
              <a:buChar char="-"/>
            </a:pPr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gsana New" pitchFamily="18" charset="-34"/>
                <a:cs typeface="Angsana New" pitchFamily="18" charset="-34"/>
              </a:rPr>
              <a:t>Shall be done at not less than </a:t>
            </a:r>
            <a:r>
              <a:rPr lang="en-US" sz="32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gsana New" pitchFamily="18" charset="-34"/>
                <a:cs typeface="Angsana New" pitchFamily="18" charset="-34"/>
              </a:rPr>
              <a:t>three position</a:t>
            </a:r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gsana New" pitchFamily="18" charset="-34"/>
                <a:cs typeface="Angsana New" pitchFamily="18" charset="-34"/>
              </a:rPr>
              <a:t> of the plunger movement during test.</a:t>
            </a:r>
          </a:p>
          <a:p>
            <a:pPr marL="571500" indent="-571500" algn="just">
              <a:buFontTx/>
              <a:buChar char="-"/>
            </a:pPr>
            <a:endParaRPr lang="en-US" sz="3200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ngsana New" pitchFamily="18" charset="-34"/>
              <a:cs typeface="Angsana New" pitchFamily="18" charset="-34"/>
            </a:endParaRPr>
          </a:p>
          <a:p>
            <a:pPr marL="571500" indent="-571500" algn="just">
              <a:buFontTx/>
              <a:buChar char="-"/>
            </a:pPr>
            <a:r>
              <a:rPr 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 New" pitchFamily="18" charset="-34"/>
                <a:cs typeface="Angsana New" pitchFamily="18" charset="-34"/>
              </a:rPr>
              <a:t>Three readings shall be taken for each force at each position of the plunger.</a:t>
            </a:r>
          </a:p>
          <a:p>
            <a:pPr marL="571500" indent="-571500" algn="just">
              <a:buFontTx/>
              <a:buChar char="-"/>
            </a:pPr>
            <a:endParaRPr lang="en-US" sz="3200" dirty="0" smtClean="0">
              <a:effectLst>
                <a:outerShdw blurRad="38100" dist="38100" dir="2700000" algn="tl">
                  <a:srgbClr val="C0C0C0"/>
                </a:outerShdw>
              </a:effectLst>
              <a:latin typeface="Angsana New" pitchFamily="18" charset="-34"/>
              <a:cs typeface="Angsana New" pitchFamily="18" charset="-34"/>
            </a:endParaRPr>
          </a:p>
          <a:p>
            <a:pPr marL="571500" indent="-571500" algn="just">
              <a:buFontTx/>
              <a:buChar char="-"/>
            </a:pPr>
            <a:r>
              <a:rPr 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 New" pitchFamily="18" charset="-34"/>
                <a:cs typeface="Angsana New" pitchFamily="18" charset="-34"/>
              </a:rPr>
              <a:t>The preliminary test force, </a:t>
            </a:r>
            <a:r>
              <a:rPr lang="en-US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 New" pitchFamily="18" charset="-34"/>
                <a:cs typeface="Angsana New" pitchFamily="18" charset="-34"/>
              </a:rPr>
              <a:t>F</a:t>
            </a:r>
            <a:r>
              <a:rPr lang="en-US" sz="3200" i="1" baseline="-25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 New" pitchFamily="18" charset="-34"/>
                <a:cs typeface="Angsana New" pitchFamily="18" charset="-34"/>
              </a:rPr>
              <a:t>0</a:t>
            </a:r>
            <a:r>
              <a:rPr 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 New" pitchFamily="18" charset="-34"/>
                <a:cs typeface="Angsana New" pitchFamily="18" charset="-34"/>
              </a:rPr>
              <a:t> shall be measured before application and after removal of the additional test force, </a:t>
            </a:r>
            <a:r>
              <a:rPr lang="en-US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 New" pitchFamily="18" charset="-34"/>
                <a:cs typeface="Angsana New" pitchFamily="18" charset="-34"/>
              </a:rPr>
              <a:t>F</a:t>
            </a:r>
            <a:r>
              <a:rPr lang="en-US" sz="3200" i="1" baseline="-25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 New" pitchFamily="18" charset="-34"/>
                <a:cs typeface="Angsana New" pitchFamily="18" charset="-34"/>
              </a:rPr>
              <a:t>1</a:t>
            </a:r>
            <a:r>
              <a:rPr 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 New" pitchFamily="18" charset="-34"/>
                <a:cs typeface="Angsana New" pitchFamily="18" charset="-34"/>
              </a:rPr>
              <a:t>.</a:t>
            </a:r>
            <a:endParaRPr lang="th-TH" sz="3200" dirty="0">
              <a:effectLst>
                <a:outerShdw blurRad="38100" dist="38100" dir="2700000" algn="tl">
                  <a:srgbClr val="C0C0C0"/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869178" y="1987868"/>
            <a:ext cx="6122422" cy="1060132"/>
          </a:xfrm>
          <a:prstGeom prst="rect">
            <a:avLst/>
          </a:prstGeom>
          <a:solidFill>
            <a:schemeClr val="accent6">
              <a:lumMod val="60000"/>
              <a:lumOff val="40000"/>
              <a:alpha val="1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904072" y="0"/>
            <a:ext cx="6239927" cy="838200"/>
          </a:xfrm>
          <a:solidFill>
            <a:schemeClr val="accent6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2. Force verification</a:t>
            </a:r>
            <a:endParaRPr lang="th-TH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474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1394" y="-9168"/>
            <a:ext cx="8308428" cy="58477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Calibri" pitchFamily="34" charset="0"/>
                <a:cs typeface="TH SarabunPSK" pitchFamily="34" charset="-34"/>
              </a:rPr>
              <a:t>Test force of Rockwell hardness testing machine</a:t>
            </a:r>
            <a:endParaRPr lang="en-US" sz="3200" b="1" dirty="0">
              <a:solidFill>
                <a:schemeClr val="bg1"/>
              </a:solidFill>
              <a:latin typeface="Calibri" pitchFamily="34" charset="0"/>
              <a:cs typeface="TH SarabunPSK" pitchFamily="34" charset="-34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0997907"/>
              </p:ext>
            </p:extLst>
          </p:nvPr>
        </p:nvGraphicFramePr>
        <p:xfrm>
          <a:off x="304800" y="698549"/>
          <a:ext cx="4176464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2155"/>
                <a:gridCol w="1416157"/>
                <a:gridCol w="1368152"/>
              </a:tblGrid>
              <a:tr h="77993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Rockwell  hardness scale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Preliminary</a:t>
                      </a:r>
                      <a:r>
                        <a:rPr lang="en-US" sz="1600" baseline="0" dirty="0" smtClean="0"/>
                        <a:t> Test force, </a:t>
                      </a:r>
                      <a:r>
                        <a:rPr lang="en-US" sz="1600" i="1" baseline="0" dirty="0" smtClean="0"/>
                        <a:t>F</a:t>
                      </a:r>
                      <a:r>
                        <a:rPr lang="en-US" sz="1600" i="1" baseline="-25000" dirty="0" smtClean="0"/>
                        <a:t>0</a:t>
                      </a:r>
                    </a:p>
                    <a:p>
                      <a:pPr algn="ctr"/>
                      <a:r>
                        <a:rPr lang="en-US" sz="1600" i="0" dirty="0" smtClean="0"/>
                        <a:t>(</a:t>
                      </a:r>
                      <a:r>
                        <a:rPr lang="en-US" sz="1600" i="0" dirty="0" err="1" smtClean="0"/>
                        <a:t>kgf</a:t>
                      </a:r>
                      <a:r>
                        <a:rPr lang="en-US" sz="1600" i="0" dirty="0" smtClean="0"/>
                        <a:t>)</a:t>
                      </a:r>
                      <a:endParaRPr lang="en-US" sz="1600" i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Total</a:t>
                      </a:r>
                      <a:r>
                        <a:rPr lang="th-TH" sz="1600" dirty="0" smtClean="0"/>
                        <a:t> </a:t>
                      </a:r>
                      <a:r>
                        <a:rPr lang="en-US" sz="1600" dirty="0" smtClean="0"/>
                        <a:t>test force, </a:t>
                      </a:r>
                      <a:r>
                        <a:rPr lang="en-US" sz="1600" i="1" dirty="0" smtClean="0"/>
                        <a:t>F</a:t>
                      </a:r>
                    </a:p>
                    <a:p>
                      <a:pPr algn="ctr"/>
                      <a:r>
                        <a:rPr lang="en-US" sz="1600" i="0" dirty="0" smtClean="0"/>
                        <a:t>(</a:t>
                      </a:r>
                      <a:r>
                        <a:rPr lang="en-US" sz="1600" i="0" dirty="0" err="1" smtClean="0"/>
                        <a:t>kgf</a:t>
                      </a:r>
                      <a:r>
                        <a:rPr lang="en-US" sz="1600" i="0" dirty="0" smtClean="0"/>
                        <a:t>)</a:t>
                      </a:r>
                      <a:endParaRPr lang="en-US" sz="1600" i="0" dirty="0"/>
                    </a:p>
                  </a:txBody>
                  <a:tcPr/>
                </a:tc>
              </a:tr>
              <a:tr h="31630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15N, 15T</a:t>
                      </a:r>
                      <a:endParaRPr lang="en-US" sz="16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15</a:t>
                      </a:r>
                      <a:endParaRPr lang="en-US" sz="16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1630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30N, 30T</a:t>
                      </a:r>
                      <a:endParaRPr lang="en-US" sz="16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30</a:t>
                      </a:r>
                      <a:endParaRPr lang="en-US" sz="16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1630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45N, 45T</a:t>
                      </a:r>
                      <a:endParaRPr lang="en-US" sz="16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45</a:t>
                      </a:r>
                      <a:endParaRPr lang="en-US" sz="16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1630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A, F, H</a:t>
                      </a:r>
                      <a:endParaRPr lang="en-US" sz="16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</a:t>
                      </a:r>
                      <a:endParaRPr lang="en-US" sz="16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60</a:t>
                      </a:r>
                      <a:endParaRPr lang="en-US" sz="16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1630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B,</a:t>
                      </a:r>
                      <a:r>
                        <a:rPr lang="en-US" sz="1600" baseline="0" dirty="0" smtClean="0"/>
                        <a:t> D, E</a:t>
                      </a:r>
                      <a:endParaRPr lang="en-US" sz="16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100</a:t>
                      </a:r>
                      <a:endParaRPr lang="en-US" sz="16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1630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C, G, K</a:t>
                      </a:r>
                      <a:endParaRPr lang="en-US" sz="16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150</a:t>
                      </a:r>
                      <a:endParaRPr lang="en-US" sz="16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098" name="Picture 2" descr="http://www.tru-cal.co.uk/media/catalog/product/cache/1/image/9df78eab33525d08d6e5fb8d27136e95/h/a/hard_3_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5441"/>
          <a:stretch/>
        </p:blipFill>
        <p:spPr bwMode="auto">
          <a:xfrm>
            <a:off x="4800600" y="1521275"/>
            <a:ext cx="1882250" cy="1506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0160" y="1103174"/>
            <a:ext cx="1237372" cy="1608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4572000" y="1084886"/>
            <a:ext cx="25062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itchFamily="34" charset="0"/>
                <a:cs typeface="TH SarabunPSK" pitchFamily="34" charset="-34"/>
              </a:rPr>
              <a:t>Preliminary Test force, </a:t>
            </a:r>
            <a:r>
              <a:rPr lang="en-US" i="1" dirty="0">
                <a:latin typeface="Calibri" pitchFamily="34" charset="0"/>
                <a:cs typeface="TH SarabunPSK" pitchFamily="34" charset="-34"/>
              </a:rPr>
              <a:t>F</a:t>
            </a:r>
            <a:r>
              <a:rPr lang="en-US" i="1" baseline="-25000" dirty="0">
                <a:latin typeface="Calibri" pitchFamily="34" charset="0"/>
                <a:cs typeface="TH SarabunPSK" pitchFamily="34" charset="-34"/>
              </a:rPr>
              <a:t>0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199946" y="2832064"/>
            <a:ext cx="17862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  <a:cs typeface="TH SarabunPSK" pitchFamily="34" charset="-34"/>
              </a:rPr>
              <a:t>Total</a:t>
            </a:r>
            <a:r>
              <a:rPr lang="th-TH" dirty="0">
                <a:solidFill>
                  <a:srgbClr val="002060"/>
                </a:solidFill>
                <a:latin typeface="Calibri" pitchFamily="34" charset="0"/>
                <a:cs typeface="TH SarabunPSK" pitchFamily="34" charset="-34"/>
              </a:rPr>
              <a:t> 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  <a:cs typeface="TH SarabunPSK" pitchFamily="34" charset="-34"/>
              </a:rPr>
              <a:t>test force, </a:t>
            </a:r>
            <a:r>
              <a:rPr lang="en-US" i="1" dirty="0">
                <a:solidFill>
                  <a:srgbClr val="002060"/>
                </a:solidFill>
                <a:latin typeface="Calibri" pitchFamily="34" charset="0"/>
                <a:cs typeface="TH SarabunPSK" pitchFamily="34" charset="-34"/>
              </a:rPr>
              <a:t>F</a:t>
            </a: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1820439"/>
              </p:ext>
            </p:extLst>
          </p:nvPr>
        </p:nvGraphicFramePr>
        <p:xfrm>
          <a:off x="3098947" y="3733800"/>
          <a:ext cx="2808312" cy="26837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1296144"/>
              </a:tblGrid>
              <a:tr h="357984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Calibration position of </a:t>
                      </a:r>
                      <a:r>
                        <a:rPr lang="en-US" sz="1800" b="1" i="1" u="none" dirty="0" smtClean="0">
                          <a:latin typeface="TH SarabunPSK" pitchFamily="34" charset="-34"/>
                          <a:cs typeface="TH SarabunPSK" pitchFamily="34" charset="-34"/>
                        </a:rPr>
                        <a:t>Rockwell</a:t>
                      </a:r>
                      <a:r>
                        <a:rPr lang="en-US" sz="1800" b="1" i="1" u="none" baseline="0" dirty="0" smtClean="0">
                          <a:latin typeface="TH SarabunPSK" pitchFamily="34" charset="-34"/>
                          <a:cs typeface="TH SarabunPSK" pitchFamily="34" charset="-34"/>
                        </a:rPr>
                        <a:t> A</a:t>
                      </a:r>
                      <a:endParaRPr lang="en-US" sz="1800" b="1" i="1" u="none" dirty="0" smtClean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579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0" u="none" dirty="0" smtClean="0">
                          <a:solidFill>
                            <a:schemeClr val="bg1"/>
                          </a:solidFill>
                        </a:rPr>
                        <a:t>Hardness</a:t>
                      </a:r>
                      <a:endParaRPr lang="en-US" i="0" u="non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0" u="none" dirty="0" smtClean="0">
                          <a:solidFill>
                            <a:schemeClr val="bg1"/>
                          </a:solidFill>
                        </a:rPr>
                        <a:t>Position</a:t>
                      </a:r>
                      <a:endParaRPr lang="en-US" i="0" u="non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70C0"/>
                    </a:solidFill>
                  </a:tcPr>
                </a:tc>
              </a:tr>
              <a:tr h="41480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HRA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(µm/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HR</a:t>
                      </a: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 )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  <a:tr h="43349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-30/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-15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1480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-80/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-40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1480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-140/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-70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Rectangle 20"/>
          <p:cNvSpPr/>
          <p:nvPr/>
        </p:nvSpPr>
        <p:spPr>
          <a:xfrm>
            <a:off x="280971" y="2527092"/>
            <a:ext cx="1409700" cy="369332"/>
          </a:xfrm>
          <a:prstGeom prst="rect">
            <a:avLst/>
          </a:prstGeom>
          <a:solidFill>
            <a:srgbClr val="FF0000">
              <a:alpha val="1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2" name="Rectangle 21"/>
          <p:cNvSpPr/>
          <p:nvPr/>
        </p:nvSpPr>
        <p:spPr>
          <a:xfrm>
            <a:off x="1690671" y="2842968"/>
            <a:ext cx="1409700" cy="369332"/>
          </a:xfrm>
          <a:prstGeom prst="rect">
            <a:avLst/>
          </a:prstGeom>
          <a:solidFill>
            <a:srgbClr val="FF0000">
              <a:alpha val="1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3" name="Rectangle 22"/>
          <p:cNvSpPr/>
          <p:nvPr/>
        </p:nvSpPr>
        <p:spPr>
          <a:xfrm>
            <a:off x="3100371" y="2520704"/>
            <a:ext cx="1409700" cy="369332"/>
          </a:xfrm>
          <a:prstGeom prst="rect">
            <a:avLst/>
          </a:prstGeom>
          <a:solidFill>
            <a:srgbClr val="FF0000">
              <a:alpha val="1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6331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9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2121" y="980787"/>
            <a:ext cx="5358879" cy="3000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77" t="6969" r="20118" b="7671"/>
          <a:stretch/>
        </p:blipFill>
        <p:spPr>
          <a:xfrm>
            <a:off x="3520321" y="3736463"/>
            <a:ext cx="1521757" cy="152133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92" t="7488" r="19902" b="7057"/>
          <a:stretch/>
        </p:blipFill>
        <p:spPr>
          <a:xfrm>
            <a:off x="3520321" y="3736462"/>
            <a:ext cx="1521755" cy="1521337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76200" y="76200"/>
            <a:ext cx="7758347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H SarabunPSK" pitchFamily="34" charset="-34"/>
              </a:rPr>
              <a:t>Calibration position changes due to load cell deformation</a:t>
            </a:r>
            <a:endParaRPr lang="en-US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32"/>
          <p:cNvSpPr>
            <a:spLocks noChangeArrowheads="1"/>
          </p:cNvSpPr>
          <p:nvPr/>
        </p:nvSpPr>
        <p:spPr bwMode="auto">
          <a:xfrm rot="5400000">
            <a:off x="6323280" y="3047036"/>
            <a:ext cx="124817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dirty="0">
                <a:latin typeface="Verdana" pitchFamily="34" charset="0"/>
              </a:rPr>
              <a:t>Weight</a:t>
            </a:r>
            <a:endParaRPr lang="th-TH" dirty="0">
              <a:latin typeface="Verdana" pitchFamily="34" charset="0"/>
            </a:endParaRPr>
          </a:p>
        </p:txBody>
      </p:sp>
      <p:sp>
        <p:nvSpPr>
          <p:cNvPr id="15" name="Rectangle 33"/>
          <p:cNvSpPr>
            <a:spLocks noChangeArrowheads="1"/>
          </p:cNvSpPr>
          <p:nvPr/>
        </p:nvSpPr>
        <p:spPr bwMode="auto">
          <a:xfrm rot="5400000">
            <a:off x="4289114" y="2447400"/>
            <a:ext cx="891457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1050" dirty="0">
                <a:latin typeface="Verdana" pitchFamily="34" charset="0"/>
              </a:rPr>
              <a:t>Bearing</a:t>
            </a:r>
            <a:endParaRPr lang="th-TH" sz="1050" dirty="0">
              <a:latin typeface="Verdana" pitchFamily="34" charset="0"/>
            </a:endParaRPr>
          </a:p>
        </p:txBody>
      </p:sp>
      <p:pic>
        <p:nvPicPr>
          <p:cNvPr id="16" name="Picture 2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1738" y="2322615"/>
            <a:ext cx="841991" cy="960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1073" y="1543050"/>
            <a:ext cx="400256" cy="2250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3406432" y="5267325"/>
            <a:ext cx="1752601" cy="976661"/>
            <a:chOff x="4227203" y="5347939"/>
            <a:chExt cx="1752601" cy="976661"/>
          </a:xfrm>
        </p:grpSpPr>
        <p:sp>
          <p:nvSpPr>
            <p:cNvPr id="2" name="Rounded Rectangle 1"/>
            <p:cNvSpPr/>
            <p:nvPr/>
          </p:nvSpPr>
          <p:spPr>
            <a:xfrm>
              <a:off x="4227203" y="5347939"/>
              <a:ext cx="1752601" cy="480101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" name="Rectangle 2"/>
            <p:cNvSpPr/>
            <p:nvPr/>
          </p:nvSpPr>
          <p:spPr>
            <a:xfrm>
              <a:off x="4901844" y="5828040"/>
              <a:ext cx="437026" cy="496560"/>
            </a:xfrm>
            <a:prstGeom prst="rect">
              <a:avLst/>
            </a:prstGeom>
            <a:pattFill prst="wdUpDiag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cxnSp>
        <p:nvCxnSpPr>
          <p:cNvPr id="6" name="Straight Connector 5"/>
          <p:cNvCxnSpPr/>
          <p:nvPr/>
        </p:nvCxnSpPr>
        <p:spPr>
          <a:xfrm>
            <a:off x="2286000" y="3829460"/>
            <a:ext cx="1219200" cy="0"/>
          </a:xfrm>
          <a:prstGeom prst="line">
            <a:avLst/>
          </a:prstGeom>
          <a:ln w="317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286000" y="3736462"/>
            <a:ext cx="1219199" cy="0"/>
          </a:xfrm>
          <a:prstGeom prst="line">
            <a:avLst/>
          </a:prstGeom>
          <a:ln w="317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048000" y="3268206"/>
            <a:ext cx="0" cy="45364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3038475" y="3855786"/>
            <a:ext cx="0" cy="365279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1587760" y="2821152"/>
            <a:ext cx="210872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Load cell deforms</a:t>
            </a:r>
            <a:endParaRPr 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52400" y="4128871"/>
            <a:ext cx="259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Calibration position</a:t>
            </a:r>
            <a:endParaRPr 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1828800" y="3721851"/>
            <a:ext cx="418318" cy="24957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1867682" y="3834899"/>
            <a:ext cx="418318" cy="24957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 rot="20157628">
            <a:off x="5634706" y="2482186"/>
            <a:ext cx="3419099" cy="707886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calibration position must be compensated!</a:t>
            </a:r>
            <a:endParaRPr lang="en-US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 rot="1399473">
            <a:off x="7915237" y="277146"/>
            <a:ext cx="1355916" cy="379841"/>
            <a:chOff x="7153691" y="5407594"/>
            <a:chExt cx="2012764" cy="615626"/>
          </a:xfrm>
        </p:grpSpPr>
        <p:sp>
          <p:nvSpPr>
            <p:cNvPr id="37" name="Freeform 36"/>
            <p:cNvSpPr/>
            <p:nvPr userDrawn="1"/>
          </p:nvSpPr>
          <p:spPr>
            <a:xfrm>
              <a:off x="7412582" y="5407594"/>
              <a:ext cx="203599" cy="203309"/>
            </a:xfrm>
            <a:custGeom>
              <a:avLst/>
              <a:gdLst>
                <a:gd name="connsiteX0" fmla="*/ 249 w 203599"/>
                <a:gd name="connsiteY0" fmla="*/ 202631 h 203309"/>
                <a:gd name="connsiteX1" fmla="*/ 133599 w 203599"/>
                <a:gd name="connsiteY1" fmla="*/ 140719 h 203309"/>
                <a:gd name="connsiteX2" fmla="*/ 185987 w 203599"/>
                <a:gd name="connsiteY2" fmla="*/ 95475 h 203309"/>
                <a:gd name="connsiteX3" fmla="*/ 202656 w 203599"/>
                <a:gd name="connsiteY3" fmla="*/ 31181 h 203309"/>
                <a:gd name="connsiteX4" fmla="*/ 162174 w 203599"/>
                <a:gd name="connsiteY4" fmla="*/ 225 h 203309"/>
                <a:gd name="connsiteX5" fmla="*/ 116931 w 203599"/>
                <a:gd name="connsiteY5" fmla="*/ 21656 h 203309"/>
                <a:gd name="connsiteX6" fmla="*/ 100262 w 203599"/>
                <a:gd name="connsiteY6" fmla="*/ 97856 h 203309"/>
                <a:gd name="connsiteX7" fmla="*/ 249 w 203599"/>
                <a:gd name="connsiteY7" fmla="*/ 202631 h 203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3599" h="203309">
                  <a:moveTo>
                    <a:pt x="249" y="202631"/>
                  </a:moveTo>
                  <a:cubicBezTo>
                    <a:pt x="5805" y="209775"/>
                    <a:pt x="102643" y="158578"/>
                    <a:pt x="133599" y="140719"/>
                  </a:cubicBezTo>
                  <a:cubicBezTo>
                    <a:pt x="164555" y="122860"/>
                    <a:pt x="174478" y="113731"/>
                    <a:pt x="185987" y="95475"/>
                  </a:cubicBezTo>
                  <a:cubicBezTo>
                    <a:pt x="197497" y="77219"/>
                    <a:pt x="206625" y="47056"/>
                    <a:pt x="202656" y="31181"/>
                  </a:cubicBezTo>
                  <a:cubicBezTo>
                    <a:pt x="198687" y="15306"/>
                    <a:pt x="176461" y="1812"/>
                    <a:pt x="162174" y="225"/>
                  </a:cubicBezTo>
                  <a:cubicBezTo>
                    <a:pt x="147887" y="-1362"/>
                    <a:pt x="127250" y="5384"/>
                    <a:pt x="116931" y="21656"/>
                  </a:cubicBezTo>
                  <a:cubicBezTo>
                    <a:pt x="106612" y="37928"/>
                    <a:pt x="116931" y="67694"/>
                    <a:pt x="100262" y="97856"/>
                  </a:cubicBezTo>
                  <a:cubicBezTo>
                    <a:pt x="83593" y="128018"/>
                    <a:pt x="-5307" y="195487"/>
                    <a:pt x="249" y="20263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reeform 37"/>
            <p:cNvSpPr/>
            <p:nvPr userDrawn="1"/>
          </p:nvSpPr>
          <p:spPr>
            <a:xfrm>
              <a:off x="7414521" y="5612560"/>
              <a:ext cx="248750" cy="159602"/>
            </a:xfrm>
            <a:custGeom>
              <a:avLst/>
              <a:gdLst>
                <a:gd name="connsiteX0" fmla="*/ 692 w 248750"/>
                <a:gd name="connsiteY0" fmla="*/ 46 h 159602"/>
                <a:gd name="connsiteX1" fmla="*/ 98323 w 248750"/>
                <a:gd name="connsiteY1" fmla="*/ 35765 h 159602"/>
                <a:gd name="connsiteX2" fmla="*/ 138804 w 248750"/>
                <a:gd name="connsiteY2" fmla="*/ 100059 h 159602"/>
                <a:gd name="connsiteX3" fmla="*/ 200717 w 248750"/>
                <a:gd name="connsiteY3" fmla="*/ 159590 h 159602"/>
                <a:gd name="connsiteX4" fmla="*/ 248342 w 248750"/>
                <a:gd name="connsiteY4" fmla="*/ 104821 h 159602"/>
                <a:gd name="connsiteX5" fmla="*/ 219767 w 248750"/>
                <a:gd name="connsiteY5" fmla="*/ 50053 h 159602"/>
                <a:gd name="connsiteX6" fmla="*/ 153092 w 248750"/>
                <a:gd name="connsiteY6" fmla="*/ 28621 h 159602"/>
                <a:gd name="connsiteX7" fmla="*/ 692 w 248750"/>
                <a:gd name="connsiteY7" fmla="*/ 46 h 159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750" h="159602">
                  <a:moveTo>
                    <a:pt x="692" y="46"/>
                  </a:moveTo>
                  <a:cubicBezTo>
                    <a:pt x="-8436" y="1237"/>
                    <a:pt x="75304" y="19096"/>
                    <a:pt x="98323" y="35765"/>
                  </a:cubicBezTo>
                  <a:cubicBezTo>
                    <a:pt x="121342" y="52434"/>
                    <a:pt x="121738" y="79422"/>
                    <a:pt x="138804" y="100059"/>
                  </a:cubicBezTo>
                  <a:cubicBezTo>
                    <a:pt x="155870" y="120697"/>
                    <a:pt x="182461" y="158796"/>
                    <a:pt x="200717" y="159590"/>
                  </a:cubicBezTo>
                  <a:cubicBezTo>
                    <a:pt x="218973" y="160384"/>
                    <a:pt x="245167" y="123077"/>
                    <a:pt x="248342" y="104821"/>
                  </a:cubicBezTo>
                  <a:cubicBezTo>
                    <a:pt x="251517" y="86565"/>
                    <a:pt x="235642" y="62753"/>
                    <a:pt x="219767" y="50053"/>
                  </a:cubicBezTo>
                  <a:cubicBezTo>
                    <a:pt x="203892" y="37353"/>
                    <a:pt x="190795" y="36162"/>
                    <a:pt x="153092" y="28621"/>
                  </a:cubicBezTo>
                  <a:cubicBezTo>
                    <a:pt x="115389" y="21080"/>
                    <a:pt x="9820" y="-1145"/>
                    <a:pt x="692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Freeform 38"/>
            <p:cNvSpPr/>
            <p:nvPr userDrawn="1"/>
          </p:nvSpPr>
          <p:spPr>
            <a:xfrm>
              <a:off x="7153691" y="5449203"/>
              <a:ext cx="245410" cy="161445"/>
            </a:xfrm>
            <a:custGeom>
              <a:avLst/>
              <a:gdLst>
                <a:gd name="connsiteX0" fmla="*/ 244853 w 245410"/>
                <a:gd name="connsiteY0" fmla="*/ 161022 h 161445"/>
                <a:gd name="connsiteX1" fmla="*/ 101978 w 245410"/>
                <a:gd name="connsiteY1" fmla="*/ 144353 h 161445"/>
                <a:gd name="connsiteX2" fmla="*/ 4347 w 245410"/>
                <a:gd name="connsiteY2" fmla="*/ 94347 h 161445"/>
                <a:gd name="connsiteX3" fmla="*/ 21015 w 245410"/>
                <a:gd name="connsiteY3" fmla="*/ 30053 h 161445"/>
                <a:gd name="connsiteX4" fmla="*/ 56734 w 245410"/>
                <a:gd name="connsiteY4" fmla="*/ 1478 h 161445"/>
                <a:gd name="connsiteX5" fmla="*/ 106740 w 245410"/>
                <a:gd name="connsiteY5" fmla="*/ 72916 h 161445"/>
                <a:gd name="connsiteX6" fmla="*/ 149603 w 245410"/>
                <a:gd name="connsiteY6" fmla="*/ 130066 h 161445"/>
                <a:gd name="connsiteX7" fmla="*/ 244853 w 245410"/>
                <a:gd name="connsiteY7" fmla="*/ 161022 h 161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5410" h="161445">
                  <a:moveTo>
                    <a:pt x="244853" y="161022"/>
                  </a:moveTo>
                  <a:cubicBezTo>
                    <a:pt x="236916" y="163403"/>
                    <a:pt x="142062" y="155465"/>
                    <a:pt x="101978" y="144353"/>
                  </a:cubicBezTo>
                  <a:cubicBezTo>
                    <a:pt x="61894" y="133240"/>
                    <a:pt x="17841" y="113397"/>
                    <a:pt x="4347" y="94347"/>
                  </a:cubicBezTo>
                  <a:cubicBezTo>
                    <a:pt x="-9147" y="75297"/>
                    <a:pt x="12284" y="45531"/>
                    <a:pt x="21015" y="30053"/>
                  </a:cubicBezTo>
                  <a:cubicBezTo>
                    <a:pt x="29746" y="14575"/>
                    <a:pt x="42446" y="-5666"/>
                    <a:pt x="56734" y="1478"/>
                  </a:cubicBezTo>
                  <a:cubicBezTo>
                    <a:pt x="71021" y="8622"/>
                    <a:pt x="91262" y="51485"/>
                    <a:pt x="106740" y="72916"/>
                  </a:cubicBezTo>
                  <a:cubicBezTo>
                    <a:pt x="122218" y="94347"/>
                    <a:pt x="125394" y="114191"/>
                    <a:pt x="149603" y="130066"/>
                  </a:cubicBezTo>
                  <a:cubicBezTo>
                    <a:pt x="173812" y="145941"/>
                    <a:pt x="252790" y="158641"/>
                    <a:pt x="244853" y="1610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Freeform 39"/>
            <p:cNvSpPr/>
            <p:nvPr userDrawn="1"/>
          </p:nvSpPr>
          <p:spPr>
            <a:xfrm>
              <a:off x="7264222" y="5614951"/>
              <a:ext cx="141681" cy="320721"/>
            </a:xfrm>
            <a:custGeom>
              <a:avLst/>
              <a:gdLst>
                <a:gd name="connsiteX0" fmla="*/ 141466 w 141681"/>
                <a:gd name="connsiteY0" fmla="*/ 37 h 320721"/>
                <a:gd name="connsiteX1" fmla="*/ 62884 w 141681"/>
                <a:gd name="connsiteY1" fmla="*/ 119099 h 320721"/>
                <a:gd name="connsiteX2" fmla="*/ 12878 w 141681"/>
                <a:gd name="connsiteY2" fmla="*/ 202443 h 320721"/>
                <a:gd name="connsiteX3" fmla="*/ 972 w 141681"/>
                <a:gd name="connsiteY3" fmla="*/ 259593 h 320721"/>
                <a:gd name="connsiteX4" fmla="*/ 31928 w 141681"/>
                <a:gd name="connsiteY4" fmla="*/ 316743 h 320721"/>
                <a:gd name="connsiteX5" fmla="*/ 115272 w 141681"/>
                <a:gd name="connsiteY5" fmla="*/ 302455 h 320721"/>
                <a:gd name="connsiteX6" fmla="*/ 96222 w 141681"/>
                <a:gd name="connsiteY6" fmla="*/ 195299 h 320721"/>
                <a:gd name="connsiteX7" fmla="*/ 86697 w 141681"/>
                <a:gd name="connsiteY7" fmla="*/ 107193 h 320721"/>
                <a:gd name="connsiteX8" fmla="*/ 141466 w 141681"/>
                <a:gd name="connsiteY8" fmla="*/ 37 h 320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681" h="320721">
                  <a:moveTo>
                    <a:pt x="141466" y="37"/>
                  </a:moveTo>
                  <a:cubicBezTo>
                    <a:pt x="137497" y="2021"/>
                    <a:pt x="84315" y="85365"/>
                    <a:pt x="62884" y="119099"/>
                  </a:cubicBezTo>
                  <a:cubicBezTo>
                    <a:pt x="41453" y="152833"/>
                    <a:pt x="23197" y="179027"/>
                    <a:pt x="12878" y="202443"/>
                  </a:cubicBezTo>
                  <a:cubicBezTo>
                    <a:pt x="2559" y="225859"/>
                    <a:pt x="-2203" y="240543"/>
                    <a:pt x="972" y="259593"/>
                  </a:cubicBezTo>
                  <a:cubicBezTo>
                    <a:pt x="4147" y="278643"/>
                    <a:pt x="12878" y="309599"/>
                    <a:pt x="31928" y="316743"/>
                  </a:cubicBezTo>
                  <a:cubicBezTo>
                    <a:pt x="50978" y="323887"/>
                    <a:pt x="104556" y="322696"/>
                    <a:pt x="115272" y="302455"/>
                  </a:cubicBezTo>
                  <a:cubicBezTo>
                    <a:pt x="125988" y="282214"/>
                    <a:pt x="100984" y="227843"/>
                    <a:pt x="96222" y="195299"/>
                  </a:cubicBezTo>
                  <a:cubicBezTo>
                    <a:pt x="91460" y="162755"/>
                    <a:pt x="79950" y="138149"/>
                    <a:pt x="86697" y="107193"/>
                  </a:cubicBezTo>
                  <a:cubicBezTo>
                    <a:pt x="93444" y="76237"/>
                    <a:pt x="145435" y="-1947"/>
                    <a:pt x="141466" y="37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 userDrawn="1"/>
          </p:nvSpPr>
          <p:spPr>
            <a:xfrm>
              <a:off x="7331867" y="5427821"/>
              <a:ext cx="109728" cy="10972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/>
            <p:cNvSpPr txBox="1"/>
            <p:nvPr userDrawn="1"/>
          </p:nvSpPr>
          <p:spPr>
            <a:xfrm>
              <a:off x="7543802" y="5574275"/>
              <a:ext cx="1622653" cy="448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i="1" spc="-130" baseline="0" dirty="0" smtClean="0">
                  <a:solidFill>
                    <a:schemeClr val="accent1">
                      <a:lumMod val="75000"/>
                    </a:schemeClr>
                  </a:solidFill>
                  <a:latin typeface="Segoe Script" panose="020B0504020000000003" pitchFamily="34" charset="0"/>
                </a:rPr>
                <a:t>“I AM NIMT”</a:t>
              </a:r>
              <a:endParaRPr lang="en-US" sz="1200" b="1" i="1" spc="-130" baseline="0" dirty="0">
                <a:solidFill>
                  <a:schemeClr val="accent1">
                    <a:lumMod val="75000"/>
                  </a:schemeClr>
                </a:solidFill>
                <a:latin typeface="Segoe Script" panose="020B0504020000000003" pitchFamily="34" charset="0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6797-35B5-4EE9-A50D-46017E042315}" type="slidenum">
              <a:rPr lang="en-US" smtClean="0"/>
              <a:t>7</a:t>
            </a:fld>
            <a:endParaRPr lang="en-US" dirty="0"/>
          </a:p>
        </p:txBody>
      </p:sp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3624733"/>
              </p:ext>
            </p:extLst>
          </p:nvPr>
        </p:nvGraphicFramePr>
        <p:xfrm>
          <a:off x="5867400" y="4248745"/>
          <a:ext cx="152400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Reference position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(HR)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100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8897472"/>
              </p:ext>
            </p:extLst>
          </p:nvPr>
        </p:nvGraphicFramePr>
        <p:xfrm>
          <a:off x="5858608" y="4199792"/>
          <a:ext cx="1532792" cy="14177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2792"/>
              </a:tblGrid>
              <a:tr h="656745">
                <a:tc>
                  <a:txBody>
                    <a:bodyPr/>
                    <a:lstStyle/>
                    <a:p>
                      <a:pPr algn="ctr"/>
                      <a:r>
                        <a:rPr lang="en-US" sz="1800" b="1" i="0" u="none" baseline="0" dirty="0" smtClean="0">
                          <a:latin typeface="+mn-lt"/>
                          <a:cs typeface="+mn-cs"/>
                        </a:rPr>
                        <a:t>Position after applied </a:t>
                      </a:r>
                      <a:r>
                        <a:rPr lang="en-US" sz="1800" b="1" i="1" u="none" dirty="0" smtClean="0">
                          <a:latin typeface="TH SarabunPSK" pitchFamily="34" charset="-34"/>
                          <a:cs typeface="TH SarabunPSK" pitchFamily="34" charset="-34"/>
                        </a:rPr>
                        <a:t>F</a:t>
                      </a:r>
                      <a:r>
                        <a:rPr lang="en-US" sz="1800" b="1" i="1" u="none" baseline="-25000" dirty="0" smtClean="0">
                          <a:latin typeface="TH SarabunPSK" pitchFamily="34" charset="-34"/>
                          <a:cs typeface="TH SarabunPSK" pitchFamily="34" charset="-34"/>
                        </a:rPr>
                        <a:t>1</a:t>
                      </a:r>
                      <a:endParaRPr lang="en-US" u="none" dirty="0"/>
                    </a:p>
                  </a:txBody>
                  <a:tcPr/>
                </a:tc>
              </a:tr>
              <a:tr h="38049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(HR)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8049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55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3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4912045"/>
              </p:ext>
            </p:extLst>
          </p:nvPr>
        </p:nvGraphicFramePr>
        <p:xfrm>
          <a:off x="5632203" y="4403608"/>
          <a:ext cx="2999656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656"/>
                <a:gridCol w="15240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Deforms</a:t>
                      </a:r>
                      <a:r>
                        <a:rPr lang="en-US" baseline="0" dirty="0" smtClean="0"/>
                        <a:t> of load cell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 HR )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 µm )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100-55 = </a:t>
                      </a:r>
                      <a:r>
                        <a:rPr lang="en-US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45</a:t>
                      </a:r>
                      <a:endParaRPr lang="en-US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</a:t>
                      </a:r>
                      <a:r>
                        <a:rPr lang="en-US" dirty="0" smtClean="0">
                          <a:sym typeface="Symbol"/>
                        </a:rPr>
                        <a:t>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2=90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4" name="Title 1"/>
          <p:cNvSpPr txBox="1">
            <a:spLocks/>
          </p:cNvSpPr>
          <p:nvPr/>
        </p:nvSpPr>
        <p:spPr>
          <a:xfrm>
            <a:off x="144278" y="5095607"/>
            <a:ext cx="3157671" cy="82353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GB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Commercial load cell usually deforms more than 200 µm at capacity</a:t>
            </a:r>
            <a:endParaRPr lang="en-US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894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35" grpId="0" animBg="1"/>
      <p:bldP spid="35" grpId="1" animBg="1"/>
      <p:bldP spid="3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0307" y="1752600"/>
            <a:ext cx="7666463" cy="1981200"/>
          </a:xfrm>
        </p:spPr>
        <p:txBody>
          <a:bodyPr/>
          <a:lstStyle/>
          <a:p>
            <a:r>
              <a:rPr lang="en-GB" dirty="0" smtClean="0"/>
              <a:t>Capacity </a:t>
            </a:r>
            <a:r>
              <a:rPr lang="en-GB" dirty="0"/>
              <a:t>of load cell </a:t>
            </a:r>
            <a:r>
              <a:rPr lang="en-US" dirty="0" smtClean="0"/>
              <a:t>over 150</a:t>
            </a:r>
            <a:r>
              <a:rPr lang="th-TH" dirty="0" smtClean="0"/>
              <a:t> </a:t>
            </a:r>
            <a:r>
              <a:rPr lang="en-US" dirty="0" err="1" smtClean="0"/>
              <a:t>kgf</a:t>
            </a:r>
            <a:endParaRPr lang="en-US" dirty="0" smtClean="0"/>
          </a:p>
          <a:p>
            <a:r>
              <a:rPr lang="en-US" dirty="0" smtClean="0"/>
              <a:t>Deform less than 20</a:t>
            </a:r>
            <a:r>
              <a:rPr lang="th-TH" dirty="0" smtClean="0"/>
              <a:t> </a:t>
            </a:r>
            <a:r>
              <a:rPr lang="th-TH" dirty="0" smtClean="0">
                <a:sym typeface="Symbol"/>
              </a:rPr>
              <a:t></a:t>
            </a:r>
            <a:r>
              <a:rPr lang="en-US" dirty="0" smtClean="0">
                <a:sym typeface="Symbol"/>
              </a:rPr>
              <a:t>m</a:t>
            </a:r>
          </a:p>
          <a:p>
            <a:r>
              <a:rPr lang="en-US" dirty="0" smtClean="0">
                <a:sym typeface="Symbol"/>
              </a:rPr>
              <a:t>Compact size, suit for hardness machine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6797-35B5-4EE9-A50D-46017E042315}" type="slidenum">
              <a:rPr lang="en-US" smtClean="0"/>
              <a:t>8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 rot="1399473">
            <a:off x="7915237" y="277146"/>
            <a:ext cx="1355916" cy="379841"/>
            <a:chOff x="7153691" y="5407594"/>
            <a:chExt cx="2012764" cy="615626"/>
          </a:xfrm>
        </p:grpSpPr>
        <p:sp>
          <p:nvSpPr>
            <p:cNvPr id="10" name="Freeform 9"/>
            <p:cNvSpPr/>
            <p:nvPr userDrawn="1"/>
          </p:nvSpPr>
          <p:spPr>
            <a:xfrm>
              <a:off x="7412582" y="5407594"/>
              <a:ext cx="203599" cy="203309"/>
            </a:xfrm>
            <a:custGeom>
              <a:avLst/>
              <a:gdLst>
                <a:gd name="connsiteX0" fmla="*/ 249 w 203599"/>
                <a:gd name="connsiteY0" fmla="*/ 202631 h 203309"/>
                <a:gd name="connsiteX1" fmla="*/ 133599 w 203599"/>
                <a:gd name="connsiteY1" fmla="*/ 140719 h 203309"/>
                <a:gd name="connsiteX2" fmla="*/ 185987 w 203599"/>
                <a:gd name="connsiteY2" fmla="*/ 95475 h 203309"/>
                <a:gd name="connsiteX3" fmla="*/ 202656 w 203599"/>
                <a:gd name="connsiteY3" fmla="*/ 31181 h 203309"/>
                <a:gd name="connsiteX4" fmla="*/ 162174 w 203599"/>
                <a:gd name="connsiteY4" fmla="*/ 225 h 203309"/>
                <a:gd name="connsiteX5" fmla="*/ 116931 w 203599"/>
                <a:gd name="connsiteY5" fmla="*/ 21656 h 203309"/>
                <a:gd name="connsiteX6" fmla="*/ 100262 w 203599"/>
                <a:gd name="connsiteY6" fmla="*/ 97856 h 203309"/>
                <a:gd name="connsiteX7" fmla="*/ 249 w 203599"/>
                <a:gd name="connsiteY7" fmla="*/ 202631 h 203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3599" h="203309">
                  <a:moveTo>
                    <a:pt x="249" y="202631"/>
                  </a:moveTo>
                  <a:cubicBezTo>
                    <a:pt x="5805" y="209775"/>
                    <a:pt x="102643" y="158578"/>
                    <a:pt x="133599" y="140719"/>
                  </a:cubicBezTo>
                  <a:cubicBezTo>
                    <a:pt x="164555" y="122860"/>
                    <a:pt x="174478" y="113731"/>
                    <a:pt x="185987" y="95475"/>
                  </a:cubicBezTo>
                  <a:cubicBezTo>
                    <a:pt x="197497" y="77219"/>
                    <a:pt x="206625" y="47056"/>
                    <a:pt x="202656" y="31181"/>
                  </a:cubicBezTo>
                  <a:cubicBezTo>
                    <a:pt x="198687" y="15306"/>
                    <a:pt x="176461" y="1812"/>
                    <a:pt x="162174" y="225"/>
                  </a:cubicBezTo>
                  <a:cubicBezTo>
                    <a:pt x="147887" y="-1362"/>
                    <a:pt x="127250" y="5384"/>
                    <a:pt x="116931" y="21656"/>
                  </a:cubicBezTo>
                  <a:cubicBezTo>
                    <a:pt x="106612" y="37928"/>
                    <a:pt x="116931" y="67694"/>
                    <a:pt x="100262" y="97856"/>
                  </a:cubicBezTo>
                  <a:cubicBezTo>
                    <a:pt x="83593" y="128018"/>
                    <a:pt x="-5307" y="195487"/>
                    <a:pt x="249" y="20263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 userDrawn="1"/>
          </p:nvSpPr>
          <p:spPr>
            <a:xfrm>
              <a:off x="7414521" y="5612560"/>
              <a:ext cx="248750" cy="159602"/>
            </a:xfrm>
            <a:custGeom>
              <a:avLst/>
              <a:gdLst>
                <a:gd name="connsiteX0" fmla="*/ 692 w 248750"/>
                <a:gd name="connsiteY0" fmla="*/ 46 h 159602"/>
                <a:gd name="connsiteX1" fmla="*/ 98323 w 248750"/>
                <a:gd name="connsiteY1" fmla="*/ 35765 h 159602"/>
                <a:gd name="connsiteX2" fmla="*/ 138804 w 248750"/>
                <a:gd name="connsiteY2" fmla="*/ 100059 h 159602"/>
                <a:gd name="connsiteX3" fmla="*/ 200717 w 248750"/>
                <a:gd name="connsiteY3" fmla="*/ 159590 h 159602"/>
                <a:gd name="connsiteX4" fmla="*/ 248342 w 248750"/>
                <a:gd name="connsiteY4" fmla="*/ 104821 h 159602"/>
                <a:gd name="connsiteX5" fmla="*/ 219767 w 248750"/>
                <a:gd name="connsiteY5" fmla="*/ 50053 h 159602"/>
                <a:gd name="connsiteX6" fmla="*/ 153092 w 248750"/>
                <a:gd name="connsiteY6" fmla="*/ 28621 h 159602"/>
                <a:gd name="connsiteX7" fmla="*/ 692 w 248750"/>
                <a:gd name="connsiteY7" fmla="*/ 46 h 159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750" h="159602">
                  <a:moveTo>
                    <a:pt x="692" y="46"/>
                  </a:moveTo>
                  <a:cubicBezTo>
                    <a:pt x="-8436" y="1237"/>
                    <a:pt x="75304" y="19096"/>
                    <a:pt x="98323" y="35765"/>
                  </a:cubicBezTo>
                  <a:cubicBezTo>
                    <a:pt x="121342" y="52434"/>
                    <a:pt x="121738" y="79422"/>
                    <a:pt x="138804" y="100059"/>
                  </a:cubicBezTo>
                  <a:cubicBezTo>
                    <a:pt x="155870" y="120697"/>
                    <a:pt x="182461" y="158796"/>
                    <a:pt x="200717" y="159590"/>
                  </a:cubicBezTo>
                  <a:cubicBezTo>
                    <a:pt x="218973" y="160384"/>
                    <a:pt x="245167" y="123077"/>
                    <a:pt x="248342" y="104821"/>
                  </a:cubicBezTo>
                  <a:cubicBezTo>
                    <a:pt x="251517" y="86565"/>
                    <a:pt x="235642" y="62753"/>
                    <a:pt x="219767" y="50053"/>
                  </a:cubicBezTo>
                  <a:cubicBezTo>
                    <a:pt x="203892" y="37353"/>
                    <a:pt x="190795" y="36162"/>
                    <a:pt x="153092" y="28621"/>
                  </a:cubicBezTo>
                  <a:cubicBezTo>
                    <a:pt x="115389" y="21080"/>
                    <a:pt x="9820" y="-1145"/>
                    <a:pt x="692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11"/>
            <p:cNvSpPr/>
            <p:nvPr userDrawn="1"/>
          </p:nvSpPr>
          <p:spPr>
            <a:xfrm>
              <a:off x="7153691" y="5449203"/>
              <a:ext cx="245410" cy="161445"/>
            </a:xfrm>
            <a:custGeom>
              <a:avLst/>
              <a:gdLst>
                <a:gd name="connsiteX0" fmla="*/ 244853 w 245410"/>
                <a:gd name="connsiteY0" fmla="*/ 161022 h 161445"/>
                <a:gd name="connsiteX1" fmla="*/ 101978 w 245410"/>
                <a:gd name="connsiteY1" fmla="*/ 144353 h 161445"/>
                <a:gd name="connsiteX2" fmla="*/ 4347 w 245410"/>
                <a:gd name="connsiteY2" fmla="*/ 94347 h 161445"/>
                <a:gd name="connsiteX3" fmla="*/ 21015 w 245410"/>
                <a:gd name="connsiteY3" fmla="*/ 30053 h 161445"/>
                <a:gd name="connsiteX4" fmla="*/ 56734 w 245410"/>
                <a:gd name="connsiteY4" fmla="*/ 1478 h 161445"/>
                <a:gd name="connsiteX5" fmla="*/ 106740 w 245410"/>
                <a:gd name="connsiteY5" fmla="*/ 72916 h 161445"/>
                <a:gd name="connsiteX6" fmla="*/ 149603 w 245410"/>
                <a:gd name="connsiteY6" fmla="*/ 130066 h 161445"/>
                <a:gd name="connsiteX7" fmla="*/ 244853 w 245410"/>
                <a:gd name="connsiteY7" fmla="*/ 161022 h 161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5410" h="161445">
                  <a:moveTo>
                    <a:pt x="244853" y="161022"/>
                  </a:moveTo>
                  <a:cubicBezTo>
                    <a:pt x="236916" y="163403"/>
                    <a:pt x="142062" y="155465"/>
                    <a:pt x="101978" y="144353"/>
                  </a:cubicBezTo>
                  <a:cubicBezTo>
                    <a:pt x="61894" y="133240"/>
                    <a:pt x="17841" y="113397"/>
                    <a:pt x="4347" y="94347"/>
                  </a:cubicBezTo>
                  <a:cubicBezTo>
                    <a:pt x="-9147" y="75297"/>
                    <a:pt x="12284" y="45531"/>
                    <a:pt x="21015" y="30053"/>
                  </a:cubicBezTo>
                  <a:cubicBezTo>
                    <a:pt x="29746" y="14575"/>
                    <a:pt x="42446" y="-5666"/>
                    <a:pt x="56734" y="1478"/>
                  </a:cubicBezTo>
                  <a:cubicBezTo>
                    <a:pt x="71021" y="8622"/>
                    <a:pt x="91262" y="51485"/>
                    <a:pt x="106740" y="72916"/>
                  </a:cubicBezTo>
                  <a:cubicBezTo>
                    <a:pt x="122218" y="94347"/>
                    <a:pt x="125394" y="114191"/>
                    <a:pt x="149603" y="130066"/>
                  </a:cubicBezTo>
                  <a:cubicBezTo>
                    <a:pt x="173812" y="145941"/>
                    <a:pt x="252790" y="158641"/>
                    <a:pt x="244853" y="1610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 12"/>
            <p:cNvSpPr/>
            <p:nvPr userDrawn="1"/>
          </p:nvSpPr>
          <p:spPr>
            <a:xfrm>
              <a:off x="7264222" y="5614951"/>
              <a:ext cx="141681" cy="320721"/>
            </a:xfrm>
            <a:custGeom>
              <a:avLst/>
              <a:gdLst>
                <a:gd name="connsiteX0" fmla="*/ 141466 w 141681"/>
                <a:gd name="connsiteY0" fmla="*/ 37 h 320721"/>
                <a:gd name="connsiteX1" fmla="*/ 62884 w 141681"/>
                <a:gd name="connsiteY1" fmla="*/ 119099 h 320721"/>
                <a:gd name="connsiteX2" fmla="*/ 12878 w 141681"/>
                <a:gd name="connsiteY2" fmla="*/ 202443 h 320721"/>
                <a:gd name="connsiteX3" fmla="*/ 972 w 141681"/>
                <a:gd name="connsiteY3" fmla="*/ 259593 h 320721"/>
                <a:gd name="connsiteX4" fmla="*/ 31928 w 141681"/>
                <a:gd name="connsiteY4" fmla="*/ 316743 h 320721"/>
                <a:gd name="connsiteX5" fmla="*/ 115272 w 141681"/>
                <a:gd name="connsiteY5" fmla="*/ 302455 h 320721"/>
                <a:gd name="connsiteX6" fmla="*/ 96222 w 141681"/>
                <a:gd name="connsiteY6" fmla="*/ 195299 h 320721"/>
                <a:gd name="connsiteX7" fmla="*/ 86697 w 141681"/>
                <a:gd name="connsiteY7" fmla="*/ 107193 h 320721"/>
                <a:gd name="connsiteX8" fmla="*/ 141466 w 141681"/>
                <a:gd name="connsiteY8" fmla="*/ 37 h 320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681" h="320721">
                  <a:moveTo>
                    <a:pt x="141466" y="37"/>
                  </a:moveTo>
                  <a:cubicBezTo>
                    <a:pt x="137497" y="2021"/>
                    <a:pt x="84315" y="85365"/>
                    <a:pt x="62884" y="119099"/>
                  </a:cubicBezTo>
                  <a:cubicBezTo>
                    <a:pt x="41453" y="152833"/>
                    <a:pt x="23197" y="179027"/>
                    <a:pt x="12878" y="202443"/>
                  </a:cubicBezTo>
                  <a:cubicBezTo>
                    <a:pt x="2559" y="225859"/>
                    <a:pt x="-2203" y="240543"/>
                    <a:pt x="972" y="259593"/>
                  </a:cubicBezTo>
                  <a:cubicBezTo>
                    <a:pt x="4147" y="278643"/>
                    <a:pt x="12878" y="309599"/>
                    <a:pt x="31928" y="316743"/>
                  </a:cubicBezTo>
                  <a:cubicBezTo>
                    <a:pt x="50978" y="323887"/>
                    <a:pt x="104556" y="322696"/>
                    <a:pt x="115272" y="302455"/>
                  </a:cubicBezTo>
                  <a:cubicBezTo>
                    <a:pt x="125988" y="282214"/>
                    <a:pt x="100984" y="227843"/>
                    <a:pt x="96222" y="195299"/>
                  </a:cubicBezTo>
                  <a:cubicBezTo>
                    <a:pt x="91460" y="162755"/>
                    <a:pt x="79950" y="138149"/>
                    <a:pt x="86697" y="107193"/>
                  </a:cubicBezTo>
                  <a:cubicBezTo>
                    <a:pt x="93444" y="76237"/>
                    <a:pt x="145435" y="-1947"/>
                    <a:pt x="141466" y="37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 userDrawn="1"/>
          </p:nvSpPr>
          <p:spPr>
            <a:xfrm>
              <a:off x="7331867" y="5427821"/>
              <a:ext cx="109728" cy="10972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 userDrawn="1"/>
          </p:nvSpPr>
          <p:spPr>
            <a:xfrm>
              <a:off x="7543802" y="5574275"/>
              <a:ext cx="1622653" cy="448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i="1" spc="-130" baseline="0" dirty="0" smtClean="0">
                  <a:solidFill>
                    <a:schemeClr val="accent1">
                      <a:lumMod val="75000"/>
                    </a:schemeClr>
                  </a:solidFill>
                  <a:latin typeface="Segoe Script" panose="020B0504020000000003" pitchFamily="34" charset="0"/>
                </a:rPr>
                <a:t>“I AM NIMT”</a:t>
              </a:r>
              <a:endParaRPr lang="en-US" sz="1200" b="1" i="1" spc="-130" baseline="0" dirty="0">
                <a:solidFill>
                  <a:schemeClr val="accent1">
                    <a:lumMod val="75000"/>
                  </a:schemeClr>
                </a:solidFill>
                <a:latin typeface="Segoe Script" panose="020B0504020000000003" pitchFamily="34" charset="0"/>
              </a:endParaRPr>
            </a:p>
          </p:txBody>
        </p:sp>
      </p:grpSp>
      <p:sp>
        <p:nvSpPr>
          <p:cNvPr id="30" name="Title 1"/>
          <p:cNvSpPr txBox="1">
            <a:spLocks/>
          </p:cNvSpPr>
          <p:nvPr/>
        </p:nvSpPr>
        <p:spPr>
          <a:xfrm>
            <a:off x="0" y="-2849"/>
            <a:ext cx="7640749" cy="1143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3. Conceptual design</a:t>
            </a:r>
            <a:endParaRPr lang="th-TH" sz="4000" dirty="0"/>
          </a:p>
        </p:txBody>
      </p:sp>
      <p:pic>
        <p:nvPicPr>
          <p:cNvPr id="16" name="Picture 1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3886200"/>
            <a:ext cx="2743200" cy="2327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73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06704" y="93836"/>
            <a:ext cx="3048000" cy="409098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just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Design of HSL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6797-35B5-4EE9-A50D-46017E042315}" type="slidenum">
              <a:rPr lang="en-US" smtClean="0"/>
              <a:t>9</a:t>
            </a:fld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 rot="1399473">
            <a:off x="7915237" y="277146"/>
            <a:ext cx="1355916" cy="379841"/>
            <a:chOff x="7153691" y="5407594"/>
            <a:chExt cx="2012764" cy="615626"/>
          </a:xfrm>
        </p:grpSpPr>
        <p:sp>
          <p:nvSpPr>
            <p:cNvPr id="16" name="Freeform 15"/>
            <p:cNvSpPr/>
            <p:nvPr userDrawn="1"/>
          </p:nvSpPr>
          <p:spPr>
            <a:xfrm>
              <a:off x="7412582" y="5407594"/>
              <a:ext cx="203599" cy="203309"/>
            </a:xfrm>
            <a:custGeom>
              <a:avLst/>
              <a:gdLst>
                <a:gd name="connsiteX0" fmla="*/ 249 w 203599"/>
                <a:gd name="connsiteY0" fmla="*/ 202631 h 203309"/>
                <a:gd name="connsiteX1" fmla="*/ 133599 w 203599"/>
                <a:gd name="connsiteY1" fmla="*/ 140719 h 203309"/>
                <a:gd name="connsiteX2" fmla="*/ 185987 w 203599"/>
                <a:gd name="connsiteY2" fmla="*/ 95475 h 203309"/>
                <a:gd name="connsiteX3" fmla="*/ 202656 w 203599"/>
                <a:gd name="connsiteY3" fmla="*/ 31181 h 203309"/>
                <a:gd name="connsiteX4" fmla="*/ 162174 w 203599"/>
                <a:gd name="connsiteY4" fmla="*/ 225 h 203309"/>
                <a:gd name="connsiteX5" fmla="*/ 116931 w 203599"/>
                <a:gd name="connsiteY5" fmla="*/ 21656 h 203309"/>
                <a:gd name="connsiteX6" fmla="*/ 100262 w 203599"/>
                <a:gd name="connsiteY6" fmla="*/ 97856 h 203309"/>
                <a:gd name="connsiteX7" fmla="*/ 249 w 203599"/>
                <a:gd name="connsiteY7" fmla="*/ 202631 h 203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3599" h="203309">
                  <a:moveTo>
                    <a:pt x="249" y="202631"/>
                  </a:moveTo>
                  <a:cubicBezTo>
                    <a:pt x="5805" y="209775"/>
                    <a:pt x="102643" y="158578"/>
                    <a:pt x="133599" y="140719"/>
                  </a:cubicBezTo>
                  <a:cubicBezTo>
                    <a:pt x="164555" y="122860"/>
                    <a:pt x="174478" y="113731"/>
                    <a:pt x="185987" y="95475"/>
                  </a:cubicBezTo>
                  <a:cubicBezTo>
                    <a:pt x="197497" y="77219"/>
                    <a:pt x="206625" y="47056"/>
                    <a:pt x="202656" y="31181"/>
                  </a:cubicBezTo>
                  <a:cubicBezTo>
                    <a:pt x="198687" y="15306"/>
                    <a:pt x="176461" y="1812"/>
                    <a:pt x="162174" y="225"/>
                  </a:cubicBezTo>
                  <a:cubicBezTo>
                    <a:pt x="147887" y="-1362"/>
                    <a:pt x="127250" y="5384"/>
                    <a:pt x="116931" y="21656"/>
                  </a:cubicBezTo>
                  <a:cubicBezTo>
                    <a:pt x="106612" y="37928"/>
                    <a:pt x="116931" y="67694"/>
                    <a:pt x="100262" y="97856"/>
                  </a:cubicBezTo>
                  <a:cubicBezTo>
                    <a:pt x="83593" y="128018"/>
                    <a:pt x="-5307" y="195487"/>
                    <a:pt x="249" y="20263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16"/>
            <p:cNvSpPr/>
            <p:nvPr userDrawn="1"/>
          </p:nvSpPr>
          <p:spPr>
            <a:xfrm>
              <a:off x="7414521" y="5612560"/>
              <a:ext cx="248750" cy="159602"/>
            </a:xfrm>
            <a:custGeom>
              <a:avLst/>
              <a:gdLst>
                <a:gd name="connsiteX0" fmla="*/ 692 w 248750"/>
                <a:gd name="connsiteY0" fmla="*/ 46 h 159602"/>
                <a:gd name="connsiteX1" fmla="*/ 98323 w 248750"/>
                <a:gd name="connsiteY1" fmla="*/ 35765 h 159602"/>
                <a:gd name="connsiteX2" fmla="*/ 138804 w 248750"/>
                <a:gd name="connsiteY2" fmla="*/ 100059 h 159602"/>
                <a:gd name="connsiteX3" fmla="*/ 200717 w 248750"/>
                <a:gd name="connsiteY3" fmla="*/ 159590 h 159602"/>
                <a:gd name="connsiteX4" fmla="*/ 248342 w 248750"/>
                <a:gd name="connsiteY4" fmla="*/ 104821 h 159602"/>
                <a:gd name="connsiteX5" fmla="*/ 219767 w 248750"/>
                <a:gd name="connsiteY5" fmla="*/ 50053 h 159602"/>
                <a:gd name="connsiteX6" fmla="*/ 153092 w 248750"/>
                <a:gd name="connsiteY6" fmla="*/ 28621 h 159602"/>
                <a:gd name="connsiteX7" fmla="*/ 692 w 248750"/>
                <a:gd name="connsiteY7" fmla="*/ 46 h 159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750" h="159602">
                  <a:moveTo>
                    <a:pt x="692" y="46"/>
                  </a:moveTo>
                  <a:cubicBezTo>
                    <a:pt x="-8436" y="1237"/>
                    <a:pt x="75304" y="19096"/>
                    <a:pt x="98323" y="35765"/>
                  </a:cubicBezTo>
                  <a:cubicBezTo>
                    <a:pt x="121342" y="52434"/>
                    <a:pt x="121738" y="79422"/>
                    <a:pt x="138804" y="100059"/>
                  </a:cubicBezTo>
                  <a:cubicBezTo>
                    <a:pt x="155870" y="120697"/>
                    <a:pt x="182461" y="158796"/>
                    <a:pt x="200717" y="159590"/>
                  </a:cubicBezTo>
                  <a:cubicBezTo>
                    <a:pt x="218973" y="160384"/>
                    <a:pt x="245167" y="123077"/>
                    <a:pt x="248342" y="104821"/>
                  </a:cubicBezTo>
                  <a:cubicBezTo>
                    <a:pt x="251517" y="86565"/>
                    <a:pt x="235642" y="62753"/>
                    <a:pt x="219767" y="50053"/>
                  </a:cubicBezTo>
                  <a:cubicBezTo>
                    <a:pt x="203892" y="37353"/>
                    <a:pt x="190795" y="36162"/>
                    <a:pt x="153092" y="28621"/>
                  </a:cubicBezTo>
                  <a:cubicBezTo>
                    <a:pt x="115389" y="21080"/>
                    <a:pt x="9820" y="-1145"/>
                    <a:pt x="692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17"/>
            <p:cNvSpPr/>
            <p:nvPr userDrawn="1"/>
          </p:nvSpPr>
          <p:spPr>
            <a:xfrm>
              <a:off x="7153691" y="5449203"/>
              <a:ext cx="245410" cy="161445"/>
            </a:xfrm>
            <a:custGeom>
              <a:avLst/>
              <a:gdLst>
                <a:gd name="connsiteX0" fmla="*/ 244853 w 245410"/>
                <a:gd name="connsiteY0" fmla="*/ 161022 h 161445"/>
                <a:gd name="connsiteX1" fmla="*/ 101978 w 245410"/>
                <a:gd name="connsiteY1" fmla="*/ 144353 h 161445"/>
                <a:gd name="connsiteX2" fmla="*/ 4347 w 245410"/>
                <a:gd name="connsiteY2" fmla="*/ 94347 h 161445"/>
                <a:gd name="connsiteX3" fmla="*/ 21015 w 245410"/>
                <a:gd name="connsiteY3" fmla="*/ 30053 h 161445"/>
                <a:gd name="connsiteX4" fmla="*/ 56734 w 245410"/>
                <a:gd name="connsiteY4" fmla="*/ 1478 h 161445"/>
                <a:gd name="connsiteX5" fmla="*/ 106740 w 245410"/>
                <a:gd name="connsiteY5" fmla="*/ 72916 h 161445"/>
                <a:gd name="connsiteX6" fmla="*/ 149603 w 245410"/>
                <a:gd name="connsiteY6" fmla="*/ 130066 h 161445"/>
                <a:gd name="connsiteX7" fmla="*/ 244853 w 245410"/>
                <a:gd name="connsiteY7" fmla="*/ 161022 h 161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5410" h="161445">
                  <a:moveTo>
                    <a:pt x="244853" y="161022"/>
                  </a:moveTo>
                  <a:cubicBezTo>
                    <a:pt x="236916" y="163403"/>
                    <a:pt x="142062" y="155465"/>
                    <a:pt x="101978" y="144353"/>
                  </a:cubicBezTo>
                  <a:cubicBezTo>
                    <a:pt x="61894" y="133240"/>
                    <a:pt x="17841" y="113397"/>
                    <a:pt x="4347" y="94347"/>
                  </a:cubicBezTo>
                  <a:cubicBezTo>
                    <a:pt x="-9147" y="75297"/>
                    <a:pt x="12284" y="45531"/>
                    <a:pt x="21015" y="30053"/>
                  </a:cubicBezTo>
                  <a:cubicBezTo>
                    <a:pt x="29746" y="14575"/>
                    <a:pt x="42446" y="-5666"/>
                    <a:pt x="56734" y="1478"/>
                  </a:cubicBezTo>
                  <a:cubicBezTo>
                    <a:pt x="71021" y="8622"/>
                    <a:pt x="91262" y="51485"/>
                    <a:pt x="106740" y="72916"/>
                  </a:cubicBezTo>
                  <a:cubicBezTo>
                    <a:pt x="122218" y="94347"/>
                    <a:pt x="125394" y="114191"/>
                    <a:pt x="149603" y="130066"/>
                  </a:cubicBezTo>
                  <a:cubicBezTo>
                    <a:pt x="173812" y="145941"/>
                    <a:pt x="252790" y="158641"/>
                    <a:pt x="244853" y="1610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18"/>
            <p:cNvSpPr/>
            <p:nvPr userDrawn="1"/>
          </p:nvSpPr>
          <p:spPr>
            <a:xfrm>
              <a:off x="7264222" y="5614951"/>
              <a:ext cx="141681" cy="320721"/>
            </a:xfrm>
            <a:custGeom>
              <a:avLst/>
              <a:gdLst>
                <a:gd name="connsiteX0" fmla="*/ 141466 w 141681"/>
                <a:gd name="connsiteY0" fmla="*/ 37 h 320721"/>
                <a:gd name="connsiteX1" fmla="*/ 62884 w 141681"/>
                <a:gd name="connsiteY1" fmla="*/ 119099 h 320721"/>
                <a:gd name="connsiteX2" fmla="*/ 12878 w 141681"/>
                <a:gd name="connsiteY2" fmla="*/ 202443 h 320721"/>
                <a:gd name="connsiteX3" fmla="*/ 972 w 141681"/>
                <a:gd name="connsiteY3" fmla="*/ 259593 h 320721"/>
                <a:gd name="connsiteX4" fmla="*/ 31928 w 141681"/>
                <a:gd name="connsiteY4" fmla="*/ 316743 h 320721"/>
                <a:gd name="connsiteX5" fmla="*/ 115272 w 141681"/>
                <a:gd name="connsiteY5" fmla="*/ 302455 h 320721"/>
                <a:gd name="connsiteX6" fmla="*/ 96222 w 141681"/>
                <a:gd name="connsiteY6" fmla="*/ 195299 h 320721"/>
                <a:gd name="connsiteX7" fmla="*/ 86697 w 141681"/>
                <a:gd name="connsiteY7" fmla="*/ 107193 h 320721"/>
                <a:gd name="connsiteX8" fmla="*/ 141466 w 141681"/>
                <a:gd name="connsiteY8" fmla="*/ 37 h 320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681" h="320721">
                  <a:moveTo>
                    <a:pt x="141466" y="37"/>
                  </a:moveTo>
                  <a:cubicBezTo>
                    <a:pt x="137497" y="2021"/>
                    <a:pt x="84315" y="85365"/>
                    <a:pt x="62884" y="119099"/>
                  </a:cubicBezTo>
                  <a:cubicBezTo>
                    <a:pt x="41453" y="152833"/>
                    <a:pt x="23197" y="179027"/>
                    <a:pt x="12878" y="202443"/>
                  </a:cubicBezTo>
                  <a:cubicBezTo>
                    <a:pt x="2559" y="225859"/>
                    <a:pt x="-2203" y="240543"/>
                    <a:pt x="972" y="259593"/>
                  </a:cubicBezTo>
                  <a:cubicBezTo>
                    <a:pt x="4147" y="278643"/>
                    <a:pt x="12878" y="309599"/>
                    <a:pt x="31928" y="316743"/>
                  </a:cubicBezTo>
                  <a:cubicBezTo>
                    <a:pt x="50978" y="323887"/>
                    <a:pt x="104556" y="322696"/>
                    <a:pt x="115272" y="302455"/>
                  </a:cubicBezTo>
                  <a:cubicBezTo>
                    <a:pt x="125988" y="282214"/>
                    <a:pt x="100984" y="227843"/>
                    <a:pt x="96222" y="195299"/>
                  </a:cubicBezTo>
                  <a:cubicBezTo>
                    <a:pt x="91460" y="162755"/>
                    <a:pt x="79950" y="138149"/>
                    <a:pt x="86697" y="107193"/>
                  </a:cubicBezTo>
                  <a:cubicBezTo>
                    <a:pt x="93444" y="76237"/>
                    <a:pt x="145435" y="-1947"/>
                    <a:pt x="141466" y="37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 userDrawn="1"/>
          </p:nvSpPr>
          <p:spPr>
            <a:xfrm>
              <a:off x="7331867" y="5427821"/>
              <a:ext cx="109728" cy="10972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 userDrawn="1"/>
          </p:nvSpPr>
          <p:spPr>
            <a:xfrm>
              <a:off x="7543802" y="5574275"/>
              <a:ext cx="1622653" cy="448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i="1" spc="-130" baseline="0" dirty="0" smtClean="0">
                  <a:solidFill>
                    <a:schemeClr val="accent1">
                      <a:lumMod val="75000"/>
                    </a:schemeClr>
                  </a:solidFill>
                  <a:latin typeface="Segoe Script" panose="020B0504020000000003" pitchFamily="34" charset="0"/>
                </a:rPr>
                <a:t>“I AM NIMT”</a:t>
              </a:r>
              <a:endParaRPr lang="en-US" sz="1200" b="1" i="1" spc="-130" baseline="0" dirty="0">
                <a:solidFill>
                  <a:schemeClr val="accent1">
                    <a:lumMod val="75000"/>
                  </a:schemeClr>
                </a:solidFill>
                <a:latin typeface="Segoe Script" panose="020B0504020000000003" pitchFamily="34" charset="0"/>
              </a:endParaRPr>
            </a:p>
          </p:txBody>
        </p:sp>
      </p:grpSp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6439" y="3931289"/>
            <a:ext cx="3496836" cy="172856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243" y="3657600"/>
            <a:ext cx="1973319" cy="2434396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019" y="3502251"/>
            <a:ext cx="1360393" cy="1376357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92" t="3957" r="11662" b="2903"/>
          <a:stretch/>
        </p:blipFill>
        <p:spPr bwMode="auto">
          <a:xfrm flipH="1">
            <a:off x="3616557" y="958667"/>
            <a:ext cx="1700765" cy="22469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29" name="Group 28"/>
          <p:cNvGrpSpPr/>
          <p:nvPr/>
        </p:nvGrpSpPr>
        <p:grpSpPr>
          <a:xfrm>
            <a:off x="496527" y="917517"/>
            <a:ext cx="2614083" cy="2460520"/>
            <a:chOff x="-109063" y="0"/>
            <a:chExt cx="1908603" cy="1762964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799540" cy="1762964"/>
            </a:xfrm>
            <a:prstGeom prst="rect">
              <a:avLst/>
            </a:prstGeom>
          </p:spPr>
        </p:pic>
        <p:sp>
          <p:nvSpPr>
            <p:cNvPr id="31" name="Oval 30"/>
            <p:cNvSpPr/>
            <p:nvPr/>
          </p:nvSpPr>
          <p:spPr>
            <a:xfrm>
              <a:off x="365760" y="395021"/>
              <a:ext cx="342199" cy="353418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32" name="Oval 31"/>
            <p:cNvSpPr/>
            <p:nvPr/>
          </p:nvSpPr>
          <p:spPr>
            <a:xfrm>
              <a:off x="1068019" y="402336"/>
              <a:ext cx="341630" cy="35306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33" name="Oval 32"/>
            <p:cNvSpPr/>
            <p:nvPr/>
          </p:nvSpPr>
          <p:spPr>
            <a:xfrm>
              <a:off x="373075" y="965607"/>
              <a:ext cx="341630" cy="35306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34" name="Oval 33"/>
            <p:cNvSpPr/>
            <p:nvPr/>
          </p:nvSpPr>
          <p:spPr>
            <a:xfrm>
              <a:off x="1068019" y="965607"/>
              <a:ext cx="341630" cy="35306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35" name="Text Box 2"/>
            <p:cNvSpPr txBox="1">
              <a:spLocks noChangeArrowheads="1"/>
            </p:cNvSpPr>
            <p:nvPr/>
          </p:nvSpPr>
          <p:spPr bwMode="auto">
            <a:xfrm>
              <a:off x="-109063" y="446896"/>
              <a:ext cx="612292" cy="187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indent="457200" algn="just">
                <a:spcAft>
                  <a:spcPts val="0"/>
                </a:spcAft>
              </a:pPr>
              <a:r>
                <a:rPr lang="en-US" sz="1100" dirty="0">
                  <a:solidFill>
                    <a:srgbClr val="FF0000"/>
                  </a:solidFill>
                  <a:effectLst/>
                  <a:latin typeface="Calibri"/>
                  <a:ea typeface="MS Mincho"/>
                  <a:cs typeface="Cordia New"/>
                </a:rPr>
                <a:t>A</a:t>
              </a:r>
              <a:endParaRPr lang="en-US" sz="1100" dirty="0">
                <a:effectLst/>
                <a:latin typeface="Calibri"/>
                <a:ea typeface="MS Mincho"/>
                <a:cs typeface="Cordia New"/>
              </a:endParaRPr>
            </a:p>
          </p:txBody>
        </p:sp>
        <p:sp>
          <p:nvSpPr>
            <p:cNvPr id="36" name="Text Box 2"/>
            <p:cNvSpPr txBox="1">
              <a:spLocks noChangeArrowheads="1"/>
            </p:cNvSpPr>
            <p:nvPr/>
          </p:nvSpPr>
          <p:spPr bwMode="auto">
            <a:xfrm>
              <a:off x="-109063" y="998601"/>
              <a:ext cx="605548" cy="187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indent="457200" algn="just">
                <a:spcAft>
                  <a:spcPts val="0"/>
                </a:spcAft>
              </a:pPr>
              <a:r>
                <a:rPr lang="en-US" sz="1100" dirty="0">
                  <a:solidFill>
                    <a:srgbClr val="FF0000"/>
                  </a:solidFill>
                  <a:effectLst/>
                  <a:latin typeface="Calibri"/>
                  <a:ea typeface="MS Mincho"/>
                  <a:cs typeface="Cordia New"/>
                </a:rPr>
                <a:t>B</a:t>
              </a:r>
              <a:endParaRPr lang="en-US" sz="1100" dirty="0">
                <a:effectLst/>
                <a:latin typeface="Calibri"/>
                <a:ea typeface="MS Mincho"/>
                <a:cs typeface="Cordia New"/>
              </a:endParaRPr>
            </a:p>
          </p:txBody>
        </p:sp>
        <p:sp>
          <p:nvSpPr>
            <p:cNvPr id="37" name="Text Box 2"/>
            <p:cNvSpPr txBox="1">
              <a:spLocks noChangeArrowheads="1"/>
            </p:cNvSpPr>
            <p:nvPr/>
          </p:nvSpPr>
          <p:spPr bwMode="auto">
            <a:xfrm>
              <a:off x="1057389" y="446896"/>
              <a:ext cx="704520" cy="187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indent="457200">
                <a:spcAft>
                  <a:spcPts val="0"/>
                </a:spcAft>
              </a:pPr>
              <a:r>
                <a:rPr lang="en-US" sz="1100" dirty="0">
                  <a:solidFill>
                    <a:srgbClr val="FF0000"/>
                  </a:solidFill>
                  <a:effectLst/>
                  <a:latin typeface="Calibri"/>
                  <a:ea typeface="MS Mincho"/>
                  <a:cs typeface="Cordia New"/>
                </a:rPr>
                <a:t>C</a:t>
              </a:r>
              <a:endParaRPr lang="en-US" sz="1100" dirty="0">
                <a:effectLst/>
                <a:latin typeface="Calibri"/>
                <a:ea typeface="MS Mincho"/>
                <a:cs typeface="Cordia New"/>
              </a:endParaRPr>
            </a:p>
          </p:txBody>
        </p:sp>
        <p:sp>
          <p:nvSpPr>
            <p:cNvPr id="38" name="Text Box 2"/>
            <p:cNvSpPr txBox="1">
              <a:spLocks noChangeArrowheads="1"/>
            </p:cNvSpPr>
            <p:nvPr/>
          </p:nvSpPr>
          <p:spPr bwMode="auto">
            <a:xfrm>
              <a:off x="1078020" y="1025900"/>
              <a:ext cx="648885" cy="187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indent="457200" algn="just">
                <a:spcAft>
                  <a:spcPts val="0"/>
                </a:spcAft>
              </a:pPr>
              <a:r>
                <a:rPr lang="en-US" sz="1100" dirty="0">
                  <a:solidFill>
                    <a:srgbClr val="FF0000"/>
                  </a:solidFill>
                  <a:effectLst/>
                  <a:latin typeface="Calibri"/>
                  <a:ea typeface="MS Mincho"/>
                  <a:cs typeface="Cordia New"/>
                </a:rPr>
                <a:t>D</a:t>
              </a:r>
              <a:endParaRPr lang="en-US" sz="1100" dirty="0">
                <a:effectLst/>
                <a:latin typeface="Calibri"/>
                <a:ea typeface="MS Mincho"/>
                <a:cs typeface="Cordia New"/>
              </a:endParaRPr>
            </a:p>
          </p:txBody>
        </p:sp>
      </p:grpSp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135" y="4701800"/>
            <a:ext cx="1539248" cy="1390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6216" y="917517"/>
            <a:ext cx="2837282" cy="2195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 flipH="1">
            <a:off x="1335141" y="2757944"/>
            <a:ext cx="787252" cy="105205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2342649" y="2853034"/>
            <a:ext cx="224110" cy="164276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34"/>
          <p:cNvSpPr>
            <a:spLocks noChangeArrowheads="1"/>
          </p:cNvSpPr>
          <p:nvPr/>
        </p:nvSpPr>
        <p:spPr bwMode="auto">
          <a:xfrm>
            <a:off x="5713883" y="3143896"/>
            <a:ext cx="320151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gsana New" pitchFamily="18" charset="-34"/>
                <a:cs typeface="Angsana New" pitchFamily="18" charset="-34"/>
              </a:rPr>
              <a:t>4 sensing body =300 </a:t>
            </a:r>
            <a:r>
              <a:rPr lang="en-US" sz="36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gsana New" pitchFamily="18" charset="-34"/>
                <a:cs typeface="Angsana New" pitchFamily="18" charset="-34"/>
              </a:rPr>
              <a:t>kgf</a:t>
            </a:r>
            <a:endParaRPr lang="th-TH" sz="36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0843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2487</TotalTime>
  <Words>693</Words>
  <Application>Microsoft Office PowerPoint</Application>
  <PresentationFormat>On-screen Show (4:3)</PresentationFormat>
  <Paragraphs>219</Paragraphs>
  <Slides>14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Outline</vt:lpstr>
      <vt:lpstr>1. Introduction to direct verification of Rockwell hardness testing machine</vt:lpstr>
      <vt:lpstr>Operation of hardness testing machine</vt:lpstr>
      <vt:lpstr>2. Force verification</vt:lpstr>
      <vt:lpstr>PowerPoint Presentation</vt:lpstr>
      <vt:lpstr>PowerPoint Presentation</vt:lpstr>
      <vt:lpstr>PowerPoint Presentation</vt:lpstr>
      <vt:lpstr>Design of HSL</vt:lpstr>
      <vt:lpstr>PowerPoint Presentation</vt:lpstr>
      <vt:lpstr>PowerPoint Presentation</vt:lpstr>
      <vt:lpstr>PowerPoint Presentation</vt:lpstr>
      <vt:lpstr>PowerPoint Presentation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tassanais</cp:lastModifiedBy>
  <cp:revision>84</cp:revision>
  <dcterms:created xsi:type="dcterms:W3CDTF">2015-12-24T23:32:00Z</dcterms:created>
  <dcterms:modified xsi:type="dcterms:W3CDTF">2017-05-24T07:35:44Z</dcterms:modified>
</cp:coreProperties>
</file>