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7" r:id="rId2"/>
    <p:sldId id="288" r:id="rId3"/>
    <p:sldId id="258" r:id="rId4"/>
    <p:sldId id="298" r:id="rId5"/>
    <p:sldId id="299" r:id="rId6"/>
    <p:sldId id="294" r:id="rId7"/>
    <p:sldId id="259" r:id="rId8"/>
    <p:sldId id="260" r:id="rId9"/>
    <p:sldId id="300" r:id="rId10"/>
    <p:sldId id="262" r:id="rId11"/>
    <p:sldId id="261" r:id="rId12"/>
    <p:sldId id="263" r:id="rId13"/>
    <p:sldId id="264" r:id="rId14"/>
    <p:sldId id="301" r:id="rId15"/>
    <p:sldId id="302" r:id="rId16"/>
    <p:sldId id="303" r:id="rId17"/>
    <p:sldId id="305" r:id="rId18"/>
    <p:sldId id="306" r:id="rId19"/>
    <p:sldId id="270" r:id="rId20"/>
    <p:sldId id="307" r:id="rId21"/>
    <p:sldId id="265" r:id="rId22"/>
    <p:sldId id="304" r:id="rId23"/>
    <p:sldId id="268" r:id="rId24"/>
    <p:sldId id="308" r:id="rId25"/>
    <p:sldId id="271" r:id="rId26"/>
    <p:sldId id="272" r:id="rId27"/>
    <p:sldId id="309" r:id="rId28"/>
    <p:sldId id="273" r:id="rId29"/>
    <p:sldId id="274" r:id="rId30"/>
    <p:sldId id="276" r:id="rId31"/>
    <p:sldId id="310" r:id="rId32"/>
    <p:sldId id="278" r:id="rId33"/>
    <p:sldId id="280" r:id="rId34"/>
    <p:sldId id="282" r:id="rId35"/>
    <p:sldId id="283" r:id="rId36"/>
    <p:sldId id="286" r:id="rId37"/>
    <p:sldId id="287" r:id="rId38"/>
    <p:sldId id="328" r:id="rId39"/>
    <p:sldId id="318" r:id="rId40"/>
    <p:sldId id="293" r:id="rId41"/>
    <p:sldId id="327" r:id="rId42"/>
    <p:sldId id="312" r:id="rId43"/>
    <p:sldId id="313" r:id="rId44"/>
    <p:sldId id="314" r:id="rId45"/>
    <p:sldId id="315" r:id="rId46"/>
    <p:sldId id="317" r:id="rId47"/>
    <p:sldId id="316" r:id="rId48"/>
    <p:sldId id="320" r:id="rId49"/>
    <p:sldId id="321" r:id="rId50"/>
    <p:sldId id="322" r:id="rId51"/>
    <p:sldId id="323" r:id="rId52"/>
    <p:sldId id="295" r:id="rId53"/>
    <p:sldId id="324" r:id="rId54"/>
    <p:sldId id="296" r:id="rId55"/>
    <p:sldId id="325" r:id="rId56"/>
    <p:sldId id="297" r:id="rId57"/>
    <p:sldId id="292"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2BB5"/>
    <a:srgbClr val="702A2A"/>
    <a:srgbClr val="0E0E8C"/>
    <a:srgbClr val="782E92"/>
    <a:srgbClr val="8040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37" autoAdjust="0"/>
    <p:restoredTop sz="94660"/>
  </p:normalViewPr>
  <p:slideViewPr>
    <p:cSldViewPr snapToGrid="0">
      <p:cViewPr varScale="1">
        <p:scale>
          <a:sx n="78" d="100"/>
          <a:sy n="78" d="100"/>
        </p:scale>
        <p:origin x="78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CDCFE-7A66-4C15-8EFC-C3D7BC44511B}" type="datetimeFigureOut">
              <a:rPr lang="en-IN" smtClean="0"/>
              <a:t>20-12-2024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E94F30-20FC-4262-B22E-CC370EE95AF8}" type="slidenum">
              <a:rPr lang="en-IN" smtClean="0"/>
              <a:t>‹#›</a:t>
            </a:fld>
            <a:endParaRPr lang="en-IN"/>
          </a:p>
        </p:txBody>
      </p:sp>
    </p:spTree>
    <p:extLst>
      <p:ext uri="{BB962C8B-B14F-4D97-AF65-F5344CB8AC3E}">
        <p14:creationId xmlns:p14="http://schemas.microsoft.com/office/powerpoint/2010/main" val="1297474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D517A57A-FAB5-48B5-9202-A3EDF3BDD366}" type="slidenum">
              <a:rPr lang="en-IN" smtClean="0"/>
              <a:t>9</a:t>
            </a:fld>
            <a:endParaRPr lang="en-IN" dirty="0"/>
          </a:p>
        </p:txBody>
      </p:sp>
    </p:spTree>
    <p:extLst>
      <p:ext uri="{BB962C8B-B14F-4D97-AF65-F5344CB8AC3E}">
        <p14:creationId xmlns:p14="http://schemas.microsoft.com/office/powerpoint/2010/main" val="3598578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67943-EC9B-21BC-A59A-AE049A177B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362105-0CE2-F7BD-644B-6945F4598A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3441FC-EFDC-6107-F51A-FCDADC089483}"/>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3457E5FC-66B0-B298-9CBC-581A49D0A145}"/>
              </a:ext>
            </a:extLst>
          </p:cNvPr>
          <p:cNvSpPr>
            <a:spLocks noGrp="1"/>
          </p:cNvSpPr>
          <p:nvPr>
            <p:ph type="sldNum" sz="quarter" idx="5"/>
          </p:nvPr>
        </p:nvSpPr>
        <p:spPr/>
        <p:txBody>
          <a:bodyPr/>
          <a:lstStyle/>
          <a:p>
            <a:fld id="{D517A57A-FAB5-48B5-9202-A3EDF3BDD366}" type="slidenum">
              <a:rPr lang="en-IN" smtClean="0"/>
              <a:t>45</a:t>
            </a:fld>
            <a:endParaRPr lang="en-IN" dirty="0"/>
          </a:p>
        </p:txBody>
      </p:sp>
    </p:spTree>
    <p:extLst>
      <p:ext uri="{BB962C8B-B14F-4D97-AF65-F5344CB8AC3E}">
        <p14:creationId xmlns:p14="http://schemas.microsoft.com/office/powerpoint/2010/main" val="1112809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3D4801-6D74-0BE9-15A1-D09EA3BC6B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8A5957-38C5-B875-7EFE-06C9810182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E1E6E6-83B3-D262-042F-E7FC3266A826}"/>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2EB330A9-E525-43B0-0E4B-15935F55FF71}"/>
              </a:ext>
            </a:extLst>
          </p:cNvPr>
          <p:cNvSpPr>
            <a:spLocks noGrp="1"/>
          </p:cNvSpPr>
          <p:nvPr>
            <p:ph type="sldNum" sz="quarter" idx="5"/>
          </p:nvPr>
        </p:nvSpPr>
        <p:spPr/>
        <p:txBody>
          <a:bodyPr/>
          <a:lstStyle/>
          <a:p>
            <a:fld id="{D517A57A-FAB5-48B5-9202-A3EDF3BDD366}" type="slidenum">
              <a:rPr lang="en-IN" smtClean="0"/>
              <a:t>46</a:t>
            </a:fld>
            <a:endParaRPr lang="en-IN" dirty="0"/>
          </a:p>
        </p:txBody>
      </p:sp>
    </p:spTree>
    <p:extLst>
      <p:ext uri="{BB962C8B-B14F-4D97-AF65-F5344CB8AC3E}">
        <p14:creationId xmlns:p14="http://schemas.microsoft.com/office/powerpoint/2010/main" val="4120991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4BD37-EF02-1E4C-C77A-AE47BC73B5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160BED-FE1B-4F74-A251-2DF92C05C5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CE8369-0503-C972-5A38-AB3845E3918E}"/>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F7EDB0A9-7296-56BC-720A-18B7B1DBEC03}"/>
              </a:ext>
            </a:extLst>
          </p:cNvPr>
          <p:cNvSpPr>
            <a:spLocks noGrp="1"/>
          </p:cNvSpPr>
          <p:nvPr>
            <p:ph type="sldNum" sz="quarter" idx="5"/>
          </p:nvPr>
        </p:nvSpPr>
        <p:spPr/>
        <p:txBody>
          <a:bodyPr/>
          <a:lstStyle/>
          <a:p>
            <a:fld id="{D517A57A-FAB5-48B5-9202-A3EDF3BDD366}" type="slidenum">
              <a:rPr lang="en-IN" smtClean="0"/>
              <a:t>47</a:t>
            </a:fld>
            <a:endParaRPr lang="en-IN" dirty="0"/>
          </a:p>
        </p:txBody>
      </p:sp>
    </p:spTree>
    <p:extLst>
      <p:ext uri="{BB962C8B-B14F-4D97-AF65-F5344CB8AC3E}">
        <p14:creationId xmlns:p14="http://schemas.microsoft.com/office/powerpoint/2010/main" val="3662820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D517A57A-FAB5-48B5-9202-A3EDF3BDD366}" type="slidenum">
              <a:rPr lang="en-IN" smtClean="0"/>
              <a:t>56</a:t>
            </a:fld>
            <a:endParaRPr lang="en-IN" dirty="0"/>
          </a:p>
        </p:txBody>
      </p:sp>
    </p:spTree>
    <p:extLst>
      <p:ext uri="{BB962C8B-B14F-4D97-AF65-F5344CB8AC3E}">
        <p14:creationId xmlns:p14="http://schemas.microsoft.com/office/powerpoint/2010/main" val="292063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D517A57A-FAB5-48B5-9202-A3EDF3BDD366}" type="slidenum">
              <a:rPr lang="en-IN" smtClean="0"/>
              <a:t>11</a:t>
            </a:fld>
            <a:endParaRPr lang="en-IN" dirty="0"/>
          </a:p>
        </p:txBody>
      </p:sp>
    </p:spTree>
    <p:extLst>
      <p:ext uri="{BB962C8B-B14F-4D97-AF65-F5344CB8AC3E}">
        <p14:creationId xmlns:p14="http://schemas.microsoft.com/office/powerpoint/2010/main" val="3974079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D517A57A-FAB5-48B5-9202-A3EDF3BDD366}" type="slidenum">
              <a:rPr lang="en-IN" smtClean="0"/>
              <a:t>32</a:t>
            </a:fld>
            <a:endParaRPr lang="en-IN" dirty="0"/>
          </a:p>
        </p:txBody>
      </p:sp>
    </p:spTree>
    <p:extLst>
      <p:ext uri="{BB962C8B-B14F-4D97-AF65-F5344CB8AC3E}">
        <p14:creationId xmlns:p14="http://schemas.microsoft.com/office/powerpoint/2010/main" val="284821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D517A57A-FAB5-48B5-9202-A3EDF3BDD366}" type="slidenum">
              <a:rPr lang="en-IN" smtClean="0"/>
              <a:t>33</a:t>
            </a:fld>
            <a:endParaRPr lang="en-IN" dirty="0"/>
          </a:p>
        </p:txBody>
      </p:sp>
    </p:spTree>
    <p:extLst>
      <p:ext uri="{BB962C8B-B14F-4D97-AF65-F5344CB8AC3E}">
        <p14:creationId xmlns:p14="http://schemas.microsoft.com/office/powerpoint/2010/main" val="4271912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D517A57A-FAB5-48B5-9202-A3EDF3BDD366}" type="slidenum">
              <a:rPr lang="en-IN" smtClean="0"/>
              <a:t>34</a:t>
            </a:fld>
            <a:endParaRPr lang="en-IN" dirty="0"/>
          </a:p>
        </p:txBody>
      </p:sp>
    </p:spTree>
    <p:extLst>
      <p:ext uri="{BB962C8B-B14F-4D97-AF65-F5344CB8AC3E}">
        <p14:creationId xmlns:p14="http://schemas.microsoft.com/office/powerpoint/2010/main" val="4209078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D517A57A-FAB5-48B5-9202-A3EDF3BDD366}" type="slidenum">
              <a:rPr lang="en-IN" smtClean="0"/>
              <a:t>35</a:t>
            </a:fld>
            <a:endParaRPr lang="en-IN" dirty="0"/>
          </a:p>
        </p:txBody>
      </p:sp>
    </p:spTree>
    <p:extLst>
      <p:ext uri="{BB962C8B-B14F-4D97-AF65-F5344CB8AC3E}">
        <p14:creationId xmlns:p14="http://schemas.microsoft.com/office/powerpoint/2010/main" val="38450273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2E922E-A7C5-4498-4D22-C23E76EE31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FDC6B1-0F94-10D4-5626-B1D8DE721D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9931F0-6F06-F8DE-59B9-B55089D6F293}"/>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C8C1DE2C-CC5D-8C9D-7640-C1297F4D28DF}"/>
              </a:ext>
            </a:extLst>
          </p:cNvPr>
          <p:cNvSpPr>
            <a:spLocks noGrp="1"/>
          </p:cNvSpPr>
          <p:nvPr>
            <p:ph type="sldNum" sz="quarter" idx="5"/>
          </p:nvPr>
        </p:nvSpPr>
        <p:spPr/>
        <p:txBody>
          <a:bodyPr/>
          <a:lstStyle/>
          <a:p>
            <a:fld id="{D517A57A-FAB5-48B5-9202-A3EDF3BDD366}" type="slidenum">
              <a:rPr lang="en-IN" smtClean="0"/>
              <a:t>42</a:t>
            </a:fld>
            <a:endParaRPr lang="en-IN" dirty="0"/>
          </a:p>
        </p:txBody>
      </p:sp>
    </p:spTree>
    <p:extLst>
      <p:ext uri="{BB962C8B-B14F-4D97-AF65-F5344CB8AC3E}">
        <p14:creationId xmlns:p14="http://schemas.microsoft.com/office/powerpoint/2010/main" val="318080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D2098-FC68-9B9E-DF4F-35D5E32545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44932D-2E91-7666-DB02-BB7D6EF28D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52382B-901E-D58C-1670-98E5E75E2125}"/>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35A5AFCE-2FC0-479F-FD8C-8A9A1E5E9957}"/>
              </a:ext>
            </a:extLst>
          </p:cNvPr>
          <p:cNvSpPr>
            <a:spLocks noGrp="1"/>
          </p:cNvSpPr>
          <p:nvPr>
            <p:ph type="sldNum" sz="quarter" idx="5"/>
          </p:nvPr>
        </p:nvSpPr>
        <p:spPr/>
        <p:txBody>
          <a:bodyPr/>
          <a:lstStyle/>
          <a:p>
            <a:fld id="{D517A57A-FAB5-48B5-9202-A3EDF3BDD366}" type="slidenum">
              <a:rPr lang="en-IN" smtClean="0"/>
              <a:t>43</a:t>
            </a:fld>
            <a:endParaRPr lang="en-IN" dirty="0"/>
          </a:p>
        </p:txBody>
      </p:sp>
    </p:spTree>
    <p:extLst>
      <p:ext uri="{BB962C8B-B14F-4D97-AF65-F5344CB8AC3E}">
        <p14:creationId xmlns:p14="http://schemas.microsoft.com/office/powerpoint/2010/main" val="25186375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AA559B-1494-8074-A289-CD515EF251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B8A3ED-9731-FEB6-05A7-FA146272F3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36F963-AC0F-BDB0-6292-F57C4523B971}"/>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29941461-2A3D-E551-6EC8-79ACC7210A4B}"/>
              </a:ext>
            </a:extLst>
          </p:cNvPr>
          <p:cNvSpPr>
            <a:spLocks noGrp="1"/>
          </p:cNvSpPr>
          <p:nvPr>
            <p:ph type="sldNum" sz="quarter" idx="5"/>
          </p:nvPr>
        </p:nvSpPr>
        <p:spPr/>
        <p:txBody>
          <a:bodyPr/>
          <a:lstStyle/>
          <a:p>
            <a:fld id="{D517A57A-FAB5-48B5-9202-A3EDF3BDD366}" type="slidenum">
              <a:rPr lang="en-IN" smtClean="0"/>
              <a:t>44</a:t>
            </a:fld>
            <a:endParaRPr lang="en-IN" dirty="0"/>
          </a:p>
        </p:txBody>
      </p:sp>
    </p:spTree>
    <p:extLst>
      <p:ext uri="{BB962C8B-B14F-4D97-AF65-F5344CB8AC3E}">
        <p14:creationId xmlns:p14="http://schemas.microsoft.com/office/powerpoint/2010/main" val="737947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39717-0438-A4DB-E3CF-518D8CAF77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395E1D8-8B51-3C77-B56A-0320CA5014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EA889737-C42F-7518-179D-315A44697980}"/>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5" name="Footer Placeholder 4">
            <a:extLst>
              <a:ext uri="{FF2B5EF4-FFF2-40B4-BE49-F238E27FC236}">
                <a16:creationId xmlns:a16="http://schemas.microsoft.com/office/drawing/2014/main" id="{D789A202-7999-5FDC-5E6A-81BD247E73B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1D6D578-F007-9694-74FD-8B6A73D5396C}"/>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3210373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ADAF8-ED83-852F-A909-45653055A5A8}"/>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FBB981A-D0BE-2560-CE4C-EEC1E4E5CA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6F0BF97-EBD0-FD84-7DC7-EF4C206D3E55}"/>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5" name="Footer Placeholder 4">
            <a:extLst>
              <a:ext uri="{FF2B5EF4-FFF2-40B4-BE49-F238E27FC236}">
                <a16:creationId xmlns:a16="http://schemas.microsoft.com/office/drawing/2014/main" id="{7DDED129-F17F-4B7E-8DF4-A1A5C84953B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B20D14E-4F8C-D310-D330-6B8AC25C23B6}"/>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1939636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830F70-DF78-112D-9419-EC985DD7D8C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84B85CD-C952-7688-5829-AA6703826E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DBE3E4A-7300-A6C2-C7CD-D6285D4B386F}"/>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5" name="Footer Placeholder 4">
            <a:extLst>
              <a:ext uri="{FF2B5EF4-FFF2-40B4-BE49-F238E27FC236}">
                <a16:creationId xmlns:a16="http://schemas.microsoft.com/office/drawing/2014/main" id="{CEE3461F-CD2E-BA3B-57E0-3E504ABF629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41C1B94-17E8-8EA7-9E01-AE3C2E2FFED3}"/>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2102624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DEC6A-586C-9E16-92AF-3BC3D0B3476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197749D-E5F1-BA10-1D87-9FE4B82861E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13AADB1-57A0-F58F-7CAC-AF4D5A7E1837}"/>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5" name="Footer Placeholder 4">
            <a:extLst>
              <a:ext uri="{FF2B5EF4-FFF2-40B4-BE49-F238E27FC236}">
                <a16:creationId xmlns:a16="http://schemas.microsoft.com/office/drawing/2014/main" id="{77439D17-CF74-6B00-28DD-A3E2E480088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5EAF435-409E-B5C8-39CA-DDF2CBABDE46}"/>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2844241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A1B2-8787-2990-5DE8-2BF81F5D14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612A0E0E-60A4-3F3C-BFC3-F9D145C156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D494336-8586-E614-54C4-14D0680A365A}"/>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5" name="Footer Placeholder 4">
            <a:extLst>
              <a:ext uri="{FF2B5EF4-FFF2-40B4-BE49-F238E27FC236}">
                <a16:creationId xmlns:a16="http://schemas.microsoft.com/office/drawing/2014/main" id="{6CE1A8F6-7F6B-7CC2-8406-9683FDF791A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CC94795-FDDB-BE5F-0656-7B9A626A6F38}"/>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2117516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2C1BF-CC10-32FC-8E5B-882591A31FA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46F45D6-85BE-AF8B-51FE-675B49EC735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5851C903-06A0-EC0C-A506-FB33BC59447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344AA3F2-5A00-8A53-4D1B-FF678E647CA4}"/>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6" name="Footer Placeholder 5">
            <a:extLst>
              <a:ext uri="{FF2B5EF4-FFF2-40B4-BE49-F238E27FC236}">
                <a16:creationId xmlns:a16="http://schemas.microsoft.com/office/drawing/2014/main" id="{B3C50774-EAA9-4C97-2728-AFD398A2F32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3A6D9A6-E338-9320-5B8B-8D65814701D0}"/>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32853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B5655-20D0-6706-88FE-28CEFF3589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4FCDF57-0F0F-DEE2-4EBF-9A17E75102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16C953-C46A-3F5D-D9B3-85F95EDB8C8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D6A6511-8211-B47B-0EBC-C56007E781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4CF682-EDA9-764E-4AF0-C68F11FEA7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0785B386-71C5-13E5-F808-1BE45E64FD19}"/>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8" name="Footer Placeholder 7">
            <a:extLst>
              <a:ext uri="{FF2B5EF4-FFF2-40B4-BE49-F238E27FC236}">
                <a16:creationId xmlns:a16="http://schemas.microsoft.com/office/drawing/2014/main" id="{92DC7912-0339-3E25-4789-C169B33BC15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1FC47C0-6E6A-7A6B-B0C0-EEA7ED9B5E3F}"/>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3829156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528B5-500C-94D2-4432-F8DED7EF940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819FAE4-B8AF-1A11-422F-5E35F4415303}"/>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4" name="Footer Placeholder 3">
            <a:extLst>
              <a:ext uri="{FF2B5EF4-FFF2-40B4-BE49-F238E27FC236}">
                <a16:creationId xmlns:a16="http://schemas.microsoft.com/office/drawing/2014/main" id="{990F2DD8-BB11-1514-01E7-4BF174F582EF}"/>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63BAA98F-2CB6-20E4-D6E0-72CC3CBC3A20}"/>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3391365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A11B36-7673-A5DF-A966-F9B4DD55262F}"/>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3" name="Footer Placeholder 2">
            <a:extLst>
              <a:ext uri="{FF2B5EF4-FFF2-40B4-BE49-F238E27FC236}">
                <a16:creationId xmlns:a16="http://schemas.microsoft.com/office/drawing/2014/main" id="{E6FCA63E-33C2-A38E-B9AA-B493AD74894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05F206A-D650-D12E-3E7F-CB682D3496D6}"/>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1908823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067F5-B2E7-6955-0F33-43FEA9C217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39B5C969-C90A-8EDF-BDD1-A008E0DD4E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E904A39-E8D7-468C-CA4A-A53D36B4AF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DB72A7-B162-CF3B-910D-21CB865C5C06}"/>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6" name="Footer Placeholder 5">
            <a:extLst>
              <a:ext uri="{FF2B5EF4-FFF2-40B4-BE49-F238E27FC236}">
                <a16:creationId xmlns:a16="http://schemas.microsoft.com/office/drawing/2014/main" id="{7212B1F3-62FB-4336-A4AB-BBFF8248F31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1B1008A-3B36-4A33-25A1-88E29AA539C5}"/>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117209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E5906-8FB5-9D7F-9A39-F7C8005FA0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F7A9D01-0741-BBA8-54E8-AB77180EC9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1655243-82DD-7A23-A846-77D4621370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98DBB5-2194-EE08-50BC-6005411F9212}"/>
              </a:ext>
            </a:extLst>
          </p:cNvPr>
          <p:cNvSpPr>
            <a:spLocks noGrp="1"/>
          </p:cNvSpPr>
          <p:nvPr>
            <p:ph type="dt" sz="half" idx="10"/>
          </p:nvPr>
        </p:nvSpPr>
        <p:spPr/>
        <p:txBody>
          <a:bodyPr/>
          <a:lstStyle/>
          <a:p>
            <a:fld id="{7B3B3BA2-1875-4DFF-BA84-CFD2C5256599}" type="datetimeFigureOut">
              <a:rPr lang="en-IN" smtClean="0"/>
              <a:t>20-12-2024</a:t>
            </a:fld>
            <a:endParaRPr lang="en-IN"/>
          </a:p>
        </p:txBody>
      </p:sp>
      <p:sp>
        <p:nvSpPr>
          <p:cNvPr id="6" name="Footer Placeholder 5">
            <a:extLst>
              <a:ext uri="{FF2B5EF4-FFF2-40B4-BE49-F238E27FC236}">
                <a16:creationId xmlns:a16="http://schemas.microsoft.com/office/drawing/2014/main" id="{82D16F5D-A89B-E773-9424-FD32641E969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EEECA37-828B-FE8C-A7D6-6A304EB5834F}"/>
              </a:ext>
            </a:extLst>
          </p:cNvPr>
          <p:cNvSpPr>
            <a:spLocks noGrp="1"/>
          </p:cNvSpPr>
          <p:nvPr>
            <p:ph type="sldNum" sz="quarter" idx="12"/>
          </p:nvPr>
        </p:nvSpPr>
        <p:spPr/>
        <p:txBody>
          <a:bodyPr/>
          <a:lstStyle/>
          <a:p>
            <a:fld id="{05E85612-07BC-4078-B5FB-0EBA9D6DB6DB}" type="slidenum">
              <a:rPr lang="en-IN" smtClean="0"/>
              <a:t>‹#›</a:t>
            </a:fld>
            <a:endParaRPr lang="en-IN"/>
          </a:p>
        </p:txBody>
      </p:sp>
    </p:spTree>
    <p:extLst>
      <p:ext uri="{BB962C8B-B14F-4D97-AF65-F5344CB8AC3E}">
        <p14:creationId xmlns:p14="http://schemas.microsoft.com/office/powerpoint/2010/main" val="593082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18D921-D569-9D51-C64B-BAA31C7A9B0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169770A-316C-6773-45FF-4D69071793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F0EF846-C133-138D-3689-967A2D3589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3B3BA2-1875-4DFF-BA84-CFD2C5256599}" type="datetimeFigureOut">
              <a:rPr lang="en-IN" smtClean="0"/>
              <a:t>20-12-2024</a:t>
            </a:fld>
            <a:endParaRPr lang="en-IN"/>
          </a:p>
        </p:txBody>
      </p:sp>
      <p:sp>
        <p:nvSpPr>
          <p:cNvPr id="5" name="Footer Placeholder 4">
            <a:extLst>
              <a:ext uri="{FF2B5EF4-FFF2-40B4-BE49-F238E27FC236}">
                <a16:creationId xmlns:a16="http://schemas.microsoft.com/office/drawing/2014/main" id="{00DB9AED-B580-1465-93BE-6CD121A8F4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63B51EF-2B81-5239-85DA-9A01FEEDBD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E85612-07BC-4078-B5FB-0EBA9D6DB6DB}" type="slidenum">
              <a:rPr lang="en-IN" smtClean="0"/>
              <a:t>‹#›</a:t>
            </a:fld>
            <a:endParaRPr lang="en-IN"/>
          </a:p>
        </p:txBody>
      </p:sp>
    </p:spTree>
    <p:extLst>
      <p:ext uri="{BB962C8B-B14F-4D97-AF65-F5344CB8AC3E}">
        <p14:creationId xmlns:p14="http://schemas.microsoft.com/office/powerpoint/2010/main" val="4199812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CDE67-8188-F002-B45B-CCDD121D5913}"/>
              </a:ext>
            </a:extLst>
          </p:cNvPr>
          <p:cNvSpPr>
            <a:spLocks noGrp="1"/>
          </p:cNvSpPr>
          <p:nvPr>
            <p:ph type="ctrTitle"/>
          </p:nvPr>
        </p:nvSpPr>
        <p:spPr>
          <a:xfrm>
            <a:off x="930765" y="371283"/>
            <a:ext cx="10330470" cy="3420998"/>
          </a:xfrm>
        </p:spPr>
        <p:txBody>
          <a:bodyPr>
            <a:normAutofit fontScale="90000"/>
          </a:bodyPr>
          <a:lstStyle/>
          <a:p>
            <a:pPr>
              <a:lnSpc>
                <a:spcPct val="150000"/>
              </a:lnSpc>
            </a:pPr>
            <a:r>
              <a:rPr lang="en-IN" sz="4000" b="1" dirty="0">
                <a:solidFill>
                  <a:srgbClr val="8C3434"/>
                </a:solidFill>
                <a:latin typeface="Bradley Hand ITC" panose="03070402050302030203" pitchFamily="66" charset="0"/>
              </a:rPr>
              <a:t>Probing the quantum nature of gravity using a </a:t>
            </a:r>
            <a:r>
              <a:rPr lang="en-IN" sz="4000" b="1" dirty="0">
                <a:solidFill>
                  <a:srgbClr val="0B2BB5"/>
                </a:solidFill>
                <a:latin typeface="Bradley Hand ITC" panose="03070402050302030203" pitchFamily="66" charset="0"/>
              </a:rPr>
              <a:t>Bose-Einstein condensate</a:t>
            </a:r>
            <a:br>
              <a:rPr lang="en-IN" sz="4000" b="1" dirty="0">
                <a:solidFill>
                  <a:srgbClr val="0B2BB5"/>
                </a:solidFill>
                <a:latin typeface="Bradley Hand ITC" panose="03070402050302030203" pitchFamily="66" charset="0"/>
              </a:rPr>
            </a:br>
            <a:br>
              <a:rPr lang="en-IN" sz="4000" b="1" dirty="0">
                <a:solidFill>
                  <a:srgbClr val="8C3434"/>
                </a:solidFill>
                <a:latin typeface="Bradley Hand ITC" panose="03070402050302030203" pitchFamily="66" charset="0"/>
              </a:rPr>
            </a:br>
            <a:r>
              <a:rPr lang="en-IN" sz="2800" b="1" dirty="0">
                <a:solidFill>
                  <a:schemeClr val="accent6">
                    <a:lumMod val="50000"/>
                  </a:schemeClr>
                </a:solidFill>
                <a:latin typeface="Bradley Hand ITC" panose="03070402050302030203" pitchFamily="66" charset="0"/>
              </a:rPr>
              <a:t>Phys. Rev. D 110 (2024) 026014</a:t>
            </a:r>
            <a:br>
              <a:rPr lang="en-IN" sz="2800" b="1" dirty="0">
                <a:solidFill>
                  <a:schemeClr val="accent6">
                    <a:lumMod val="50000"/>
                  </a:schemeClr>
                </a:solidFill>
                <a:latin typeface="Bradley Hand ITC" panose="03070402050302030203" pitchFamily="66" charset="0"/>
              </a:rPr>
            </a:br>
            <a:r>
              <a:rPr lang="en-IN" sz="2800" b="1" dirty="0">
                <a:solidFill>
                  <a:schemeClr val="accent6">
                    <a:lumMod val="50000"/>
                  </a:schemeClr>
                </a:solidFill>
                <a:latin typeface="Bradley Hand ITC" panose="03070402050302030203" pitchFamily="66" charset="0"/>
              </a:rPr>
              <a:t>arXiv:2410:05184 [hep-th]</a:t>
            </a:r>
          </a:p>
        </p:txBody>
      </p:sp>
      <p:sp>
        <p:nvSpPr>
          <p:cNvPr id="3" name="Subtitle 2">
            <a:extLst>
              <a:ext uri="{FF2B5EF4-FFF2-40B4-BE49-F238E27FC236}">
                <a16:creationId xmlns:a16="http://schemas.microsoft.com/office/drawing/2014/main" id="{6F9D4B65-D544-264D-E5A4-9AD70EA81F68}"/>
              </a:ext>
            </a:extLst>
          </p:cNvPr>
          <p:cNvSpPr>
            <a:spLocks noGrp="1"/>
          </p:cNvSpPr>
          <p:nvPr>
            <p:ph type="subTitle" idx="1"/>
          </p:nvPr>
        </p:nvSpPr>
        <p:spPr>
          <a:xfrm>
            <a:off x="1524000" y="3792281"/>
            <a:ext cx="9144000" cy="2884348"/>
          </a:xfrm>
        </p:spPr>
        <p:txBody>
          <a:bodyPr>
            <a:normAutofit/>
          </a:bodyPr>
          <a:lstStyle/>
          <a:p>
            <a:pPr>
              <a:lnSpc>
                <a:spcPct val="160000"/>
              </a:lnSpc>
            </a:pPr>
            <a:r>
              <a:rPr lang="en-IN" sz="2800" b="1" dirty="0">
                <a:solidFill>
                  <a:srgbClr val="0B2BB5"/>
                </a:solidFill>
                <a:latin typeface="Bradley Hand ITC" panose="03070402050302030203" pitchFamily="66" charset="0"/>
              </a:rPr>
              <a:t>Soham Sen</a:t>
            </a:r>
          </a:p>
          <a:p>
            <a:pPr>
              <a:lnSpc>
                <a:spcPct val="160000"/>
              </a:lnSpc>
            </a:pPr>
            <a:r>
              <a:rPr lang="en-IN" b="1" dirty="0">
                <a:solidFill>
                  <a:srgbClr val="002060"/>
                </a:solidFill>
                <a:latin typeface="Bradley Hand ITC" panose="03070402050302030203" pitchFamily="66" charset="0"/>
              </a:rPr>
              <a:t>Supervisor: Prof. Sunandan Gangopadhyay</a:t>
            </a:r>
            <a:endParaRPr lang="en-IN" sz="2000" b="1" dirty="0">
              <a:solidFill>
                <a:srgbClr val="002060"/>
              </a:solidFill>
              <a:latin typeface="Bradley Hand ITC" panose="03070402050302030203" pitchFamily="66" charset="0"/>
            </a:endParaRPr>
          </a:p>
          <a:p>
            <a:pPr>
              <a:lnSpc>
                <a:spcPct val="160000"/>
              </a:lnSpc>
            </a:pPr>
            <a:r>
              <a:rPr lang="en-IN" b="1" dirty="0">
                <a:solidFill>
                  <a:srgbClr val="0B2BB5"/>
                </a:solidFill>
                <a:latin typeface="Bradley Hand ITC" panose="03070402050302030203" pitchFamily="66" charset="0"/>
              </a:rPr>
              <a:t>Department of Astrophysics and High Energy Physics</a:t>
            </a:r>
          </a:p>
          <a:p>
            <a:pPr>
              <a:lnSpc>
                <a:spcPct val="160000"/>
              </a:lnSpc>
            </a:pPr>
            <a:r>
              <a:rPr lang="en-IN" b="1" dirty="0">
                <a:solidFill>
                  <a:srgbClr val="002060"/>
                </a:solidFill>
                <a:latin typeface="Bradley Hand ITC" panose="03070402050302030203" pitchFamily="66" charset="0"/>
              </a:rPr>
              <a:t>S. N. Bose National Centre for Basic Sciences</a:t>
            </a:r>
          </a:p>
        </p:txBody>
      </p:sp>
    </p:spTree>
    <p:extLst>
      <p:ext uri="{BB962C8B-B14F-4D97-AF65-F5344CB8AC3E}">
        <p14:creationId xmlns:p14="http://schemas.microsoft.com/office/powerpoint/2010/main" val="3561205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02754" y="234714"/>
                <a:ext cx="11586491" cy="6623285"/>
              </a:xfrm>
            </p:spPr>
            <p:txBody>
              <a:bodyPr>
                <a:noAutofit/>
              </a:bodyPr>
              <a:lstStyle/>
              <a:p>
                <a:pPr>
                  <a:lnSpc>
                    <a:spcPct val="100000"/>
                  </a:lnSpc>
                  <a:spcBef>
                    <a:spcPts val="2400"/>
                  </a:spcBef>
                  <a:spcAft>
                    <a:spcPts val="600"/>
                  </a:spcAft>
                  <a:buFont typeface="Wingdings" panose="05000000000000000000" pitchFamily="2" charset="2"/>
                  <a:buChar char="Ø"/>
                </a:pPr>
                <a:r>
                  <a:rPr lang="en-IN" sz="2400" dirty="0">
                    <a:solidFill>
                      <a:srgbClr val="702A2A"/>
                    </a:solidFill>
                    <a:latin typeface="Gabriola" panose="04040605051002020D02" pitchFamily="82" charset="0"/>
                  </a:rPr>
                  <a:t>Using the mode decomposition of the pseudo-Goldstone boson and the fluctuating part of the metric </a:t>
                </a:r>
                <a14:m>
                  <m:oMath xmlns:m="http://schemas.openxmlformats.org/officeDocument/2006/math">
                    <m:sSub>
                      <m:sSubPr>
                        <m:ctrlPr>
                          <a:rPr lang="en-IN" sz="1800" b="0" i="1" smtClean="0">
                            <a:solidFill>
                              <a:srgbClr val="702A2A"/>
                            </a:solidFill>
                            <a:latin typeface="Cambria Math" panose="02040503050406030204" pitchFamily="18" charset="0"/>
                          </a:rPr>
                        </m:ctrlPr>
                      </m:sSubPr>
                      <m:e>
                        <m:r>
                          <a:rPr lang="en-IN" sz="1800" b="0" i="1" smtClean="0">
                            <a:solidFill>
                              <a:srgbClr val="702A2A"/>
                            </a:solidFill>
                            <a:latin typeface="Cambria Math" panose="02040503050406030204" pitchFamily="18" charset="0"/>
                          </a:rPr>
                          <m:t>h</m:t>
                        </m:r>
                      </m:e>
                      <m:sub>
                        <m:r>
                          <a:rPr lang="en-IN" sz="1800" b="0" i="1" smtClean="0">
                            <a:solidFill>
                              <a:srgbClr val="702A2A"/>
                            </a:solidFill>
                            <a:latin typeface="Cambria Math" panose="02040503050406030204" pitchFamily="18" charset="0"/>
                          </a:rPr>
                          <m:t>𝑖𝑗</m:t>
                        </m:r>
                      </m:sub>
                    </m:sSub>
                    <m:d>
                      <m:dPr>
                        <m:ctrlPr>
                          <a:rPr lang="en-IN" sz="1800" b="0" i="1" smtClean="0">
                            <a:solidFill>
                              <a:srgbClr val="702A2A"/>
                            </a:solidFill>
                            <a:latin typeface="Cambria Math" panose="02040503050406030204" pitchFamily="18" charset="0"/>
                          </a:rPr>
                        </m:ctrlPr>
                      </m:dPr>
                      <m:e>
                        <m:r>
                          <a:rPr lang="en-IN" sz="1800" b="0" i="1" smtClean="0">
                            <a:solidFill>
                              <a:srgbClr val="702A2A"/>
                            </a:solidFill>
                            <a:latin typeface="Cambria Math" panose="02040503050406030204" pitchFamily="18" charset="0"/>
                          </a:rPr>
                          <m:t>𝑡</m:t>
                        </m:r>
                        <m:r>
                          <a:rPr lang="en-IN" sz="1800" b="0" i="1" smtClean="0">
                            <a:solidFill>
                              <a:srgbClr val="702A2A"/>
                            </a:solidFill>
                            <a:latin typeface="Cambria Math" panose="02040503050406030204" pitchFamily="18" charset="0"/>
                          </a:rPr>
                          <m:t>,</m:t>
                        </m:r>
                        <m:acc>
                          <m:accPr>
                            <m:chr m:val="⃗"/>
                            <m:ctrlPr>
                              <a:rPr lang="en-IN" sz="1800" b="0" i="1" smtClean="0">
                                <a:solidFill>
                                  <a:srgbClr val="702A2A"/>
                                </a:solidFill>
                                <a:latin typeface="Cambria Math" panose="02040503050406030204" pitchFamily="18" charset="0"/>
                              </a:rPr>
                            </m:ctrlPr>
                          </m:accPr>
                          <m:e>
                            <m:r>
                              <a:rPr lang="en-IN" sz="1800" b="0" i="1" smtClean="0">
                                <a:solidFill>
                                  <a:srgbClr val="702A2A"/>
                                </a:solidFill>
                                <a:latin typeface="Cambria Math" panose="02040503050406030204" pitchFamily="18" charset="0"/>
                              </a:rPr>
                              <m:t>𝑥</m:t>
                            </m:r>
                          </m:e>
                        </m:acc>
                      </m:e>
                    </m:d>
                    <m:r>
                      <a:rPr lang="en-IN" sz="1800" b="0" i="1" smtClean="0">
                        <a:solidFill>
                          <a:srgbClr val="702A2A"/>
                        </a:solidFill>
                        <a:latin typeface="Cambria Math" panose="02040503050406030204" pitchFamily="18" charset="0"/>
                      </a:rPr>
                      <m:t>,</m:t>
                    </m:r>
                  </m:oMath>
                </a14:m>
                <a:r>
                  <a:rPr lang="en-IN" sz="1800" dirty="0">
                    <a:solidFill>
                      <a:srgbClr val="702A2A"/>
                    </a:solidFill>
                    <a:latin typeface="Gabriola" panose="04040605051002020D02" pitchFamily="82" charset="0"/>
                  </a:rPr>
                  <a:t> </a:t>
                </a:r>
                <a:r>
                  <a:rPr lang="en-IN" sz="2400" dirty="0">
                    <a:solidFill>
                      <a:srgbClr val="702A2A"/>
                    </a:solidFill>
                    <a:latin typeface="Gabriola" panose="04040605051002020D02" pitchFamily="82" charset="0"/>
                  </a:rPr>
                  <a:t>one can write down the action for the BEC part as</a:t>
                </a:r>
              </a:p>
              <a:p>
                <a:pPr marL="0" indent="0">
                  <a:lnSpc>
                    <a:spcPct val="100000"/>
                  </a:lnSpc>
                  <a:spcBef>
                    <a:spcPts val="2400"/>
                  </a:spcBef>
                  <a:spcAft>
                    <a:spcPts val="600"/>
                  </a:spcAft>
                  <a:buNone/>
                </a:pPr>
                <a14:m>
                  <m:oMathPara xmlns:m="http://schemas.openxmlformats.org/officeDocument/2006/math">
                    <m:oMathParaPr>
                      <m:jc m:val="centerGroup"/>
                    </m:oMathParaPr>
                    <m:oMath xmlns:m="http://schemas.openxmlformats.org/officeDocument/2006/math">
                      <m:sSub>
                        <m:sSubPr>
                          <m:ctrlPr>
                            <a:rPr lang="en-IN" sz="1600" b="0" i="1" smtClean="0">
                              <a:solidFill>
                                <a:schemeClr val="tx1"/>
                              </a:solidFill>
                              <a:latin typeface="Cambria Math" panose="02040503050406030204" pitchFamily="18" charset="0"/>
                            </a:rPr>
                          </m:ctrlPr>
                        </m:sSubPr>
                        <m:e>
                          <m:r>
                            <a:rPr lang="en-IN" sz="1600" b="0" i="1" smtClean="0">
                              <a:solidFill>
                                <a:schemeClr val="tx1"/>
                              </a:solidFill>
                              <a:latin typeface="Cambria Math" panose="02040503050406030204" pitchFamily="18" charset="0"/>
                            </a:rPr>
                            <m:t>𝑆</m:t>
                          </m:r>
                        </m:e>
                        <m:sub>
                          <m:r>
                            <m:rPr>
                              <m:sty m:val="p"/>
                            </m:rPr>
                            <a:rPr lang="en-IN" sz="1600" b="0" i="0" smtClean="0">
                              <a:solidFill>
                                <a:schemeClr val="tx1"/>
                              </a:solidFill>
                              <a:latin typeface="Cambria Math" panose="02040503050406030204" pitchFamily="18" charset="0"/>
                            </a:rPr>
                            <m:t>BEC</m:t>
                          </m:r>
                        </m:sub>
                      </m:sSub>
                      <m:r>
                        <a:rPr lang="en-IN" sz="1600" b="0" i="1" smtClean="0">
                          <a:solidFill>
                            <a:schemeClr val="tx1"/>
                          </a:solidFill>
                          <a:latin typeface="Cambria Math" panose="02040503050406030204" pitchFamily="18" charset="0"/>
                        </a:rPr>
                        <m:t>=</m:t>
                      </m:r>
                      <m:sSub>
                        <m:sSubPr>
                          <m:ctrlPr>
                            <a:rPr lang="en-IN" sz="1600" b="0" i="1" smtClean="0">
                              <a:solidFill>
                                <a:schemeClr val="tx1"/>
                              </a:solidFill>
                              <a:latin typeface="Cambria Math" panose="02040503050406030204" pitchFamily="18" charset="0"/>
                            </a:rPr>
                          </m:ctrlPr>
                        </m:sSubPr>
                        <m:e>
                          <m:r>
                            <a:rPr lang="en-IN" sz="1600" b="0" i="1" smtClean="0">
                              <a:solidFill>
                                <a:schemeClr val="tx1"/>
                              </a:solidFill>
                              <a:latin typeface="Cambria Math" panose="02040503050406030204" pitchFamily="18" charset="0"/>
                            </a:rPr>
                            <m:t>𝛾</m:t>
                          </m:r>
                        </m:e>
                        <m:sub>
                          <m:r>
                            <a:rPr lang="en-IN" sz="1600" b="0" i="1" smtClean="0">
                              <a:solidFill>
                                <a:schemeClr val="tx1"/>
                              </a:solidFill>
                              <a:latin typeface="Cambria Math" panose="02040503050406030204" pitchFamily="18" charset="0"/>
                            </a:rPr>
                            <m:t>𝛽</m:t>
                          </m:r>
                        </m:sub>
                      </m:sSub>
                      <m:nary>
                        <m:naryPr>
                          <m:limLoc m:val="undOvr"/>
                          <m:subHide m:val="on"/>
                          <m:supHide m:val="on"/>
                          <m:ctrlPr>
                            <a:rPr lang="en-IN" sz="1600" b="0" i="1" smtClean="0">
                              <a:solidFill>
                                <a:schemeClr val="tx1"/>
                              </a:solidFill>
                              <a:latin typeface="Cambria Math" panose="02040503050406030204" pitchFamily="18" charset="0"/>
                            </a:rPr>
                          </m:ctrlPr>
                        </m:naryPr>
                        <m:sub/>
                        <m:sup/>
                        <m:e>
                          <m:r>
                            <a:rPr lang="en-IN" sz="1600" b="0" i="1" smtClean="0">
                              <a:solidFill>
                                <a:schemeClr val="tx1"/>
                              </a:solidFill>
                              <a:latin typeface="Cambria Math" panose="02040503050406030204" pitchFamily="18" charset="0"/>
                            </a:rPr>
                            <m:t>𝑑𝑡</m:t>
                          </m:r>
                          <m:d>
                            <m:dPr>
                              <m:begChr m:val="["/>
                              <m:endChr m:val="]"/>
                              <m:ctrlPr>
                                <a:rPr lang="en-IN" sz="1600" b="0" i="1" smtClean="0">
                                  <a:solidFill>
                                    <a:schemeClr val="tx1"/>
                                  </a:solidFill>
                                  <a:latin typeface="Cambria Math" panose="02040503050406030204" pitchFamily="18" charset="0"/>
                                </a:rPr>
                              </m:ctrlPr>
                            </m:dPr>
                            <m:e>
                              <m:nary>
                                <m:naryPr>
                                  <m:chr m:val="∑"/>
                                  <m:supHide m:val="on"/>
                                  <m:ctrlPr>
                                    <a:rPr lang="en-IN" sz="1600" b="0" i="1" smtClean="0">
                                      <a:solidFill>
                                        <a:schemeClr val="tx1"/>
                                      </a:solidFill>
                                      <a:latin typeface="Cambria Math" panose="02040503050406030204" pitchFamily="18" charset="0"/>
                                    </a:rPr>
                                  </m:ctrlPr>
                                </m:naryPr>
                                <m:sub>
                                  <m:sSub>
                                    <m:sSubPr>
                                      <m:ctrlPr>
                                        <a:rPr lang="en-IN" sz="1600" b="1" i="1" dirty="0">
                                          <a:solidFill>
                                            <a:schemeClr val="tx1"/>
                                          </a:solidFill>
                                          <a:latin typeface="Cambria Math" panose="02040503050406030204" pitchFamily="18" charset="0"/>
                                        </a:rPr>
                                      </m:ctrlPr>
                                    </m:sSubPr>
                                    <m:e>
                                      <m:r>
                                        <a:rPr lang="en-IN" sz="1600" b="1" i="1" dirty="0">
                                          <a:solidFill>
                                            <a:schemeClr val="tx1"/>
                                          </a:solidFill>
                                          <a:latin typeface="Cambria Math" panose="02040503050406030204" pitchFamily="18" charset="0"/>
                                        </a:rPr>
                                        <m:t>𝒌</m:t>
                                      </m:r>
                                    </m:e>
                                    <m:sub>
                                      <m:r>
                                        <a:rPr lang="en-IN" sz="1600" b="0" i="1" dirty="0">
                                          <a:solidFill>
                                            <a:schemeClr val="tx1"/>
                                          </a:solidFill>
                                          <a:latin typeface="Cambria Math" panose="02040503050406030204" pitchFamily="18" charset="0"/>
                                        </a:rPr>
                                        <m:t>𝛽</m:t>
                                      </m:r>
                                    </m:sub>
                                  </m:sSub>
                                </m:sub>
                                <m:sup/>
                                <m:e>
                                  <m:sSup>
                                    <m:sSupPr>
                                      <m:ctrlPr>
                                        <a:rPr lang="en-IN" sz="1600" b="0" i="1" dirty="0" smtClean="0">
                                          <a:solidFill>
                                            <a:schemeClr val="tx1"/>
                                          </a:solidFill>
                                          <a:latin typeface="Cambria Math" panose="02040503050406030204" pitchFamily="18" charset="0"/>
                                        </a:rPr>
                                      </m:ctrlPr>
                                    </m:sSupPr>
                                    <m:e>
                                      <m:d>
                                        <m:dPr>
                                          <m:begChr m:val="|"/>
                                          <m:endChr m:val="|"/>
                                          <m:ctrlPr>
                                            <a:rPr lang="en-IN" sz="1600" i="1">
                                              <a:solidFill>
                                                <a:schemeClr val="tx1"/>
                                              </a:solidFill>
                                              <a:latin typeface="Cambria Math" panose="02040503050406030204" pitchFamily="18" charset="0"/>
                                            </a:rPr>
                                          </m:ctrlPr>
                                        </m:dPr>
                                        <m:e>
                                          <m:sSub>
                                            <m:sSubPr>
                                              <m:ctrlPr>
                                                <a:rPr lang="en-IN" sz="1600" i="1" dirty="0">
                                                  <a:solidFill>
                                                    <a:schemeClr val="tx1"/>
                                                  </a:solidFill>
                                                  <a:latin typeface="Cambria Math" panose="02040503050406030204" pitchFamily="18" charset="0"/>
                                                </a:rPr>
                                              </m:ctrlPr>
                                            </m:sSubPr>
                                            <m:e>
                                              <m:acc>
                                                <m:accPr>
                                                  <m:chr m:val="̇"/>
                                                  <m:ctrlPr>
                                                    <a:rPr lang="en-IN" sz="1600" i="1">
                                                      <a:solidFill>
                                                        <a:schemeClr val="tx1"/>
                                                      </a:solidFill>
                                                      <a:latin typeface="Cambria Math" panose="02040503050406030204" pitchFamily="18" charset="0"/>
                                                    </a:rPr>
                                                  </m:ctrlPr>
                                                </m:accPr>
                                                <m:e>
                                                  <m:r>
                                                    <a:rPr lang="en-IN" sz="1600" i="1">
                                                      <a:solidFill>
                                                        <a:schemeClr val="tx1"/>
                                                      </a:solidFill>
                                                      <a:latin typeface="Cambria Math" panose="02040503050406030204" pitchFamily="18" charset="0"/>
                                                    </a:rPr>
                                                    <m:t>𝜓</m:t>
                                                  </m:r>
                                                </m:e>
                                              </m:acc>
                                            </m:e>
                                            <m:sub>
                                              <m:sSub>
                                                <m:sSubPr>
                                                  <m:ctrlPr>
                                                    <a:rPr lang="en-IN" sz="1600" b="1" i="1" dirty="0">
                                                      <a:solidFill>
                                                        <a:schemeClr val="tx1"/>
                                                      </a:solidFill>
                                                      <a:latin typeface="Cambria Math" panose="02040503050406030204" pitchFamily="18" charset="0"/>
                                                    </a:rPr>
                                                  </m:ctrlPr>
                                                </m:sSubPr>
                                                <m:e>
                                                  <m:r>
                                                    <a:rPr lang="en-IN" sz="1600" b="1" i="1" dirty="0">
                                                      <a:solidFill>
                                                        <a:schemeClr val="tx1"/>
                                                      </a:solidFill>
                                                      <a:latin typeface="Cambria Math" panose="02040503050406030204" pitchFamily="18" charset="0"/>
                                                    </a:rPr>
                                                    <m:t>𝒌</m:t>
                                                  </m:r>
                                                </m:e>
                                                <m:sub>
                                                  <m:r>
                                                    <a:rPr lang="en-IN" sz="1600" b="1" i="1" dirty="0">
                                                      <a:solidFill>
                                                        <a:schemeClr val="tx1"/>
                                                      </a:solidFill>
                                                      <a:latin typeface="Cambria Math" panose="02040503050406030204" pitchFamily="18" charset="0"/>
                                                    </a:rPr>
                                                    <m:t>𝜷</m:t>
                                                  </m:r>
                                                </m:sub>
                                              </m:sSub>
                                            </m:sub>
                                          </m:sSub>
                                          <m:d>
                                            <m:dPr>
                                              <m:ctrlPr>
                                                <a:rPr lang="en-IN" sz="1600" i="1" dirty="0">
                                                  <a:solidFill>
                                                    <a:schemeClr val="tx1"/>
                                                  </a:solidFill>
                                                  <a:latin typeface="Cambria Math" panose="02040503050406030204" pitchFamily="18" charset="0"/>
                                                </a:rPr>
                                              </m:ctrlPr>
                                            </m:dPr>
                                            <m:e>
                                              <m:r>
                                                <a:rPr lang="en-IN" sz="1600" i="1" dirty="0">
                                                  <a:solidFill>
                                                    <a:schemeClr val="tx1"/>
                                                  </a:solidFill>
                                                  <a:latin typeface="Cambria Math" panose="02040503050406030204" pitchFamily="18" charset="0"/>
                                                </a:rPr>
                                                <m:t>𝑡</m:t>
                                              </m:r>
                                            </m:e>
                                          </m:d>
                                        </m:e>
                                      </m:d>
                                    </m:e>
                                    <m:sup>
                                      <m:r>
                                        <a:rPr lang="en-IN" sz="1600" b="0" i="1" dirty="0" smtClean="0">
                                          <a:solidFill>
                                            <a:schemeClr val="tx1"/>
                                          </a:solidFill>
                                          <a:latin typeface="Cambria Math" panose="02040503050406030204" pitchFamily="18" charset="0"/>
                                        </a:rPr>
                                        <m:t>2</m:t>
                                      </m:r>
                                    </m:sup>
                                  </m:sSup>
                                </m:e>
                              </m:nary>
                              <m:r>
                                <a:rPr lang="en-IN" sz="1600" b="0" i="1" smtClean="0">
                                  <a:solidFill>
                                    <a:schemeClr val="tx1"/>
                                  </a:solidFill>
                                  <a:latin typeface="Cambria Math" panose="02040503050406030204" pitchFamily="18" charset="0"/>
                                </a:rPr>
                                <m:t>−</m:t>
                              </m:r>
                              <m:sSubSup>
                                <m:sSubSupPr>
                                  <m:ctrlPr>
                                    <a:rPr lang="en-IN" sz="1600" b="0" i="1" smtClean="0">
                                      <a:solidFill>
                                        <a:schemeClr val="tx1"/>
                                      </a:solidFill>
                                      <a:latin typeface="Cambria Math" panose="02040503050406030204" pitchFamily="18" charset="0"/>
                                    </a:rPr>
                                  </m:ctrlPr>
                                </m:sSubSupPr>
                                <m:e>
                                  <m:r>
                                    <a:rPr lang="en-IN" sz="1600" b="0" i="1" smtClean="0">
                                      <a:solidFill>
                                        <a:schemeClr val="tx1"/>
                                      </a:solidFill>
                                      <a:latin typeface="Cambria Math" panose="02040503050406030204" pitchFamily="18" charset="0"/>
                                    </a:rPr>
                                    <m:t>𝑐</m:t>
                                  </m:r>
                                </m:e>
                                <m:sub>
                                  <m:r>
                                    <a:rPr lang="en-IN" sz="1600" b="0" i="1" smtClean="0">
                                      <a:solidFill>
                                        <a:schemeClr val="tx1"/>
                                      </a:solidFill>
                                      <a:latin typeface="Cambria Math" panose="02040503050406030204" pitchFamily="18" charset="0"/>
                                    </a:rPr>
                                    <m:t>𝑠</m:t>
                                  </m:r>
                                </m:sub>
                                <m:sup>
                                  <m:r>
                                    <a:rPr lang="en-IN" sz="1600" b="0" i="1" smtClean="0">
                                      <a:solidFill>
                                        <a:schemeClr val="tx1"/>
                                      </a:solidFill>
                                      <a:latin typeface="Cambria Math" panose="02040503050406030204" pitchFamily="18" charset="0"/>
                                    </a:rPr>
                                    <m:t>2</m:t>
                                  </m:r>
                                </m:sup>
                              </m:sSubSup>
                              <m:d>
                                <m:dPr>
                                  <m:begChr m:val="["/>
                                  <m:endChr m:val="]"/>
                                  <m:ctrlPr>
                                    <a:rPr lang="en-IN" sz="1600" b="0" i="1" smtClean="0">
                                      <a:solidFill>
                                        <a:schemeClr val="tx1"/>
                                      </a:solidFill>
                                      <a:latin typeface="Cambria Math" panose="02040503050406030204" pitchFamily="18" charset="0"/>
                                    </a:rPr>
                                  </m:ctrlPr>
                                </m:dPr>
                                <m:e>
                                  <m:sSub>
                                    <m:sSubPr>
                                      <m:ctrlPr>
                                        <a:rPr lang="en-IN" sz="1600" b="0" i="1" smtClean="0">
                                          <a:solidFill>
                                            <a:schemeClr val="tx1"/>
                                          </a:solidFill>
                                          <a:latin typeface="Cambria Math" panose="02040503050406030204" pitchFamily="18" charset="0"/>
                                        </a:rPr>
                                      </m:ctrlPr>
                                    </m:sSubPr>
                                    <m:e>
                                      <m:r>
                                        <a:rPr lang="en-IN" sz="1600" b="0" i="1" smtClean="0">
                                          <a:solidFill>
                                            <a:schemeClr val="tx1"/>
                                          </a:solidFill>
                                          <a:latin typeface="Cambria Math" panose="02040503050406030204" pitchFamily="18" charset="0"/>
                                        </a:rPr>
                                        <m:t>𝜂</m:t>
                                      </m:r>
                                    </m:e>
                                    <m:sub>
                                      <m:r>
                                        <a:rPr lang="en-IN" sz="1600" b="0" i="1" smtClean="0">
                                          <a:solidFill>
                                            <a:schemeClr val="tx1"/>
                                          </a:solidFill>
                                          <a:latin typeface="Cambria Math" panose="02040503050406030204" pitchFamily="18" charset="0"/>
                                        </a:rPr>
                                        <m:t>𝑖𝑗</m:t>
                                      </m:r>
                                    </m:sub>
                                  </m:sSub>
                                  <m:r>
                                    <a:rPr lang="en-IN" sz="1600" b="0" i="1" smtClean="0">
                                      <a:solidFill>
                                        <a:schemeClr val="tx1"/>
                                      </a:solidFill>
                                      <a:latin typeface="Cambria Math" panose="02040503050406030204" pitchFamily="18" charset="0"/>
                                    </a:rPr>
                                    <m:t>+</m:t>
                                  </m:r>
                                  <m:f>
                                    <m:fPr>
                                      <m:ctrlPr>
                                        <a:rPr lang="en-IN" sz="1600" b="0" i="1" smtClean="0">
                                          <a:solidFill>
                                            <a:schemeClr val="tx1"/>
                                          </a:solidFill>
                                          <a:latin typeface="Cambria Math" panose="02040503050406030204" pitchFamily="18" charset="0"/>
                                        </a:rPr>
                                      </m:ctrlPr>
                                    </m:fPr>
                                    <m:num>
                                      <m:r>
                                        <a:rPr lang="en-IN" sz="1600" b="0" i="1" smtClean="0">
                                          <a:solidFill>
                                            <a:schemeClr val="tx1"/>
                                          </a:solidFill>
                                          <a:latin typeface="Cambria Math" panose="02040503050406030204" pitchFamily="18" charset="0"/>
                                        </a:rPr>
                                        <m:t>2</m:t>
                                      </m:r>
                                      <m:r>
                                        <a:rPr lang="en-IN" sz="1600" b="0" i="1" smtClean="0">
                                          <a:solidFill>
                                            <a:schemeClr val="tx1"/>
                                          </a:solidFill>
                                          <a:latin typeface="Cambria Math" panose="02040503050406030204" pitchFamily="18" charset="0"/>
                                        </a:rPr>
                                        <m:t>𝜅</m:t>
                                      </m:r>
                                    </m:num>
                                    <m:den>
                                      <m:rad>
                                        <m:radPr>
                                          <m:degHide m:val="on"/>
                                          <m:ctrlPr>
                                            <a:rPr lang="en-IN" sz="1600" b="0" i="1" smtClean="0">
                                              <a:solidFill>
                                                <a:schemeClr val="tx1"/>
                                              </a:solidFill>
                                              <a:latin typeface="Cambria Math" panose="02040503050406030204" pitchFamily="18" charset="0"/>
                                            </a:rPr>
                                          </m:ctrlPr>
                                        </m:radPr>
                                        <m:deg/>
                                        <m:e>
                                          <m:r>
                                            <a:rPr lang="en-IN" sz="1600" b="0" i="1" smtClean="0">
                                              <a:solidFill>
                                                <a:schemeClr val="tx1"/>
                                              </a:solidFill>
                                              <a:latin typeface="Cambria Math" panose="02040503050406030204" pitchFamily="18" charset="0"/>
                                            </a:rPr>
                                            <m:t>𝑉</m:t>
                                          </m:r>
                                        </m:e>
                                      </m:rad>
                                    </m:den>
                                  </m:f>
                                  <m:nary>
                                    <m:naryPr>
                                      <m:chr m:val="∑"/>
                                      <m:supHide m:val="on"/>
                                      <m:ctrlPr>
                                        <a:rPr lang="en-IN" sz="1600" b="0" i="1" smtClean="0">
                                          <a:solidFill>
                                            <a:schemeClr val="tx1"/>
                                          </a:solidFill>
                                          <a:latin typeface="Cambria Math" panose="02040503050406030204" pitchFamily="18" charset="0"/>
                                        </a:rPr>
                                      </m:ctrlPr>
                                    </m:naryPr>
                                    <m:sub>
                                      <m:r>
                                        <a:rPr lang="en-IN" sz="1600" b="1" i="1" smtClean="0">
                                          <a:solidFill>
                                            <a:schemeClr val="tx1"/>
                                          </a:solidFill>
                                          <a:latin typeface="Cambria Math" panose="02040503050406030204" pitchFamily="18" charset="0"/>
                                        </a:rPr>
                                        <m:t>𝒌</m:t>
                                      </m:r>
                                      <m:r>
                                        <a:rPr lang="en-IN" sz="1600" b="0" i="1" smtClean="0">
                                          <a:solidFill>
                                            <a:schemeClr val="tx1"/>
                                          </a:solidFill>
                                          <a:latin typeface="Cambria Math" panose="02040503050406030204" pitchFamily="18" charset="0"/>
                                        </a:rPr>
                                        <m:t>,</m:t>
                                      </m:r>
                                      <m:r>
                                        <a:rPr lang="en-IN" sz="1600" b="0" i="1" smtClean="0">
                                          <a:solidFill>
                                            <a:schemeClr val="tx1"/>
                                          </a:solidFill>
                                          <a:latin typeface="Cambria Math" panose="02040503050406030204" pitchFamily="18" charset="0"/>
                                        </a:rPr>
                                        <m:t>𝑠</m:t>
                                      </m:r>
                                    </m:sub>
                                    <m:sup/>
                                    <m:e>
                                      <m:sSub>
                                        <m:sSubPr>
                                          <m:ctrlPr>
                                            <a:rPr lang="en-IN" sz="1600" b="0" i="1" smtClean="0">
                                              <a:solidFill>
                                                <a:schemeClr val="tx1"/>
                                              </a:solidFill>
                                              <a:latin typeface="Cambria Math" panose="02040503050406030204" pitchFamily="18" charset="0"/>
                                            </a:rPr>
                                          </m:ctrlPr>
                                        </m:sSubPr>
                                        <m:e>
                                          <m:r>
                                            <a:rPr lang="en-IN" sz="1600" b="0" i="1" smtClean="0">
                                              <a:solidFill>
                                                <a:schemeClr val="tx1"/>
                                              </a:solidFill>
                                              <a:latin typeface="Cambria Math" panose="02040503050406030204" pitchFamily="18" charset="0"/>
                                            </a:rPr>
                                            <m:t>h</m:t>
                                          </m:r>
                                        </m:e>
                                        <m:sub>
                                          <m:r>
                                            <a:rPr lang="en-IN" sz="1600" b="1" i="1" smtClean="0">
                                              <a:solidFill>
                                                <a:schemeClr val="tx1"/>
                                              </a:solidFill>
                                              <a:latin typeface="Cambria Math" panose="02040503050406030204" pitchFamily="18" charset="0"/>
                                            </a:rPr>
                                            <m:t>𝒌</m:t>
                                          </m:r>
                                          <m:r>
                                            <a:rPr lang="en-IN" sz="1600" b="0" i="1" smtClean="0">
                                              <a:solidFill>
                                                <a:schemeClr val="tx1"/>
                                              </a:solidFill>
                                              <a:latin typeface="Cambria Math" panose="02040503050406030204" pitchFamily="18" charset="0"/>
                                            </a:rPr>
                                            <m:t>,</m:t>
                                          </m:r>
                                          <m:r>
                                            <a:rPr lang="en-IN" sz="1600" b="0" i="1" smtClean="0">
                                              <a:solidFill>
                                                <a:schemeClr val="tx1"/>
                                              </a:solidFill>
                                              <a:latin typeface="Cambria Math" panose="02040503050406030204" pitchFamily="18" charset="0"/>
                                            </a:rPr>
                                            <m:t>𝑠</m:t>
                                          </m:r>
                                        </m:sub>
                                      </m:sSub>
                                      <m:d>
                                        <m:dPr>
                                          <m:ctrlPr>
                                            <a:rPr lang="en-IN" sz="1600" b="0" i="1" smtClean="0">
                                              <a:solidFill>
                                                <a:schemeClr val="tx1"/>
                                              </a:solidFill>
                                              <a:latin typeface="Cambria Math" panose="02040503050406030204" pitchFamily="18" charset="0"/>
                                            </a:rPr>
                                          </m:ctrlPr>
                                        </m:dPr>
                                        <m:e>
                                          <m:r>
                                            <a:rPr lang="en-IN" sz="1600" b="0" i="1" smtClean="0">
                                              <a:solidFill>
                                                <a:schemeClr val="tx1"/>
                                              </a:solidFill>
                                              <a:latin typeface="Cambria Math" panose="02040503050406030204" pitchFamily="18" charset="0"/>
                                            </a:rPr>
                                            <m:t>𝑡</m:t>
                                          </m:r>
                                        </m:e>
                                      </m:d>
                                      <m:sSubSup>
                                        <m:sSubSupPr>
                                          <m:ctrlPr>
                                            <a:rPr lang="en-IN" sz="1600" i="1" smtClean="0">
                                              <a:solidFill>
                                                <a:schemeClr val="tx1"/>
                                              </a:solidFill>
                                              <a:latin typeface="Cambria Math" panose="02040503050406030204" pitchFamily="18" charset="0"/>
                                            </a:rPr>
                                          </m:ctrlPr>
                                        </m:sSubSupPr>
                                        <m:e>
                                          <m:r>
                                            <a:rPr lang="en-IN" sz="1600" b="0" i="1" smtClean="0">
                                              <a:solidFill>
                                                <a:schemeClr val="tx1"/>
                                              </a:solidFill>
                                              <a:latin typeface="Cambria Math" panose="02040503050406030204" pitchFamily="18" charset="0"/>
                                            </a:rPr>
                                            <m:t>𝜖</m:t>
                                          </m:r>
                                        </m:e>
                                        <m:sub>
                                          <m:r>
                                            <a:rPr lang="en-IN" sz="1600" b="0" i="1" smtClean="0">
                                              <a:solidFill>
                                                <a:schemeClr val="tx1"/>
                                              </a:solidFill>
                                              <a:latin typeface="Cambria Math" panose="02040503050406030204" pitchFamily="18" charset="0"/>
                                            </a:rPr>
                                            <m:t>𝑖𝑗</m:t>
                                          </m:r>
                                        </m:sub>
                                        <m:sup>
                                          <m:r>
                                            <a:rPr lang="en-IN" sz="1600" b="0" i="1" smtClean="0">
                                              <a:solidFill>
                                                <a:schemeClr val="tx1"/>
                                              </a:solidFill>
                                              <a:latin typeface="Cambria Math" panose="02040503050406030204" pitchFamily="18" charset="0"/>
                                            </a:rPr>
                                            <m:t>𝑠</m:t>
                                          </m:r>
                                        </m:sup>
                                      </m:sSubSup>
                                      <m:r>
                                        <a:rPr lang="en-IN" sz="1600" b="1" i="1" smtClean="0">
                                          <a:solidFill>
                                            <a:schemeClr val="tx1"/>
                                          </a:solidFill>
                                          <a:latin typeface="Cambria Math" panose="02040503050406030204" pitchFamily="18" charset="0"/>
                                        </a:rPr>
                                        <m:t>(</m:t>
                                      </m:r>
                                      <m:r>
                                        <a:rPr lang="en-IN" sz="1600" b="1" i="1" smtClean="0">
                                          <a:solidFill>
                                            <a:schemeClr val="tx1"/>
                                          </a:solidFill>
                                          <a:latin typeface="Cambria Math" panose="02040503050406030204" pitchFamily="18" charset="0"/>
                                        </a:rPr>
                                        <m:t>𝒌</m:t>
                                      </m:r>
                                      <m:r>
                                        <a:rPr lang="en-IN" sz="1600" b="1" i="1" smtClean="0">
                                          <a:solidFill>
                                            <a:schemeClr val="tx1"/>
                                          </a:solidFill>
                                          <a:latin typeface="Cambria Math" panose="02040503050406030204" pitchFamily="18" charset="0"/>
                                        </a:rPr>
                                        <m:t>)</m:t>
                                      </m:r>
                                    </m:e>
                                  </m:nary>
                                </m:e>
                              </m:d>
                              <m:nary>
                                <m:naryPr>
                                  <m:chr m:val="∑"/>
                                  <m:supHide m:val="on"/>
                                  <m:ctrlPr>
                                    <a:rPr lang="en-IN" sz="1600" i="1">
                                      <a:solidFill>
                                        <a:schemeClr val="tx1"/>
                                      </a:solidFill>
                                      <a:latin typeface="Cambria Math" panose="02040503050406030204" pitchFamily="18" charset="0"/>
                                    </a:rPr>
                                  </m:ctrlPr>
                                </m:naryPr>
                                <m:sub>
                                  <m:sSub>
                                    <m:sSubPr>
                                      <m:ctrlPr>
                                        <a:rPr lang="en-IN" sz="1600" b="1" i="1">
                                          <a:solidFill>
                                            <a:schemeClr val="tx1"/>
                                          </a:solidFill>
                                          <a:latin typeface="Cambria Math" panose="02040503050406030204" pitchFamily="18" charset="0"/>
                                        </a:rPr>
                                      </m:ctrlPr>
                                    </m:sSubPr>
                                    <m:e>
                                      <m:r>
                                        <a:rPr lang="en-IN" sz="1600" b="1" i="1">
                                          <a:solidFill>
                                            <a:schemeClr val="tx1"/>
                                          </a:solidFill>
                                          <a:latin typeface="Cambria Math" panose="02040503050406030204" pitchFamily="18" charset="0"/>
                                        </a:rPr>
                                        <m:t>𝒌</m:t>
                                      </m:r>
                                    </m:e>
                                    <m:sub>
                                      <m:r>
                                        <a:rPr lang="en-IN" sz="1600" b="0" i="1">
                                          <a:solidFill>
                                            <a:schemeClr val="tx1"/>
                                          </a:solidFill>
                                          <a:latin typeface="Cambria Math" panose="02040503050406030204" pitchFamily="18" charset="0"/>
                                        </a:rPr>
                                        <m:t>𝛽</m:t>
                                      </m:r>
                                    </m:sub>
                                  </m:sSub>
                                </m:sub>
                                <m:sup/>
                                <m:e>
                                  <m:sSubSup>
                                    <m:sSubSupPr>
                                      <m:ctrlPr>
                                        <a:rPr lang="en-IN" sz="1600" i="1">
                                          <a:solidFill>
                                            <a:schemeClr val="tx1"/>
                                          </a:solidFill>
                                          <a:latin typeface="Cambria Math" panose="02040503050406030204" pitchFamily="18" charset="0"/>
                                        </a:rPr>
                                      </m:ctrlPr>
                                    </m:sSubSupPr>
                                    <m:e>
                                      <m:r>
                                        <a:rPr lang="en-IN" sz="1600" i="1">
                                          <a:solidFill>
                                            <a:schemeClr val="tx1"/>
                                          </a:solidFill>
                                          <a:latin typeface="Cambria Math" panose="02040503050406030204" pitchFamily="18" charset="0"/>
                                        </a:rPr>
                                        <m:t>𝑘</m:t>
                                      </m:r>
                                    </m:e>
                                    <m:sub>
                                      <m:r>
                                        <a:rPr lang="en-IN" sz="1600" i="1">
                                          <a:solidFill>
                                            <a:schemeClr val="tx1"/>
                                          </a:solidFill>
                                          <a:latin typeface="Cambria Math" panose="02040503050406030204" pitchFamily="18" charset="0"/>
                                        </a:rPr>
                                        <m:t>𝛽</m:t>
                                      </m:r>
                                    </m:sub>
                                    <m:sup>
                                      <m:r>
                                        <a:rPr lang="en-IN" sz="1600" i="1">
                                          <a:solidFill>
                                            <a:schemeClr val="tx1"/>
                                          </a:solidFill>
                                          <a:latin typeface="Cambria Math" panose="02040503050406030204" pitchFamily="18" charset="0"/>
                                        </a:rPr>
                                        <m:t>𝑖</m:t>
                                      </m:r>
                                    </m:sup>
                                  </m:sSubSup>
                                  <m:sSubSup>
                                    <m:sSubSupPr>
                                      <m:ctrlPr>
                                        <a:rPr lang="en-IN" sz="1600" i="1">
                                          <a:solidFill>
                                            <a:schemeClr val="tx1"/>
                                          </a:solidFill>
                                          <a:latin typeface="Cambria Math" panose="02040503050406030204" pitchFamily="18" charset="0"/>
                                        </a:rPr>
                                      </m:ctrlPr>
                                    </m:sSubSupPr>
                                    <m:e>
                                      <m:r>
                                        <a:rPr lang="en-IN" sz="1600" i="1">
                                          <a:solidFill>
                                            <a:schemeClr val="tx1"/>
                                          </a:solidFill>
                                          <a:latin typeface="Cambria Math" panose="02040503050406030204" pitchFamily="18" charset="0"/>
                                        </a:rPr>
                                        <m:t>𝑘</m:t>
                                      </m:r>
                                    </m:e>
                                    <m:sub>
                                      <m:r>
                                        <a:rPr lang="en-IN" sz="1600" i="1">
                                          <a:solidFill>
                                            <a:schemeClr val="tx1"/>
                                          </a:solidFill>
                                          <a:latin typeface="Cambria Math" panose="02040503050406030204" pitchFamily="18" charset="0"/>
                                        </a:rPr>
                                        <m:t>𝛽</m:t>
                                      </m:r>
                                    </m:sub>
                                    <m:sup>
                                      <m:r>
                                        <a:rPr lang="en-IN" sz="1600" i="1">
                                          <a:solidFill>
                                            <a:schemeClr val="tx1"/>
                                          </a:solidFill>
                                          <a:latin typeface="Cambria Math" panose="02040503050406030204" pitchFamily="18" charset="0"/>
                                        </a:rPr>
                                        <m:t>𝑗</m:t>
                                      </m:r>
                                    </m:sup>
                                  </m:sSubSup>
                                </m:e>
                              </m:nary>
                              <m:sSup>
                                <m:sSupPr>
                                  <m:ctrlPr>
                                    <a:rPr lang="en-IN" sz="1600" i="1">
                                      <a:solidFill>
                                        <a:schemeClr val="tx1"/>
                                      </a:solidFill>
                                      <a:latin typeface="Cambria Math" panose="02040503050406030204" pitchFamily="18" charset="0"/>
                                    </a:rPr>
                                  </m:ctrlPr>
                                </m:sSupPr>
                                <m:e>
                                  <m:d>
                                    <m:dPr>
                                      <m:begChr m:val="|"/>
                                      <m:endChr m:val="|"/>
                                      <m:ctrlPr>
                                        <a:rPr lang="en-IN" sz="1600" i="1">
                                          <a:solidFill>
                                            <a:schemeClr val="tx1"/>
                                          </a:solidFill>
                                          <a:latin typeface="Cambria Math" panose="02040503050406030204" pitchFamily="18" charset="0"/>
                                        </a:rPr>
                                      </m:ctrlPr>
                                    </m:dPr>
                                    <m:e>
                                      <m:sSub>
                                        <m:sSubPr>
                                          <m:ctrlPr>
                                            <a:rPr lang="en-IN" sz="1600" i="1">
                                              <a:solidFill>
                                                <a:schemeClr val="tx1"/>
                                              </a:solidFill>
                                              <a:latin typeface="Cambria Math" panose="02040503050406030204" pitchFamily="18" charset="0"/>
                                            </a:rPr>
                                          </m:ctrlPr>
                                        </m:sSubPr>
                                        <m:e>
                                          <m:r>
                                            <a:rPr lang="en-IN" sz="1600" i="1">
                                              <a:solidFill>
                                                <a:schemeClr val="tx1"/>
                                              </a:solidFill>
                                              <a:latin typeface="Cambria Math" panose="02040503050406030204" pitchFamily="18" charset="0"/>
                                            </a:rPr>
                                            <m:t>𝜓</m:t>
                                          </m:r>
                                        </m:e>
                                        <m:sub>
                                          <m:sSub>
                                            <m:sSubPr>
                                              <m:ctrlPr>
                                                <a:rPr lang="en-IN" sz="1600" b="1" i="1">
                                                  <a:solidFill>
                                                    <a:schemeClr val="tx1"/>
                                                  </a:solidFill>
                                                  <a:latin typeface="Cambria Math" panose="02040503050406030204" pitchFamily="18" charset="0"/>
                                                </a:rPr>
                                              </m:ctrlPr>
                                            </m:sSubPr>
                                            <m:e>
                                              <m:r>
                                                <a:rPr lang="en-IN" sz="1600" b="1" i="1">
                                                  <a:solidFill>
                                                    <a:schemeClr val="tx1"/>
                                                  </a:solidFill>
                                                  <a:latin typeface="Cambria Math" panose="02040503050406030204" pitchFamily="18" charset="0"/>
                                                </a:rPr>
                                                <m:t>𝒌</m:t>
                                              </m:r>
                                            </m:e>
                                            <m:sub>
                                              <m:r>
                                                <a:rPr lang="en-IN" sz="1600" b="1" i="1">
                                                  <a:solidFill>
                                                    <a:schemeClr val="tx1"/>
                                                  </a:solidFill>
                                                  <a:latin typeface="Cambria Math" panose="02040503050406030204" pitchFamily="18" charset="0"/>
                                                </a:rPr>
                                                <m:t>𝜷</m:t>
                                              </m:r>
                                            </m:sub>
                                          </m:sSub>
                                        </m:sub>
                                      </m:sSub>
                                      <m:d>
                                        <m:dPr>
                                          <m:ctrlPr>
                                            <a:rPr lang="en-IN" sz="1600" i="1">
                                              <a:solidFill>
                                                <a:schemeClr val="tx1"/>
                                              </a:solidFill>
                                              <a:latin typeface="Cambria Math" panose="02040503050406030204" pitchFamily="18" charset="0"/>
                                            </a:rPr>
                                          </m:ctrlPr>
                                        </m:dPr>
                                        <m:e>
                                          <m:r>
                                            <a:rPr lang="en-IN" sz="1600" i="1">
                                              <a:solidFill>
                                                <a:schemeClr val="tx1"/>
                                              </a:solidFill>
                                              <a:latin typeface="Cambria Math" panose="02040503050406030204" pitchFamily="18" charset="0"/>
                                            </a:rPr>
                                            <m:t>𝑡</m:t>
                                          </m:r>
                                        </m:e>
                                      </m:d>
                                    </m:e>
                                  </m:d>
                                </m:e>
                                <m:sup>
                                  <m:r>
                                    <a:rPr lang="en-IN" sz="1600" i="1">
                                      <a:solidFill>
                                        <a:schemeClr val="tx1"/>
                                      </a:solidFill>
                                      <a:latin typeface="Cambria Math" panose="02040503050406030204" pitchFamily="18" charset="0"/>
                                    </a:rPr>
                                    <m:t>2</m:t>
                                  </m:r>
                                </m:sup>
                              </m:sSup>
                            </m:e>
                          </m:d>
                        </m:e>
                      </m:nary>
                      <m:r>
                        <a:rPr lang="en-IN" sz="1600" b="0" i="1" smtClean="0">
                          <a:solidFill>
                            <a:schemeClr val="tx1"/>
                          </a:solidFill>
                          <a:latin typeface="Cambria Math" panose="02040503050406030204" pitchFamily="18" charset="0"/>
                        </a:rPr>
                        <m:t>.</m:t>
                      </m:r>
                    </m:oMath>
                  </m:oMathPara>
                </a14:m>
                <a:endParaRPr lang="en-IN" sz="1600" b="0" dirty="0">
                  <a:solidFill>
                    <a:schemeClr val="tx1"/>
                  </a:solidFill>
                  <a:latin typeface="Gabriola" panose="04040605051002020D02" pitchFamily="82" charset="0"/>
                </a:endParaRPr>
              </a:p>
              <a:p>
                <a:pPr>
                  <a:lnSpc>
                    <a:spcPct val="100000"/>
                  </a:lnSpc>
                  <a:spcBef>
                    <a:spcPts val="24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In the above equation the constants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𝛾</m:t>
                        </m:r>
                      </m:e>
                      <m:sub>
                        <m:r>
                          <a:rPr lang="en-IN" sz="1800" b="0" i="1" smtClean="0">
                            <a:solidFill>
                              <a:schemeClr val="tx1"/>
                            </a:solidFill>
                            <a:latin typeface="Cambria Math" panose="02040503050406030204" pitchFamily="18" charset="0"/>
                          </a:rPr>
                          <m:t>𝛽</m:t>
                        </m:r>
                      </m:sub>
                    </m:sSub>
                  </m:oMath>
                </a14:m>
                <a:r>
                  <a:rPr lang="en-IN" sz="1800" b="0" dirty="0">
                    <a:solidFill>
                      <a:srgbClr val="702A2A"/>
                    </a:solidFill>
                    <a:latin typeface="Gabriola" panose="04040605051002020D02" pitchFamily="82" charset="0"/>
                  </a:rPr>
                  <a:t> </a:t>
                </a:r>
                <a:r>
                  <a:rPr lang="en-IN" sz="2400" b="0" dirty="0">
                    <a:solidFill>
                      <a:srgbClr val="0B2BB5"/>
                    </a:solidFill>
                    <a:latin typeface="Gabriola" panose="04040605051002020D02" pitchFamily="82" charset="0"/>
                  </a:rPr>
                  <a:t>and</a:t>
                </a:r>
                <a:r>
                  <a:rPr lang="en-IN" sz="1600" b="0" dirty="0">
                    <a:solidFill>
                      <a:srgbClr val="0B2BB5"/>
                    </a:solidFill>
                    <a:latin typeface="Gabriola" panose="04040605051002020D02" pitchFamily="82" charset="0"/>
                  </a:rPr>
                  <a:t>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𝑐</m:t>
                        </m:r>
                      </m:e>
                      <m:sub>
                        <m:r>
                          <a:rPr lang="en-IN" sz="1800" b="0" i="1" smtClean="0">
                            <a:solidFill>
                              <a:schemeClr val="tx1"/>
                            </a:solidFill>
                            <a:latin typeface="Cambria Math" panose="02040503050406030204" pitchFamily="18" charset="0"/>
                          </a:rPr>
                          <m:t>𝑠</m:t>
                        </m:r>
                      </m:sub>
                    </m:sSub>
                  </m:oMath>
                </a14:m>
                <a:r>
                  <a:rPr lang="en-IN" sz="1800" b="0" dirty="0">
                    <a:solidFill>
                      <a:schemeClr val="tx1"/>
                    </a:solidFill>
                    <a:latin typeface="Gabriola" panose="04040605051002020D02" pitchFamily="82" charset="0"/>
                  </a:rPr>
                  <a:t> </a:t>
                </a:r>
                <a:r>
                  <a:rPr lang="en-IN" sz="2400" b="0" dirty="0">
                    <a:solidFill>
                      <a:srgbClr val="0B2BB5"/>
                    </a:solidFill>
                    <a:latin typeface="Gabriola" panose="04040605051002020D02" pitchFamily="82" charset="0"/>
                  </a:rPr>
                  <a:t>are defined as </a:t>
                </a:r>
                <a:endParaRPr lang="en-IN" sz="1600" b="0" dirty="0">
                  <a:solidFill>
                    <a:srgbClr val="0B2BB5"/>
                  </a:solidFill>
                  <a:latin typeface="Gabriola" panose="04040605051002020D02" pitchFamily="82" charset="0"/>
                </a:endParaRPr>
              </a:p>
              <a:p>
                <a:pPr marL="0" indent="0">
                  <a:lnSpc>
                    <a:spcPct val="100000"/>
                  </a:lnSpc>
                  <a:spcBef>
                    <a:spcPts val="2400"/>
                  </a:spcBef>
                  <a:spcAft>
                    <a:spcPts val="600"/>
                  </a:spcAft>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𝛾</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𝑉</m:t>
                              </m:r>
                            </m:e>
                            <m:sub>
                              <m:r>
                                <a:rPr lang="en-IN" sz="1800" b="0" i="1" smtClean="0">
                                  <a:solidFill>
                                    <a:schemeClr val="tx1"/>
                                  </a:solidFill>
                                  <a:latin typeface="Cambria Math" panose="02040503050406030204" pitchFamily="18" charset="0"/>
                                </a:rPr>
                                <m:t>𝛽</m:t>
                              </m:r>
                            </m:sub>
                          </m:sSub>
                        </m:num>
                        <m:den>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𝜆</m:t>
                          </m:r>
                        </m:den>
                      </m:f>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3</m:t>
                          </m:r>
                          <m:sSup>
                            <m:sSupPr>
                              <m:ctrlPr>
                                <a:rPr lang="en-IN" sz="1800" b="0" i="1"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𝜎</m:t>
                                  </m:r>
                                </m:e>
                              </m:acc>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𝑚</m:t>
                              </m:r>
                            </m:e>
                            <m:sup>
                              <m:r>
                                <a:rPr lang="en-IN" sz="1800" b="0" i="1" smtClean="0">
                                  <a:solidFill>
                                    <a:schemeClr val="tx1"/>
                                  </a:solidFill>
                                  <a:latin typeface="Cambria Math" panose="02040503050406030204" pitchFamily="18" charset="0"/>
                                </a:rPr>
                                <m:t>2</m:t>
                              </m:r>
                            </m:sup>
                          </m:sSup>
                        </m:e>
                      </m:d>
                      <m:r>
                        <a:rPr lang="en-IN" sz="1800" b="0" i="1" smtClean="0">
                          <a:solidFill>
                            <a:schemeClr val="tx1"/>
                          </a:solidFill>
                          <a:latin typeface="Cambria Math" panose="02040503050406030204" pitchFamily="18" charset="0"/>
                        </a:rPr>
                        <m:t>;  </m:t>
                      </m:r>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𝑐</m:t>
                          </m:r>
                        </m:e>
                        <m:sub>
                          <m:r>
                            <a:rPr lang="en-IN" sz="1800" b="0" i="1" smtClean="0">
                              <a:solidFill>
                                <a:schemeClr val="tx1"/>
                              </a:solidFill>
                              <a:latin typeface="Cambria Math" panose="02040503050406030204" pitchFamily="18" charset="0"/>
                            </a:rPr>
                            <m:t>𝑠</m:t>
                          </m:r>
                        </m:sub>
                        <m:sup>
                          <m:r>
                            <a:rPr lang="en-IN" sz="1800" b="0" i="1" smtClean="0">
                              <a:solidFill>
                                <a:schemeClr val="tx1"/>
                              </a:solidFill>
                              <a:latin typeface="Cambria Math" panose="02040503050406030204" pitchFamily="18" charset="0"/>
                            </a:rPr>
                            <m:t>2</m:t>
                          </m:r>
                        </m:sup>
                      </m:sSub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𝜎</m:t>
                                  </m:r>
                                </m:e>
                              </m:acc>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num>
                        <m:den>
                          <m:r>
                            <a:rPr lang="en-IN" sz="1800" i="1">
                              <a:solidFill>
                                <a:schemeClr val="tx1"/>
                              </a:solidFill>
                              <a:latin typeface="Cambria Math" panose="02040503050406030204" pitchFamily="18" charset="0"/>
                            </a:rPr>
                            <m:t>3</m:t>
                          </m:r>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𝜎</m:t>
                                  </m:r>
                                </m:e>
                              </m:acc>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den>
                      </m:f>
                      <m:r>
                        <a:rPr lang="en-IN" sz="1800" b="0" i="1" smtClean="0">
                          <a:solidFill>
                            <a:schemeClr val="tx1"/>
                          </a:solidFill>
                          <a:latin typeface="Cambria Math" panose="02040503050406030204" pitchFamily="18" charset="0"/>
                        </a:rPr>
                        <m:t>.</m:t>
                      </m:r>
                    </m:oMath>
                  </m:oMathPara>
                </a14:m>
                <a:endParaRPr lang="en-IN" sz="1800" b="0" dirty="0">
                  <a:solidFill>
                    <a:schemeClr val="tx1"/>
                  </a:solidFill>
                  <a:latin typeface="Gabriola" panose="04040605051002020D02" pitchFamily="82" charset="0"/>
                </a:endParaRPr>
              </a:p>
              <a:p>
                <a:pPr>
                  <a:lnSpc>
                    <a:spcPct val="100000"/>
                  </a:lnSpc>
                  <a:spcBef>
                    <a:spcPts val="2400"/>
                  </a:spcBef>
                  <a:spcAft>
                    <a:spcPts val="600"/>
                  </a:spcAft>
                  <a:buFont typeface="Wingdings" panose="05000000000000000000" pitchFamily="2" charset="2"/>
                  <a:buChar char="Ø"/>
                </a:pPr>
                <a:r>
                  <a:rPr lang="en-IN" sz="2400" dirty="0">
                    <a:solidFill>
                      <a:srgbClr val="782E92"/>
                    </a:solidFill>
                    <a:latin typeface="Gabriola" panose="04040605051002020D02" pitchFamily="82" charset="0"/>
                  </a:rPr>
                  <a:t>Combining </a:t>
                </a:r>
                <a14:m>
                  <m:oMath xmlns:m="http://schemas.openxmlformats.org/officeDocument/2006/math">
                    <m:sSub>
                      <m:sSubPr>
                        <m:ctrlPr>
                          <a:rPr lang="en-IN" sz="180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m:rPr>
                            <m:sty m:val="p"/>
                          </m:rPr>
                          <a:rPr lang="en-IN" sz="1800" b="0" i="0" smtClean="0">
                            <a:solidFill>
                              <a:schemeClr val="tx1"/>
                            </a:solidFill>
                            <a:latin typeface="Cambria Math" panose="02040503050406030204" pitchFamily="18" charset="0"/>
                          </a:rPr>
                          <m:t>EH</m:t>
                        </m:r>
                      </m:sub>
                    </m:sSub>
                  </m:oMath>
                </a14:m>
                <a:r>
                  <a:rPr lang="en-IN" sz="2400" dirty="0">
                    <a:solidFill>
                      <a:srgbClr val="782E92"/>
                    </a:solidFill>
                    <a:latin typeface="Gabriola" panose="04040605051002020D02" pitchFamily="82" charset="0"/>
                  </a:rPr>
                  <a:t> with </a:t>
                </a:r>
                <a14:m>
                  <m:oMath xmlns:m="http://schemas.openxmlformats.org/officeDocument/2006/math">
                    <m:sSub>
                      <m:sSubPr>
                        <m:ctrlPr>
                          <a:rPr lang="en-IN" sz="180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m:rPr>
                            <m:sty m:val="p"/>
                          </m:rPr>
                          <a:rPr lang="en-IN" sz="1800" b="0" i="0" smtClean="0">
                            <a:solidFill>
                              <a:schemeClr val="tx1"/>
                            </a:solidFill>
                            <a:latin typeface="Cambria Math" panose="02040503050406030204" pitchFamily="18" charset="0"/>
                          </a:rPr>
                          <m:t>BEC</m:t>
                        </m:r>
                      </m:sub>
                    </m:sSub>
                  </m:oMath>
                </a14:m>
                <a:r>
                  <a:rPr lang="en-IN" sz="2400" dirty="0">
                    <a:solidFill>
                      <a:schemeClr val="tx1"/>
                    </a:solidFill>
                    <a:latin typeface="Gabriola" panose="04040605051002020D02" pitchFamily="82" charset="0"/>
                  </a:rPr>
                  <a:t>, </a:t>
                </a:r>
                <a:r>
                  <a:rPr lang="en-IN" sz="2400" dirty="0">
                    <a:solidFill>
                      <a:srgbClr val="782E92"/>
                    </a:solidFill>
                    <a:latin typeface="Gabriola" panose="04040605051002020D02" pitchFamily="82" charset="0"/>
                  </a:rPr>
                  <a:t>one obtains the complete action </a:t>
                </a:r>
                <a14:m>
                  <m:oMath xmlns:m="http://schemas.openxmlformats.org/officeDocument/2006/math">
                    <m:r>
                      <a:rPr lang="en-IN" sz="1800" b="0" i="1" smtClean="0">
                        <a:solidFill>
                          <a:schemeClr val="tx1"/>
                        </a:solidFill>
                        <a:latin typeface="Cambria Math" panose="02040503050406030204" pitchFamily="18" charset="0"/>
                      </a:rPr>
                      <m:t>𝑆</m:t>
                    </m:r>
                  </m:oMath>
                </a14:m>
                <a:r>
                  <a:rPr lang="en-IN" sz="2400" dirty="0">
                    <a:solidFill>
                      <a:srgbClr val="782E92"/>
                    </a:solidFill>
                    <a:latin typeface="Gabriola" panose="04040605051002020D02" pitchFamily="82" charset="0"/>
                  </a:rPr>
                  <a:t> for the model system as</a:t>
                </a:r>
              </a:p>
              <a:p>
                <a:pPr marL="0" indent="0">
                  <a:lnSpc>
                    <a:spcPct val="100000"/>
                  </a:lnSpc>
                  <a:spcBef>
                    <a:spcPts val="2400"/>
                  </a:spcBef>
                  <a:spcAft>
                    <a:spcPts val="600"/>
                  </a:spcAft>
                  <a:buNone/>
                </a:pPr>
                <a14:m>
                  <m:oMathPara xmlns:m="http://schemas.openxmlformats.org/officeDocument/2006/math">
                    <m:oMathParaPr>
                      <m:jc m:val="centerGroup"/>
                    </m:oMathParaPr>
                    <m:oMath xmlns:m="http://schemas.openxmlformats.org/officeDocument/2006/math">
                      <m:r>
                        <a:rPr lang="en-IN" sz="1600" b="0" i="1" smtClean="0">
                          <a:solidFill>
                            <a:schemeClr val="tx1"/>
                          </a:solidFill>
                          <a:latin typeface="Cambria Math" panose="02040503050406030204" pitchFamily="18" charset="0"/>
                        </a:rPr>
                        <m:t>𝑆</m:t>
                      </m:r>
                      <m:r>
                        <a:rPr lang="en-IN" sz="1600" b="0" i="1" smtClean="0">
                          <a:solidFill>
                            <a:schemeClr val="tx1"/>
                          </a:solidFill>
                          <a:latin typeface="Cambria Math" panose="02040503050406030204" pitchFamily="18" charset="0"/>
                        </a:rPr>
                        <m:t>=</m:t>
                      </m:r>
                      <m:f>
                        <m:fPr>
                          <m:ctrlPr>
                            <a:rPr lang="en-IN" sz="1600" i="1">
                              <a:solidFill>
                                <a:schemeClr val="tx1"/>
                              </a:solidFill>
                              <a:latin typeface="Cambria Math" panose="02040503050406030204" pitchFamily="18" charset="0"/>
                            </a:rPr>
                          </m:ctrlPr>
                        </m:fPr>
                        <m:num>
                          <m:r>
                            <a:rPr lang="en-IN" sz="1600" i="1">
                              <a:solidFill>
                                <a:schemeClr val="tx1"/>
                              </a:solidFill>
                              <a:latin typeface="Cambria Math" panose="02040503050406030204" pitchFamily="18" charset="0"/>
                            </a:rPr>
                            <m:t>1</m:t>
                          </m:r>
                        </m:num>
                        <m:den>
                          <m:r>
                            <a:rPr lang="en-IN" sz="1600" i="1">
                              <a:solidFill>
                                <a:schemeClr val="tx1"/>
                              </a:solidFill>
                              <a:latin typeface="Cambria Math" panose="02040503050406030204" pitchFamily="18" charset="0"/>
                            </a:rPr>
                            <m:t>2</m:t>
                          </m:r>
                        </m:den>
                      </m:f>
                      <m:nary>
                        <m:naryPr>
                          <m:chr m:val="∑"/>
                          <m:supHide m:val="on"/>
                          <m:ctrlPr>
                            <a:rPr lang="en-IN" sz="1600" i="1">
                              <a:solidFill>
                                <a:schemeClr val="tx1"/>
                              </a:solidFill>
                              <a:latin typeface="Cambria Math" panose="02040503050406030204" pitchFamily="18" charset="0"/>
                            </a:rPr>
                          </m:ctrlPr>
                        </m:naryPr>
                        <m:sub>
                          <m:acc>
                            <m:accPr>
                              <m:chr m:val="⃗"/>
                              <m:ctrlPr>
                                <a:rPr lang="en-IN" sz="1600" i="1">
                                  <a:solidFill>
                                    <a:schemeClr val="tx1"/>
                                  </a:solidFill>
                                  <a:latin typeface="Cambria Math" panose="02040503050406030204" pitchFamily="18" charset="0"/>
                                </a:rPr>
                              </m:ctrlPr>
                            </m:accPr>
                            <m:e>
                              <m:r>
                                <a:rPr lang="en-IN" sz="1600" i="1">
                                  <a:solidFill>
                                    <a:schemeClr val="tx1"/>
                                  </a:solidFill>
                                  <a:latin typeface="Cambria Math" panose="02040503050406030204" pitchFamily="18" charset="0"/>
                                </a:rPr>
                                <m:t>𝑘</m:t>
                              </m:r>
                            </m:e>
                          </m:acc>
                          <m:r>
                            <a:rPr lang="en-IN" sz="1600" i="1">
                              <a:solidFill>
                                <a:schemeClr val="tx1"/>
                              </a:solidFill>
                              <a:latin typeface="Cambria Math" panose="02040503050406030204" pitchFamily="18" charset="0"/>
                            </a:rPr>
                            <m:t>,</m:t>
                          </m:r>
                          <m:r>
                            <a:rPr lang="en-IN" sz="1600" i="1">
                              <a:solidFill>
                                <a:schemeClr val="tx1"/>
                              </a:solidFill>
                              <a:latin typeface="Cambria Math" panose="02040503050406030204" pitchFamily="18" charset="0"/>
                            </a:rPr>
                            <m:t>𝑠</m:t>
                          </m:r>
                        </m:sub>
                        <m:sup/>
                        <m:e>
                          <m:nary>
                            <m:naryPr>
                              <m:limLoc m:val="undOvr"/>
                              <m:subHide m:val="on"/>
                              <m:supHide m:val="on"/>
                              <m:ctrlPr>
                                <a:rPr lang="en-IN" sz="1600" i="1">
                                  <a:solidFill>
                                    <a:schemeClr val="tx1"/>
                                  </a:solidFill>
                                  <a:latin typeface="Cambria Math" panose="02040503050406030204" pitchFamily="18" charset="0"/>
                                </a:rPr>
                              </m:ctrlPr>
                            </m:naryPr>
                            <m:sub/>
                            <m:sup/>
                            <m:e>
                              <m:r>
                                <a:rPr lang="en-IN" sz="1600" i="1">
                                  <a:solidFill>
                                    <a:schemeClr val="tx1"/>
                                  </a:solidFill>
                                  <a:latin typeface="Cambria Math" panose="02040503050406030204" pitchFamily="18" charset="0"/>
                                </a:rPr>
                                <m:t>𝑑𝑡</m:t>
                              </m:r>
                              <m:d>
                                <m:dPr>
                                  <m:ctrlPr>
                                    <a:rPr lang="en-IN" sz="1600" i="1">
                                      <a:solidFill>
                                        <a:schemeClr val="tx1"/>
                                      </a:solidFill>
                                      <a:latin typeface="Cambria Math" panose="02040503050406030204" pitchFamily="18" charset="0"/>
                                    </a:rPr>
                                  </m:ctrlPr>
                                </m:dPr>
                                <m:e>
                                  <m:sSup>
                                    <m:sSupPr>
                                      <m:ctrlPr>
                                        <a:rPr lang="en-IN" sz="1600" i="1">
                                          <a:solidFill>
                                            <a:schemeClr val="tx1"/>
                                          </a:solidFill>
                                          <a:latin typeface="Cambria Math" panose="02040503050406030204" pitchFamily="18" charset="0"/>
                                        </a:rPr>
                                      </m:ctrlPr>
                                    </m:sSupPr>
                                    <m:e>
                                      <m:d>
                                        <m:dPr>
                                          <m:begChr m:val="|"/>
                                          <m:endChr m:val="|"/>
                                          <m:ctrlPr>
                                            <a:rPr lang="en-IN" sz="1600" i="1">
                                              <a:solidFill>
                                                <a:schemeClr val="tx1"/>
                                              </a:solidFill>
                                              <a:latin typeface="Cambria Math" panose="02040503050406030204" pitchFamily="18" charset="0"/>
                                            </a:rPr>
                                          </m:ctrlPr>
                                        </m:dPr>
                                        <m:e>
                                          <m:sSup>
                                            <m:sSupPr>
                                              <m:ctrlPr>
                                                <a:rPr lang="en-IN" sz="1600" i="1">
                                                  <a:solidFill>
                                                    <a:schemeClr val="tx1"/>
                                                  </a:solidFill>
                                                  <a:latin typeface="Cambria Math" panose="02040503050406030204" pitchFamily="18" charset="0"/>
                                                </a:rPr>
                                              </m:ctrlPr>
                                            </m:sSupPr>
                                            <m:e>
                                              <m:acc>
                                                <m:accPr>
                                                  <m:chr m:val="̇"/>
                                                  <m:ctrlPr>
                                                    <a:rPr lang="en-IN" sz="1600" i="1">
                                                      <a:solidFill>
                                                        <a:schemeClr val="tx1"/>
                                                      </a:solidFill>
                                                      <a:latin typeface="Cambria Math" panose="02040503050406030204" pitchFamily="18" charset="0"/>
                                                    </a:rPr>
                                                  </m:ctrlPr>
                                                </m:accPr>
                                                <m:e>
                                                  <m:r>
                                                    <a:rPr lang="en-IN" sz="1600" i="1">
                                                      <a:solidFill>
                                                        <a:schemeClr val="tx1"/>
                                                      </a:solidFill>
                                                      <a:latin typeface="Cambria Math" panose="02040503050406030204" pitchFamily="18" charset="0"/>
                                                    </a:rPr>
                                                    <m:t>h</m:t>
                                                  </m:r>
                                                </m:e>
                                              </m:acc>
                                            </m:e>
                                            <m:sup>
                                              <m:r>
                                                <a:rPr lang="en-IN" sz="1600" i="1">
                                                  <a:solidFill>
                                                    <a:schemeClr val="tx1"/>
                                                  </a:solidFill>
                                                  <a:latin typeface="Cambria Math" panose="02040503050406030204" pitchFamily="18" charset="0"/>
                                                </a:rPr>
                                                <m:t>𝑠</m:t>
                                              </m:r>
                                            </m:sup>
                                          </m:sSup>
                                          <m:d>
                                            <m:dPr>
                                              <m:ctrlPr>
                                                <a:rPr lang="en-IN" sz="1600" i="1">
                                                  <a:solidFill>
                                                    <a:schemeClr val="tx1"/>
                                                  </a:solidFill>
                                                  <a:latin typeface="Cambria Math" panose="02040503050406030204" pitchFamily="18" charset="0"/>
                                                </a:rPr>
                                              </m:ctrlPr>
                                            </m:dPr>
                                            <m:e>
                                              <m:r>
                                                <a:rPr lang="en-IN" sz="1600" i="1">
                                                  <a:solidFill>
                                                    <a:schemeClr val="tx1"/>
                                                  </a:solidFill>
                                                  <a:latin typeface="Cambria Math" panose="02040503050406030204" pitchFamily="18" charset="0"/>
                                                </a:rPr>
                                                <m:t>𝑡</m:t>
                                              </m:r>
                                              <m:r>
                                                <a:rPr lang="en-IN" sz="1600" i="1">
                                                  <a:solidFill>
                                                    <a:schemeClr val="tx1"/>
                                                  </a:solidFill>
                                                  <a:latin typeface="Cambria Math" panose="02040503050406030204" pitchFamily="18" charset="0"/>
                                                </a:rPr>
                                                <m:t>,</m:t>
                                              </m:r>
                                              <m:acc>
                                                <m:accPr>
                                                  <m:chr m:val="⃗"/>
                                                  <m:ctrlPr>
                                                    <a:rPr lang="en-IN" sz="1600" i="1">
                                                      <a:solidFill>
                                                        <a:schemeClr val="tx1"/>
                                                      </a:solidFill>
                                                      <a:latin typeface="Cambria Math" panose="02040503050406030204" pitchFamily="18" charset="0"/>
                                                    </a:rPr>
                                                  </m:ctrlPr>
                                                </m:accPr>
                                                <m:e>
                                                  <m:r>
                                                    <a:rPr lang="en-IN" sz="1600" i="1">
                                                      <a:solidFill>
                                                        <a:schemeClr val="tx1"/>
                                                      </a:solidFill>
                                                      <a:latin typeface="Cambria Math" panose="02040503050406030204" pitchFamily="18" charset="0"/>
                                                    </a:rPr>
                                                    <m:t>𝑘</m:t>
                                                  </m:r>
                                                </m:e>
                                              </m:acc>
                                            </m:e>
                                          </m:d>
                                        </m:e>
                                      </m:d>
                                    </m:e>
                                    <m:sup>
                                      <m:r>
                                        <a:rPr lang="en-IN" sz="1600" i="1">
                                          <a:solidFill>
                                            <a:schemeClr val="tx1"/>
                                          </a:solidFill>
                                          <a:latin typeface="Cambria Math" panose="02040503050406030204" pitchFamily="18" charset="0"/>
                                        </a:rPr>
                                        <m:t>2</m:t>
                                      </m:r>
                                    </m:sup>
                                  </m:sSup>
                                  <m:r>
                                    <a:rPr lang="en-IN" sz="1600" i="1">
                                      <a:solidFill>
                                        <a:schemeClr val="tx1"/>
                                      </a:solidFill>
                                      <a:latin typeface="Cambria Math" panose="02040503050406030204" pitchFamily="18" charset="0"/>
                                    </a:rPr>
                                    <m:t>−</m:t>
                                  </m:r>
                                  <m:sSup>
                                    <m:sSupPr>
                                      <m:ctrlPr>
                                        <a:rPr lang="en-IN" sz="1600" i="1">
                                          <a:solidFill>
                                            <a:schemeClr val="tx1"/>
                                          </a:solidFill>
                                          <a:latin typeface="Cambria Math" panose="02040503050406030204" pitchFamily="18" charset="0"/>
                                        </a:rPr>
                                      </m:ctrlPr>
                                    </m:sSupPr>
                                    <m:e>
                                      <m:r>
                                        <a:rPr lang="en-IN" sz="1600" i="1">
                                          <a:solidFill>
                                            <a:schemeClr val="tx1"/>
                                          </a:solidFill>
                                          <a:latin typeface="Cambria Math" panose="02040503050406030204" pitchFamily="18" charset="0"/>
                                        </a:rPr>
                                        <m:t>𝑘</m:t>
                                      </m:r>
                                    </m:e>
                                    <m:sup>
                                      <m:r>
                                        <a:rPr lang="en-IN" sz="1600" i="1">
                                          <a:solidFill>
                                            <a:schemeClr val="tx1"/>
                                          </a:solidFill>
                                          <a:latin typeface="Cambria Math" panose="02040503050406030204" pitchFamily="18" charset="0"/>
                                        </a:rPr>
                                        <m:t>2</m:t>
                                      </m:r>
                                    </m:sup>
                                  </m:sSup>
                                  <m:sSup>
                                    <m:sSupPr>
                                      <m:ctrlPr>
                                        <a:rPr lang="en-IN" sz="1600" i="1">
                                          <a:solidFill>
                                            <a:schemeClr val="tx1"/>
                                          </a:solidFill>
                                          <a:latin typeface="Cambria Math" panose="02040503050406030204" pitchFamily="18" charset="0"/>
                                        </a:rPr>
                                      </m:ctrlPr>
                                    </m:sSupPr>
                                    <m:e>
                                      <m:d>
                                        <m:dPr>
                                          <m:begChr m:val="|"/>
                                          <m:endChr m:val="|"/>
                                          <m:ctrlPr>
                                            <a:rPr lang="en-IN" sz="1600" i="1">
                                              <a:solidFill>
                                                <a:schemeClr val="tx1"/>
                                              </a:solidFill>
                                              <a:latin typeface="Cambria Math" panose="02040503050406030204" pitchFamily="18" charset="0"/>
                                            </a:rPr>
                                          </m:ctrlPr>
                                        </m:dPr>
                                        <m:e>
                                          <m:sSup>
                                            <m:sSupPr>
                                              <m:ctrlPr>
                                                <a:rPr lang="en-IN" sz="1600" i="1">
                                                  <a:solidFill>
                                                    <a:schemeClr val="tx1"/>
                                                  </a:solidFill>
                                                  <a:latin typeface="Cambria Math" panose="02040503050406030204" pitchFamily="18" charset="0"/>
                                                </a:rPr>
                                              </m:ctrlPr>
                                            </m:sSupPr>
                                            <m:e>
                                              <m:r>
                                                <a:rPr lang="en-IN" sz="1600" i="1">
                                                  <a:solidFill>
                                                    <a:schemeClr val="tx1"/>
                                                  </a:solidFill>
                                                  <a:latin typeface="Cambria Math" panose="02040503050406030204" pitchFamily="18" charset="0"/>
                                                </a:rPr>
                                                <m:t>h</m:t>
                                              </m:r>
                                            </m:e>
                                            <m:sup>
                                              <m:r>
                                                <a:rPr lang="en-IN" sz="1600" i="1">
                                                  <a:solidFill>
                                                    <a:schemeClr val="tx1"/>
                                                  </a:solidFill>
                                                  <a:latin typeface="Cambria Math" panose="02040503050406030204" pitchFamily="18" charset="0"/>
                                                </a:rPr>
                                                <m:t>𝑠</m:t>
                                              </m:r>
                                            </m:sup>
                                          </m:sSup>
                                          <m:d>
                                            <m:dPr>
                                              <m:ctrlPr>
                                                <a:rPr lang="en-IN" sz="1600" i="1">
                                                  <a:solidFill>
                                                    <a:schemeClr val="tx1"/>
                                                  </a:solidFill>
                                                  <a:latin typeface="Cambria Math" panose="02040503050406030204" pitchFamily="18" charset="0"/>
                                                </a:rPr>
                                              </m:ctrlPr>
                                            </m:dPr>
                                            <m:e>
                                              <m:r>
                                                <a:rPr lang="en-IN" sz="1600" i="1">
                                                  <a:solidFill>
                                                    <a:schemeClr val="tx1"/>
                                                  </a:solidFill>
                                                  <a:latin typeface="Cambria Math" panose="02040503050406030204" pitchFamily="18" charset="0"/>
                                                </a:rPr>
                                                <m:t>𝑡</m:t>
                                              </m:r>
                                              <m:r>
                                                <a:rPr lang="en-IN" sz="1600" i="1">
                                                  <a:solidFill>
                                                    <a:schemeClr val="tx1"/>
                                                  </a:solidFill>
                                                  <a:latin typeface="Cambria Math" panose="02040503050406030204" pitchFamily="18" charset="0"/>
                                                </a:rPr>
                                                <m:t>,</m:t>
                                              </m:r>
                                              <m:acc>
                                                <m:accPr>
                                                  <m:chr m:val="⃗"/>
                                                  <m:ctrlPr>
                                                    <a:rPr lang="en-IN" sz="1600" i="1">
                                                      <a:solidFill>
                                                        <a:schemeClr val="tx1"/>
                                                      </a:solidFill>
                                                      <a:latin typeface="Cambria Math" panose="02040503050406030204" pitchFamily="18" charset="0"/>
                                                    </a:rPr>
                                                  </m:ctrlPr>
                                                </m:accPr>
                                                <m:e>
                                                  <m:r>
                                                    <a:rPr lang="en-IN" sz="1600" i="1">
                                                      <a:solidFill>
                                                        <a:schemeClr val="tx1"/>
                                                      </a:solidFill>
                                                      <a:latin typeface="Cambria Math" panose="02040503050406030204" pitchFamily="18" charset="0"/>
                                                    </a:rPr>
                                                    <m:t>𝑘</m:t>
                                                  </m:r>
                                                </m:e>
                                              </m:acc>
                                            </m:e>
                                          </m:d>
                                        </m:e>
                                      </m:d>
                                    </m:e>
                                    <m:sup>
                                      <m:r>
                                        <a:rPr lang="en-IN" sz="1600" i="1">
                                          <a:solidFill>
                                            <a:schemeClr val="tx1"/>
                                          </a:solidFill>
                                          <a:latin typeface="Cambria Math" panose="02040503050406030204" pitchFamily="18" charset="0"/>
                                        </a:rPr>
                                        <m:t>2</m:t>
                                      </m:r>
                                    </m:sup>
                                  </m:sSup>
                                </m:e>
                              </m:d>
                            </m:e>
                          </m:nary>
                        </m:e>
                      </m:nary>
                      <m:r>
                        <a:rPr lang="en-IN" sz="1600" b="0" i="1" smtClean="0">
                          <a:solidFill>
                            <a:schemeClr val="tx1"/>
                          </a:solidFill>
                          <a:latin typeface="Cambria Math" panose="02040503050406030204" pitchFamily="18" charset="0"/>
                        </a:rPr>
                        <m:t>+</m:t>
                      </m:r>
                      <m:sSub>
                        <m:sSubPr>
                          <m:ctrlPr>
                            <a:rPr lang="en-IN" sz="1600" i="1">
                              <a:solidFill>
                                <a:schemeClr val="tx1"/>
                              </a:solidFill>
                              <a:latin typeface="Cambria Math" panose="02040503050406030204" pitchFamily="18" charset="0"/>
                            </a:rPr>
                          </m:ctrlPr>
                        </m:sSubPr>
                        <m:e>
                          <m:r>
                            <a:rPr lang="en-IN" sz="1600" i="1">
                              <a:solidFill>
                                <a:schemeClr val="tx1"/>
                              </a:solidFill>
                              <a:latin typeface="Cambria Math" panose="02040503050406030204" pitchFamily="18" charset="0"/>
                            </a:rPr>
                            <m:t>𝛾</m:t>
                          </m:r>
                        </m:e>
                        <m:sub>
                          <m:r>
                            <a:rPr lang="en-IN" sz="1600" i="1">
                              <a:solidFill>
                                <a:schemeClr val="tx1"/>
                              </a:solidFill>
                              <a:latin typeface="Cambria Math" panose="02040503050406030204" pitchFamily="18" charset="0"/>
                            </a:rPr>
                            <m:t>𝛽</m:t>
                          </m:r>
                        </m:sub>
                      </m:sSub>
                      <m:nary>
                        <m:naryPr>
                          <m:limLoc m:val="undOvr"/>
                          <m:subHide m:val="on"/>
                          <m:supHide m:val="on"/>
                          <m:ctrlPr>
                            <a:rPr lang="en-IN" sz="1600" i="1">
                              <a:solidFill>
                                <a:schemeClr val="tx1"/>
                              </a:solidFill>
                              <a:latin typeface="Cambria Math" panose="02040503050406030204" pitchFamily="18" charset="0"/>
                            </a:rPr>
                          </m:ctrlPr>
                        </m:naryPr>
                        <m:sub/>
                        <m:sup/>
                        <m:e>
                          <m:r>
                            <a:rPr lang="en-IN" sz="1600" i="1">
                              <a:solidFill>
                                <a:schemeClr val="tx1"/>
                              </a:solidFill>
                              <a:latin typeface="Cambria Math" panose="02040503050406030204" pitchFamily="18" charset="0"/>
                            </a:rPr>
                            <m:t>𝑑𝑡</m:t>
                          </m:r>
                          <m:d>
                            <m:dPr>
                              <m:begChr m:val="["/>
                              <m:endChr m:val="]"/>
                              <m:ctrlPr>
                                <a:rPr lang="en-IN" sz="1600" i="1">
                                  <a:solidFill>
                                    <a:schemeClr val="tx1"/>
                                  </a:solidFill>
                                  <a:latin typeface="Cambria Math" panose="02040503050406030204" pitchFamily="18" charset="0"/>
                                </a:rPr>
                              </m:ctrlPr>
                            </m:dPr>
                            <m:e>
                              <m:nary>
                                <m:naryPr>
                                  <m:chr m:val="∑"/>
                                  <m:supHide m:val="on"/>
                                  <m:ctrlPr>
                                    <a:rPr lang="en-IN" sz="1600" i="1">
                                      <a:solidFill>
                                        <a:schemeClr val="tx1"/>
                                      </a:solidFill>
                                      <a:latin typeface="Cambria Math" panose="02040503050406030204" pitchFamily="18" charset="0"/>
                                    </a:rPr>
                                  </m:ctrlPr>
                                </m:naryPr>
                                <m:sub>
                                  <m:sSub>
                                    <m:sSubPr>
                                      <m:ctrlPr>
                                        <a:rPr lang="en-IN" sz="1600" b="1" i="1" dirty="0">
                                          <a:solidFill>
                                            <a:schemeClr val="tx1"/>
                                          </a:solidFill>
                                          <a:latin typeface="Cambria Math" panose="02040503050406030204" pitchFamily="18" charset="0"/>
                                        </a:rPr>
                                      </m:ctrlPr>
                                    </m:sSubPr>
                                    <m:e>
                                      <m:r>
                                        <a:rPr lang="en-IN" sz="1600" b="1" i="1" dirty="0">
                                          <a:solidFill>
                                            <a:schemeClr val="tx1"/>
                                          </a:solidFill>
                                          <a:latin typeface="Cambria Math" panose="02040503050406030204" pitchFamily="18" charset="0"/>
                                        </a:rPr>
                                        <m:t>𝒌</m:t>
                                      </m:r>
                                    </m:e>
                                    <m:sub>
                                      <m:r>
                                        <a:rPr lang="en-IN" sz="1600" b="0" i="1" dirty="0">
                                          <a:solidFill>
                                            <a:schemeClr val="tx1"/>
                                          </a:solidFill>
                                          <a:latin typeface="Cambria Math" panose="02040503050406030204" pitchFamily="18" charset="0"/>
                                        </a:rPr>
                                        <m:t>𝛽</m:t>
                                      </m:r>
                                    </m:sub>
                                  </m:sSub>
                                </m:sub>
                                <m:sup/>
                                <m:e>
                                  <m:sSup>
                                    <m:sSupPr>
                                      <m:ctrlPr>
                                        <a:rPr lang="en-IN" sz="1600" i="1" dirty="0">
                                          <a:solidFill>
                                            <a:schemeClr val="tx1"/>
                                          </a:solidFill>
                                          <a:latin typeface="Cambria Math" panose="02040503050406030204" pitchFamily="18" charset="0"/>
                                        </a:rPr>
                                      </m:ctrlPr>
                                    </m:sSupPr>
                                    <m:e>
                                      <m:d>
                                        <m:dPr>
                                          <m:begChr m:val="|"/>
                                          <m:endChr m:val="|"/>
                                          <m:ctrlPr>
                                            <a:rPr lang="en-IN" sz="1600" i="1">
                                              <a:solidFill>
                                                <a:schemeClr val="tx1"/>
                                              </a:solidFill>
                                              <a:latin typeface="Cambria Math" panose="02040503050406030204" pitchFamily="18" charset="0"/>
                                            </a:rPr>
                                          </m:ctrlPr>
                                        </m:dPr>
                                        <m:e>
                                          <m:sSub>
                                            <m:sSubPr>
                                              <m:ctrlPr>
                                                <a:rPr lang="en-IN" sz="1600" i="1" dirty="0">
                                                  <a:solidFill>
                                                    <a:schemeClr val="tx1"/>
                                                  </a:solidFill>
                                                  <a:latin typeface="Cambria Math" panose="02040503050406030204" pitchFamily="18" charset="0"/>
                                                </a:rPr>
                                              </m:ctrlPr>
                                            </m:sSubPr>
                                            <m:e>
                                              <m:acc>
                                                <m:accPr>
                                                  <m:chr m:val="̇"/>
                                                  <m:ctrlPr>
                                                    <a:rPr lang="en-IN" sz="1600" i="1">
                                                      <a:solidFill>
                                                        <a:schemeClr val="tx1"/>
                                                      </a:solidFill>
                                                      <a:latin typeface="Cambria Math" panose="02040503050406030204" pitchFamily="18" charset="0"/>
                                                    </a:rPr>
                                                  </m:ctrlPr>
                                                </m:accPr>
                                                <m:e>
                                                  <m:r>
                                                    <a:rPr lang="en-IN" sz="1600" i="1">
                                                      <a:solidFill>
                                                        <a:schemeClr val="tx1"/>
                                                      </a:solidFill>
                                                      <a:latin typeface="Cambria Math" panose="02040503050406030204" pitchFamily="18" charset="0"/>
                                                    </a:rPr>
                                                    <m:t>𝜓</m:t>
                                                  </m:r>
                                                </m:e>
                                              </m:acc>
                                            </m:e>
                                            <m:sub>
                                              <m:sSub>
                                                <m:sSubPr>
                                                  <m:ctrlPr>
                                                    <a:rPr lang="en-IN" sz="1600" b="1" i="1" dirty="0">
                                                      <a:solidFill>
                                                        <a:schemeClr val="tx1"/>
                                                      </a:solidFill>
                                                      <a:latin typeface="Cambria Math" panose="02040503050406030204" pitchFamily="18" charset="0"/>
                                                    </a:rPr>
                                                  </m:ctrlPr>
                                                </m:sSubPr>
                                                <m:e>
                                                  <m:r>
                                                    <a:rPr lang="en-IN" sz="1600" b="1" i="1" dirty="0">
                                                      <a:solidFill>
                                                        <a:schemeClr val="tx1"/>
                                                      </a:solidFill>
                                                      <a:latin typeface="Cambria Math" panose="02040503050406030204" pitchFamily="18" charset="0"/>
                                                    </a:rPr>
                                                    <m:t>𝒌</m:t>
                                                  </m:r>
                                                </m:e>
                                                <m:sub>
                                                  <m:r>
                                                    <a:rPr lang="en-IN" sz="1600" b="0" i="1" dirty="0">
                                                      <a:solidFill>
                                                        <a:schemeClr val="tx1"/>
                                                      </a:solidFill>
                                                      <a:latin typeface="Cambria Math" panose="02040503050406030204" pitchFamily="18" charset="0"/>
                                                    </a:rPr>
                                                    <m:t>𝛽</m:t>
                                                  </m:r>
                                                </m:sub>
                                              </m:sSub>
                                            </m:sub>
                                          </m:sSub>
                                          <m:d>
                                            <m:dPr>
                                              <m:ctrlPr>
                                                <a:rPr lang="en-IN" sz="1600" i="1" dirty="0">
                                                  <a:solidFill>
                                                    <a:schemeClr val="tx1"/>
                                                  </a:solidFill>
                                                  <a:latin typeface="Cambria Math" panose="02040503050406030204" pitchFamily="18" charset="0"/>
                                                </a:rPr>
                                              </m:ctrlPr>
                                            </m:dPr>
                                            <m:e>
                                              <m:r>
                                                <a:rPr lang="en-IN" sz="1600" i="1" dirty="0">
                                                  <a:solidFill>
                                                    <a:schemeClr val="tx1"/>
                                                  </a:solidFill>
                                                  <a:latin typeface="Cambria Math" panose="02040503050406030204" pitchFamily="18" charset="0"/>
                                                </a:rPr>
                                                <m:t>𝑡</m:t>
                                              </m:r>
                                            </m:e>
                                          </m:d>
                                        </m:e>
                                      </m:d>
                                    </m:e>
                                    <m:sup>
                                      <m:r>
                                        <a:rPr lang="en-IN" sz="1600" i="1" dirty="0">
                                          <a:solidFill>
                                            <a:schemeClr val="tx1"/>
                                          </a:solidFill>
                                          <a:latin typeface="Cambria Math" panose="02040503050406030204" pitchFamily="18" charset="0"/>
                                        </a:rPr>
                                        <m:t>2</m:t>
                                      </m:r>
                                    </m:sup>
                                  </m:sSup>
                                </m:e>
                              </m:nary>
                              <m:r>
                                <a:rPr lang="en-IN" sz="1600" i="1">
                                  <a:solidFill>
                                    <a:schemeClr val="tx1"/>
                                  </a:solidFill>
                                  <a:latin typeface="Cambria Math" panose="02040503050406030204" pitchFamily="18" charset="0"/>
                                </a:rPr>
                                <m:t>−</m:t>
                              </m:r>
                              <m:sSubSup>
                                <m:sSubSupPr>
                                  <m:ctrlPr>
                                    <a:rPr lang="en-IN" sz="1600" i="1">
                                      <a:solidFill>
                                        <a:schemeClr val="tx1"/>
                                      </a:solidFill>
                                      <a:latin typeface="Cambria Math" panose="02040503050406030204" pitchFamily="18" charset="0"/>
                                    </a:rPr>
                                  </m:ctrlPr>
                                </m:sSubSupPr>
                                <m:e>
                                  <m:r>
                                    <a:rPr lang="en-IN" sz="1600" i="1">
                                      <a:solidFill>
                                        <a:schemeClr val="tx1"/>
                                      </a:solidFill>
                                      <a:latin typeface="Cambria Math" panose="02040503050406030204" pitchFamily="18" charset="0"/>
                                    </a:rPr>
                                    <m:t>𝑐</m:t>
                                  </m:r>
                                </m:e>
                                <m:sub>
                                  <m:r>
                                    <a:rPr lang="en-IN" sz="1600" i="1">
                                      <a:solidFill>
                                        <a:schemeClr val="tx1"/>
                                      </a:solidFill>
                                      <a:latin typeface="Cambria Math" panose="02040503050406030204" pitchFamily="18" charset="0"/>
                                    </a:rPr>
                                    <m:t>𝑠</m:t>
                                  </m:r>
                                </m:sub>
                                <m:sup>
                                  <m:r>
                                    <a:rPr lang="en-IN" sz="1600" i="1">
                                      <a:solidFill>
                                        <a:schemeClr val="tx1"/>
                                      </a:solidFill>
                                      <a:latin typeface="Cambria Math" panose="02040503050406030204" pitchFamily="18" charset="0"/>
                                    </a:rPr>
                                    <m:t>2</m:t>
                                  </m:r>
                                </m:sup>
                              </m:sSubSup>
                              <m:d>
                                <m:dPr>
                                  <m:begChr m:val="["/>
                                  <m:endChr m:val="]"/>
                                  <m:ctrlPr>
                                    <a:rPr lang="en-IN" sz="1600" i="1">
                                      <a:solidFill>
                                        <a:schemeClr val="tx1"/>
                                      </a:solidFill>
                                      <a:latin typeface="Cambria Math" panose="02040503050406030204" pitchFamily="18" charset="0"/>
                                    </a:rPr>
                                  </m:ctrlPr>
                                </m:dPr>
                                <m:e>
                                  <m:sSub>
                                    <m:sSubPr>
                                      <m:ctrlPr>
                                        <a:rPr lang="en-IN" sz="1600" i="1">
                                          <a:solidFill>
                                            <a:schemeClr val="tx1"/>
                                          </a:solidFill>
                                          <a:latin typeface="Cambria Math" panose="02040503050406030204" pitchFamily="18" charset="0"/>
                                        </a:rPr>
                                      </m:ctrlPr>
                                    </m:sSubPr>
                                    <m:e>
                                      <m:r>
                                        <a:rPr lang="en-IN" sz="1600" i="1">
                                          <a:solidFill>
                                            <a:schemeClr val="tx1"/>
                                          </a:solidFill>
                                          <a:latin typeface="Cambria Math" panose="02040503050406030204" pitchFamily="18" charset="0"/>
                                        </a:rPr>
                                        <m:t>𝜂</m:t>
                                      </m:r>
                                    </m:e>
                                    <m:sub>
                                      <m:r>
                                        <a:rPr lang="en-IN" sz="1600" i="1">
                                          <a:solidFill>
                                            <a:schemeClr val="tx1"/>
                                          </a:solidFill>
                                          <a:latin typeface="Cambria Math" panose="02040503050406030204" pitchFamily="18" charset="0"/>
                                        </a:rPr>
                                        <m:t>𝑖𝑗</m:t>
                                      </m:r>
                                    </m:sub>
                                  </m:sSub>
                                  <m:r>
                                    <a:rPr lang="en-IN" sz="1600" i="1">
                                      <a:solidFill>
                                        <a:schemeClr val="tx1"/>
                                      </a:solidFill>
                                      <a:latin typeface="Cambria Math" panose="02040503050406030204" pitchFamily="18" charset="0"/>
                                    </a:rPr>
                                    <m:t>+</m:t>
                                  </m:r>
                                  <m:f>
                                    <m:fPr>
                                      <m:ctrlPr>
                                        <a:rPr lang="en-IN" sz="1600" i="1">
                                          <a:solidFill>
                                            <a:schemeClr val="tx1"/>
                                          </a:solidFill>
                                          <a:latin typeface="Cambria Math" panose="02040503050406030204" pitchFamily="18" charset="0"/>
                                        </a:rPr>
                                      </m:ctrlPr>
                                    </m:fPr>
                                    <m:num>
                                      <m:r>
                                        <a:rPr lang="en-IN" sz="1600" i="1">
                                          <a:solidFill>
                                            <a:schemeClr val="tx1"/>
                                          </a:solidFill>
                                          <a:latin typeface="Cambria Math" panose="02040503050406030204" pitchFamily="18" charset="0"/>
                                        </a:rPr>
                                        <m:t>2</m:t>
                                      </m:r>
                                      <m:r>
                                        <a:rPr lang="en-IN" sz="1600" i="1">
                                          <a:solidFill>
                                            <a:schemeClr val="tx1"/>
                                          </a:solidFill>
                                          <a:latin typeface="Cambria Math" panose="02040503050406030204" pitchFamily="18" charset="0"/>
                                        </a:rPr>
                                        <m:t>𝜅</m:t>
                                      </m:r>
                                    </m:num>
                                    <m:den>
                                      <m:rad>
                                        <m:radPr>
                                          <m:degHide m:val="on"/>
                                          <m:ctrlPr>
                                            <a:rPr lang="en-IN" sz="1600" i="1">
                                              <a:solidFill>
                                                <a:schemeClr val="tx1"/>
                                              </a:solidFill>
                                              <a:latin typeface="Cambria Math" panose="02040503050406030204" pitchFamily="18" charset="0"/>
                                            </a:rPr>
                                          </m:ctrlPr>
                                        </m:radPr>
                                        <m:deg/>
                                        <m:e>
                                          <m:r>
                                            <a:rPr lang="en-IN" sz="1600" i="1">
                                              <a:solidFill>
                                                <a:schemeClr val="tx1"/>
                                              </a:solidFill>
                                              <a:latin typeface="Cambria Math" panose="02040503050406030204" pitchFamily="18" charset="0"/>
                                            </a:rPr>
                                            <m:t>𝑉</m:t>
                                          </m:r>
                                        </m:e>
                                      </m:rad>
                                    </m:den>
                                  </m:f>
                                  <m:nary>
                                    <m:naryPr>
                                      <m:chr m:val="∑"/>
                                      <m:supHide m:val="on"/>
                                      <m:ctrlPr>
                                        <a:rPr lang="en-IN" sz="1600" i="1">
                                          <a:solidFill>
                                            <a:schemeClr val="tx1"/>
                                          </a:solidFill>
                                          <a:latin typeface="Cambria Math" panose="02040503050406030204" pitchFamily="18" charset="0"/>
                                        </a:rPr>
                                      </m:ctrlPr>
                                    </m:naryPr>
                                    <m:sub>
                                      <m:r>
                                        <a:rPr lang="en-IN" sz="1600" b="1" i="1">
                                          <a:solidFill>
                                            <a:schemeClr val="tx1"/>
                                          </a:solidFill>
                                          <a:latin typeface="Cambria Math" panose="02040503050406030204" pitchFamily="18" charset="0"/>
                                        </a:rPr>
                                        <m:t>𝒌</m:t>
                                      </m:r>
                                      <m:r>
                                        <a:rPr lang="en-IN" sz="1600" i="1">
                                          <a:solidFill>
                                            <a:schemeClr val="tx1"/>
                                          </a:solidFill>
                                          <a:latin typeface="Cambria Math" panose="02040503050406030204" pitchFamily="18" charset="0"/>
                                        </a:rPr>
                                        <m:t>,</m:t>
                                      </m:r>
                                      <m:r>
                                        <a:rPr lang="en-IN" sz="1600" i="1">
                                          <a:solidFill>
                                            <a:schemeClr val="tx1"/>
                                          </a:solidFill>
                                          <a:latin typeface="Cambria Math" panose="02040503050406030204" pitchFamily="18" charset="0"/>
                                        </a:rPr>
                                        <m:t>𝑠</m:t>
                                      </m:r>
                                    </m:sub>
                                    <m:sup/>
                                    <m:e>
                                      <m:sSub>
                                        <m:sSubPr>
                                          <m:ctrlPr>
                                            <a:rPr lang="en-IN" sz="1600" i="1">
                                              <a:solidFill>
                                                <a:schemeClr val="tx1"/>
                                              </a:solidFill>
                                              <a:latin typeface="Cambria Math" panose="02040503050406030204" pitchFamily="18" charset="0"/>
                                            </a:rPr>
                                          </m:ctrlPr>
                                        </m:sSubPr>
                                        <m:e>
                                          <m:r>
                                            <a:rPr lang="en-IN" sz="1600" i="1">
                                              <a:solidFill>
                                                <a:schemeClr val="tx1"/>
                                              </a:solidFill>
                                              <a:latin typeface="Cambria Math" panose="02040503050406030204" pitchFamily="18" charset="0"/>
                                            </a:rPr>
                                            <m:t>h</m:t>
                                          </m:r>
                                        </m:e>
                                        <m:sub>
                                          <m:r>
                                            <a:rPr lang="en-IN" sz="1600" b="1" i="1">
                                              <a:solidFill>
                                                <a:schemeClr val="tx1"/>
                                              </a:solidFill>
                                              <a:latin typeface="Cambria Math" panose="02040503050406030204" pitchFamily="18" charset="0"/>
                                            </a:rPr>
                                            <m:t>𝒌</m:t>
                                          </m:r>
                                          <m:r>
                                            <a:rPr lang="en-IN" sz="1600" i="1">
                                              <a:solidFill>
                                                <a:schemeClr val="tx1"/>
                                              </a:solidFill>
                                              <a:latin typeface="Cambria Math" panose="02040503050406030204" pitchFamily="18" charset="0"/>
                                            </a:rPr>
                                            <m:t>,</m:t>
                                          </m:r>
                                          <m:r>
                                            <a:rPr lang="en-IN" sz="1600" i="1">
                                              <a:solidFill>
                                                <a:schemeClr val="tx1"/>
                                              </a:solidFill>
                                              <a:latin typeface="Cambria Math" panose="02040503050406030204" pitchFamily="18" charset="0"/>
                                            </a:rPr>
                                            <m:t>𝑠</m:t>
                                          </m:r>
                                        </m:sub>
                                      </m:sSub>
                                      <m:d>
                                        <m:dPr>
                                          <m:ctrlPr>
                                            <a:rPr lang="en-IN" sz="1600" i="1">
                                              <a:solidFill>
                                                <a:schemeClr val="tx1"/>
                                              </a:solidFill>
                                              <a:latin typeface="Cambria Math" panose="02040503050406030204" pitchFamily="18" charset="0"/>
                                            </a:rPr>
                                          </m:ctrlPr>
                                        </m:dPr>
                                        <m:e>
                                          <m:r>
                                            <a:rPr lang="en-IN" sz="1600" i="1">
                                              <a:solidFill>
                                                <a:schemeClr val="tx1"/>
                                              </a:solidFill>
                                              <a:latin typeface="Cambria Math" panose="02040503050406030204" pitchFamily="18" charset="0"/>
                                            </a:rPr>
                                            <m:t>𝑡</m:t>
                                          </m:r>
                                        </m:e>
                                      </m:d>
                                      <m:sSubSup>
                                        <m:sSubSupPr>
                                          <m:ctrlPr>
                                            <a:rPr lang="en-IN" sz="1600" i="1">
                                              <a:solidFill>
                                                <a:schemeClr val="tx1"/>
                                              </a:solidFill>
                                              <a:latin typeface="Cambria Math" panose="02040503050406030204" pitchFamily="18" charset="0"/>
                                            </a:rPr>
                                          </m:ctrlPr>
                                        </m:sSubSupPr>
                                        <m:e>
                                          <m:r>
                                            <a:rPr lang="en-IN" sz="1600" i="1">
                                              <a:solidFill>
                                                <a:schemeClr val="tx1"/>
                                              </a:solidFill>
                                              <a:latin typeface="Cambria Math" panose="02040503050406030204" pitchFamily="18" charset="0"/>
                                            </a:rPr>
                                            <m:t>𝜖</m:t>
                                          </m:r>
                                        </m:e>
                                        <m:sub>
                                          <m:r>
                                            <a:rPr lang="en-IN" sz="1600" i="1">
                                              <a:solidFill>
                                                <a:schemeClr val="tx1"/>
                                              </a:solidFill>
                                              <a:latin typeface="Cambria Math" panose="02040503050406030204" pitchFamily="18" charset="0"/>
                                            </a:rPr>
                                            <m:t>𝑖𝑗</m:t>
                                          </m:r>
                                        </m:sub>
                                        <m:sup>
                                          <m:r>
                                            <a:rPr lang="en-IN" sz="1600" i="1">
                                              <a:solidFill>
                                                <a:schemeClr val="tx1"/>
                                              </a:solidFill>
                                              <a:latin typeface="Cambria Math" panose="02040503050406030204" pitchFamily="18" charset="0"/>
                                            </a:rPr>
                                            <m:t>𝑠</m:t>
                                          </m:r>
                                        </m:sup>
                                      </m:sSubSup>
                                      <m:r>
                                        <a:rPr lang="en-IN" sz="1600" b="1" i="1">
                                          <a:solidFill>
                                            <a:schemeClr val="tx1"/>
                                          </a:solidFill>
                                          <a:latin typeface="Cambria Math" panose="02040503050406030204" pitchFamily="18" charset="0"/>
                                        </a:rPr>
                                        <m:t>(</m:t>
                                      </m:r>
                                      <m:r>
                                        <a:rPr lang="en-IN" sz="1600" b="1" i="1">
                                          <a:solidFill>
                                            <a:schemeClr val="tx1"/>
                                          </a:solidFill>
                                          <a:latin typeface="Cambria Math" panose="02040503050406030204" pitchFamily="18" charset="0"/>
                                        </a:rPr>
                                        <m:t>𝒌</m:t>
                                      </m:r>
                                      <m:r>
                                        <a:rPr lang="en-IN" sz="1600" b="1" i="1">
                                          <a:solidFill>
                                            <a:schemeClr val="tx1"/>
                                          </a:solidFill>
                                          <a:latin typeface="Cambria Math" panose="02040503050406030204" pitchFamily="18" charset="0"/>
                                        </a:rPr>
                                        <m:t>)</m:t>
                                      </m:r>
                                    </m:e>
                                  </m:nary>
                                </m:e>
                              </m:d>
                              <m:nary>
                                <m:naryPr>
                                  <m:chr m:val="∑"/>
                                  <m:supHide m:val="on"/>
                                  <m:ctrlPr>
                                    <a:rPr lang="en-IN" sz="1600" i="1">
                                      <a:solidFill>
                                        <a:schemeClr val="tx1"/>
                                      </a:solidFill>
                                      <a:latin typeface="Cambria Math" panose="02040503050406030204" pitchFamily="18" charset="0"/>
                                    </a:rPr>
                                  </m:ctrlPr>
                                </m:naryPr>
                                <m:sub>
                                  <m:sSub>
                                    <m:sSubPr>
                                      <m:ctrlPr>
                                        <a:rPr lang="en-IN" sz="1600" b="1" i="1">
                                          <a:solidFill>
                                            <a:schemeClr val="tx1"/>
                                          </a:solidFill>
                                          <a:latin typeface="Cambria Math" panose="02040503050406030204" pitchFamily="18" charset="0"/>
                                        </a:rPr>
                                      </m:ctrlPr>
                                    </m:sSubPr>
                                    <m:e>
                                      <m:r>
                                        <a:rPr lang="en-IN" sz="1600" b="1" i="1">
                                          <a:solidFill>
                                            <a:schemeClr val="tx1"/>
                                          </a:solidFill>
                                          <a:latin typeface="Cambria Math" panose="02040503050406030204" pitchFamily="18" charset="0"/>
                                        </a:rPr>
                                        <m:t>𝒌</m:t>
                                      </m:r>
                                    </m:e>
                                    <m:sub>
                                      <m:r>
                                        <a:rPr lang="en-IN" sz="1600" b="0" i="1">
                                          <a:solidFill>
                                            <a:schemeClr val="tx1"/>
                                          </a:solidFill>
                                          <a:latin typeface="Cambria Math" panose="02040503050406030204" pitchFamily="18" charset="0"/>
                                        </a:rPr>
                                        <m:t>𝛽</m:t>
                                      </m:r>
                                    </m:sub>
                                  </m:sSub>
                                </m:sub>
                                <m:sup/>
                                <m:e>
                                  <m:sSubSup>
                                    <m:sSubSupPr>
                                      <m:ctrlPr>
                                        <a:rPr lang="en-IN" sz="1600" i="1">
                                          <a:solidFill>
                                            <a:schemeClr val="tx1"/>
                                          </a:solidFill>
                                          <a:latin typeface="Cambria Math" panose="02040503050406030204" pitchFamily="18" charset="0"/>
                                        </a:rPr>
                                      </m:ctrlPr>
                                    </m:sSubSupPr>
                                    <m:e>
                                      <m:r>
                                        <a:rPr lang="en-IN" sz="1600" i="1">
                                          <a:solidFill>
                                            <a:schemeClr val="tx1"/>
                                          </a:solidFill>
                                          <a:latin typeface="Cambria Math" panose="02040503050406030204" pitchFamily="18" charset="0"/>
                                        </a:rPr>
                                        <m:t>𝑘</m:t>
                                      </m:r>
                                    </m:e>
                                    <m:sub>
                                      <m:r>
                                        <a:rPr lang="en-IN" sz="1600" i="1">
                                          <a:solidFill>
                                            <a:schemeClr val="tx1"/>
                                          </a:solidFill>
                                          <a:latin typeface="Cambria Math" panose="02040503050406030204" pitchFamily="18" charset="0"/>
                                        </a:rPr>
                                        <m:t>𝛽</m:t>
                                      </m:r>
                                    </m:sub>
                                    <m:sup>
                                      <m:r>
                                        <a:rPr lang="en-IN" sz="1600" i="1">
                                          <a:solidFill>
                                            <a:schemeClr val="tx1"/>
                                          </a:solidFill>
                                          <a:latin typeface="Cambria Math" panose="02040503050406030204" pitchFamily="18" charset="0"/>
                                        </a:rPr>
                                        <m:t>𝑖</m:t>
                                      </m:r>
                                    </m:sup>
                                  </m:sSubSup>
                                  <m:sSubSup>
                                    <m:sSubSupPr>
                                      <m:ctrlPr>
                                        <a:rPr lang="en-IN" sz="1600" i="1">
                                          <a:solidFill>
                                            <a:schemeClr val="tx1"/>
                                          </a:solidFill>
                                          <a:latin typeface="Cambria Math" panose="02040503050406030204" pitchFamily="18" charset="0"/>
                                        </a:rPr>
                                      </m:ctrlPr>
                                    </m:sSubSupPr>
                                    <m:e>
                                      <m:r>
                                        <a:rPr lang="en-IN" sz="1600" i="1">
                                          <a:solidFill>
                                            <a:schemeClr val="tx1"/>
                                          </a:solidFill>
                                          <a:latin typeface="Cambria Math" panose="02040503050406030204" pitchFamily="18" charset="0"/>
                                        </a:rPr>
                                        <m:t>𝑘</m:t>
                                      </m:r>
                                    </m:e>
                                    <m:sub>
                                      <m:r>
                                        <a:rPr lang="en-IN" sz="1600" i="1">
                                          <a:solidFill>
                                            <a:schemeClr val="tx1"/>
                                          </a:solidFill>
                                          <a:latin typeface="Cambria Math" panose="02040503050406030204" pitchFamily="18" charset="0"/>
                                        </a:rPr>
                                        <m:t>𝛽</m:t>
                                      </m:r>
                                    </m:sub>
                                    <m:sup>
                                      <m:r>
                                        <a:rPr lang="en-IN" sz="1600" i="1">
                                          <a:solidFill>
                                            <a:schemeClr val="tx1"/>
                                          </a:solidFill>
                                          <a:latin typeface="Cambria Math" panose="02040503050406030204" pitchFamily="18" charset="0"/>
                                        </a:rPr>
                                        <m:t>𝑗</m:t>
                                      </m:r>
                                    </m:sup>
                                  </m:sSubSup>
                                </m:e>
                              </m:nary>
                              <m:sSup>
                                <m:sSupPr>
                                  <m:ctrlPr>
                                    <a:rPr lang="en-IN" sz="1600" i="1">
                                      <a:solidFill>
                                        <a:schemeClr val="tx1"/>
                                      </a:solidFill>
                                      <a:latin typeface="Cambria Math" panose="02040503050406030204" pitchFamily="18" charset="0"/>
                                    </a:rPr>
                                  </m:ctrlPr>
                                </m:sSupPr>
                                <m:e>
                                  <m:d>
                                    <m:dPr>
                                      <m:begChr m:val="|"/>
                                      <m:endChr m:val="|"/>
                                      <m:ctrlPr>
                                        <a:rPr lang="en-IN" sz="1600" i="1">
                                          <a:solidFill>
                                            <a:schemeClr val="tx1"/>
                                          </a:solidFill>
                                          <a:latin typeface="Cambria Math" panose="02040503050406030204" pitchFamily="18" charset="0"/>
                                        </a:rPr>
                                      </m:ctrlPr>
                                    </m:dPr>
                                    <m:e>
                                      <m:sSub>
                                        <m:sSubPr>
                                          <m:ctrlPr>
                                            <a:rPr lang="en-IN" sz="1600" i="1">
                                              <a:solidFill>
                                                <a:schemeClr val="tx1"/>
                                              </a:solidFill>
                                              <a:latin typeface="Cambria Math" panose="02040503050406030204" pitchFamily="18" charset="0"/>
                                            </a:rPr>
                                          </m:ctrlPr>
                                        </m:sSubPr>
                                        <m:e>
                                          <m:r>
                                            <a:rPr lang="en-IN" sz="1600" i="1">
                                              <a:solidFill>
                                                <a:schemeClr val="tx1"/>
                                              </a:solidFill>
                                              <a:latin typeface="Cambria Math" panose="02040503050406030204" pitchFamily="18" charset="0"/>
                                            </a:rPr>
                                            <m:t>𝜓</m:t>
                                          </m:r>
                                        </m:e>
                                        <m:sub>
                                          <m:sSub>
                                            <m:sSubPr>
                                              <m:ctrlPr>
                                                <a:rPr lang="en-IN" sz="1600" b="1" i="1">
                                                  <a:solidFill>
                                                    <a:schemeClr val="tx1"/>
                                                  </a:solidFill>
                                                  <a:latin typeface="Cambria Math" panose="02040503050406030204" pitchFamily="18" charset="0"/>
                                                </a:rPr>
                                              </m:ctrlPr>
                                            </m:sSubPr>
                                            <m:e>
                                              <m:r>
                                                <a:rPr lang="en-IN" sz="1600" b="1" i="1">
                                                  <a:solidFill>
                                                    <a:schemeClr val="tx1"/>
                                                  </a:solidFill>
                                                  <a:latin typeface="Cambria Math" panose="02040503050406030204" pitchFamily="18" charset="0"/>
                                                </a:rPr>
                                                <m:t>𝒌</m:t>
                                              </m:r>
                                            </m:e>
                                            <m:sub>
                                              <m:r>
                                                <a:rPr lang="en-IN" sz="1600" b="0" i="1">
                                                  <a:solidFill>
                                                    <a:schemeClr val="tx1"/>
                                                  </a:solidFill>
                                                  <a:latin typeface="Cambria Math" panose="02040503050406030204" pitchFamily="18" charset="0"/>
                                                </a:rPr>
                                                <m:t>𝛽</m:t>
                                              </m:r>
                                            </m:sub>
                                          </m:sSub>
                                        </m:sub>
                                      </m:sSub>
                                      <m:d>
                                        <m:dPr>
                                          <m:ctrlPr>
                                            <a:rPr lang="en-IN" sz="1600" i="1">
                                              <a:solidFill>
                                                <a:schemeClr val="tx1"/>
                                              </a:solidFill>
                                              <a:latin typeface="Cambria Math" panose="02040503050406030204" pitchFamily="18" charset="0"/>
                                            </a:rPr>
                                          </m:ctrlPr>
                                        </m:dPr>
                                        <m:e>
                                          <m:r>
                                            <a:rPr lang="en-IN" sz="1600" i="1">
                                              <a:solidFill>
                                                <a:schemeClr val="tx1"/>
                                              </a:solidFill>
                                              <a:latin typeface="Cambria Math" panose="02040503050406030204" pitchFamily="18" charset="0"/>
                                            </a:rPr>
                                            <m:t>𝑡</m:t>
                                          </m:r>
                                        </m:e>
                                      </m:d>
                                    </m:e>
                                  </m:d>
                                </m:e>
                                <m:sup>
                                  <m:r>
                                    <a:rPr lang="en-IN" sz="1600" i="1">
                                      <a:solidFill>
                                        <a:schemeClr val="tx1"/>
                                      </a:solidFill>
                                      <a:latin typeface="Cambria Math" panose="02040503050406030204" pitchFamily="18" charset="0"/>
                                    </a:rPr>
                                    <m:t>2</m:t>
                                  </m:r>
                                </m:sup>
                              </m:sSup>
                            </m:e>
                          </m:d>
                        </m:e>
                      </m:nary>
                      <m:r>
                        <a:rPr lang="en-IN" sz="1600" b="0" i="1" smtClean="0">
                          <a:solidFill>
                            <a:schemeClr val="tx1"/>
                          </a:solidFill>
                          <a:latin typeface="Cambria Math" panose="02040503050406030204" pitchFamily="18" charset="0"/>
                        </a:rPr>
                        <m:t>.</m:t>
                      </m:r>
                    </m:oMath>
                  </m:oMathPara>
                </a14:m>
                <a:endParaRPr lang="en-IN" sz="1600" b="0" dirty="0">
                  <a:solidFill>
                    <a:schemeClr val="tx1"/>
                  </a:solidFill>
                  <a:latin typeface="Book Antiqua" panose="02040602050305030304" pitchFamily="18" charset="0"/>
                </a:endParaRPr>
              </a:p>
              <a:p>
                <a:pPr>
                  <a:lnSpc>
                    <a:spcPct val="100000"/>
                  </a:lnSpc>
                  <a:spcBef>
                    <a:spcPts val="24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Using the principle of least action </a:t>
                </a:r>
                <a14:m>
                  <m:oMath xmlns:m="http://schemas.openxmlformats.org/officeDocument/2006/math">
                    <m:d>
                      <m:dPr>
                        <m:ctrlPr>
                          <a:rPr lang="en-IN" sz="1800" b="0" i="1" smtClean="0">
                            <a:solidFill>
                              <a:schemeClr val="tx1"/>
                            </a:solidFill>
                            <a:latin typeface="Cambria Math" panose="02040503050406030204" pitchFamily="18" charset="0"/>
                          </a:rPr>
                        </m:ctrlPr>
                      </m:dPr>
                      <m:e>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𝛿</m:t>
                            </m:r>
                            <m:r>
                              <a:rPr lang="en-IN" sz="1800" b="0" i="1" smtClean="0">
                                <a:solidFill>
                                  <a:schemeClr val="tx1"/>
                                </a:solidFill>
                                <a:latin typeface="Cambria Math" panose="02040503050406030204" pitchFamily="18" charset="0"/>
                              </a:rPr>
                              <m:t>𝑆</m:t>
                            </m:r>
                          </m:num>
                          <m:den>
                            <m:r>
                              <a:rPr lang="en-IN" sz="1800" b="0" i="1" smtClean="0">
                                <a:solidFill>
                                  <a:schemeClr val="tx1"/>
                                </a:solidFill>
                                <a:latin typeface="Cambria Math" panose="02040503050406030204" pitchFamily="18" charset="0"/>
                              </a:rPr>
                              <m:t>𝛿</m:t>
                            </m:r>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𝜓</m:t>
                                </m:r>
                              </m:e>
                              <m:sub>
                                <m:sSub>
                                  <m:sSubPr>
                                    <m:ctrlPr>
                                      <a:rPr lang="en-IN" sz="1800" b="1"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r>
                                      <a:rPr lang="en-IN" sz="1800" b="0" i="1" smtClean="0">
                                        <a:solidFill>
                                          <a:schemeClr val="tx1"/>
                                        </a:solidFill>
                                        <a:latin typeface="Cambria Math" panose="02040503050406030204" pitchFamily="18" charset="0"/>
                                      </a:rPr>
                                      <m:t>𝛽</m:t>
                                    </m:r>
                                  </m:sub>
                                </m:sSub>
                              </m:sub>
                              <m:sup>
                                <m:r>
                                  <a:rPr lang="en-IN" sz="1800" b="0" i="1" smtClean="0">
                                    <a:solidFill>
                                      <a:schemeClr val="tx1"/>
                                    </a:solidFill>
                                    <a:latin typeface="Cambria Math" panose="02040503050406030204" pitchFamily="18" charset="0"/>
                                  </a:rPr>
                                  <m:t>∗</m:t>
                                </m:r>
                              </m:sup>
                            </m:sSubSup>
                          </m:den>
                        </m:f>
                        <m:r>
                          <a:rPr lang="en-IN" sz="1800" b="0" i="1" smtClean="0">
                            <a:solidFill>
                              <a:schemeClr val="tx1"/>
                            </a:solidFill>
                            <a:latin typeface="Cambria Math" panose="02040503050406030204" pitchFamily="18" charset="0"/>
                          </a:rPr>
                          <m:t>=0</m:t>
                        </m:r>
                      </m:e>
                    </m:d>
                  </m:oMath>
                </a14:m>
                <a:r>
                  <a:rPr lang="en-IN" sz="2400" dirty="0">
                    <a:solidFill>
                      <a:srgbClr val="0B2BB5"/>
                    </a:solidFill>
                    <a:latin typeface="Gabriola" panose="04040605051002020D02" pitchFamily="82" charset="0"/>
                  </a:rPr>
                  <a:t>, we obtain the dynamical equation of motion corresponding to the time-dependent part of the pseudo-Goldstone boson as</a:t>
                </a:r>
              </a:p>
              <a:p>
                <a:pPr marL="0" indent="0">
                  <a:lnSpc>
                    <a:spcPct val="100000"/>
                  </a:lnSpc>
                  <a:spcBef>
                    <a:spcPts val="2400"/>
                  </a:spcBef>
                  <a:spcAft>
                    <a:spcPts val="600"/>
                  </a:spcAft>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𝜓</m:t>
                              </m:r>
                            </m:e>
                          </m:acc>
                        </m:e>
                        <m:sub>
                          <m:sSub>
                            <m:sSubPr>
                              <m:ctrlPr>
                                <a:rPr lang="en-IN" sz="1800" b="1" i="1" dirty="0" smtClean="0">
                                  <a:solidFill>
                                    <a:schemeClr val="tx1"/>
                                  </a:solidFill>
                                  <a:latin typeface="Cambria Math" panose="02040503050406030204" pitchFamily="18" charset="0"/>
                                </a:rPr>
                              </m:ctrlPr>
                            </m:sSubPr>
                            <m:e>
                              <m:r>
                                <a:rPr lang="en-IN" sz="1800" b="1" i="1" dirty="0" smtClean="0">
                                  <a:solidFill>
                                    <a:schemeClr val="tx1"/>
                                  </a:solidFill>
                                  <a:latin typeface="Cambria Math" panose="02040503050406030204" pitchFamily="18" charset="0"/>
                                </a:rPr>
                                <m:t>𝒌</m:t>
                              </m:r>
                            </m:e>
                            <m:sub>
                              <m:r>
                                <a:rPr lang="en-IN" sz="1800" b="0" i="1" dirty="0" smtClean="0">
                                  <a:solidFill>
                                    <a:schemeClr val="tx1"/>
                                  </a:solidFill>
                                  <a:latin typeface="Cambria Math" panose="02040503050406030204" pitchFamily="18" charset="0"/>
                                </a:rPr>
                                <m:t>𝛽</m:t>
                              </m:r>
                            </m:sub>
                          </m:sSub>
                        </m:sub>
                      </m:sSub>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e>
                      </m:d>
                      <m:r>
                        <a:rPr lang="en-IN" sz="1800" i="1">
                          <a:solidFill>
                            <a:schemeClr val="tx1"/>
                          </a:solidFill>
                          <a:latin typeface="Cambria Math" panose="02040503050406030204" pitchFamily="18" charset="0"/>
                        </a:rPr>
                        <m:t>+</m:t>
                      </m:r>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𝑐</m:t>
                          </m:r>
                        </m:e>
                        <m:sub>
                          <m:r>
                            <a:rPr lang="en-IN" sz="1800" i="1">
                              <a:solidFill>
                                <a:schemeClr val="tx1"/>
                              </a:solidFill>
                              <a:latin typeface="Cambria Math" panose="02040503050406030204" pitchFamily="18" charset="0"/>
                            </a:rPr>
                            <m:t>𝑠</m:t>
                          </m:r>
                        </m:sub>
                        <m:sup>
                          <m:r>
                            <a:rPr lang="en-IN" sz="1800" i="1">
                              <a:solidFill>
                                <a:schemeClr val="tx1"/>
                              </a:solidFill>
                              <a:latin typeface="Cambria Math" panose="02040503050406030204" pitchFamily="18" charset="0"/>
                            </a:rPr>
                            <m:t>2</m:t>
                          </m:r>
                        </m:sup>
                      </m:sSubSup>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𝜂</m:t>
                              </m:r>
                            </m:e>
                            <m:sub>
                              <m:r>
                                <a:rPr lang="en-IN" sz="1800" i="1">
                                  <a:solidFill>
                                    <a:schemeClr val="tx1"/>
                                  </a:solidFill>
                                  <a:latin typeface="Cambria Math" panose="02040503050406030204" pitchFamily="18" charset="0"/>
                                </a:rPr>
                                <m:t>𝑖𝑗</m:t>
                              </m:r>
                            </m:sub>
                          </m:sSub>
                          <m:r>
                            <a:rPr lang="en-IN" sz="1800" i="1">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2</m:t>
                              </m:r>
                              <m:r>
                                <a:rPr lang="en-IN" sz="1800" i="1">
                                  <a:solidFill>
                                    <a:schemeClr val="tx1"/>
                                  </a:solidFill>
                                  <a:latin typeface="Cambria Math" panose="02040503050406030204" pitchFamily="18" charset="0"/>
                                </a:rPr>
                                <m:t>𝜅</m:t>
                              </m:r>
                            </m:num>
                            <m:den>
                              <m:rad>
                                <m:radPr>
                                  <m:degHide m:val="on"/>
                                  <m:ctrlPr>
                                    <a:rPr lang="en-IN" sz="1800" i="1">
                                      <a:solidFill>
                                        <a:schemeClr val="tx1"/>
                                      </a:solidFill>
                                      <a:latin typeface="Cambria Math" panose="02040503050406030204" pitchFamily="18" charset="0"/>
                                    </a:rPr>
                                  </m:ctrlPr>
                                </m:radPr>
                                <m:deg/>
                                <m:e>
                                  <m:r>
                                    <a:rPr lang="en-IN" sz="1800" i="1">
                                      <a:solidFill>
                                        <a:schemeClr val="tx1"/>
                                      </a:solidFill>
                                      <a:latin typeface="Cambria Math" panose="02040503050406030204" pitchFamily="18" charset="0"/>
                                    </a:rPr>
                                    <m:t>𝑉</m:t>
                                  </m:r>
                                </m:e>
                              </m:rad>
                            </m:den>
                          </m:f>
                          <m:nary>
                            <m:naryPr>
                              <m:chr m:val="∑"/>
                              <m:supHide m:val="on"/>
                              <m:ctrlPr>
                                <a:rPr lang="en-IN" sz="1800" i="1">
                                  <a:solidFill>
                                    <a:schemeClr val="tx1"/>
                                  </a:solidFill>
                                  <a:latin typeface="Cambria Math" panose="02040503050406030204" pitchFamily="18" charset="0"/>
                                </a:rPr>
                              </m:ctrlPr>
                            </m:naryPr>
                            <m:sub>
                              <m:r>
                                <a:rPr lang="en-IN" sz="1800" b="1" i="1">
                                  <a:solidFill>
                                    <a:schemeClr val="tx1"/>
                                  </a:solidFill>
                                  <a:latin typeface="Cambria Math" panose="02040503050406030204" pitchFamily="18" charset="0"/>
                                </a:rPr>
                                <m:t>𝒌</m:t>
                              </m:r>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𝑠</m:t>
                              </m:r>
                            </m:sub>
                            <m:sup/>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h</m:t>
                                  </m:r>
                                </m:e>
                                <m:sub>
                                  <m:r>
                                    <a:rPr lang="en-IN" sz="1800" b="1" i="1">
                                      <a:solidFill>
                                        <a:schemeClr val="tx1"/>
                                      </a:solidFill>
                                      <a:latin typeface="Cambria Math" panose="02040503050406030204" pitchFamily="18" charset="0"/>
                                    </a:rPr>
                                    <m:t>𝒌</m:t>
                                  </m:r>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𝑠</m:t>
                                  </m:r>
                                </m:sub>
                              </m:sSub>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e>
                              </m:d>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𝜖</m:t>
                                  </m:r>
                                </m:e>
                                <m:sub>
                                  <m:r>
                                    <a:rPr lang="en-IN" sz="1800" i="1">
                                      <a:solidFill>
                                        <a:schemeClr val="tx1"/>
                                      </a:solidFill>
                                      <a:latin typeface="Cambria Math" panose="02040503050406030204" pitchFamily="18" charset="0"/>
                                    </a:rPr>
                                    <m:t>𝑖𝑗</m:t>
                                  </m:r>
                                </m:sub>
                                <m:sup>
                                  <m:r>
                                    <a:rPr lang="en-IN" sz="1800" i="1">
                                      <a:solidFill>
                                        <a:schemeClr val="tx1"/>
                                      </a:solidFill>
                                      <a:latin typeface="Cambria Math" panose="02040503050406030204" pitchFamily="18" charset="0"/>
                                    </a:rPr>
                                    <m:t>𝑠</m:t>
                                  </m:r>
                                </m:sup>
                              </m:sSubSup>
                              <m:d>
                                <m:dPr>
                                  <m:ctrlPr>
                                    <a:rPr lang="en-IN" sz="1800" b="1" i="1">
                                      <a:solidFill>
                                        <a:schemeClr val="tx1"/>
                                      </a:solidFill>
                                      <a:latin typeface="Cambria Math" panose="02040503050406030204" pitchFamily="18" charset="0"/>
                                    </a:rPr>
                                  </m:ctrlPr>
                                </m:dPr>
                                <m:e>
                                  <m:r>
                                    <a:rPr lang="en-IN" sz="1800" b="1" i="1">
                                      <a:solidFill>
                                        <a:schemeClr val="tx1"/>
                                      </a:solidFill>
                                      <a:latin typeface="Cambria Math" panose="02040503050406030204" pitchFamily="18" charset="0"/>
                                    </a:rPr>
                                    <m:t>𝒌</m:t>
                                  </m:r>
                                </m:e>
                              </m:d>
                            </m:e>
                          </m:nary>
                        </m:e>
                      </m:d>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𝑘</m:t>
                          </m:r>
                        </m:e>
                        <m:sub>
                          <m:r>
                            <a:rPr lang="en-IN" sz="1800" i="1">
                              <a:solidFill>
                                <a:schemeClr val="tx1"/>
                              </a:solidFill>
                              <a:latin typeface="Cambria Math" panose="02040503050406030204" pitchFamily="18" charset="0"/>
                            </a:rPr>
                            <m:t>𝛽</m:t>
                          </m:r>
                        </m:sub>
                        <m:sup>
                          <m:r>
                            <a:rPr lang="en-IN" sz="1800" i="1">
                              <a:solidFill>
                                <a:schemeClr val="tx1"/>
                              </a:solidFill>
                              <a:latin typeface="Cambria Math" panose="02040503050406030204" pitchFamily="18" charset="0"/>
                            </a:rPr>
                            <m:t>𝑖</m:t>
                          </m:r>
                        </m:sup>
                      </m:sSubSup>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𝑘</m:t>
                          </m:r>
                        </m:e>
                        <m:sub>
                          <m:r>
                            <a:rPr lang="en-IN" sz="1800" i="1">
                              <a:solidFill>
                                <a:schemeClr val="tx1"/>
                              </a:solidFill>
                              <a:latin typeface="Cambria Math" panose="02040503050406030204" pitchFamily="18" charset="0"/>
                            </a:rPr>
                            <m:t>𝛽</m:t>
                          </m:r>
                        </m:sub>
                        <m:sup>
                          <m:r>
                            <a:rPr lang="en-IN" sz="1800" i="1">
                              <a:solidFill>
                                <a:schemeClr val="tx1"/>
                              </a:solidFill>
                              <a:latin typeface="Cambria Math" panose="02040503050406030204" pitchFamily="18" charset="0"/>
                            </a:rPr>
                            <m:t>𝑗</m:t>
                          </m:r>
                        </m:sup>
                      </m:sSubSup>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𝜓</m:t>
                          </m:r>
                        </m:e>
                        <m:sub>
                          <m:sSub>
                            <m:sSubPr>
                              <m:ctrlPr>
                                <a:rPr lang="en-IN" sz="1800" b="1" i="1">
                                  <a:solidFill>
                                    <a:schemeClr val="tx1"/>
                                  </a:solidFill>
                                  <a:latin typeface="Cambria Math" panose="02040503050406030204" pitchFamily="18" charset="0"/>
                                </a:rPr>
                              </m:ctrlPr>
                            </m:sSubPr>
                            <m:e>
                              <m:r>
                                <a:rPr lang="en-IN" sz="1800" b="1" i="1">
                                  <a:solidFill>
                                    <a:schemeClr val="tx1"/>
                                  </a:solidFill>
                                  <a:latin typeface="Cambria Math" panose="02040503050406030204" pitchFamily="18" charset="0"/>
                                </a:rPr>
                                <m:t>𝒌</m:t>
                              </m:r>
                            </m:e>
                            <m:sub>
                              <m:r>
                                <a:rPr lang="en-IN" sz="1800" b="1" i="1">
                                  <a:solidFill>
                                    <a:schemeClr val="tx1"/>
                                  </a:solidFill>
                                  <a:latin typeface="Cambria Math" panose="02040503050406030204" pitchFamily="18" charset="0"/>
                                </a:rPr>
                                <m:t>𝜷</m:t>
                              </m:r>
                            </m:sub>
                          </m:sSub>
                        </m:sub>
                      </m:sSub>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e>
                      </m:d>
                      <m:r>
                        <a:rPr lang="en-IN" sz="1800" b="0" i="1" smtClean="0">
                          <a:solidFill>
                            <a:schemeClr val="tx1"/>
                          </a:solidFill>
                          <a:latin typeface="Cambria Math" panose="02040503050406030204" pitchFamily="18" charset="0"/>
                        </a:rPr>
                        <m:t>=0.</m:t>
                      </m:r>
                    </m:oMath>
                  </m:oMathPara>
                </a14:m>
                <a:endParaRPr lang="en-IN" sz="1800" dirty="0">
                  <a:solidFill>
                    <a:schemeClr val="tx1"/>
                  </a:solidFill>
                  <a:latin typeface="Book Antiqua" panose="02040602050305030304" pitchFamily="18" charset="0"/>
                </a:endParaRPr>
              </a:p>
              <a:p>
                <a:pPr marL="0" indent="0">
                  <a:lnSpc>
                    <a:spcPct val="100000"/>
                  </a:lnSpc>
                  <a:spcBef>
                    <a:spcPts val="2400"/>
                  </a:spcBef>
                  <a:spcAft>
                    <a:spcPts val="600"/>
                  </a:spcAft>
                  <a:buNone/>
                </a:pPr>
                <a:endParaRPr lang="en-IN" sz="1600" b="0" dirty="0">
                  <a:solidFill>
                    <a:srgbClr val="532476"/>
                  </a:solidFill>
                  <a:latin typeface="Book Antiqua" panose="02040602050305030304" pitchFamily="18" charset="0"/>
                </a:endParaRP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302754" y="234714"/>
                <a:ext cx="11586491" cy="6623285"/>
              </a:xfrm>
              <a:blipFill>
                <a:blip r:embed="rId2"/>
                <a:stretch>
                  <a:fillRect l="-737" t="-921" r="-211"/>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8B3EE897-7B4F-0FBA-203D-7E0903CF40A7}"/>
              </a:ext>
            </a:extLst>
          </p:cNvPr>
          <p:cNvSpPr>
            <a:spLocks noGrp="1"/>
          </p:cNvSpPr>
          <p:nvPr>
            <p:ph type="sldNum" sz="quarter" idx="12"/>
          </p:nvPr>
        </p:nvSpPr>
        <p:spPr/>
        <p:txBody>
          <a:bodyPr/>
          <a:lstStyle/>
          <a:p>
            <a:fld id="{1F389A8C-0E70-4ABF-BB80-974D4641D6A7}" type="slidenum">
              <a:rPr lang="en-IN" smtClean="0"/>
              <a:t>10</a:t>
            </a:fld>
            <a:endParaRPr lang="en-IN" dirty="0"/>
          </a:p>
        </p:txBody>
      </p:sp>
    </p:spTree>
    <p:extLst>
      <p:ext uri="{BB962C8B-B14F-4D97-AF65-F5344CB8AC3E}">
        <p14:creationId xmlns:p14="http://schemas.microsoft.com/office/powerpoint/2010/main" val="831756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43667" y="331392"/>
                <a:ext cx="11586491" cy="6456033"/>
              </a:xfrm>
            </p:spPr>
            <p:txBody>
              <a:bodyPr>
                <a:noAutofit/>
              </a:bodyPr>
              <a:lstStyle/>
              <a:p>
                <a:pPr>
                  <a:lnSpc>
                    <a:spcPct val="100000"/>
                  </a:lnSpc>
                  <a:spcBef>
                    <a:spcPts val="2400"/>
                  </a:spcBef>
                  <a:spcAft>
                    <a:spcPts val="600"/>
                  </a:spcAft>
                  <a:buFont typeface="Wingdings" panose="05000000000000000000" pitchFamily="2" charset="2"/>
                  <a:buChar char="Ø"/>
                </a:pPr>
                <a:r>
                  <a:rPr lang="en-IN" sz="2400" b="0" dirty="0">
                    <a:solidFill>
                      <a:srgbClr val="0B2BB5"/>
                    </a:solidFill>
                    <a:latin typeface="Gabriola" panose="04040605051002020D02" pitchFamily="82" charset="0"/>
                  </a:rPr>
                  <a:t>Similarly the other equation of motion is obtained as (extremizing with respect to </a:t>
                </a:r>
                <a14:m>
                  <m:oMath xmlns:m="http://schemas.openxmlformats.org/officeDocument/2006/math">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h</m:t>
                        </m:r>
                      </m:e>
                      <m:sub>
                        <m:r>
                          <a:rPr lang="en-IN" sz="1800" b="1" i="1" smtClean="0">
                            <a:solidFill>
                              <a:schemeClr val="tx1"/>
                            </a:solidFill>
                            <a:latin typeface="Cambria Math" panose="02040503050406030204" pitchFamily="18" charset="0"/>
                          </a:rPr>
                          <m:t>𝒌</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𝑠</m:t>
                        </m:r>
                      </m:sub>
                      <m:sup>
                        <m:r>
                          <a:rPr lang="en-IN" sz="1800" b="0" i="1" smtClean="0">
                            <a:solidFill>
                              <a:schemeClr val="tx1"/>
                            </a:solidFill>
                            <a:latin typeface="Cambria Math" panose="02040503050406030204" pitchFamily="18" charset="0"/>
                          </a:rPr>
                          <m:t>∗</m:t>
                        </m:r>
                      </m:sup>
                    </m:sSubSup>
                  </m:oMath>
                </a14:m>
                <a:r>
                  <a:rPr lang="en-IN" sz="2400" b="0" dirty="0">
                    <a:solidFill>
                      <a:srgbClr val="0B2BB5"/>
                    </a:solidFill>
                    <a:latin typeface="Gabriola" panose="04040605051002020D02" pitchFamily="82" charset="0"/>
                  </a:rPr>
                  <a:t>)</a:t>
                </a:r>
              </a:p>
              <a:p>
                <a:pPr marL="0" indent="0">
                  <a:lnSpc>
                    <a:spcPct val="100000"/>
                  </a:lnSpc>
                  <a:spcBef>
                    <a:spcPts val="2400"/>
                  </a:spcBef>
                  <a:spcAft>
                    <a:spcPts val="600"/>
                  </a:spcAft>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h</m:t>
                              </m:r>
                            </m:e>
                          </m:acc>
                        </m:e>
                        <m:sub>
                          <m:r>
                            <a:rPr lang="en-IN" sz="1800" b="1" i="1" dirty="0" smtClean="0">
                              <a:solidFill>
                                <a:schemeClr val="tx1"/>
                              </a:solidFill>
                              <a:latin typeface="Cambria Math" panose="02040503050406030204" pitchFamily="18" charset="0"/>
                            </a:rPr>
                            <m:t>𝒌</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𝑠</m:t>
                          </m:r>
                        </m:sub>
                      </m:sSub>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𝑘</m:t>
                          </m:r>
                        </m:e>
                        <m:sup>
                          <m:r>
                            <a:rPr lang="en-IN" sz="1800" b="0" i="1" dirty="0" smtClean="0">
                              <a:solidFill>
                                <a:schemeClr val="tx1"/>
                              </a:solidFill>
                              <a:latin typeface="Cambria Math" panose="02040503050406030204" pitchFamily="18" charset="0"/>
                            </a:rPr>
                            <m:t>2</m:t>
                          </m:r>
                        </m:sup>
                      </m:sSup>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h</m:t>
                          </m:r>
                        </m:e>
                        <m:sub>
                          <m:r>
                            <a:rPr lang="en-IN" sz="1800" b="1" i="1" dirty="0" smtClean="0">
                              <a:solidFill>
                                <a:schemeClr val="tx1"/>
                              </a:solidFill>
                              <a:latin typeface="Cambria Math" panose="02040503050406030204" pitchFamily="18" charset="0"/>
                            </a:rPr>
                            <m:t>𝒌</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𝑠</m:t>
                          </m:r>
                        </m:sub>
                      </m:sSub>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f>
                        <m:fPr>
                          <m:ctrlPr>
                            <a:rPr lang="en-IN" sz="1800" b="0" i="1" dirty="0" smtClean="0">
                              <a:solidFill>
                                <a:schemeClr val="tx1"/>
                              </a:solidFill>
                              <a:latin typeface="Cambria Math" panose="02040503050406030204" pitchFamily="18" charset="0"/>
                            </a:rPr>
                          </m:ctrlPr>
                        </m:fPr>
                        <m:num>
                          <m:r>
                            <a:rPr lang="en-IN" sz="1800" b="0" i="1" dirty="0" smtClean="0">
                              <a:solidFill>
                                <a:schemeClr val="tx1"/>
                              </a:solidFill>
                              <a:latin typeface="Cambria Math" panose="02040503050406030204" pitchFamily="18" charset="0"/>
                            </a:rPr>
                            <m:t>4</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𝛾</m:t>
                              </m:r>
                            </m:e>
                            <m:sub>
                              <m:r>
                                <a:rPr lang="en-IN" sz="1800" b="0" i="1" dirty="0" smtClean="0">
                                  <a:solidFill>
                                    <a:schemeClr val="tx1"/>
                                  </a:solidFill>
                                  <a:latin typeface="Cambria Math" panose="02040503050406030204" pitchFamily="18" charset="0"/>
                                </a:rPr>
                                <m:t>𝛽</m:t>
                              </m:r>
                            </m:sub>
                          </m:sSub>
                          <m:r>
                            <a:rPr lang="en-IN" sz="1800" b="0" i="1" dirty="0" smtClean="0">
                              <a:solidFill>
                                <a:schemeClr val="tx1"/>
                              </a:solidFill>
                              <a:latin typeface="Cambria Math" panose="02040503050406030204" pitchFamily="18" charset="0"/>
                            </a:rPr>
                            <m:t>𝜅</m:t>
                          </m:r>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𝑐</m:t>
                              </m:r>
                            </m:e>
                            <m:sub>
                              <m:r>
                                <a:rPr lang="en-IN" sz="1800" b="0" i="1" dirty="0" smtClean="0">
                                  <a:solidFill>
                                    <a:schemeClr val="tx1"/>
                                  </a:solidFill>
                                  <a:latin typeface="Cambria Math" panose="02040503050406030204" pitchFamily="18" charset="0"/>
                                </a:rPr>
                                <m:t>𝑠</m:t>
                              </m:r>
                            </m:sub>
                            <m:sup>
                              <m:r>
                                <a:rPr lang="en-IN" sz="1800" b="0" i="1" dirty="0" smtClean="0">
                                  <a:solidFill>
                                    <a:schemeClr val="tx1"/>
                                  </a:solidFill>
                                  <a:latin typeface="Cambria Math" panose="02040503050406030204" pitchFamily="18" charset="0"/>
                                </a:rPr>
                                <m:t>2</m:t>
                              </m:r>
                            </m:sup>
                          </m:sSubSup>
                        </m:num>
                        <m:den>
                          <m:rad>
                            <m:radPr>
                              <m:degHide m:val="on"/>
                              <m:ctrlPr>
                                <a:rPr lang="en-IN" sz="1800" b="0" i="1" dirty="0" smtClean="0">
                                  <a:solidFill>
                                    <a:schemeClr val="tx1"/>
                                  </a:solidFill>
                                  <a:latin typeface="Cambria Math" panose="02040503050406030204" pitchFamily="18" charset="0"/>
                                </a:rPr>
                              </m:ctrlPr>
                            </m:radPr>
                            <m:deg/>
                            <m:e>
                              <m:r>
                                <a:rPr lang="en-IN" sz="1800" b="0" i="1" dirty="0" smtClean="0">
                                  <a:solidFill>
                                    <a:schemeClr val="tx1"/>
                                  </a:solidFill>
                                  <a:latin typeface="Cambria Math" panose="02040503050406030204" pitchFamily="18" charset="0"/>
                                </a:rPr>
                                <m:t>𝑉</m:t>
                              </m:r>
                            </m:e>
                          </m:rad>
                        </m:den>
                      </m:f>
                      <m:sSup>
                        <m:sSupPr>
                          <m:ctrlPr>
                            <a:rPr lang="en-IN" sz="1800" b="0" i="1" dirty="0" smtClean="0">
                              <a:solidFill>
                                <a:schemeClr val="tx1"/>
                              </a:solidFill>
                              <a:latin typeface="Cambria Math" panose="02040503050406030204" pitchFamily="18" charset="0"/>
                            </a:rPr>
                          </m:ctrlPr>
                        </m:sSupPr>
                        <m:e>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𝜖</m:t>
                              </m:r>
                            </m:e>
                            <m:sub>
                              <m:r>
                                <a:rPr lang="en-IN" sz="1800" b="0" i="1" dirty="0" smtClean="0">
                                  <a:solidFill>
                                    <a:schemeClr val="tx1"/>
                                  </a:solidFill>
                                  <a:latin typeface="Cambria Math" panose="02040503050406030204" pitchFamily="18" charset="0"/>
                                </a:rPr>
                                <m:t>𝑖𝑗</m:t>
                              </m:r>
                            </m:sub>
                            <m:sup>
                              <m:r>
                                <a:rPr lang="en-IN" sz="1800" b="0" i="1" dirty="0" smtClean="0">
                                  <a:solidFill>
                                    <a:schemeClr val="tx1"/>
                                  </a:solidFill>
                                  <a:latin typeface="Cambria Math" panose="02040503050406030204" pitchFamily="18" charset="0"/>
                                </a:rPr>
                                <m:t>𝑠</m:t>
                              </m:r>
                            </m:sup>
                          </m:sSubSup>
                        </m:e>
                        <m:sup>
                          <m:r>
                            <a:rPr lang="en-IN" sz="1800" b="0" i="1" dirty="0" smtClean="0">
                              <a:solidFill>
                                <a:schemeClr val="tx1"/>
                              </a:solidFill>
                              <a:latin typeface="Cambria Math" panose="02040503050406030204" pitchFamily="18" charset="0"/>
                            </a:rPr>
                            <m:t>∗</m:t>
                          </m:r>
                        </m:sup>
                      </m:sSup>
                      <m:d>
                        <m:dPr>
                          <m:ctrlPr>
                            <a:rPr lang="en-IN" sz="1800" b="0" i="1" dirty="0" smtClean="0">
                              <a:solidFill>
                                <a:schemeClr val="tx1"/>
                              </a:solidFill>
                              <a:latin typeface="Cambria Math" panose="02040503050406030204" pitchFamily="18" charset="0"/>
                            </a:rPr>
                          </m:ctrlPr>
                        </m:dPr>
                        <m:e>
                          <m:r>
                            <a:rPr lang="en-IN" sz="1800" b="1" i="1" dirty="0" smtClean="0">
                              <a:solidFill>
                                <a:schemeClr val="tx1"/>
                              </a:solidFill>
                              <a:latin typeface="Cambria Math" panose="02040503050406030204" pitchFamily="18" charset="0"/>
                            </a:rPr>
                            <m:t>𝒌</m:t>
                          </m:r>
                        </m:e>
                      </m:d>
                      <m:nary>
                        <m:naryPr>
                          <m:chr m:val="∑"/>
                          <m:supHide m:val="on"/>
                          <m:ctrlPr>
                            <a:rPr lang="en-IN" sz="1800" b="0" i="1" dirty="0" smtClean="0">
                              <a:solidFill>
                                <a:schemeClr val="tx1"/>
                              </a:solidFill>
                              <a:latin typeface="Cambria Math" panose="02040503050406030204" pitchFamily="18" charset="0"/>
                            </a:rPr>
                          </m:ctrlPr>
                        </m:naryPr>
                        <m:sub>
                          <m:sSub>
                            <m:sSubPr>
                              <m:ctrlPr>
                                <a:rPr lang="en-IN" sz="1800" b="0" i="1" dirty="0" smtClean="0">
                                  <a:solidFill>
                                    <a:schemeClr val="tx1"/>
                                  </a:solidFill>
                                  <a:latin typeface="Cambria Math" panose="02040503050406030204" pitchFamily="18" charset="0"/>
                                </a:rPr>
                              </m:ctrlPr>
                            </m:sSubPr>
                            <m:e>
                              <m:r>
                                <a:rPr lang="en-IN" sz="1800" b="1" i="1" dirty="0" smtClean="0">
                                  <a:solidFill>
                                    <a:schemeClr val="tx1"/>
                                  </a:solidFill>
                                  <a:latin typeface="Cambria Math" panose="02040503050406030204" pitchFamily="18" charset="0"/>
                                </a:rPr>
                                <m:t>𝒌</m:t>
                              </m:r>
                            </m:e>
                            <m:sub>
                              <m:r>
                                <a:rPr lang="en-IN" sz="1800" b="0" i="1" dirty="0" smtClean="0">
                                  <a:solidFill>
                                    <a:schemeClr val="tx1"/>
                                  </a:solidFill>
                                  <a:latin typeface="Cambria Math" panose="02040503050406030204" pitchFamily="18" charset="0"/>
                                </a:rPr>
                                <m:t>𝛽</m:t>
                              </m:r>
                            </m:sub>
                          </m:sSub>
                        </m:sub>
                        <m:sup/>
                        <m:e>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𝑘</m:t>
                              </m:r>
                            </m:e>
                            <m:sub>
                              <m:r>
                                <a:rPr lang="en-IN" sz="1800" b="0" i="1" dirty="0" smtClean="0">
                                  <a:solidFill>
                                    <a:schemeClr val="tx1"/>
                                  </a:solidFill>
                                  <a:latin typeface="Cambria Math" panose="02040503050406030204" pitchFamily="18" charset="0"/>
                                </a:rPr>
                                <m:t>𝛽</m:t>
                              </m:r>
                            </m:sub>
                            <m:sup>
                              <m:r>
                                <a:rPr lang="en-IN" sz="1800" b="0" i="1" dirty="0" smtClean="0">
                                  <a:solidFill>
                                    <a:schemeClr val="tx1"/>
                                  </a:solidFill>
                                  <a:latin typeface="Cambria Math" panose="02040503050406030204" pitchFamily="18" charset="0"/>
                                </a:rPr>
                                <m:t>𝑖</m:t>
                              </m:r>
                            </m:sup>
                          </m:sSubSup>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𝑘</m:t>
                              </m:r>
                            </m:e>
                            <m:sub>
                              <m:r>
                                <a:rPr lang="en-IN" sz="1800" b="0" i="1" dirty="0" smtClean="0">
                                  <a:solidFill>
                                    <a:schemeClr val="tx1"/>
                                  </a:solidFill>
                                  <a:latin typeface="Cambria Math" panose="02040503050406030204" pitchFamily="18" charset="0"/>
                                </a:rPr>
                                <m:t>𝛽</m:t>
                              </m:r>
                            </m:sub>
                            <m:sup>
                              <m:r>
                                <a:rPr lang="en-IN" sz="1800" b="0" i="1" dirty="0" smtClean="0">
                                  <a:solidFill>
                                    <a:schemeClr val="tx1"/>
                                  </a:solidFill>
                                  <a:latin typeface="Cambria Math" panose="02040503050406030204" pitchFamily="18" charset="0"/>
                                </a:rPr>
                                <m:t>𝑗</m:t>
                              </m:r>
                            </m:sup>
                          </m:sSubSup>
                          <m:sSup>
                            <m:sSupPr>
                              <m:ctrlPr>
                                <a:rPr lang="en-IN" sz="1800" i="1" smtClean="0">
                                  <a:solidFill>
                                    <a:schemeClr val="tx1"/>
                                  </a:solidFill>
                                  <a:latin typeface="Cambria Math" panose="02040503050406030204" pitchFamily="18" charset="0"/>
                                </a:rPr>
                              </m:ctrlPr>
                            </m:sSupPr>
                            <m:e>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𝜓</m:t>
                                      </m:r>
                                    </m:e>
                                    <m:sub>
                                      <m:sSub>
                                        <m:sSubPr>
                                          <m:ctrlPr>
                                            <a:rPr lang="en-IN" sz="1800" b="1" i="1">
                                              <a:solidFill>
                                                <a:schemeClr val="tx1"/>
                                              </a:solidFill>
                                              <a:latin typeface="Cambria Math" panose="02040503050406030204" pitchFamily="18" charset="0"/>
                                            </a:rPr>
                                          </m:ctrlPr>
                                        </m:sSubPr>
                                        <m:e>
                                          <m:r>
                                            <a:rPr lang="en-IN" sz="1800" b="1" i="1">
                                              <a:solidFill>
                                                <a:schemeClr val="tx1"/>
                                              </a:solidFill>
                                              <a:latin typeface="Cambria Math" panose="02040503050406030204" pitchFamily="18" charset="0"/>
                                            </a:rPr>
                                            <m:t>𝒌</m:t>
                                          </m:r>
                                        </m:e>
                                        <m:sub>
                                          <m:r>
                                            <a:rPr lang="en-IN" sz="1800" b="1" i="1">
                                              <a:solidFill>
                                                <a:schemeClr val="tx1"/>
                                              </a:solidFill>
                                              <a:latin typeface="Cambria Math" panose="02040503050406030204" pitchFamily="18" charset="0"/>
                                            </a:rPr>
                                            <m:t>𝜷</m:t>
                                          </m:r>
                                        </m:sub>
                                      </m:sSub>
                                    </m:sub>
                                  </m:sSub>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e>
                                  </m:d>
                                </m:e>
                              </m:d>
                            </m:e>
                            <m:sup>
                              <m:r>
                                <a:rPr lang="en-IN" sz="1800" i="1">
                                  <a:solidFill>
                                    <a:schemeClr val="tx1"/>
                                  </a:solidFill>
                                  <a:latin typeface="Cambria Math" panose="02040503050406030204" pitchFamily="18" charset="0"/>
                                </a:rPr>
                                <m:t>2</m:t>
                              </m:r>
                            </m:sup>
                          </m:sSup>
                        </m:e>
                      </m:nary>
                      <m:r>
                        <a:rPr lang="en-IN" sz="1800" b="0" i="1" dirty="0" smtClean="0">
                          <a:solidFill>
                            <a:schemeClr val="tx1"/>
                          </a:solidFill>
                          <a:latin typeface="Cambria Math" panose="02040503050406030204" pitchFamily="18" charset="0"/>
                        </a:rPr>
                        <m:t>.</m:t>
                      </m:r>
                    </m:oMath>
                  </m:oMathPara>
                </a14:m>
                <a:endParaRPr lang="en-IN" sz="1800" b="0" dirty="0">
                  <a:solidFill>
                    <a:schemeClr val="tx1"/>
                  </a:solidFill>
                  <a:latin typeface="Gabriola" panose="04040605051002020D02" pitchFamily="82" charset="0"/>
                </a:endParaRPr>
              </a:p>
              <a:p>
                <a:pPr>
                  <a:lnSpc>
                    <a:spcPct val="100000"/>
                  </a:lnSpc>
                  <a:spcBef>
                    <a:spcPts val="24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Up to this point the BEC as well as the gravitational wave is treated classically.</a:t>
                </a:r>
              </a:p>
              <a:p>
                <a:pPr>
                  <a:lnSpc>
                    <a:spcPct val="100000"/>
                  </a:lnSpc>
                  <a:spcBef>
                    <a:spcPts val="2400"/>
                  </a:spcBef>
                  <a:spcAft>
                    <a:spcPts val="600"/>
                  </a:spcAft>
                  <a:buFont typeface="Wingdings" panose="05000000000000000000" pitchFamily="2" charset="2"/>
                  <a:buChar char="Ø"/>
                </a:pPr>
                <a:r>
                  <a:rPr lang="en-IN" sz="2400" b="0" dirty="0">
                    <a:solidFill>
                      <a:srgbClr val="0B2BB5"/>
                    </a:solidFill>
                    <a:latin typeface="Gabriola" panose="04040605051002020D02" pitchFamily="82" charset="0"/>
                  </a:rPr>
                  <a:t>Our nex</a:t>
                </a:r>
                <a:r>
                  <a:rPr lang="en-IN" sz="2400" dirty="0">
                    <a:solidFill>
                      <a:srgbClr val="0B2BB5"/>
                    </a:solidFill>
                    <a:latin typeface="Gabriola" panose="04040605051002020D02" pitchFamily="82" charset="0"/>
                  </a:rPr>
                  <a:t>t aim is to quantize the gravitational fluctuations to investigate the effect of gravitons on the BEC.</a:t>
                </a:r>
                <a:endParaRPr lang="en-IN" sz="2400" b="0" dirty="0">
                  <a:solidFill>
                    <a:srgbClr val="0B2BB5"/>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343667" y="331392"/>
                <a:ext cx="11586491" cy="6456033"/>
              </a:xfrm>
              <a:blipFill>
                <a:blip r:embed="rId3"/>
                <a:stretch>
                  <a:fillRect l="-684" t="-944"/>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6ED42032-A0DD-3A64-1DE2-EC3571AB370F}"/>
              </a:ext>
            </a:extLst>
          </p:cNvPr>
          <p:cNvSpPr>
            <a:spLocks noGrp="1"/>
          </p:cNvSpPr>
          <p:nvPr>
            <p:ph type="sldNum" sz="quarter" idx="12"/>
          </p:nvPr>
        </p:nvSpPr>
        <p:spPr/>
        <p:txBody>
          <a:bodyPr/>
          <a:lstStyle/>
          <a:p>
            <a:fld id="{1F389A8C-0E70-4ABF-BB80-974D4641D6A7}" type="slidenum">
              <a:rPr lang="en-IN" smtClean="0"/>
              <a:t>11</a:t>
            </a:fld>
            <a:endParaRPr lang="en-IN" dirty="0"/>
          </a:p>
        </p:txBody>
      </p:sp>
    </p:spTree>
    <p:extLst>
      <p:ext uri="{BB962C8B-B14F-4D97-AF65-F5344CB8AC3E}">
        <p14:creationId xmlns:p14="http://schemas.microsoft.com/office/powerpoint/2010/main" val="3188712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38648-0B43-902D-CD5E-196F636CE433}"/>
              </a:ext>
            </a:extLst>
          </p:cNvPr>
          <p:cNvSpPr>
            <a:spLocks noGrp="1"/>
          </p:cNvSpPr>
          <p:nvPr>
            <p:ph type="title"/>
          </p:nvPr>
        </p:nvSpPr>
        <p:spPr>
          <a:xfrm>
            <a:off x="343667" y="0"/>
            <a:ext cx="10515600" cy="1061685"/>
          </a:xfrm>
        </p:spPr>
        <p:txBody>
          <a:bodyPr>
            <a:normAutofit/>
          </a:bodyPr>
          <a:lstStyle/>
          <a:p>
            <a:r>
              <a:rPr lang="en-IN" sz="3600" b="1" dirty="0">
                <a:solidFill>
                  <a:srgbClr val="532476"/>
                </a:solidFill>
                <a:latin typeface="Bradley Hand ITC" panose="03070402050302030203" pitchFamily="66" charset="0"/>
              </a:rPr>
              <a:t>Graviton induced noise in the BEC</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43667" y="718019"/>
                <a:ext cx="11586491" cy="5873026"/>
              </a:xfrm>
            </p:spPr>
            <p:txBody>
              <a:bodyPr>
                <a:noAutofit/>
              </a:bodyPr>
              <a:lstStyle/>
              <a:p>
                <a:pPr>
                  <a:lnSpc>
                    <a:spcPct val="100000"/>
                  </a:lnSpc>
                  <a:spcBef>
                    <a:spcPts val="1800"/>
                  </a:spcBef>
                  <a:spcAft>
                    <a:spcPts val="1800"/>
                  </a:spcAft>
                  <a:buFont typeface="Wingdings" panose="05000000000000000000" pitchFamily="2" charset="2"/>
                  <a:buChar char="Ø"/>
                </a:pPr>
                <a:r>
                  <a:rPr lang="en-IN" sz="2400" dirty="0">
                    <a:solidFill>
                      <a:srgbClr val="0B2BB5"/>
                    </a:solidFill>
                    <a:latin typeface="Gabriola" panose="04040605051002020D02" pitchFamily="82" charset="0"/>
                  </a:rPr>
                  <a:t>Our current aim is to quantize the gravitational fluctuation part of the theory by raising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h</m:t>
                        </m:r>
                      </m:e>
                      <m:sub>
                        <m:r>
                          <a:rPr lang="en-IN" sz="1800" b="1" i="1" smtClean="0">
                            <a:solidFill>
                              <a:schemeClr val="tx1"/>
                            </a:solidFill>
                            <a:latin typeface="Cambria Math" panose="02040503050406030204" pitchFamily="18" charset="0"/>
                          </a:rPr>
                          <m:t>𝒌</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𝑠</m:t>
                        </m:r>
                      </m:sub>
                    </m:sSub>
                  </m:oMath>
                </a14:m>
                <a:r>
                  <a:rPr lang="en-IN" sz="1800" dirty="0">
                    <a:solidFill>
                      <a:srgbClr val="532476"/>
                    </a:solidFill>
                    <a:latin typeface="Gabriola" panose="04040605051002020D02" pitchFamily="82" charset="0"/>
                  </a:rPr>
                  <a:t> </a:t>
                </a:r>
                <a:r>
                  <a:rPr lang="en-IN" sz="2400" dirty="0">
                    <a:solidFill>
                      <a:srgbClr val="0B2BB5"/>
                    </a:solidFill>
                    <a:latin typeface="Gabriola" panose="04040605051002020D02" pitchFamily="82" charset="0"/>
                  </a:rPr>
                  <a:t>to operator status which in the interaction picture takes the form</a:t>
                </a:r>
              </a:p>
              <a:p>
                <a:pPr marL="0" indent="0">
                  <a:lnSpc>
                    <a:spcPct val="100000"/>
                  </a:lnSpc>
                  <a:spcBef>
                    <a:spcPts val="1800"/>
                  </a:spcBef>
                  <a:spcAft>
                    <a:spcPts val="1800"/>
                  </a:spcAft>
                  <a:buNone/>
                </a:pPr>
                <a14:m>
                  <m:oMathPara xmlns:m="http://schemas.openxmlformats.org/officeDocument/2006/math">
                    <m:oMathParaPr>
                      <m:jc m:val="centerGroup"/>
                    </m:oMathParaPr>
                    <m:oMath xmlns:m="http://schemas.openxmlformats.org/officeDocument/2006/math">
                      <m:sSubSup>
                        <m:sSubSupPr>
                          <m:ctrlPr>
                            <a:rPr lang="en-IN" sz="1800" i="1" dirty="0" smtClean="0">
                              <a:solidFill>
                                <a:schemeClr val="tx1"/>
                              </a:solidFill>
                              <a:latin typeface="Cambria Math" panose="02040503050406030204" pitchFamily="18" charset="0"/>
                            </a:rPr>
                          </m:ctrlPr>
                        </m:sSubSupPr>
                        <m:e>
                          <m:acc>
                            <m:accPr>
                              <m:chr m:val="̂"/>
                              <m:ctrlPr>
                                <a:rPr lang="en-IN" sz="180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h</m:t>
                              </m:r>
                            </m:e>
                          </m:acc>
                        </m:e>
                        <m:sub>
                          <m:r>
                            <a:rPr lang="en-IN" sz="1800" b="0" i="1" dirty="0" smtClean="0">
                              <a:solidFill>
                                <a:schemeClr val="tx1"/>
                              </a:solidFill>
                              <a:latin typeface="Cambria Math" panose="02040503050406030204" pitchFamily="18" charset="0"/>
                            </a:rPr>
                            <m:t>𝑘</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𝑠</m:t>
                          </m:r>
                        </m:sub>
                        <m:sup>
                          <m:r>
                            <a:rPr lang="en-IN" sz="1800" b="0" i="1" dirty="0" smtClean="0">
                              <a:solidFill>
                                <a:schemeClr val="tx1"/>
                              </a:solidFill>
                              <a:latin typeface="Cambria Math" panose="02040503050406030204" pitchFamily="18" charset="0"/>
                            </a:rPr>
                            <m:t>𝐼</m:t>
                          </m:r>
                        </m:sup>
                      </m:sSubSup>
                      <m:d>
                        <m:dPr>
                          <m:ctrlPr>
                            <a:rPr lang="en-IN" sz="180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d>
                        <m:dPr>
                          <m:begChr m:val="⟨"/>
                          <m:endChr m:val="⟩"/>
                          <m:ctrlPr>
                            <a:rPr lang="en-IN" sz="1800" i="1" dirty="0" smtClean="0">
                              <a:solidFill>
                                <a:schemeClr val="tx1"/>
                              </a:solidFill>
                              <a:latin typeface="Cambria Math" panose="02040503050406030204" pitchFamily="18" charset="0"/>
                            </a:rPr>
                          </m:ctrlPr>
                        </m:dPr>
                        <m:e>
                          <m:sSubSup>
                            <m:sSubSupPr>
                              <m:ctrlPr>
                                <a:rPr lang="en-IN" sz="1800" i="1" dirty="0">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b="0" i="1">
                                      <a:solidFill>
                                        <a:schemeClr val="tx1"/>
                                      </a:solidFill>
                                      <a:latin typeface="Cambria Math" panose="02040503050406030204" pitchFamily="18" charset="0"/>
                                    </a:rPr>
                                    <m:t>h</m:t>
                                  </m:r>
                                </m:e>
                              </m:acc>
                            </m:e>
                            <m:sub>
                              <m:r>
                                <a:rPr lang="en-IN" sz="1800" b="0" i="1" dirty="0">
                                  <a:solidFill>
                                    <a:schemeClr val="tx1"/>
                                  </a:solidFill>
                                  <a:latin typeface="Cambria Math" panose="02040503050406030204" pitchFamily="18" charset="0"/>
                                </a:rPr>
                                <m:t>𝑘</m:t>
                              </m:r>
                              <m:r>
                                <a:rPr lang="en-IN" sz="1800" b="0" i="1" dirty="0">
                                  <a:solidFill>
                                    <a:schemeClr val="tx1"/>
                                  </a:solidFill>
                                  <a:latin typeface="Cambria Math" panose="02040503050406030204" pitchFamily="18" charset="0"/>
                                </a:rPr>
                                <m:t>,</m:t>
                              </m:r>
                              <m:r>
                                <a:rPr lang="en-IN" sz="1800" b="0" i="1" dirty="0">
                                  <a:solidFill>
                                    <a:schemeClr val="tx1"/>
                                  </a:solidFill>
                                  <a:latin typeface="Cambria Math" panose="02040503050406030204" pitchFamily="18" charset="0"/>
                                </a:rPr>
                                <m:t>𝑠</m:t>
                              </m:r>
                            </m:sub>
                            <m:sup>
                              <m:r>
                                <a:rPr lang="en-IN" sz="1800" b="0" i="1" dirty="0">
                                  <a:solidFill>
                                    <a:schemeClr val="tx1"/>
                                  </a:solidFill>
                                  <a:latin typeface="Cambria Math" panose="02040503050406030204" pitchFamily="18" charset="0"/>
                                </a:rPr>
                                <m:t>𝐼</m:t>
                              </m:r>
                            </m:sup>
                          </m:sSubSup>
                        </m:e>
                      </m:d>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𝛿</m:t>
                      </m:r>
                      <m:sSubSup>
                        <m:sSubSupPr>
                          <m:ctrlPr>
                            <a:rPr lang="en-IN" sz="1800" i="1" dirty="0">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b="0" i="1">
                                  <a:solidFill>
                                    <a:schemeClr val="tx1"/>
                                  </a:solidFill>
                                  <a:latin typeface="Cambria Math" panose="02040503050406030204" pitchFamily="18" charset="0"/>
                                </a:rPr>
                                <m:t>h</m:t>
                              </m:r>
                            </m:e>
                          </m:acc>
                        </m:e>
                        <m:sub>
                          <m:r>
                            <a:rPr lang="en-IN" sz="1800" b="0" i="1" dirty="0">
                              <a:solidFill>
                                <a:schemeClr val="tx1"/>
                              </a:solidFill>
                              <a:latin typeface="Cambria Math" panose="02040503050406030204" pitchFamily="18" charset="0"/>
                            </a:rPr>
                            <m:t>𝑘</m:t>
                          </m:r>
                          <m:r>
                            <a:rPr lang="en-IN" sz="1800" b="0" i="1" dirty="0">
                              <a:solidFill>
                                <a:schemeClr val="tx1"/>
                              </a:solidFill>
                              <a:latin typeface="Cambria Math" panose="02040503050406030204" pitchFamily="18" charset="0"/>
                            </a:rPr>
                            <m:t>,</m:t>
                          </m:r>
                          <m:r>
                            <a:rPr lang="en-IN" sz="1800" b="0" i="1" dirty="0">
                              <a:solidFill>
                                <a:schemeClr val="tx1"/>
                              </a:solidFill>
                              <a:latin typeface="Cambria Math" panose="02040503050406030204" pitchFamily="18" charset="0"/>
                            </a:rPr>
                            <m:t>𝑠</m:t>
                          </m:r>
                        </m:sub>
                        <m:sup>
                          <m:r>
                            <a:rPr lang="en-IN" sz="1800" b="0" i="1" dirty="0">
                              <a:solidFill>
                                <a:schemeClr val="tx1"/>
                              </a:solidFill>
                              <a:latin typeface="Cambria Math" panose="02040503050406030204" pitchFamily="18" charset="0"/>
                            </a:rPr>
                            <m:t>𝐼</m:t>
                          </m:r>
                        </m:sup>
                      </m:sSubSup>
                      <m:d>
                        <m:dPr>
                          <m:ctrlPr>
                            <a:rPr lang="en-IN" sz="180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sSubSup>
                        <m:sSubSupPr>
                          <m:ctrlPr>
                            <a:rPr lang="en-IN" sz="180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h</m:t>
                          </m:r>
                        </m:e>
                        <m:sub>
                          <m:r>
                            <a:rPr lang="en-IN" sz="1800" b="0" i="1" dirty="0" smtClean="0">
                              <a:solidFill>
                                <a:schemeClr val="tx1"/>
                              </a:solidFill>
                              <a:latin typeface="Cambria Math" panose="02040503050406030204" pitchFamily="18" charset="0"/>
                            </a:rPr>
                            <m:t>𝑐𝑙</m:t>
                          </m:r>
                        </m:sub>
                        <m:sup>
                          <m:r>
                            <a:rPr lang="en-IN" sz="1800" b="0" i="1" dirty="0" smtClean="0">
                              <a:solidFill>
                                <a:schemeClr val="tx1"/>
                              </a:solidFill>
                              <a:latin typeface="Cambria Math" panose="02040503050406030204" pitchFamily="18" charset="0"/>
                            </a:rPr>
                            <m:t>𝑠</m:t>
                          </m:r>
                        </m:sup>
                      </m:sSubSup>
                      <m:d>
                        <m:dPr>
                          <m:ctrlPr>
                            <a:rPr lang="en-IN" sz="180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𝑘</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𝑡</m:t>
                          </m:r>
                        </m:e>
                      </m:d>
                      <m:r>
                        <a:rPr lang="en-IN" sz="1800" b="0" i="1" dirty="0">
                          <a:solidFill>
                            <a:schemeClr val="tx1"/>
                          </a:solidFill>
                          <a:latin typeface="Cambria Math" panose="02040503050406030204" pitchFamily="18" charset="0"/>
                        </a:rPr>
                        <m:t>+</m:t>
                      </m:r>
                      <m:r>
                        <a:rPr lang="en-IN" sz="1800" b="0" i="1" dirty="0">
                          <a:solidFill>
                            <a:schemeClr val="tx1"/>
                          </a:solidFill>
                          <a:latin typeface="Cambria Math" panose="02040503050406030204" pitchFamily="18" charset="0"/>
                        </a:rPr>
                        <m:t>𝛿</m:t>
                      </m:r>
                      <m:sSubSup>
                        <m:sSubSupPr>
                          <m:ctrlPr>
                            <a:rPr lang="en-IN" sz="1800" i="1" dirty="0">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b="0" i="1">
                                  <a:solidFill>
                                    <a:schemeClr val="tx1"/>
                                  </a:solidFill>
                                  <a:latin typeface="Cambria Math" panose="02040503050406030204" pitchFamily="18" charset="0"/>
                                </a:rPr>
                                <m:t>h</m:t>
                              </m:r>
                            </m:e>
                          </m:acc>
                        </m:e>
                        <m:sub>
                          <m:r>
                            <a:rPr lang="en-IN" sz="1800" b="0" i="1" dirty="0">
                              <a:solidFill>
                                <a:schemeClr val="tx1"/>
                              </a:solidFill>
                              <a:latin typeface="Cambria Math" panose="02040503050406030204" pitchFamily="18" charset="0"/>
                            </a:rPr>
                            <m:t>𝑘</m:t>
                          </m:r>
                          <m:r>
                            <a:rPr lang="en-IN" sz="1800" b="0" i="1" dirty="0">
                              <a:solidFill>
                                <a:schemeClr val="tx1"/>
                              </a:solidFill>
                              <a:latin typeface="Cambria Math" panose="02040503050406030204" pitchFamily="18" charset="0"/>
                            </a:rPr>
                            <m:t>,</m:t>
                          </m:r>
                          <m:r>
                            <a:rPr lang="en-IN" sz="1800" b="0" i="1" dirty="0">
                              <a:solidFill>
                                <a:schemeClr val="tx1"/>
                              </a:solidFill>
                              <a:latin typeface="Cambria Math" panose="02040503050406030204" pitchFamily="18" charset="0"/>
                            </a:rPr>
                            <m:t>𝑠</m:t>
                          </m:r>
                        </m:sub>
                        <m:sup>
                          <m:r>
                            <a:rPr lang="en-IN" sz="1800" b="0" i="1" dirty="0">
                              <a:solidFill>
                                <a:schemeClr val="tx1"/>
                              </a:solidFill>
                              <a:latin typeface="Cambria Math" panose="02040503050406030204" pitchFamily="18" charset="0"/>
                            </a:rPr>
                            <m:t>𝐼</m:t>
                          </m:r>
                        </m:sup>
                      </m:sSubSup>
                      <m:d>
                        <m:dPr>
                          <m:ctrlPr>
                            <a:rPr lang="en-IN" sz="1800" i="1" dirty="0">
                              <a:solidFill>
                                <a:schemeClr val="tx1"/>
                              </a:solidFill>
                              <a:latin typeface="Cambria Math" panose="02040503050406030204" pitchFamily="18" charset="0"/>
                            </a:rPr>
                          </m:ctrlPr>
                        </m:dPr>
                        <m:e>
                          <m:r>
                            <a:rPr lang="en-IN" sz="1800" b="0" i="1" dirty="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r>
                        <a:rPr lang="en-IN" sz="1800" b="0" i="1" dirty="0">
                          <a:solidFill>
                            <a:schemeClr val="tx1"/>
                          </a:solidFill>
                          <a:latin typeface="Cambria Math" panose="02040503050406030204" pitchFamily="18" charset="0"/>
                        </a:rPr>
                        <m:t>𝛿</m:t>
                      </m:r>
                      <m:sSubSup>
                        <m:sSubSupPr>
                          <m:ctrlPr>
                            <a:rPr lang="en-IN" sz="1800" i="1" dirty="0">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b="0" i="1">
                                  <a:solidFill>
                                    <a:schemeClr val="tx1"/>
                                  </a:solidFill>
                                  <a:latin typeface="Cambria Math" panose="02040503050406030204" pitchFamily="18" charset="0"/>
                                </a:rPr>
                                <m:t>h</m:t>
                              </m:r>
                            </m:e>
                          </m:acc>
                        </m:e>
                        <m:sub>
                          <m:r>
                            <a:rPr lang="en-IN" sz="1800" b="0" i="1" dirty="0">
                              <a:solidFill>
                                <a:schemeClr val="tx1"/>
                              </a:solidFill>
                              <a:latin typeface="Cambria Math" panose="02040503050406030204" pitchFamily="18" charset="0"/>
                            </a:rPr>
                            <m:t>𝑘</m:t>
                          </m:r>
                          <m:r>
                            <a:rPr lang="en-IN" sz="1800" b="0" i="1" dirty="0">
                              <a:solidFill>
                                <a:schemeClr val="tx1"/>
                              </a:solidFill>
                              <a:latin typeface="Cambria Math" panose="02040503050406030204" pitchFamily="18" charset="0"/>
                            </a:rPr>
                            <m:t>,</m:t>
                          </m:r>
                          <m:r>
                            <a:rPr lang="en-IN" sz="1800" b="0" i="1" dirty="0">
                              <a:solidFill>
                                <a:schemeClr val="tx1"/>
                              </a:solidFill>
                              <a:latin typeface="Cambria Math" panose="02040503050406030204" pitchFamily="18" charset="0"/>
                            </a:rPr>
                            <m:t>𝑠</m:t>
                          </m:r>
                        </m:sub>
                        <m:sup>
                          <m:r>
                            <a:rPr lang="en-IN" sz="1800" b="0" i="1" dirty="0">
                              <a:solidFill>
                                <a:schemeClr val="tx1"/>
                              </a:solidFill>
                              <a:latin typeface="Cambria Math" panose="02040503050406030204" pitchFamily="18" charset="0"/>
                            </a:rPr>
                            <m:t>𝐼</m:t>
                          </m:r>
                        </m:sup>
                      </m:sSubSup>
                      <m:d>
                        <m:dPr>
                          <m:ctrlPr>
                            <a:rPr lang="en-IN" sz="1800" i="1" dirty="0">
                              <a:solidFill>
                                <a:schemeClr val="tx1"/>
                              </a:solidFill>
                              <a:latin typeface="Cambria Math" panose="02040503050406030204" pitchFamily="18" charset="0"/>
                            </a:rPr>
                          </m:ctrlPr>
                        </m:dPr>
                        <m:e>
                          <m:r>
                            <a:rPr lang="en-IN" sz="1800" b="0" i="1" dirty="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b="0" i="1">
                                  <a:solidFill>
                                    <a:schemeClr val="tx1"/>
                                  </a:solidFill>
                                  <a:latin typeface="Cambria Math" panose="02040503050406030204" pitchFamily="18" charset="0"/>
                                </a:rPr>
                                <m:t>h</m:t>
                              </m:r>
                            </m:e>
                          </m:acc>
                        </m:e>
                        <m:sub>
                          <m:r>
                            <a:rPr lang="en-IN" sz="1800" b="0" i="1" dirty="0">
                              <a:solidFill>
                                <a:schemeClr val="tx1"/>
                              </a:solidFill>
                              <a:latin typeface="Cambria Math" panose="02040503050406030204" pitchFamily="18" charset="0"/>
                            </a:rPr>
                            <m:t>𝑘</m:t>
                          </m:r>
                          <m:r>
                            <a:rPr lang="en-IN" sz="1800" b="0" i="1" dirty="0">
                              <a:solidFill>
                                <a:schemeClr val="tx1"/>
                              </a:solidFill>
                              <a:latin typeface="Cambria Math" panose="02040503050406030204" pitchFamily="18" charset="0"/>
                            </a:rPr>
                            <m:t>,</m:t>
                          </m:r>
                          <m:r>
                            <a:rPr lang="en-IN" sz="1800" b="0" i="1" dirty="0">
                              <a:solidFill>
                                <a:schemeClr val="tx1"/>
                              </a:solidFill>
                              <a:latin typeface="Cambria Math" panose="02040503050406030204" pitchFamily="18" charset="0"/>
                            </a:rPr>
                            <m:t>𝑠</m:t>
                          </m:r>
                        </m:sub>
                        <m:sup>
                          <m:r>
                            <a:rPr lang="en-IN" sz="1800" b="0" i="1" dirty="0">
                              <a:solidFill>
                                <a:schemeClr val="tx1"/>
                              </a:solidFill>
                              <a:latin typeface="Cambria Math" panose="02040503050406030204" pitchFamily="18" charset="0"/>
                            </a:rPr>
                            <m:t>𝐼</m:t>
                          </m:r>
                        </m:sup>
                      </m:sSubSup>
                      <m:d>
                        <m:dPr>
                          <m:ctrlPr>
                            <a:rPr lang="en-IN" sz="1800" i="1" dirty="0">
                              <a:solidFill>
                                <a:schemeClr val="tx1"/>
                              </a:solidFill>
                              <a:latin typeface="Cambria Math" panose="02040503050406030204" pitchFamily="18" charset="0"/>
                            </a:rPr>
                          </m:ctrlPr>
                        </m:dPr>
                        <m:e>
                          <m:r>
                            <a:rPr lang="en-IN" sz="1800" b="0" i="1" dirty="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b="0" i="1" dirty="0">
                              <a:solidFill>
                                <a:schemeClr val="tx1"/>
                              </a:solidFill>
                              <a:latin typeface="Cambria Math" panose="02040503050406030204" pitchFamily="18" charset="0"/>
                            </a:rPr>
                            <m:t>h</m:t>
                          </m:r>
                        </m:e>
                        <m:sub>
                          <m:r>
                            <a:rPr lang="en-IN" sz="1800" b="0" i="1" dirty="0">
                              <a:solidFill>
                                <a:schemeClr val="tx1"/>
                              </a:solidFill>
                              <a:latin typeface="Cambria Math" panose="02040503050406030204" pitchFamily="18" charset="0"/>
                            </a:rPr>
                            <m:t>𝑐𝑙</m:t>
                          </m:r>
                        </m:sub>
                        <m:sup>
                          <m:r>
                            <a:rPr lang="en-IN" sz="1800" b="0" i="1" dirty="0">
                              <a:solidFill>
                                <a:schemeClr val="tx1"/>
                              </a:solidFill>
                              <a:latin typeface="Cambria Math" panose="02040503050406030204" pitchFamily="18" charset="0"/>
                            </a:rPr>
                            <m:t>𝑠</m:t>
                          </m:r>
                        </m:sup>
                      </m:sSubSup>
                      <m:d>
                        <m:dPr>
                          <m:ctrlPr>
                            <a:rPr lang="en-IN" sz="1800" i="1" dirty="0">
                              <a:solidFill>
                                <a:schemeClr val="tx1"/>
                              </a:solidFill>
                              <a:latin typeface="Cambria Math" panose="02040503050406030204" pitchFamily="18" charset="0"/>
                            </a:rPr>
                          </m:ctrlPr>
                        </m:dPr>
                        <m:e>
                          <m:r>
                            <a:rPr lang="en-IN" sz="1800" b="0" i="1" dirty="0">
                              <a:solidFill>
                                <a:schemeClr val="tx1"/>
                              </a:solidFill>
                              <a:latin typeface="Cambria Math" panose="02040503050406030204" pitchFamily="18" charset="0"/>
                            </a:rPr>
                            <m:t>𝑘</m:t>
                          </m:r>
                          <m:r>
                            <a:rPr lang="en-IN" sz="1800" b="0" i="1" dirty="0">
                              <a:solidFill>
                                <a:schemeClr val="tx1"/>
                              </a:solidFill>
                              <a:latin typeface="Cambria Math" panose="02040503050406030204" pitchFamily="18" charset="0"/>
                            </a:rPr>
                            <m:t>,</m:t>
                          </m:r>
                          <m:r>
                            <a:rPr lang="en-IN" sz="1800" b="0" i="1" dirty="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00000"/>
                  </a:lnSpc>
                  <a:spcBef>
                    <a:spcPts val="1800"/>
                  </a:spcBef>
                  <a:spcAft>
                    <a:spcPts val="1800"/>
                  </a:spcAft>
                  <a:buFont typeface="Wingdings" panose="05000000000000000000" pitchFamily="2" charset="2"/>
                  <a:buChar char="Ø"/>
                </a:pPr>
                <a:r>
                  <a:rPr lang="en-IN" sz="2400" dirty="0">
                    <a:solidFill>
                      <a:srgbClr val="0B2BB5"/>
                    </a:solidFill>
                    <a:latin typeface="Gabriola" panose="04040605051002020D02" pitchFamily="82" charset="0"/>
                  </a:rPr>
                  <a:t>Here, </a:t>
                </a:r>
                <a14:m>
                  <m:oMath xmlns:m="http://schemas.openxmlformats.org/officeDocument/2006/math">
                    <m:r>
                      <a:rPr lang="en-IN" sz="1800" i="1" dirty="0" smtClean="0">
                        <a:solidFill>
                          <a:schemeClr val="tx1"/>
                        </a:solidFill>
                        <a:latin typeface="Cambria Math" panose="02040503050406030204" pitchFamily="18" charset="0"/>
                      </a:rPr>
                      <m:t>𝛿</m:t>
                    </m:r>
                    <m:sSubSup>
                      <m:sSubSupPr>
                        <m:ctrlPr>
                          <a:rPr lang="en-IN" sz="1800" i="1" dirty="0">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h</m:t>
                            </m:r>
                          </m:e>
                        </m:acc>
                      </m:e>
                      <m:sub>
                        <m:r>
                          <a:rPr lang="en-IN" sz="1800" b="1" i="1" dirty="0">
                            <a:solidFill>
                              <a:schemeClr val="tx1"/>
                            </a:solidFill>
                            <a:latin typeface="Cambria Math" panose="02040503050406030204" pitchFamily="18" charset="0"/>
                          </a:rPr>
                          <m:t>𝒌</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𝑠</m:t>
                        </m:r>
                      </m:sub>
                      <m:sup>
                        <m:r>
                          <a:rPr lang="en-IN" sz="1800" i="1" dirty="0">
                            <a:solidFill>
                              <a:schemeClr val="tx1"/>
                            </a:solidFill>
                            <a:latin typeface="Cambria Math" panose="02040503050406030204" pitchFamily="18" charset="0"/>
                          </a:rPr>
                          <m:t>𝐼</m:t>
                        </m:r>
                      </m:sup>
                    </m:sSubSup>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𝑡</m:t>
                        </m:r>
                      </m:e>
                    </m:d>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denotes the gravitational quantum fluctuations.</a:t>
                </a:r>
                <a:endParaRPr lang="en-IN" sz="2400" dirty="0">
                  <a:solidFill>
                    <a:schemeClr val="tx1"/>
                  </a:solidFill>
                  <a:latin typeface="Gabriola" panose="04040605051002020D02" pitchFamily="82" charset="0"/>
                </a:endParaRPr>
              </a:p>
              <a:p>
                <a:pPr>
                  <a:lnSpc>
                    <a:spcPct val="100000"/>
                  </a:lnSpc>
                  <a:spcBef>
                    <a:spcPts val="1800"/>
                  </a:spcBef>
                  <a:spcAft>
                    <a:spcPts val="1800"/>
                  </a:spcAft>
                  <a:buFont typeface="Wingdings" panose="05000000000000000000" pitchFamily="2" charset="2"/>
                  <a:buChar char="Ø"/>
                </a:pPr>
                <a:r>
                  <a:rPr lang="en-IN" sz="2400" dirty="0">
                    <a:solidFill>
                      <a:srgbClr val="0B2BB5"/>
                    </a:solidFill>
                    <a:latin typeface="Gabriola" panose="04040605051002020D02" pitchFamily="82" charset="0"/>
                  </a:rPr>
                  <a:t>The equation of motion corresponding to </a:t>
                </a:r>
                <a14:m>
                  <m:oMath xmlns:m="http://schemas.openxmlformats.org/officeDocument/2006/math">
                    <m:sSub>
                      <m:sSubPr>
                        <m:ctrlPr>
                          <a:rPr lang="en-IN" sz="2000" b="0" i="1" dirty="0" smtClean="0">
                            <a:solidFill>
                              <a:schemeClr val="tx1"/>
                            </a:solidFill>
                            <a:latin typeface="Cambria Math" panose="02040503050406030204" pitchFamily="18" charset="0"/>
                          </a:rPr>
                        </m:ctrlPr>
                      </m:sSubPr>
                      <m:e>
                        <m:acc>
                          <m:accPr>
                            <m:chr m:val="̂"/>
                            <m:ctrlPr>
                              <a:rPr lang="en-IN" sz="2000" b="0" i="1" smtClean="0">
                                <a:solidFill>
                                  <a:schemeClr val="tx1"/>
                                </a:solidFill>
                                <a:latin typeface="Cambria Math" panose="02040503050406030204" pitchFamily="18" charset="0"/>
                              </a:rPr>
                            </m:ctrlPr>
                          </m:accPr>
                          <m:e>
                            <m:r>
                              <a:rPr lang="en-IN" sz="2000" b="0" i="1" smtClean="0">
                                <a:solidFill>
                                  <a:schemeClr val="tx1"/>
                                </a:solidFill>
                                <a:latin typeface="Cambria Math" panose="02040503050406030204" pitchFamily="18" charset="0"/>
                              </a:rPr>
                              <m:t>h</m:t>
                            </m:r>
                          </m:e>
                        </m:acc>
                      </m:e>
                      <m:sub>
                        <m:r>
                          <a:rPr lang="en-IN" sz="2000" b="1" i="1" dirty="0" smtClean="0">
                            <a:solidFill>
                              <a:schemeClr val="tx1"/>
                            </a:solidFill>
                            <a:latin typeface="Cambria Math" panose="02040503050406030204" pitchFamily="18" charset="0"/>
                          </a:rPr>
                          <m:t>𝒌</m:t>
                        </m:r>
                        <m:r>
                          <a:rPr lang="en-IN" sz="2000" b="0" i="1" dirty="0" smtClean="0">
                            <a:solidFill>
                              <a:schemeClr val="tx1"/>
                            </a:solidFill>
                            <a:latin typeface="Cambria Math" panose="02040503050406030204" pitchFamily="18" charset="0"/>
                          </a:rPr>
                          <m:t>,</m:t>
                        </m:r>
                        <m:r>
                          <a:rPr lang="en-IN" sz="2000" b="0" i="1" dirty="0" smtClean="0">
                            <a:solidFill>
                              <a:schemeClr val="tx1"/>
                            </a:solidFill>
                            <a:latin typeface="Cambria Math" panose="02040503050406030204" pitchFamily="18" charset="0"/>
                          </a:rPr>
                          <m:t>𝑠</m:t>
                        </m:r>
                      </m:sub>
                    </m:sSub>
                    <m:d>
                      <m:dPr>
                        <m:ctrlPr>
                          <a:rPr lang="en-IN" sz="2000" b="0" i="1" dirty="0" smtClean="0">
                            <a:solidFill>
                              <a:schemeClr val="tx1"/>
                            </a:solidFill>
                            <a:latin typeface="Cambria Math" panose="02040503050406030204" pitchFamily="18" charset="0"/>
                          </a:rPr>
                        </m:ctrlPr>
                      </m:dPr>
                      <m:e>
                        <m:r>
                          <a:rPr lang="en-IN" sz="2000" b="0" i="1" dirty="0" smtClean="0">
                            <a:solidFill>
                              <a:schemeClr val="tx1"/>
                            </a:solidFill>
                            <a:latin typeface="Cambria Math" panose="02040503050406030204" pitchFamily="18" charset="0"/>
                          </a:rPr>
                          <m:t>𝑡</m:t>
                        </m:r>
                      </m:e>
                    </m:d>
                  </m:oMath>
                </a14:m>
                <a:r>
                  <a:rPr lang="en-IN" sz="2000" dirty="0">
                    <a:solidFill>
                      <a:srgbClr val="532476"/>
                    </a:solidFill>
                    <a:latin typeface="Gabriola" panose="04040605051002020D02" pitchFamily="82" charset="0"/>
                  </a:rPr>
                  <a:t> </a:t>
                </a:r>
                <a:r>
                  <a:rPr lang="en-IN" sz="2400" dirty="0">
                    <a:solidFill>
                      <a:srgbClr val="0B2BB5"/>
                    </a:solidFill>
                    <a:latin typeface="Gabriola" panose="04040605051002020D02" pitchFamily="82" charset="0"/>
                  </a:rPr>
                  <a:t>now</a:t>
                </a:r>
                <a:r>
                  <a:rPr lang="en-IN" sz="2000" dirty="0">
                    <a:solidFill>
                      <a:srgbClr val="532476"/>
                    </a:solidFill>
                    <a:latin typeface="Gabriola" panose="04040605051002020D02" pitchFamily="82" charset="0"/>
                  </a:rPr>
                  <a:t> </a:t>
                </a:r>
                <a:r>
                  <a:rPr lang="en-IN" sz="2400" dirty="0">
                    <a:solidFill>
                      <a:srgbClr val="0B2BB5"/>
                    </a:solidFill>
                    <a:latin typeface="Gabriola" panose="04040605051002020D02" pitchFamily="82" charset="0"/>
                  </a:rPr>
                  <a:t>takes the form</a:t>
                </a:r>
              </a:p>
              <a:p>
                <a:pPr marL="0" indent="0">
                  <a:lnSpc>
                    <a:spcPct val="100000"/>
                  </a:lnSpc>
                  <a:spcBef>
                    <a:spcPts val="1800"/>
                  </a:spcBef>
                  <a:spcAft>
                    <a:spcPts val="1800"/>
                  </a:spcAft>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h</m:t>
                                  </m:r>
                                </m:e>
                              </m:acc>
                            </m:e>
                          </m:acc>
                        </m:e>
                        <m:sub>
                          <m:r>
                            <a:rPr lang="en-IN" sz="1800" b="1" i="1" dirty="0" smtClean="0">
                              <a:solidFill>
                                <a:schemeClr val="tx1"/>
                              </a:solidFill>
                              <a:latin typeface="Cambria Math" panose="02040503050406030204" pitchFamily="18" charset="0"/>
                            </a:rPr>
                            <m:t>𝒌</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𝑠</m:t>
                          </m:r>
                        </m:sub>
                      </m:sSub>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𝑘</m:t>
                          </m:r>
                        </m:e>
                        <m:sup>
                          <m:r>
                            <a:rPr lang="en-IN" sz="1800" b="0" i="1" dirty="0" smtClean="0">
                              <a:solidFill>
                                <a:schemeClr val="tx1"/>
                              </a:solidFill>
                              <a:latin typeface="Cambria Math" panose="02040503050406030204" pitchFamily="18" charset="0"/>
                            </a:rPr>
                            <m:t>2</m:t>
                          </m:r>
                        </m:sup>
                      </m:sSup>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h</m:t>
                              </m:r>
                            </m:e>
                          </m:acc>
                        </m:e>
                        <m:sub>
                          <m:r>
                            <a:rPr lang="en-IN" sz="1800" b="1" i="1" dirty="0" smtClean="0">
                              <a:solidFill>
                                <a:schemeClr val="tx1"/>
                              </a:solidFill>
                              <a:latin typeface="Cambria Math" panose="02040503050406030204" pitchFamily="18" charset="0"/>
                            </a:rPr>
                            <m:t>𝒌</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𝑠</m:t>
                          </m:r>
                        </m:sub>
                      </m:sSub>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r>
                            <a:rPr lang="en-IN" sz="1800" i="1" dirty="0">
                              <a:solidFill>
                                <a:schemeClr val="tx1"/>
                              </a:solidFill>
                              <a:latin typeface="Cambria Math" panose="02040503050406030204" pitchFamily="18" charset="0"/>
                            </a:rPr>
                            <m:t>4</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𝛾</m:t>
                              </m:r>
                            </m:e>
                            <m:sub>
                              <m:r>
                                <a:rPr lang="en-IN" sz="1800" i="1" dirty="0">
                                  <a:solidFill>
                                    <a:schemeClr val="tx1"/>
                                  </a:solidFill>
                                  <a:latin typeface="Cambria Math" panose="02040503050406030204" pitchFamily="18" charset="0"/>
                                </a:rPr>
                                <m:t>𝛽</m:t>
                              </m:r>
                            </m:sub>
                          </m:sSub>
                          <m:r>
                            <a:rPr lang="en-IN" sz="1800" i="1" dirty="0">
                              <a:solidFill>
                                <a:schemeClr val="tx1"/>
                              </a:solidFill>
                              <a:latin typeface="Cambria Math" panose="02040503050406030204" pitchFamily="18" charset="0"/>
                            </a:rPr>
                            <m:t>𝜅</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𝑐</m:t>
                              </m:r>
                            </m:e>
                            <m:sub>
                              <m:r>
                                <a:rPr lang="en-IN" sz="1800" i="1" dirty="0">
                                  <a:solidFill>
                                    <a:schemeClr val="tx1"/>
                                  </a:solidFill>
                                  <a:latin typeface="Cambria Math" panose="02040503050406030204" pitchFamily="18" charset="0"/>
                                </a:rPr>
                                <m:t>𝑠</m:t>
                              </m:r>
                            </m:sub>
                            <m:sup>
                              <m:r>
                                <a:rPr lang="en-IN" sz="1800" i="1" dirty="0">
                                  <a:solidFill>
                                    <a:schemeClr val="tx1"/>
                                  </a:solidFill>
                                  <a:latin typeface="Cambria Math" panose="02040503050406030204" pitchFamily="18" charset="0"/>
                                </a:rPr>
                                <m:t>2</m:t>
                              </m:r>
                            </m:sup>
                          </m:sSubSup>
                        </m:num>
                        <m:den>
                          <m:rad>
                            <m:radPr>
                              <m:degHide m:val="on"/>
                              <m:ctrlPr>
                                <a:rPr lang="en-IN" sz="1800" i="1" dirty="0">
                                  <a:solidFill>
                                    <a:schemeClr val="tx1"/>
                                  </a:solidFill>
                                  <a:latin typeface="Cambria Math" panose="02040503050406030204" pitchFamily="18" charset="0"/>
                                </a:rPr>
                              </m:ctrlPr>
                            </m:radPr>
                            <m:deg/>
                            <m:e>
                              <m:r>
                                <a:rPr lang="en-IN" sz="1800" i="1" dirty="0">
                                  <a:solidFill>
                                    <a:schemeClr val="tx1"/>
                                  </a:solidFill>
                                  <a:latin typeface="Cambria Math" panose="02040503050406030204" pitchFamily="18" charset="0"/>
                                </a:rPr>
                                <m:t>𝑉</m:t>
                              </m:r>
                            </m:e>
                          </m:rad>
                        </m:den>
                      </m:f>
                      <m:sSup>
                        <m:sSupPr>
                          <m:ctrlPr>
                            <a:rPr lang="en-IN" sz="1800" i="1" dirty="0">
                              <a:solidFill>
                                <a:schemeClr val="tx1"/>
                              </a:solidFill>
                              <a:latin typeface="Cambria Math" panose="02040503050406030204" pitchFamily="18" charset="0"/>
                            </a:rPr>
                          </m:ctrlPr>
                        </m:sSupPr>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𝜖</m:t>
                              </m:r>
                            </m:e>
                            <m:sub>
                              <m:r>
                                <a:rPr lang="en-IN" sz="1800" i="1" dirty="0">
                                  <a:solidFill>
                                    <a:schemeClr val="tx1"/>
                                  </a:solidFill>
                                  <a:latin typeface="Cambria Math" panose="02040503050406030204" pitchFamily="18" charset="0"/>
                                </a:rPr>
                                <m:t>𝑖𝑗</m:t>
                              </m:r>
                            </m:sub>
                            <m:sup>
                              <m:r>
                                <a:rPr lang="en-IN" sz="1800" i="1" dirty="0">
                                  <a:solidFill>
                                    <a:schemeClr val="tx1"/>
                                  </a:solidFill>
                                  <a:latin typeface="Cambria Math" panose="02040503050406030204" pitchFamily="18" charset="0"/>
                                </a:rPr>
                                <m:t>𝑠</m:t>
                              </m:r>
                            </m:sup>
                          </m:sSubSup>
                        </m:e>
                        <m:sup>
                          <m:r>
                            <a:rPr lang="en-IN" sz="1800" i="1" dirty="0">
                              <a:solidFill>
                                <a:schemeClr val="tx1"/>
                              </a:solidFill>
                              <a:latin typeface="Cambria Math" panose="02040503050406030204" pitchFamily="18" charset="0"/>
                            </a:rPr>
                            <m:t>∗</m:t>
                          </m:r>
                        </m:sup>
                      </m:sSup>
                      <m:d>
                        <m:dPr>
                          <m:ctrlPr>
                            <a:rPr lang="en-IN" sz="1800" i="1" dirty="0">
                              <a:solidFill>
                                <a:schemeClr val="tx1"/>
                              </a:solidFill>
                              <a:latin typeface="Cambria Math" panose="02040503050406030204" pitchFamily="18" charset="0"/>
                            </a:rPr>
                          </m:ctrlPr>
                        </m:dPr>
                        <m:e>
                          <m:r>
                            <a:rPr lang="en-IN" sz="1800" b="1" i="1" dirty="0">
                              <a:solidFill>
                                <a:schemeClr val="tx1"/>
                              </a:solidFill>
                              <a:latin typeface="Cambria Math" panose="02040503050406030204" pitchFamily="18" charset="0"/>
                            </a:rPr>
                            <m:t>𝒌</m:t>
                          </m:r>
                        </m:e>
                      </m:d>
                      <m:nary>
                        <m:naryPr>
                          <m:chr m:val="∑"/>
                          <m:supHide m:val="on"/>
                          <m:ctrlPr>
                            <a:rPr lang="en-IN" sz="1800" i="1" dirty="0">
                              <a:solidFill>
                                <a:schemeClr val="tx1"/>
                              </a:solidFill>
                              <a:latin typeface="Cambria Math" panose="02040503050406030204" pitchFamily="18" charset="0"/>
                            </a:rPr>
                          </m:ctrlPr>
                        </m:naryPr>
                        <m:sub>
                          <m:sSub>
                            <m:sSubPr>
                              <m:ctrlPr>
                                <a:rPr lang="en-IN" sz="1800" i="1" dirty="0">
                                  <a:solidFill>
                                    <a:schemeClr val="tx1"/>
                                  </a:solidFill>
                                  <a:latin typeface="Cambria Math" panose="02040503050406030204" pitchFamily="18" charset="0"/>
                                </a:rPr>
                              </m:ctrlPr>
                            </m:sSubPr>
                            <m:e>
                              <m:r>
                                <a:rPr lang="en-IN" sz="1800" b="1" i="1" dirty="0">
                                  <a:solidFill>
                                    <a:schemeClr val="tx1"/>
                                  </a:solidFill>
                                  <a:latin typeface="Cambria Math" panose="02040503050406030204" pitchFamily="18" charset="0"/>
                                </a:rPr>
                                <m:t>𝒌</m:t>
                              </m:r>
                            </m:e>
                            <m:sub>
                              <m:r>
                                <a:rPr lang="en-IN" sz="1800" i="1" dirty="0">
                                  <a:solidFill>
                                    <a:schemeClr val="tx1"/>
                                  </a:solidFill>
                                  <a:latin typeface="Cambria Math" panose="02040503050406030204" pitchFamily="18" charset="0"/>
                                </a:rPr>
                                <m:t>𝛽</m:t>
                              </m:r>
                            </m:sub>
                          </m:sSub>
                        </m:sub>
                        <m:sup/>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𝑘</m:t>
                              </m:r>
                            </m:e>
                            <m:sub>
                              <m:r>
                                <a:rPr lang="en-IN" sz="1800" i="1" dirty="0">
                                  <a:solidFill>
                                    <a:schemeClr val="tx1"/>
                                  </a:solidFill>
                                  <a:latin typeface="Cambria Math" panose="02040503050406030204" pitchFamily="18" charset="0"/>
                                </a:rPr>
                                <m:t>𝛽</m:t>
                              </m:r>
                            </m:sub>
                            <m:sup>
                              <m:r>
                                <a:rPr lang="en-IN" sz="1800" i="1" dirty="0">
                                  <a:solidFill>
                                    <a:schemeClr val="tx1"/>
                                  </a:solidFill>
                                  <a:latin typeface="Cambria Math" panose="02040503050406030204" pitchFamily="18" charset="0"/>
                                </a:rPr>
                                <m:t>𝑖</m:t>
                              </m:r>
                            </m:sup>
                          </m:sSubSup>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𝑘</m:t>
                              </m:r>
                            </m:e>
                            <m:sub>
                              <m:r>
                                <a:rPr lang="en-IN" sz="1800" i="1" dirty="0">
                                  <a:solidFill>
                                    <a:schemeClr val="tx1"/>
                                  </a:solidFill>
                                  <a:latin typeface="Cambria Math" panose="02040503050406030204" pitchFamily="18" charset="0"/>
                                </a:rPr>
                                <m:t>𝛽</m:t>
                              </m:r>
                            </m:sub>
                            <m:sup>
                              <m:r>
                                <a:rPr lang="en-IN" sz="1800" i="1" dirty="0">
                                  <a:solidFill>
                                    <a:schemeClr val="tx1"/>
                                  </a:solidFill>
                                  <a:latin typeface="Cambria Math" panose="02040503050406030204" pitchFamily="18" charset="0"/>
                                </a:rPr>
                                <m:t>𝑗</m:t>
                              </m:r>
                            </m:sup>
                          </m:sSubSup>
                          <m:sSup>
                            <m:sSupPr>
                              <m:ctrlPr>
                                <a:rPr lang="en-IN" sz="1800" i="1">
                                  <a:solidFill>
                                    <a:schemeClr val="tx1"/>
                                  </a:solidFill>
                                  <a:latin typeface="Cambria Math" panose="02040503050406030204" pitchFamily="18" charset="0"/>
                                </a:rPr>
                              </m:ctrlPr>
                            </m:sSupPr>
                            <m:e>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𝜓</m:t>
                                          </m:r>
                                        </m:e>
                                      </m:acc>
                                    </m:e>
                                    <m:sub>
                                      <m:sSub>
                                        <m:sSubPr>
                                          <m:ctrlPr>
                                            <a:rPr lang="en-IN" sz="1800" b="1" i="1">
                                              <a:solidFill>
                                                <a:schemeClr val="tx1"/>
                                              </a:solidFill>
                                              <a:latin typeface="Cambria Math" panose="02040503050406030204" pitchFamily="18" charset="0"/>
                                            </a:rPr>
                                          </m:ctrlPr>
                                        </m:sSubPr>
                                        <m:e>
                                          <m:r>
                                            <a:rPr lang="en-IN" sz="1800" b="1" i="1">
                                              <a:solidFill>
                                                <a:schemeClr val="tx1"/>
                                              </a:solidFill>
                                              <a:latin typeface="Cambria Math" panose="02040503050406030204" pitchFamily="18" charset="0"/>
                                            </a:rPr>
                                            <m:t>𝒌</m:t>
                                          </m:r>
                                        </m:e>
                                        <m:sub>
                                          <m:r>
                                            <a:rPr lang="en-IN" sz="1800" b="1" i="1">
                                              <a:solidFill>
                                                <a:schemeClr val="tx1"/>
                                              </a:solidFill>
                                              <a:latin typeface="Cambria Math" panose="02040503050406030204" pitchFamily="18" charset="0"/>
                                            </a:rPr>
                                            <m:t>𝜷</m:t>
                                          </m:r>
                                        </m:sub>
                                      </m:sSub>
                                    </m:sub>
                                  </m:sSub>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e>
                                  </m:d>
                                </m:e>
                              </m:d>
                            </m:e>
                            <m:sup>
                              <m:r>
                                <a:rPr lang="en-IN" sz="1800" i="1">
                                  <a:solidFill>
                                    <a:schemeClr val="tx1"/>
                                  </a:solidFill>
                                  <a:latin typeface="Cambria Math" panose="02040503050406030204" pitchFamily="18" charset="0"/>
                                </a:rPr>
                                <m:t>2</m:t>
                              </m:r>
                            </m:sup>
                          </m:sSup>
                        </m:e>
                      </m:nary>
                      <m:r>
                        <a:rPr lang="en-IN" sz="1800" b="0" i="1" smtClean="0">
                          <a:solidFill>
                            <a:schemeClr val="tx1"/>
                          </a:solidFill>
                          <a:latin typeface="Cambria Math" panose="02040503050406030204" pitchFamily="18" charset="0"/>
                        </a:rPr>
                        <m:t>.</m:t>
                      </m:r>
                    </m:oMath>
                  </m:oMathPara>
                </a14:m>
                <a:endParaRPr lang="en-IN" sz="1800" b="0" dirty="0">
                  <a:solidFill>
                    <a:schemeClr val="tx1"/>
                  </a:solidFill>
                  <a:latin typeface="Gabriola" panose="04040605051002020D02" pitchFamily="82" charset="0"/>
                </a:endParaRPr>
              </a:p>
              <a:p>
                <a:pPr>
                  <a:lnSpc>
                    <a:spcPct val="100000"/>
                  </a:lnSpc>
                  <a:spcBef>
                    <a:spcPts val="1800"/>
                  </a:spcBef>
                  <a:spcAft>
                    <a:spcPts val="1800"/>
                  </a:spcAft>
                  <a:buFont typeface="Wingdings" panose="05000000000000000000" pitchFamily="2" charset="2"/>
                  <a:buChar char="Ø"/>
                </a:pPr>
                <a:r>
                  <a:rPr lang="en-IN" sz="2400" b="1" dirty="0">
                    <a:solidFill>
                      <a:srgbClr val="0B2BB5"/>
                    </a:solidFill>
                    <a:latin typeface="Gabriola" panose="04040605051002020D02" pitchFamily="82" charset="0"/>
                  </a:rPr>
                  <a:t>Making use of a Green’s function technique one can write down the analytical form of </a:t>
                </a:r>
                <a14:m>
                  <m:oMath xmlns:m="http://schemas.openxmlformats.org/officeDocument/2006/math">
                    <m:sSub>
                      <m:sSubPr>
                        <m:ctrlPr>
                          <a:rPr lang="en-IN" sz="1800" i="1" dirty="0" smtClean="0">
                            <a:solidFill>
                              <a:schemeClr val="tx1"/>
                            </a:solidFill>
                            <a:latin typeface="Cambria Math" panose="02040503050406030204" pitchFamily="18" charset="0"/>
                          </a:rPr>
                        </m:ctrlPr>
                      </m:sSubPr>
                      <m:e>
                        <m:acc>
                          <m:accPr>
                            <m:chr m:val="̂"/>
                            <m:ctrlPr>
                              <a:rPr lang="en-IN" sz="180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h</m:t>
                            </m:r>
                          </m:e>
                        </m:acc>
                      </m:e>
                      <m:sub>
                        <m:r>
                          <a:rPr lang="en-IN" sz="1800" b="0" i="1" dirty="0" smtClean="0">
                            <a:solidFill>
                              <a:schemeClr val="tx1"/>
                            </a:solidFill>
                            <a:latin typeface="Cambria Math" panose="02040503050406030204" pitchFamily="18" charset="0"/>
                          </a:rPr>
                          <m:t>𝑘</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𝑠</m:t>
                        </m:r>
                      </m:sub>
                    </m:sSub>
                    <m:d>
                      <m:dPr>
                        <m:ctrlPr>
                          <a:rPr lang="en-IN" sz="180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e>
                    </m:d>
                  </m:oMath>
                </a14:m>
                <a:r>
                  <a:rPr lang="en-IN" sz="2400" dirty="0">
                    <a:solidFill>
                      <a:schemeClr val="tx1"/>
                    </a:solidFill>
                    <a:latin typeface="Gabriola" panose="04040605051002020D02" pitchFamily="82" charset="0"/>
                  </a:rPr>
                  <a:t> </a:t>
                </a:r>
                <a:r>
                  <a:rPr lang="en-IN" sz="2400" b="1" dirty="0">
                    <a:solidFill>
                      <a:srgbClr val="0B2BB5"/>
                    </a:solidFill>
                    <a:latin typeface="Gabriola" panose="04040605051002020D02" pitchFamily="82" charset="0"/>
                  </a:rPr>
                  <a:t>as</a:t>
                </a:r>
              </a:p>
              <a:p>
                <a:pPr marL="0" indent="0">
                  <a:lnSpc>
                    <a:spcPct val="100000"/>
                  </a:lnSpc>
                  <a:spcBef>
                    <a:spcPts val="1800"/>
                  </a:spcBef>
                  <a:spcAft>
                    <a:spcPts val="1800"/>
                  </a:spcAft>
                  <a:buNone/>
                </a:pPr>
                <a14:m>
                  <m:oMathPara xmlns:m="http://schemas.openxmlformats.org/officeDocument/2006/math">
                    <m:oMathParaPr>
                      <m:jc m:val="centerGroup"/>
                    </m:oMathParaPr>
                    <m:oMath xmlns:m="http://schemas.openxmlformats.org/officeDocument/2006/math">
                      <m:sSub>
                        <m:sSubPr>
                          <m:ctrlPr>
                            <a:rPr lang="en-IN" sz="1800" i="1" dirty="0" smtClean="0">
                              <a:solidFill>
                                <a:schemeClr val="tx1"/>
                              </a:solidFill>
                              <a:latin typeface="Cambria Math" panose="02040503050406030204" pitchFamily="18" charset="0"/>
                            </a:rPr>
                          </m:ctrlPr>
                        </m:sSub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h</m:t>
                              </m:r>
                            </m:e>
                          </m:acc>
                        </m:e>
                        <m:sub>
                          <m:r>
                            <a:rPr lang="en-IN" sz="1800" b="1" i="1" dirty="0">
                              <a:solidFill>
                                <a:schemeClr val="tx1"/>
                              </a:solidFill>
                              <a:latin typeface="Cambria Math" panose="02040503050406030204" pitchFamily="18" charset="0"/>
                            </a:rPr>
                            <m:t>𝒌</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𝑠</m:t>
                          </m:r>
                        </m:sub>
                      </m:sSub>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𝑡</m:t>
                          </m:r>
                        </m:e>
                      </m:d>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h</m:t>
                          </m:r>
                        </m:e>
                        <m:sub>
                          <m:r>
                            <a:rPr lang="en-IN" sz="1800" i="1" dirty="0">
                              <a:solidFill>
                                <a:schemeClr val="tx1"/>
                              </a:solidFill>
                              <a:latin typeface="Cambria Math" panose="02040503050406030204" pitchFamily="18" charset="0"/>
                            </a:rPr>
                            <m:t>𝑐𝑙</m:t>
                          </m:r>
                        </m:sub>
                        <m:sup>
                          <m:r>
                            <a:rPr lang="en-IN" sz="1800" i="1" dirty="0">
                              <a:solidFill>
                                <a:schemeClr val="tx1"/>
                              </a:solidFill>
                              <a:latin typeface="Cambria Math" panose="02040503050406030204" pitchFamily="18" charset="0"/>
                            </a:rPr>
                            <m:t>𝑠</m:t>
                          </m:r>
                        </m:sup>
                      </m:sSubSup>
                      <m:d>
                        <m:dPr>
                          <m:ctrlPr>
                            <a:rPr lang="en-IN" sz="1800" b="1" i="1" dirty="0">
                              <a:solidFill>
                                <a:schemeClr val="tx1"/>
                              </a:solidFill>
                              <a:latin typeface="Cambria Math" panose="02040503050406030204" pitchFamily="18" charset="0"/>
                            </a:rPr>
                          </m:ctrlPr>
                        </m:dPr>
                        <m:e>
                          <m:r>
                            <a:rPr lang="en-IN" sz="1800" b="1" i="1" dirty="0">
                              <a:solidFill>
                                <a:schemeClr val="tx1"/>
                              </a:solidFill>
                              <a:latin typeface="Cambria Math" panose="02040503050406030204" pitchFamily="18" charset="0"/>
                            </a:rPr>
                            <m:t>𝒌</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𝑡</m:t>
                          </m:r>
                        </m:e>
                      </m:d>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𝛿</m:t>
                      </m:r>
                      <m:sSubSup>
                        <m:sSubSupPr>
                          <m:ctrlPr>
                            <a:rPr lang="en-IN" sz="1800" i="1" dirty="0">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h</m:t>
                              </m:r>
                            </m:e>
                          </m:acc>
                        </m:e>
                        <m:sub>
                          <m:r>
                            <a:rPr lang="en-IN" sz="1800" b="1" i="1" dirty="0">
                              <a:solidFill>
                                <a:schemeClr val="tx1"/>
                              </a:solidFill>
                              <a:latin typeface="Cambria Math" panose="02040503050406030204" pitchFamily="18" charset="0"/>
                            </a:rPr>
                            <m:t>𝒌</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𝑠</m:t>
                          </m:r>
                        </m:sub>
                        <m:sup>
                          <m:r>
                            <a:rPr lang="en-IN" sz="1800" i="1" dirty="0">
                              <a:solidFill>
                                <a:schemeClr val="tx1"/>
                              </a:solidFill>
                              <a:latin typeface="Cambria Math" panose="02040503050406030204" pitchFamily="18" charset="0"/>
                            </a:rPr>
                            <m:t>𝐼</m:t>
                          </m:r>
                        </m:sup>
                      </m:sSubSup>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𝑡</m:t>
                          </m:r>
                        </m:e>
                      </m:d>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r>
                            <a:rPr lang="en-IN" sz="1800" i="1" dirty="0">
                              <a:solidFill>
                                <a:schemeClr val="tx1"/>
                              </a:solidFill>
                              <a:latin typeface="Cambria Math" panose="02040503050406030204" pitchFamily="18" charset="0"/>
                            </a:rPr>
                            <m:t>4</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𝛾</m:t>
                              </m:r>
                            </m:e>
                            <m:sub>
                              <m:r>
                                <a:rPr lang="en-IN" sz="1800" i="1" dirty="0">
                                  <a:solidFill>
                                    <a:schemeClr val="tx1"/>
                                  </a:solidFill>
                                  <a:latin typeface="Cambria Math" panose="02040503050406030204" pitchFamily="18" charset="0"/>
                                </a:rPr>
                                <m:t>𝛽</m:t>
                              </m:r>
                            </m:sub>
                          </m:sSub>
                          <m:r>
                            <a:rPr lang="en-IN" sz="1800" i="1" dirty="0">
                              <a:solidFill>
                                <a:schemeClr val="tx1"/>
                              </a:solidFill>
                              <a:latin typeface="Cambria Math" panose="02040503050406030204" pitchFamily="18" charset="0"/>
                            </a:rPr>
                            <m:t>𝜅</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𝑐</m:t>
                              </m:r>
                            </m:e>
                            <m:sub>
                              <m:r>
                                <a:rPr lang="en-IN" sz="1800" i="1" dirty="0">
                                  <a:solidFill>
                                    <a:schemeClr val="tx1"/>
                                  </a:solidFill>
                                  <a:latin typeface="Cambria Math" panose="02040503050406030204" pitchFamily="18" charset="0"/>
                                </a:rPr>
                                <m:t>𝑠</m:t>
                              </m:r>
                            </m:sub>
                            <m:sup>
                              <m:r>
                                <a:rPr lang="en-IN" sz="1800" i="1" dirty="0">
                                  <a:solidFill>
                                    <a:schemeClr val="tx1"/>
                                  </a:solidFill>
                                  <a:latin typeface="Cambria Math" panose="02040503050406030204" pitchFamily="18" charset="0"/>
                                </a:rPr>
                                <m:t>2</m:t>
                              </m:r>
                            </m:sup>
                          </m:sSubSup>
                        </m:num>
                        <m:den>
                          <m:rad>
                            <m:radPr>
                              <m:degHide m:val="on"/>
                              <m:ctrlPr>
                                <a:rPr lang="en-IN" sz="1800" i="1" dirty="0">
                                  <a:solidFill>
                                    <a:schemeClr val="tx1"/>
                                  </a:solidFill>
                                  <a:latin typeface="Cambria Math" panose="02040503050406030204" pitchFamily="18" charset="0"/>
                                </a:rPr>
                              </m:ctrlPr>
                            </m:radPr>
                            <m:deg/>
                            <m:e>
                              <m:r>
                                <a:rPr lang="en-IN" sz="1800" i="1" dirty="0">
                                  <a:solidFill>
                                    <a:schemeClr val="tx1"/>
                                  </a:solidFill>
                                  <a:latin typeface="Cambria Math" panose="02040503050406030204" pitchFamily="18" charset="0"/>
                                </a:rPr>
                                <m:t>𝑉</m:t>
                              </m:r>
                            </m:e>
                          </m:rad>
                        </m:den>
                      </m:f>
                      <m:sSup>
                        <m:sSupPr>
                          <m:ctrlPr>
                            <a:rPr lang="en-IN" sz="1800" i="1" dirty="0">
                              <a:solidFill>
                                <a:schemeClr val="tx1"/>
                              </a:solidFill>
                              <a:latin typeface="Cambria Math" panose="02040503050406030204" pitchFamily="18" charset="0"/>
                            </a:rPr>
                          </m:ctrlPr>
                        </m:sSupPr>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𝜖</m:t>
                              </m:r>
                            </m:e>
                            <m:sub>
                              <m:r>
                                <a:rPr lang="en-IN" sz="1800" i="1" dirty="0">
                                  <a:solidFill>
                                    <a:schemeClr val="tx1"/>
                                  </a:solidFill>
                                  <a:latin typeface="Cambria Math" panose="02040503050406030204" pitchFamily="18" charset="0"/>
                                </a:rPr>
                                <m:t>𝑖𝑗</m:t>
                              </m:r>
                            </m:sub>
                            <m:sup>
                              <m:r>
                                <a:rPr lang="en-IN" sz="1800" i="1" dirty="0">
                                  <a:solidFill>
                                    <a:schemeClr val="tx1"/>
                                  </a:solidFill>
                                  <a:latin typeface="Cambria Math" panose="02040503050406030204" pitchFamily="18" charset="0"/>
                                </a:rPr>
                                <m:t>𝑠</m:t>
                              </m:r>
                            </m:sup>
                          </m:sSubSup>
                        </m:e>
                        <m:sup>
                          <m:r>
                            <a:rPr lang="en-IN" sz="1800" i="1" dirty="0">
                              <a:solidFill>
                                <a:schemeClr val="tx1"/>
                              </a:solidFill>
                              <a:latin typeface="Cambria Math" panose="02040503050406030204" pitchFamily="18" charset="0"/>
                            </a:rPr>
                            <m:t>∗</m:t>
                          </m:r>
                        </m:sup>
                      </m:sSup>
                      <m:d>
                        <m:dPr>
                          <m:ctrlPr>
                            <a:rPr lang="en-IN" sz="1800" i="1" dirty="0">
                              <a:solidFill>
                                <a:schemeClr val="tx1"/>
                              </a:solidFill>
                              <a:latin typeface="Cambria Math" panose="02040503050406030204" pitchFamily="18" charset="0"/>
                            </a:rPr>
                          </m:ctrlPr>
                        </m:dPr>
                        <m:e>
                          <m:r>
                            <a:rPr lang="en-IN" sz="1800" b="1" i="1" dirty="0">
                              <a:solidFill>
                                <a:schemeClr val="tx1"/>
                              </a:solidFill>
                              <a:latin typeface="Cambria Math" panose="02040503050406030204" pitchFamily="18" charset="0"/>
                            </a:rPr>
                            <m:t>𝒌</m:t>
                          </m:r>
                        </m:e>
                      </m:d>
                      <m:nary>
                        <m:naryPr>
                          <m:chr m:val="∑"/>
                          <m:supHide m:val="on"/>
                          <m:ctrlPr>
                            <a:rPr lang="en-IN" sz="1800" b="1" i="1" dirty="0" smtClean="0">
                              <a:solidFill>
                                <a:schemeClr val="tx1"/>
                              </a:solidFill>
                              <a:latin typeface="Cambria Math" panose="02040503050406030204" pitchFamily="18" charset="0"/>
                            </a:rPr>
                          </m:ctrlPr>
                        </m:naryPr>
                        <m:sub>
                          <m:sSubSup>
                            <m:sSubSupPr>
                              <m:ctrlPr>
                                <a:rPr lang="en-IN" sz="1800" b="1" i="1" dirty="0" smtClean="0">
                                  <a:solidFill>
                                    <a:schemeClr val="tx1"/>
                                  </a:solidFill>
                                  <a:latin typeface="Cambria Math" panose="02040503050406030204" pitchFamily="18" charset="0"/>
                                </a:rPr>
                              </m:ctrlPr>
                            </m:sSubSupPr>
                            <m:e>
                              <m:r>
                                <a:rPr lang="en-IN" sz="1800" b="1" i="1" dirty="0" smtClean="0">
                                  <a:solidFill>
                                    <a:schemeClr val="tx1"/>
                                  </a:solidFill>
                                  <a:latin typeface="Cambria Math" panose="02040503050406030204" pitchFamily="18" charset="0"/>
                                </a:rPr>
                                <m:t>𝒌</m:t>
                              </m:r>
                            </m:e>
                            <m:sub>
                              <m:r>
                                <a:rPr lang="en-IN" sz="1800" b="0" i="1" dirty="0" smtClean="0">
                                  <a:solidFill>
                                    <a:schemeClr val="tx1"/>
                                  </a:solidFill>
                                  <a:latin typeface="Cambria Math" panose="02040503050406030204" pitchFamily="18" charset="0"/>
                                </a:rPr>
                                <m:t>𝛽</m:t>
                              </m:r>
                            </m:sub>
                            <m:sup>
                              <m:r>
                                <a:rPr lang="en-IN" sz="1800" b="1" i="1" dirty="0" smtClean="0">
                                  <a:solidFill>
                                    <a:schemeClr val="tx1"/>
                                  </a:solidFill>
                                  <a:latin typeface="Cambria Math" panose="02040503050406030204" pitchFamily="18" charset="0"/>
                                </a:rPr>
                                <m:t>′</m:t>
                              </m:r>
                            </m:sup>
                          </m:sSubSup>
                        </m:sub>
                        <m:sup/>
                        <m:e>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𝑘</m:t>
                              </m:r>
                            </m:e>
                            <m:sub>
                              <m:r>
                                <a:rPr lang="en-IN" sz="1800" b="0" i="1" dirty="0" smtClean="0">
                                  <a:solidFill>
                                    <a:schemeClr val="tx1"/>
                                  </a:solidFill>
                                  <a:latin typeface="Cambria Math" panose="02040503050406030204" pitchFamily="18" charset="0"/>
                                </a:rPr>
                                <m:t>𝛽</m:t>
                              </m:r>
                            </m:sub>
                            <m:sup>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𝑖</m:t>
                              </m:r>
                            </m:sup>
                          </m:sSubSup>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𝑘</m:t>
                              </m:r>
                            </m:e>
                            <m:sub>
                              <m:r>
                                <a:rPr lang="en-IN" sz="1800" i="1" dirty="0">
                                  <a:solidFill>
                                    <a:schemeClr val="tx1"/>
                                  </a:solidFill>
                                  <a:latin typeface="Cambria Math" panose="02040503050406030204" pitchFamily="18" charset="0"/>
                                </a:rPr>
                                <m:t>𝛽</m:t>
                              </m:r>
                            </m:sub>
                            <m:sup>
                              <m:r>
                                <a:rPr lang="en-IN" sz="1800" i="1" dirty="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𝑗</m:t>
                              </m:r>
                            </m:sup>
                          </m:sSubSup>
                        </m:e>
                      </m:nary>
                      <m:nary>
                        <m:naryPr>
                          <m:ctrlPr>
                            <a:rPr lang="en-IN" sz="1800" b="1" i="1" dirty="0" smtClean="0">
                              <a:solidFill>
                                <a:schemeClr val="tx1"/>
                              </a:solidFill>
                              <a:latin typeface="Cambria Math" panose="02040503050406030204" pitchFamily="18" charset="0"/>
                            </a:rPr>
                          </m:ctrlPr>
                        </m:naryPr>
                        <m:sub>
                          <m:r>
                            <m:rPr>
                              <m:brk m:alnAt="23"/>
                            </m:rPr>
                            <a:rPr lang="en-IN" sz="1800" b="0" i="1" dirty="0" smtClean="0">
                              <a:solidFill>
                                <a:schemeClr val="tx1"/>
                              </a:solidFill>
                              <a:latin typeface="Cambria Math" panose="02040503050406030204" pitchFamily="18" charset="0"/>
                            </a:rPr>
                            <m:t>0</m:t>
                          </m:r>
                        </m:sub>
                        <m:sup>
                          <m:r>
                            <a:rPr lang="en-IN" sz="1800" b="0" i="1" dirty="0" smtClean="0">
                              <a:solidFill>
                                <a:schemeClr val="tx1"/>
                              </a:solidFill>
                              <a:latin typeface="Cambria Math" panose="02040503050406030204" pitchFamily="18" charset="0"/>
                            </a:rPr>
                            <m:t>𝑡</m:t>
                          </m:r>
                        </m:sup>
                        <m:e>
                          <m:r>
                            <a:rPr lang="en-IN" sz="1800" b="0" i="1" dirty="0" smtClean="0">
                              <a:solidFill>
                                <a:schemeClr val="tx1"/>
                              </a:solidFill>
                              <a:latin typeface="Cambria Math" panose="02040503050406030204" pitchFamily="18" charset="0"/>
                            </a:rPr>
                            <m:t>𝑑</m:t>
                          </m:r>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𝑡</m:t>
                              </m:r>
                            </m:e>
                            <m:sup>
                              <m:r>
                                <a:rPr lang="en-IN" sz="1800" b="0" i="1" dirty="0" smtClean="0">
                                  <a:solidFill>
                                    <a:schemeClr val="tx1"/>
                                  </a:solidFill>
                                  <a:latin typeface="Cambria Math" panose="02040503050406030204" pitchFamily="18" charset="0"/>
                                </a:rPr>
                                <m:t>′</m:t>
                              </m:r>
                            </m:sup>
                          </m:sSup>
                        </m:e>
                      </m:nary>
                      <m:f>
                        <m:fPr>
                          <m:ctrlPr>
                            <a:rPr lang="en-IN" sz="1800" b="1" i="1" dirty="0" smtClean="0">
                              <a:solidFill>
                                <a:schemeClr val="tx1"/>
                              </a:solidFill>
                              <a:latin typeface="Cambria Math" panose="02040503050406030204" pitchFamily="18" charset="0"/>
                            </a:rPr>
                          </m:ctrlPr>
                        </m:fPr>
                        <m:num>
                          <m:func>
                            <m:funcPr>
                              <m:ctrlPr>
                                <a:rPr lang="en-IN" sz="1800" b="1" i="1" dirty="0" smtClean="0">
                                  <a:solidFill>
                                    <a:schemeClr val="tx1"/>
                                  </a:solidFill>
                                  <a:latin typeface="Cambria Math" panose="02040503050406030204" pitchFamily="18" charset="0"/>
                                </a:rPr>
                              </m:ctrlPr>
                            </m:funcPr>
                            <m:fName>
                              <m:r>
                                <m:rPr>
                                  <m:sty m:val="p"/>
                                </m:rPr>
                                <a:rPr lang="en-IN" sz="1800" b="0" i="0" dirty="0" smtClean="0">
                                  <a:solidFill>
                                    <a:schemeClr val="tx1"/>
                                  </a:solidFill>
                                  <a:latin typeface="Cambria Math" panose="02040503050406030204" pitchFamily="18" charset="0"/>
                                </a:rPr>
                                <m:t>sin</m:t>
                              </m:r>
                            </m:fName>
                            <m:e>
                              <m:d>
                                <m:dPr>
                                  <m:ctrlPr>
                                    <a:rPr lang="en-IN" sz="1800" b="1"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𝑘</m:t>
                                  </m:r>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𝑡</m:t>
                                      </m:r>
                                      <m:r>
                                        <a:rPr lang="en-IN" sz="1800" i="1" dirty="0">
                                          <a:solidFill>
                                            <a:schemeClr val="tx1"/>
                                          </a:solidFill>
                                          <a:latin typeface="Cambria Math" panose="02040503050406030204" pitchFamily="18" charset="0"/>
                                        </a:rPr>
                                        <m:t>−</m:t>
                                      </m:r>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𝑡</m:t>
                                          </m:r>
                                        </m:e>
                                        <m:sup>
                                          <m:r>
                                            <a:rPr lang="en-IN" sz="1800" i="1" dirty="0">
                                              <a:solidFill>
                                                <a:schemeClr val="tx1"/>
                                              </a:solidFill>
                                              <a:latin typeface="Cambria Math" panose="02040503050406030204" pitchFamily="18" charset="0"/>
                                            </a:rPr>
                                            <m:t>′</m:t>
                                          </m:r>
                                        </m:sup>
                                      </m:sSup>
                                    </m:e>
                                  </m:d>
                                </m:e>
                              </m:d>
                            </m:e>
                          </m:func>
                        </m:num>
                        <m:den>
                          <m:r>
                            <a:rPr lang="en-IN" sz="1800" b="0" i="1" dirty="0" smtClean="0">
                              <a:solidFill>
                                <a:schemeClr val="tx1"/>
                              </a:solidFill>
                              <a:latin typeface="Cambria Math" panose="02040503050406030204" pitchFamily="18" charset="0"/>
                            </a:rPr>
                            <m:t>𝑘</m:t>
                          </m:r>
                        </m:den>
                      </m:f>
                      <m:sSup>
                        <m:sSupPr>
                          <m:ctrlPr>
                            <a:rPr lang="en-IN" sz="1800" b="1" i="1" dirty="0" smtClean="0">
                              <a:solidFill>
                                <a:schemeClr val="tx1"/>
                              </a:solidFill>
                              <a:latin typeface="Cambria Math" panose="02040503050406030204" pitchFamily="18" charset="0"/>
                            </a:rPr>
                          </m:ctrlPr>
                        </m:sSupPr>
                        <m:e>
                          <m:d>
                            <m:dPr>
                              <m:begChr m:val="|"/>
                              <m:endChr m:val="|"/>
                              <m:ctrlPr>
                                <a:rPr lang="en-IN" sz="1800" b="1" i="1" dirty="0" smtClean="0">
                                  <a:solidFill>
                                    <a:schemeClr val="tx1"/>
                                  </a:solidFill>
                                  <a:latin typeface="Cambria Math" panose="02040503050406030204" pitchFamily="18" charset="0"/>
                                </a:rPr>
                              </m:ctrlPr>
                            </m:dPr>
                            <m:e>
                              <m:sSub>
                                <m:sSubPr>
                                  <m:ctrlPr>
                                    <a:rPr lang="en-IN" sz="1800" b="0" i="1" dirty="0" smtClean="0">
                                      <a:solidFill>
                                        <a:schemeClr val="tx1"/>
                                      </a:solidFill>
                                      <a:latin typeface="Cambria Math" panose="02040503050406030204" pitchFamily="18" charset="0"/>
                                    </a:rPr>
                                  </m:ctrlPr>
                                </m:sSubPr>
                                <m:e>
                                  <m:acc>
                                    <m:accPr>
                                      <m:chr m:val="̂"/>
                                      <m:ctrlPr>
                                        <a:rPr lang="en-IN" sz="1800" b="1"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𝜓</m:t>
                                      </m:r>
                                    </m:e>
                                  </m:acc>
                                </m:e>
                                <m:sub>
                                  <m:sSubSup>
                                    <m:sSubSupPr>
                                      <m:ctrlPr>
                                        <a:rPr lang="en-IN" sz="1800" b="0" i="1" dirty="0" smtClean="0">
                                          <a:solidFill>
                                            <a:schemeClr val="tx1"/>
                                          </a:solidFill>
                                          <a:latin typeface="Cambria Math" panose="02040503050406030204" pitchFamily="18" charset="0"/>
                                        </a:rPr>
                                      </m:ctrlPr>
                                    </m:sSubSupPr>
                                    <m:e>
                                      <m:r>
                                        <a:rPr lang="en-IN" sz="1800" b="1" i="1" dirty="0" smtClean="0">
                                          <a:solidFill>
                                            <a:schemeClr val="tx1"/>
                                          </a:solidFill>
                                          <a:latin typeface="Cambria Math" panose="02040503050406030204" pitchFamily="18" charset="0"/>
                                        </a:rPr>
                                        <m:t>𝒌</m:t>
                                      </m:r>
                                    </m:e>
                                    <m:sub>
                                      <m:r>
                                        <a:rPr lang="en-IN" sz="1800" b="0" i="1" dirty="0" smtClean="0">
                                          <a:solidFill>
                                            <a:schemeClr val="tx1"/>
                                          </a:solidFill>
                                          <a:latin typeface="Cambria Math" panose="02040503050406030204" pitchFamily="18" charset="0"/>
                                        </a:rPr>
                                        <m:t>𝛽</m:t>
                                      </m:r>
                                    </m:sub>
                                    <m:sup>
                                      <m:r>
                                        <a:rPr lang="en-IN" sz="1800" b="0" i="1" dirty="0" smtClean="0">
                                          <a:solidFill>
                                            <a:schemeClr val="tx1"/>
                                          </a:solidFill>
                                          <a:latin typeface="Cambria Math" panose="02040503050406030204" pitchFamily="18" charset="0"/>
                                        </a:rPr>
                                        <m:t>′</m:t>
                                      </m:r>
                                    </m:sup>
                                  </m:sSubSup>
                                </m:sub>
                              </m:sSub>
                              <m:d>
                                <m:dPr>
                                  <m:ctrlPr>
                                    <a:rPr lang="en-IN" sz="1800" b="0" i="1" dirty="0" smtClean="0">
                                      <a:solidFill>
                                        <a:schemeClr val="tx1"/>
                                      </a:solidFill>
                                      <a:latin typeface="Cambria Math" panose="02040503050406030204" pitchFamily="18" charset="0"/>
                                    </a:rPr>
                                  </m:ctrlPr>
                                </m:dPr>
                                <m:e>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𝑡</m:t>
                                      </m:r>
                                    </m:e>
                                    <m:sup>
                                      <m:r>
                                        <a:rPr lang="en-IN" sz="1800" b="0" i="1" dirty="0" smtClean="0">
                                          <a:solidFill>
                                            <a:schemeClr val="tx1"/>
                                          </a:solidFill>
                                          <a:latin typeface="Cambria Math" panose="02040503050406030204" pitchFamily="18" charset="0"/>
                                        </a:rPr>
                                        <m:t>′</m:t>
                                      </m:r>
                                    </m:sup>
                                  </m:sSup>
                                </m:e>
                              </m:d>
                            </m:e>
                          </m:d>
                        </m:e>
                        <m:sup>
                          <m:r>
                            <a:rPr lang="en-IN" sz="1800" b="0" i="1" dirty="0" smtClean="0">
                              <a:solidFill>
                                <a:schemeClr val="tx1"/>
                              </a:solidFill>
                              <a:latin typeface="Cambria Math" panose="02040503050406030204" pitchFamily="18" charset="0"/>
                            </a:rPr>
                            <m:t>2</m:t>
                          </m:r>
                        </m:sup>
                      </m:sSup>
                      <m:r>
                        <a:rPr lang="en-IN" sz="1800" b="1" i="1" dirty="0" smtClean="0">
                          <a:solidFill>
                            <a:schemeClr val="tx1"/>
                          </a:solidFill>
                          <a:latin typeface="Cambria Math" panose="02040503050406030204" pitchFamily="18" charset="0"/>
                        </a:rPr>
                        <m:t>.</m:t>
                      </m:r>
                      <m:r>
                        <m:rPr>
                          <m:lit/>
                        </m:rPr>
                        <a:rPr lang="en-IN" sz="1800" b="1" i="1" dirty="0" smtClean="0">
                          <a:solidFill>
                            <a:schemeClr val="tx1"/>
                          </a:solidFill>
                          <a:latin typeface="Cambria Math" panose="02040503050406030204" pitchFamily="18" charset="0"/>
                        </a:rPr>
                        <m:t> </m:t>
                      </m:r>
                    </m:oMath>
                  </m:oMathPara>
                </a14:m>
                <a:endParaRPr lang="en-IN" sz="2400" b="0" dirty="0">
                  <a:solidFill>
                    <a:schemeClr val="tx1"/>
                  </a:solidFill>
                  <a:latin typeface="Gabriola" panose="04040605051002020D02" pitchFamily="82" charset="0"/>
                </a:endParaRPr>
              </a:p>
              <a:p>
                <a:pPr marL="0" indent="0">
                  <a:lnSpc>
                    <a:spcPct val="100000"/>
                  </a:lnSpc>
                  <a:spcBef>
                    <a:spcPts val="1800"/>
                  </a:spcBef>
                  <a:spcAft>
                    <a:spcPts val="1800"/>
                  </a:spcAft>
                  <a:buNone/>
                </a:pPr>
                <a:endParaRPr lang="en-IN" sz="2400" dirty="0">
                  <a:solidFill>
                    <a:srgbClr val="0B2BB5"/>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343667" y="718019"/>
                <a:ext cx="11586491" cy="5873026"/>
              </a:xfrm>
              <a:blipFill>
                <a:blip r:embed="rId2"/>
                <a:stretch>
                  <a:fillRect l="-684" t="-831"/>
                </a:stretch>
              </a:blipFill>
            </p:spPr>
            <p:txBody>
              <a:bodyPr/>
              <a:lstStyle/>
              <a:p>
                <a:r>
                  <a:rPr lang="en-IN">
                    <a:noFill/>
                  </a:rPr>
                  <a:t> </a:t>
                </a:r>
              </a:p>
            </p:txBody>
          </p:sp>
        </mc:Fallback>
      </mc:AlternateContent>
      <p:sp>
        <p:nvSpPr>
          <p:cNvPr id="4" name="Slide Number Placeholder 3">
            <a:extLst>
              <a:ext uri="{FF2B5EF4-FFF2-40B4-BE49-F238E27FC236}">
                <a16:creationId xmlns:a16="http://schemas.microsoft.com/office/drawing/2014/main" id="{4FD3AA61-1DDB-D522-9382-940931362AC4}"/>
              </a:ext>
            </a:extLst>
          </p:cNvPr>
          <p:cNvSpPr>
            <a:spLocks noGrp="1"/>
          </p:cNvSpPr>
          <p:nvPr>
            <p:ph type="sldNum" sz="quarter" idx="12"/>
          </p:nvPr>
        </p:nvSpPr>
        <p:spPr/>
        <p:txBody>
          <a:bodyPr/>
          <a:lstStyle/>
          <a:p>
            <a:fld id="{1F389A8C-0E70-4ABF-BB80-974D4641D6A7}" type="slidenum">
              <a:rPr lang="en-IN" smtClean="0"/>
              <a:t>12</a:t>
            </a:fld>
            <a:endParaRPr lang="en-IN" dirty="0"/>
          </a:p>
        </p:txBody>
      </p:sp>
    </p:spTree>
    <p:extLst>
      <p:ext uri="{BB962C8B-B14F-4D97-AF65-F5344CB8AC3E}">
        <p14:creationId xmlns:p14="http://schemas.microsoft.com/office/powerpoint/2010/main" val="219592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02754" y="92054"/>
                <a:ext cx="11586491" cy="6683097"/>
              </a:xfrm>
            </p:spPr>
            <p:txBody>
              <a:bodyPr>
                <a:normAutofit/>
              </a:bodyPr>
              <a:lstStyle/>
              <a:p>
                <a:pPr>
                  <a:lnSpc>
                    <a:spcPct val="110000"/>
                  </a:lnSpc>
                  <a:spcBef>
                    <a:spcPts val="600"/>
                  </a:spcBef>
                  <a:spcAft>
                    <a:spcPts val="600"/>
                  </a:spcAft>
                  <a:buFont typeface="Wingdings" panose="05000000000000000000" pitchFamily="2" charset="2"/>
                  <a:buChar char="Ø"/>
                </a:pPr>
                <a:r>
                  <a:rPr lang="en-IN" sz="2400" b="1" dirty="0">
                    <a:solidFill>
                      <a:srgbClr val="0B2BB5"/>
                    </a:solidFill>
                    <a:latin typeface="Gabriola" panose="04040605051002020D02" pitchFamily="82" charset="0"/>
                  </a:rPr>
                  <a:t>We now define two new quantities as follows </a:t>
                </a:r>
              </a:p>
              <a:p>
                <a:pPr marL="0" indent="0">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sSubSup>
                        <m:sSubSupPr>
                          <m:ctrlPr>
                            <a:rPr lang="en-IN" sz="1800" i="1" dirty="0" smtClean="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h</m:t>
                          </m:r>
                        </m:e>
                        <m:sub>
                          <m:r>
                            <a:rPr lang="en-IN" sz="1800" i="1" dirty="0">
                              <a:solidFill>
                                <a:schemeClr val="tx1"/>
                              </a:solidFill>
                              <a:latin typeface="Cambria Math" panose="02040503050406030204" pitchFamily="18" charset="0"/>
                            </a:rPr>
                            <m:t>𝑖𝑗</m:t>
                          </m:r>
                        </m:sub>
                        <m:sup>
                          <m:r>
                            <a:rPr lang="en-IN" sz="1800" i="1" dirty="0">
                              <a:solidFill>
                                <a:schemeClr val="tx1"/>
                              </a:solidFill>
                              <a:latin typeface="Cambria Math" panose="02040503050406030204" pitchFamily="18" charset="0"/>
                            </a:rPr>
                            <m:t>𝑐𝑙</m:t>
                          </m:r>
                        </m:sup>
                      </m:sSubSup>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𝑡</m:t>
                          </m:r>
                          <m:r>
                            <a:rPr lang="en-IN" sz="1800" i="1" dirty="0">
                              <a:solidFill>
                                <a:schemeClr val="tx1"/>
                              </a:solidFill>
                              <a:latin typeface="Cambria Math" panose="02040503050406030204" pitchFamily="18" charset="0"/>
                            </a:rPr>
                            <m:t>,</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𝑥</m:t>
                              </m:r>
                            </m:e>
                          </m:acc>
                        </m:e>
                      </m:d>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r>
                            <a:rPr lang="en-IN" sz="1800" i="1" dirty="0">
                              <a:solidFill>
                                <a:schemeClr val="tx1"/>
                              </a:solidFill>
                              <a:latin typeface="Cambria Math" panose="02040503050406030204" pitchFamily="18" charset="0"/>
                            </a:rPr>
                            <m:t>2</m:t>
                          </m:r>
                          <m:r>
                            <a:rPr lang="en-IN" sz="1800" i="1" dirty="0">
                              <a:solidFill>
                                <a:schemeClr val="tx1"/>
                              </a:solidFill>
                              <a:latin typeface="Cambria Math" panose="02040503050406030204" pitchFamily="18" charset="0"/>
                            </a:rPr>
                            <m:t>𝜅</m:t>
                          </m:r>
                        </m:num>
                        <m:den>
                          <m:rad>
                            <m:radPr>
                              <m:degHide m:val="on"/>
                              <m:ctrlPr>
                                <a:rPr lang="en-IN" sz="1800" i="1" dirty="0">
                                  <a:solidFill>
                                    <a:schemeClr val="tx1"/>
                                  </a:solidFill>
                                  <a:latin typeface="Cambria Math" panose="02040503050406030204" pitchFamily="18" charset="0"/>
                                </a:rPr>
                              </m:ctrlPr>
                            </m:radPr>
                            <m:deg/>
                            <m:e>
                              <m:r>
                                <a:rPr lang="en-IN" sz="1800" i="1" dirty="0">
                                  <a:solidFill>
                                    <a:schemeClr val="tx1"/>
                                  </a:solidFill>
                                  <a:latin typeface="Cambria Math" panose="02040503050406030204" pitchFamily="18" charset="0"/>
                                </a:rPr>
                                <m:t>𝑉</m:t>
                              </m:r>
                            </m:e>
                          </m:rad>
                        </m:den>
                      </m:f>
                      <m:nary>
                        <m:naryPr>
                          <m:chr m:val="∑"/>
                          <m:supHide m:val="on"/>
                          <m:ctrlPr>
                            <a:rPr lang="en-IN" sz="1800" i="1" dirty="0">
                              <a:solidFill>
                                <a:schemeClr val="tx1"/>
                              </a:solidFill>
                              <a:latin typeface="Cambria Math" panose="02040503050406030204" pitchFamily="18" charset="0"/>
                            </a:rPr>
                          </m:ctrlPr>
                        </m:naryPr>
                        <m:sub>
                          <m:r>
                            <m:rPr>
                              <m:brk m:alnAt="7"/>
                            </m:rPr>
                            <a:rPr lang="en-IN" sz="1800" i="1" dirty="0">
                              <a:solidFill>
                                <a:schemeClr val="tx1"/>
                              </a:solidFill>
                              <a:latin typeface="Cambria Math" panose="02040503050406030204" pitchFamily="18" charset="0"/>
                            </a:rPr>
                            <m:t>𝑠</m:t>
                          </m:r>
                        </m:sub>
                        <m:sup/>
                        <m:e>
                          <m:nary>
                            <m:naryPr>
                              <m:chr m:val="∑"/>
                              <m:supHide m:val="on"/>
                              <m:ctrlPr>
                                <a:rPr lang="en-IN" sz="1800" i="1" dirty="0">
                                  <a:solidFill>
                                    <a:schemeClr val="tx1"/>
                                  </a:solidFill>
                                  <a:latin typeface="Cambria Math" panose="02040503050406030204" pitchFamily="18" charset="0"/>
                                </a:rPr>
                              </m:ctrlPr>
                            </m:naryPr>
                            <m:sub>
                              <m:eqArr>
                                <m:eqArrPr>
                                  <m:ctrlPr>
                                    <a:rPr lang="en-IN" sz="1800" b="1" i="1" dirty="0">
                                      <a:solidFill>
                                        <a:schemeClr val="tx1"/>
                                      </a:solidFill>
                                      <a:latin typeface="Cambria Math" panose="02040503050406030204" pitchFamily="18" charset="0"/>
                                    </a:rPr>
                                  </m:ctrlPr>
                                </m:eqArrPr>
                                <m:e>
                                  <m:r>
                                    <a:rPr lang="en-IN" sz="1800" b="1" i="1" dirty="0">
                                      <a:solidFill>
                                        <a:schemeClr val="tx1"/>
                                      </a:solidFill>
                                      <a:latin typeface="Cambria Math" panose="02040503050406030204" pitchFamily="18" charset="0"/>
                                    </a:rPr>
                                    <m:t>𝒌</m:t>
                                  </m:r>
                                </m:e>
                                <m:e>
                                  <m:d>
                                    <m:dPr>
                                      <m:begChr m:val="|"/>
                                      <m:endChr m:val="|"/>
                                      <m:ctrlPr>
                                        <a:rPr lang="en-IN" sz="1800" i="1" dirty="0">
                                          <a:solidFill>
                                            <a:schemeClr val="tx1"/>
                                          </a:solidFill>
                                          <a:latin typeface="Cambria Math" panose="02040503050406030204" pitchFamily="18" charset="0"/>
                                        </a:rPr>
                                      </m:ctrlPr>
                                    </m:dPr>
                                    <m:e>
                                      <m:r>
                                        <a:rPr lang="en-IN" sz="1800" b="1" i="1" dirty="0">
                                          <a:solidFill>
                                            <a:schemeClr val="tx1"/>
                                          </a:solidFill>
                                          <a:latin typeface="Cambria Math" panose="02040503050406030204" pitchFamily="18" charset="0"/>
                                        </a:rPr>
                                        <m:t>𝒌</m:t>
                                      </m:r>
                                    </m:e>
                                  </m:d>
                                  <m:r>
                                    <a:rPr lang="en-IN" sz="1800" i="1" dirty="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r>
                                        <m:rPr>
                                          <m:sty m:val="p"/>
                                        </m:rPr>
                                        <a:rPr lang="en-IN" sz="1800" dirty="0">
                                          <a:solidFill>
                                            <a:schemeClr val="tx1"/>
                                          </a:solidFill>
                                          <a:latin typeface="Cambria Math" panose="02040503050406030204" pitchFamily="18" charset="0"/>
                                        </a:rPr>
                                        <m:t>Ω</m:t>
                                      </m:r>
                                    </m:e>
                                    <m:sub>
                                      <m:r>
                                        <a:rPr lang="en-IN" sz="1800" i="1" dirty="0">
                                          <a:solidFill>
                                            <a:schemeClr val="tx1"/>
                                          </a:solidFill>
                                          <a:latin typeface="Cambria Math" panose="02040503050406030204" pitchFamily="18" charset="0"/>
                                        </a:rPr>
                                        <m:t>𝑚</m:t>
                                      </m:r>
                                    </m:sub>
                                  </m:sSub>
                                </m:e>
                              </m:eqArr>
                            </m:sub>
                            <m:sup/>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h</m:t>
                                  </m:r>
                                </m:e>
                                <m:sub>
                                  <m:r>
                                    <a:rPr lang="en-IN" sz="1800" i="1" dirty="0">
                                      <a:solidFill>
                                        <a:schemeClr val="tx1"/>
                                      </a:solidFill>
                                      <a:latin typeface="Cambria Math" panose="02040503050406030204" pitchFamily="18" charset="0"/>
                                    </a:rPr>
                                    <m:t>𝑐𝑙</m:t>
                                  </m:r>
                                </m:sub>
                                <m:sup>
                                  <m:r>
                                    <a:rPr lang="en-IN" sz="1800" i="1" dirty="0">
                                      <a:solidFill>
                                        <a:schemeClr val="tx1"/>
                                      </a:solidFill>
                                      <a:latin typeface="Cambria Math" panose="02040503050406030204" pitchFamily="18" charset="0"/>
                                    </a:rPr>
                                    <m:t>𝑠</m:t>
                                  </m:r>
                                </m:sup>
                              </m:sSubSup>
                              <m:d>
                                <m:dPr>
                                  <m:ctrlPr>
                                    <a:rPr lang="en-IN" sz="1800" i="1" dirty="0">
                                      <a:solidFill>
                                        <a:schemeClr val="tx1"/>
                                      </a:solidFill>
                                      <a:latin typeface="Cambria Math" panose="02040503050406030204" pitchFamily="18" charset="0"/>
                                    </a:rPr>
                                  </m:ctrlPr>
                                </m:dPr>
                                <m:e>
                                  <m:r>
                                    <a:rPr lang="en-IN" sz="1800" b="1" i="1" dirty="0">
                                      <a:solidFill>
                                        <a:schemeClr val="tx1"/>
                                      </a:solidFill>
                                      <a:latin typeface="Cambria Math" panose="02040503050406030204" pitchFamily="18" charset="0"/>
                                    </a:rPr>
                                    <m:t>𝒌</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𝑡</m:t>
                                  </m:r>
                                </m:e>
                              </m:d>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𝑒</m:t>
                                  </m:r>
                                </m:e>
                                <m:sup>
                                  <m:r>
                                    <a:rPr lang="en-IN" sz="1800" i="1" dirty="0">
                                      <a:solidFill>
                                        <a:schemeClr val="tx1"/>
                                      </a:solidFill>
                                      <a:latin typeface="Cambria Math" panose="02040503050406030204" pitchFamily="18" charset="0"/>
                                    </a:rPr>
                                    <m:t>𝑖</m:t>
                                  </m:r>
                                  <m:r>
                                    <a:rPr lang="en-IN" sz="1800" b="1" i="1" dirty="0">
                                      <a:solidFill>
                                        <a:schemeClr val="tx1"/>
                                      </a:solidFill>
                                      <a:latin typeface="Cambria Math" panose="02040503050406030204" pitchFamily="18" charset="0"/>
                                    </a:rPr>
                                    <m:t>𝒌</m:t>
                                  </m:r>
                                  <m:r>
                                    <a:rPr lang="en-IN" sz="1800" b="1" i="1" dirty="0">
                                      <a:solidFill>
                                        <a:schemeClr val="tx1"/>
                                      </a:solidFill>
                                      <a:latin typeface="Cambria Math" panose="02040503050406030204" pitchFamily="18" charset="0"/>
                                    </a:rPr>
                                    <m:t>.</m:t>
                                  </m:r>
                                  <m:r>
                                    <a:rPr lang="en-IN" sz="1800" b="1" i="1" dirty="0">
                                      <a:solidFill>
                                        <a:schemeClr val="tx1"/>
                                      </a:solidFill>
                                      <a:latin typeface="Cambria Math" panose="02040503050406030204" pitchFamily="18" charset="0"/>
                                    </a:rPr>
                                    <m:t>𝒙</m:t>
                                  </m:r>
                                </m:sup>
                              </m:sSup>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𝜖</m:t>
                                  </m:r>
                                </m:e>
                                <m:sub>
                                  <m:r>
                                    <a:rPr lang="en-IN" sz="1800" i="1" dirty="0">
                                      <a:solidFill>
                                        <a:schemeClr val="tx1"/>
                                      </a:solidFill>
                                      <a:latin typeface="Cambria Math" panose="02040503050406030204" pitchFamily="18" charset="0"/>
                                    </a:rPr>
                                    <m:t>𝑖𝑗</m:t>
                                  </m:r>
                                </m:sub>
                                <m:sup>
                                  <m:r>
                                    <a:rPr lang="en-IN" sz="1800" i="1" dirty="0">
                                      <a:solidFill>
                                        <a:schemeClr val="tx1"/>
                                      </a:solidFill>
                                      <a:latin typeface="Cambria Math" panose="02040503050406030204" pitchFamily="18" charset="0"/>
                                    </a:rPr>
                                    <m:t>𝑠</m:t>
                                  </m:r>
                                </m:sup>
                              </m:sSubSup>
                              <m:d>
                                <m:dPr>
                                  <m:ctrlPr>
                                    <a:rPr lang="en-IN" sz="1800" i="1" dirty="0">
                                      <a:solidFill>
                                        <a:schemeClr val="tx1"/>
                                      </a:solidFill>
                                      <a:latin typeface="Cambria Math" panose="02040503050406030204" pitchFamily="18" charset="0"/>
                                    </a:rPr>
                                  </m:ctrlPr>
                                </m:dPr>
                                <m:e>
                                  <m:r>
                                    <a:rPr lang="en-IN" sz="1800" b="1" i="1" dirty="0">
                                      <a:solidFill>
                                        <a:schemeClr val="tx1"/>
                                      </a:solidFill>
                                      <a:latin typeface="Cambria Math" panose="02040503050406030204" pitchFamily="18" charset="0"/>
                                    </a:rPr>
                                    <m:t>𝒌</m:t>
                                  </m:r>
                                </m:e>
                              </m:d>
                            </m:e>
                          </m:nary>
                        </m:e>
                      </m:nary>
                      <m:r>
                        <a:rPr lang="en-US" sz="1800" b="1" i="1" dirty="0" smtClean="0">
                          <a:solidFill>
                            <a:schemeClr val="tx1"/>
                          </a:solidFill>
                          <a:latin typeface="Cambria Math" panose="02040503050406030204" pitchFamily="18" charset="0"/>
                        </a:rPr>
                        <m:t>;</m:t>
                      </m:r>
                      <m:r>
                        <a:rPr lang="en-US" sz="1800" b="0" i="1" dirty="0" smtClean="0">
                          <a:solidFill>
                            <a:schemeClr val="tx1"/>
                          </a:solidFill>
                          <a:latin typeface="Cambria Math" panose="02040503050406030204" pitchFamily="18" charset="0"/>
                        </a:rPr>
                        <m:t> </m:t>
                      </m:r>
                      <m:r>
                        <a:rPr lang="en-IN" sz="1800" b="0" i="1" dirty="0" smtClean="0">
                          <a:solidFill>
                            <a:schemeClr val="tx1"/>
                          </a:solidFill>
                          <a:latin typeface="Cambria Math" panose="02040503050406030204" pitchFamily="18" charset="0"/>
                        </a:rPr>
                        <m:t> </m:t>
                      </m:r>
                      <m:r>
                        <a:rPr lang="en-US" sz="1800" b="0" i="1" dirty="0" smtClean="0">
                          <a:solidFill>
                            <a:schemeClr val="tx1"/>
                          </a:solidFill>
                          <a:latin typeface="Cambria Math" panose="02040503050406030204" pitchFamily="18" charset="0"/>
                        </a:rPr>
                        <m:t>𝛿</m:t>
                      </m:r>
                      <m:sSub>
                        <m:sSubPr>
                          <m:ctrlPr>
                            <a:rPr lang="en-US" sz="1800" b="0" i="1" dirty="0" smtClean="0">
                              <a:solidFill>
                                <a:schemeClr val="tx1"/>
                              </a:solidFill>
                              <a:latin typeface="Cambria Math" panose="02040503050406030204" pitchFamily="18" charset="0"/>
                            </a:rPr>
                          </m:ctrlPr>
                        </m:sSubPr>
                        <m:e>
                          <m:acc>
                            <m:accPr>
                              <m:chr m:val="̂"/>
                              <m:ctrlPr>
                                <a:rPr lang="en-US" sz="1800" i="1" dirty="0" smtClean="0">
                                  <a:solidFill>
                                    <a:schemeClr val="tx1"/>
                                  </a:solidFill>
                                  <a:latin typeface="Cambria Math" panose="02040503050406030204" pitchFamily="18" charset="0"/>
                                </a:rPr>
                              </m:ctrlPr>
                            </m:accPr>
                            <m:e>
                              <m:r>
                                <a:rPr lang="en-US" sz="1800" b="0" i="1" dirty="0" smtClean="0">
                                  <a:solidFill>
                                    <a:schemeClr val="tx1"/>
                                  </a:solidFill>
                                  <a:latin typeface="Cambria Math" panose="02040503050406030204" pitchFamily="18" charset="0"/>
                                </a:rPr>
                                <m:t>𝑁</m:t>
                              </m:r>
                            </m:e>
                          </m:acc>
                        </m:e>
                        <m:sub>
                          <m:r>
                            <a:rPr lang="en-US" sz="1800" b="0" i="1" dirty="0" smtClean="0">
                              <a:solidFill>
                                <a:schemeClr val="tx1"/>
                              </a:solidFill>
                              <a:latin typeface="Cambria Math" panose="02040503050406030204" pitchFamily="18" charset="0"/>
                            </a:rPr>
                            <m:t>𝑖𝑗</m:t>
                          </m:r>
                        </m:sub>
                      </m:sSub>
                      <m:d>
                        <m:dPr>
                          <m:ctrlPr>
                            <a:rPr lang="en-US" sz="1800" b="0" i="1" dirty="0" smtClean="0">
                              <a:solidFill>
                                <a:schemeClr val="tx1"/>
                              </a:solidFill>
                              <a:latin typeface="Cambria Math" panose="02040503050406030204" pitchFamily="18" charset="0"/>
                            </a:rPr>
                          </m:ctrlPr>
                        </m:dPr>
                        <m:e>
                          <m:r>
                            <a:rPr lang="en-US" sz="1800" b="0" i="1" dirty="0" smtClean="0">
                              <a:solidFill>
                                <a:schemeClr val="tx1"/>
                              </a:solidFill>
                              <a:latin typeface="Cambria Math" panose="02040503050406030204" pitchFamily="18" charset="0"/>
                            </a:rPr>
                            <m:t>𝑡</m:t>
                          </m:r>
                        </m:e>
                      </m:d>
                      <m:r>
                        <a:rPr lang="en-US" sz="1800" b="0" i="1" dirty="0" smtClean="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r>
                            <a:rPr lang="en-IN" sz="1800" i="1" dirty="0">
                              <a:solidFill>
                                <a:schemeClr val="tx1"/>
                              </a:solidFill>
                              <a:latin typeface="Cambria Math" panose="02040503050406030204" pitchFamily="18" charset="0"/>
                            </a:rPr>
                            <m:t>2</m:t>
                          </m:r>
                          <m:r>
                            <a:rPr lang="en-IN" sz="1800" i="1" dirty="0">
                              <a:solidFill>
                                <a:schemeClr val="tx1"/>
                              </a:solidFill>
                              <a:latin typeface="Cambria Math" panose="02040503050406030204" pitchFamily="18" charset="0"/>
                            </a:rPr>
                            <m:t>𝜅</m:t>
                          </m:r>
                        </m:num>
                        <m:den>
                          <m:rad>
                            <m:radPr>
                              <m:degHide m:val="on"/>
                              <m:ctrlPr>
                                <a:rPr lang="en-IN" sz="1800" i="1" dirty="0">
                                  <a:solidFill>
                                    <a:schemeClr val="tx1"/>
                                  </a:solidFill>
                                  <a:latin typeface="Cambria Math" panose="02040503050406030204" pitchFamily="18" charset="0"/>
                                </a:rPr>
                              </m:ctrlPr>
                            </m:radPr>
                            <m:deg/>
                            <m:e>
                              <m:r>
                                <a:rPr lang="en-IN" sz="1800" i="1" dirty="0">
                                  <a:solidFill>
                                    <a:schemeClr val="tx1"/>
                                  </a:solidFill>
                                  <a:latin typeface="Cambria Math" panose="02040503050406030204" pitchFamily="18" charset="0"/>
                                </a:rPr>
                                <m:t>𝑉</m:t>
                              </m:r>
                            </m:e>
                          </m:rad>
                        </m:den>
                      </m:f>
                      <m:nary>
                        <m:naryPr>
                          <m:chr m:val="∑"/>
                          <m:supHide m:val="on"/>
                          <m:ctrlPr>
                            <a:rPr lang="en-IN" sz="1800" i="1" dirty="0">
                              <a:solidFill>
                                <a:schemeClr val="tx1"/>
                              </a:solidFill>
                              <a:latin typeface="Cambria Math" panose="02040503050406030204" pitchFamily="18" charset="0"/>
                            </a:rPr>
                          </m:ctrlPr>
                        </m:naryPr>
                        <m:sub>
                          <m:r>
                            <m:rPr>
                              <m:brk m:alnAt="7"/>
                            </m:rPr>
                            <a:rPr lang="en-IN" sz="1800" i="1" dirty="0">
                              <a:solidFill>
                                <a:schemeClr val="tx1"/>
                              </a:solidFill>
                              <a:latin typeface="Cambria Math" panose="02040503050406030204" pitchFamily="18" charset="0"/>
                            </a:rPr>
                            <m:t>𝑠</m:t>
                          </m:r>
                        </m:sub>
                        <m:sup/>
                        <m:e>
                          <m:nary>
                            <m:naryPr>
                              <m:chr m:val="∑"/>
                              <m:supHide m:val="on"/>
                              <m:ctrlPr>
                                <a:rPr lang="en-IN" sz="1800" i="1" dirty="0">
                                  <a:solidFill>
                                    <a:schemeClr val="tx1"/>
                                  </a:solidFill>
                                  <a:latin typeface="Cambria Math" panose="02040503050406030204" pitchFamily="18" charset="0"/>
                                </a:rPr>
                              </m:ctrlPr>
                            </m:naryPr>
                            <m:sub>
                              <m:eqArr>
                                <m:eqArrPr>
                                  <m:ctrlPr>
                                    <a:rPr lang="en-IN" sz="1800" b="1" i="1" dirty="0">
                                      <a:solidFill>
                                        <a:schemeClr val="tx1"/>
                                      </a:solidFill>
                                      <a:latin typeface="Cambria Math" panose="02040503050406030204" pitchFamily="18" charset="0"/>
                                    </a:rPr>
                                  </m:ctrlPr>
                                </m:eqArrPr>
                                <m:e>
                                  <m:r>
                                    <a:rPr lang="en-IN" sz="1800" b="1" i="1" dirty="0">
                                      <a:solidFill>
                                        <a:schemeClr val="tx1"/>
                                      </a:solidFill>
                                      <a:latin typeface="Cambria Math" panose="02040503050406030204" pitchFamily="18" charset="0"/>
                                    </a:rPr>
                                    <m:t>𝒌</m:t>
                                  </m:r>
                                </m:e>
                                <m:e>
                                  <m:d>
                                    <m:dPr>
                                      <m:begChr m:val="|"/>
                                      <m:endChr m:val="|"/>
                                      <m:ctrlPr>
                                        <a:rPr lang="en-IN" sz="1800" i="1" dirty="0">
                                          <a:solidFill>
                                            <a:schemeClr val="tx1"/>
                                          </a:solidFill>
                                          <a:latin typeface="Cambria Math" panose="02040503050406030204" pitchFamily="18" charset="0"/>
                                        </a:rPr>
                                      </m:ctrlPr>
                                    </m:dPr>
                                    <m:e>
                                      <m:r>
                                        <a:rPr lang="en-IN" sz="1800" b="1" i="1" dirty="0">
                                          <a:solidFill>
                                            <a:schemeClr val="tx1"/>
                                          </a:solidFill>
                                          <a:latin typeface="Cambria Math" panose="02040503050406030204" pitchFamily="18" charset="0"/>
                                        </a:rPr>
                                        <m:t>𝒌</m:t>
                                      </m:r>
                                    </m:e>
                                  </m:d>
                                  <m:r>
                                    <a:rPr lang="en-IN" sz="1800" i="1" dirty="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r>
                                        <m:rPr>
                                          <m:sty m:val="p"/>
                                        </m:rPr>
                                        <a:rPr lang="en-IN" sz="1800" dirty="0">
                                          <a:solidFill>
                                            <a:schemeClr val="tx1"/>
                                          </a:solidFill>
                                          <a:latin typeface="Cambria Math" panose="02040503050406030204" pitchFamily="18" charset="0"/>
                                        </a:rPr>
                                        <m:t>Ω</m:t>
                                      </m:r>
                                    </m:e>
                                    <m:sub>
                                      <m:r>
                                        <a:rPr lang="en-IN" sz="1800" i="1" dirty="0">
                                          <a:solidFill>
                                            <a:schemeClr val="tx1"/>
                                          </a:solidFill>
                                          <a:latin typeface="Cambria Math" panose="02040503050406030204" pitchFamily="18" charset="0"/>
                                        </a:rPr>
                                        <m:t>𝑚</m:t>
                                      </m:r>
                                    </m:sub>
                                  </m:sSub>
                                </m:e>
                              </m:eqArr>
                            </m:sub>
                            <m:sup/>
                            <m:e>
                              <m:r>
                                <a:rPr lang="en-US" sz="1800" b="0" i="1" dirty="0" smtClean="0">
                                  <a:solidFill>
                                    <a:schemeClr val="tx1"/>
                                  </a:solidFill>
                                  <a:latin typeface="Cambria Math" panose="02040503050406030204" pitchFamily="18" charset="0"/>
                                </a:rPr>
                                <m:t>𝛿</m:t>
                              </m:r>
                              <m:sSubSup>
                                <m:sSubSupPr>
                                  <m:ctrlPr>
                                    <a:rPr lang="en-US" sz="1800" b="0" i="1" dirty="0" smtClean="0">
                                      <a:solidFill>
                                        <a:schemeClr val="tx1"/>
                                      </a:solidFill>
                                      <a:latin typeface="Cambria Math" panose="02040503050406030204" pitchFamily="18" charset="0"/>
                                    </a:rPr>
                                  </m:ctrlPr>
                                </m:sSubSupPr>
                                <m:e>
                                  <m:acc>
                                    <m:accPr>
                                      <m:chr m:val="̂"/>
                                      <m:ctrlPr>
                                        <a:rPr lang="en-US" sz="1800" b="0" i="1" dirty="0" smtClean="0">
                                          <a:solidFill>
                                            <a:schemeClr val="tx1"/>
                                          </a:solidFill>
                                          <a:latin typeface="Cambria Math" panose="02040503050406030204" pitchFamily="18" charset="0"/>
                                        </a:rPr>
                                      </m:ctrlPr>
                                    </m:accPr>
                                    <m:e>
                                      <m:r>
                                        <a:rPr lang="en-US" sz="1800" b="0" i="1" dirty="0" smtClean="0">
                                          <a:solidFill>
                                            <a:schemeClr val="tx1"/>
                                          </a:solidFill>
                                          <a:latin typeface="Cambria Math" panose="02040503050406030204" pitchFamily="18" charset="0"/>
                                        </a:rPr>
                                        <m:t>h</m:t>
                                      </m:r>
                                    </m:e>
                                  </m:acc>
                                </m:e>
                                <m:sub>
                                  <m:r>
                                    <a:rPr lang="en-US" sz="1800" b="1" i="1" dirty="0" smtClean="0">
                                      <a:solidFill>
                                        <a:schemeClr val="tx1"/>
                                      </a:solidFill>
                                      <a:latin typeface="Cambria Math" panose="02040503050406030204" pitchFamily="18" charset="0"/>
                                    </a:rPr>
                                    <m:t>𝒌</m:t>
                                  </m:r>
                                  <m:r>
                                    <a:rPr lang="en-US" sz="1800" b="0" i="1" dirty="0" smtClean="0">
                                      <a:solidFill>
                                        <a:schemeClr val="tx1"/>
                                      </a:solidFill>
                                      <a:latin typeface="Cambria Math" panose="02040503050406030204" pitchFamily="18" charset="0"/>
                                    </a:rPr>
                                    <m:t>,</m:t>
                                  </m:r>
                                  <m:r>
                                    <a:rPr lang="en-US" sz="1800" b="0" i="1" dirty="0" smtClean="0">
                                      <a:solidFill>
                                        <a:schemeClr val="tx1"/>
                                      </a:solidFill>
                                      <a:latin typeface="Cambria Math" panose="02040503050406030204" pitchFamily="18" charset="0"/>
                                    </a:rPr>
                                    <m:t>𝑠</m:t>
                                  </m:r>
                                </m:sub>
                                <m:sup>
                                  <m:r>
                                    <a:rPr lang="en-US" sz="1800" b="0" i="1" dirty="0" smtClean="0">
                                      <a:solidFill>
                                        <a:schemeClr val="tx1"/>
                                      </a:solidFill>
                                      <a:latin typeface="Cambria Math" panose="02040503050406030204" pitchFamily="18" charset="0"/>
                                    </a:rPr>
                                    <m:t>𝐼</m:t>
                                  </m:r>
                                </m:sup>
                              </m:sSubSup>
                              <m:r>
                                <a:rPr lang="en-US" sz="1800" b="0" i="1" dirty="0" smtClean="0">
                                  <a:solidFill>
                                    <a:schemeClr val="tx1"/>
                                  </a:solidFill>
                                  <a:latin typeface="Cambria Math" panose="02040503050406030204" pitchFamily="18" charset="0"/>
                                </a:rPr>
                                <m:t>(</m:t>
                              </m:r>
                              <m:r>
                                <a:rPr lang="en-US" sz="1800" b="0" i="1" dirty="0" smtClean="0">
                                  <a:solidFill>
                                    <a:schemeClr val="tx1"/>
                                  </a:solidFill>
                                  <a:latin typeface="Cambria Math" panose="02040503050406030204" pitchFamily="18" charset="0"/>
                                </a:rPr>
                                <m:t>𝑡</m:t>
                              </m:r>
                              <m:r>
                                <a:rPr lang="en-US"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𝜖</m:t>
                                  </m:r>
                                </m:e>
                                <m:sub>
                                  <m:r>
                                    <a:rPr lang="en-IN" sz="1800" i="1" dirty="0">
                                      <a:solidFill>
                                        <a:schemeClr val="tx1"/>
                                      </a:solidFill>
                                      <a:latin typeface="Cambria Math" panose="02040503050406030204" pitchFamily="18" charset="0"/>
                                    </a:rPr>
                                    <m:t>𝑖𝑗</m:t>
                                  </m:r>
                                </m:sub>
                                <m:sup>
                                  <m:r>
                                    <a:rPr lang="en-IN" sz="1800" i="1" dirty="0">
                                      <a:solidFill>
                                        <a:schemeClr val="tx1"/>
                                      </a:solidFill>
                                      <a:latin typeface="Cambria Math" panose="02040503050406030204" pitchFamily="18" charset="0"/>
                                    </a:rPr>
                                    <m:t>𝑠</m:t>
                                  </m:r>
                                </m:sup>
                              </m:sSubSup>
                              <m:d>
                                <m:dPr>
                                  <m:ctrlPr>
                                    <a:rPr lang="en-IN" sz="1800" i="1" dirty="0">
                                      <a:solidFill>
                                        <a:schemeClr val="tx1"/>
                                      </a:solidFill>
                                      <a:latin typeface="Cambria Math" panose="02040503050406030204" pitchFamily="18" charset="0"/>
                                    </a:rPr>
                                  </m:ctrlPr>
                                </m:dPr>
                                <m:e>
                                  <m:r>
                                    <a:rPr lang="en-IN" sz="1800" b="1" i="1" dirty="0">
                                      <a:solidFill>
                                        <a:schemeClr val="tx1"/>
                                      </a:solidFill>
                                      <a:latin typeface="Cambria Math" panose="02040503050406030204" pitchFamily="18" charset="0"/>
                                    </a:rPr>
                                    <m:t>𝒌</m:t>
                                  </m:r>
                                </m:e>
                              </m:d>
                            </m:e>
                          </m:nary>
                        </m:e>
                      </m:nary>
                      <m:r>
                        <a:rPr lang="en-US" sz="1800" b="1" i="1" dirty="0"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1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Using the above two definitions, one can express </a:t>
                </a:r>
                <a:r>
                  <a:rPr lang="en-IN" sz="2400" b="1" dirty="0">
                    <a:solidFill>
                      <a:srgbClr val="782E92"/>
                    </a:solidFill>
                    <a:latin typeface="Gabriola" panose="04040605051002020D02" pitchFamily="82" charset="0"/>
                  </a:rPr>
                  <a:t>the equation of motion corresponding to the time–dependent part of the pseudo-Goldstone boson as</a:t>
                </a:r>
              </a:p>
              <a:p>
                <a:pPr marL="0" indent="0">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IN" sz="1900" b="0" i="1" dirty="0" smtClean="0">
                              <a:solidFill>
                                <a:schemeClr val="tx1"/>
                              </a:solidFill>
                              <a:latin typeface="Cambria Math" panose="02040503050406030204" pitchFamily="18" charset="0"/>
                            </a:rPr>
                          </m:ctrlPr>
                        </m:sSubPr>
                        <m:e>
                          <m:acc>
                            <m:accPr>
                              <m:chr m:val="̈"/>
                              <m:ctrlPr>
                                <a:rPr lang="en-IN" sz="1900" i="1" dirty="0" smtClean="0">
                                  <a:solidFill>
                                    <a:schemeClr val="tx1"/>
                                  </a:solidFill>
                                  <a:latin typeface="Cambria Math" panose="02040503050406030204" pitchFamily="18" charset="0"/>
                                </a:rPr>
                              </m:ctrlPr>
                            </m:accPr>
                            <m:e>
                              <m:acc>
                                <m:accPr>
                                  <m:chr m:val="̂"/>
                                  <m:ctrlPr>
                                    <a:rPr lang="en-IN" sz="1900" b="0" i="1" dirty="0" smtClean="0">
                                      <a:solidFill>
                                        <a:schemeClr val="tx1"/>
                                      </a:solidFill>
                                      <a:latin typeface="Cambria Math" panose="02040503050406030204" pitchFamily="18" charset="0"/>
                                    </a:rPr>
                                  </m:ctrlPr>
                                </m:accPr>
                                <m:e>
                                  <m:r>
                                    <a:rPr lang="en-IN" sz="1900" b="0" i="1" dirty="0" smtClean="0">
                                      <a:solidFill>
                                        <a:schemeClr val="tx1"/>
                                      </a:solidFill>
                                      <a:latin typeface="Cambria Math" panose="02040503050406030204" pitchFamily="18" charset="0"/>
                                    </a:rPr>
                                    <m:t>𝜓</m:t>
                                  </m:r>
                                </m:e>
                              </m:acc>
                            </m:e>
                          </m:acc>
                        </m:e>
                        <m:sub>
                          <m:sSub>
                            <m:sSubPr>
                              <m:ctrlPr>
                                <a:rPr lang="en-IN" sz="1900" b="0" i="1" dirty="0" smtClean="0">
                                  <a:solidFill>
                                    <a:schemeClr val="tx1"/>
                                  </a:solidFill>
                                  <a:latin typeface="Cambria Math" panose="02040503050406030204" pitchFamily="18" charset="0"/>
                                </a:rPr>
                              </m:ctrlPr>
                            </m:sSubPr>
                            <m:e>
                              <m:r>
                                <a:rPr lang="en-IN" sz="1900" b="1" i="1" dirty="0" smtClean="0">
                                  <a:solidFill>
                                    <a:schemeClr val="tx1"/>
                                  </a:solidFill>
                                  <a:latin typeface="Cambria Math" panose="02040503050406030204" pitchFamily="18" charset="0"/>
                                </a:rPr>
                                <m:t>𝒌</m:t>
                              </m:r>
                            </m:e>
                            <m:sub>
                              <m:r>
                                <a:rPr lang="en-IN" sz="1900" b="0" i="1" dirty="0" smtClean="0">
                                  <a:solidFill>
                                    <a:schemeClr val="tx1"/>
                                  </a:solidFill>
                                  <a:latin typeface="Cambria Math" panose="02040503050406030204" pitchFamily="18" charset="0"/>
                                </a:rPr>
                                <m:t>𝛽</m:t>
                              </m:r>
                            </m:sub>
                          </m:sSub>
                        </m:sub>
                      </m:sSub>
                      <m:d>
                        <m:dPr>
                          <m:ctrlPr>
                            <a:rPr lang="en-IN" sz="1900" b="0" i="1" dirty="0" smtClean="0">
                              <a:solidFill>
                                <a:schemeClr val="tx1"/>
                              </a:solidFill>
                              <a:latin typeface="Cambria Math" panose="02040503050406030204" pitchFamily="18" charset="0"/>
                            </a:rPr>
                          </m:ctrlPr>
                        </m:dPr>
                        <m:e>
                          <m:r>
                            <a:rPr lang="en-IN" sz="1900" b="0" i="1" dirty="0" smtClean="0">
                              <a:solidFill>
                                <a:schemeClr val="tx1"/>
                              </a:solidFill>
                              <a:latin typeface="Cambria Math" panose="02040503050406030204" pitchFamily="18" charset="0"/>
                            </a:rPr>
                            <m:t>𝑡</m:t>
                          </m:r>
                        </m:e>
                      </m:d>
                      <m:sSubSup>
                        <m:sSubSupPr>
                          <m:ctrlPr>
                            <a:rPr lang="en-IN" sz="1900" i="1">
                              <a:solidFill>
                                <a:schemeClr val="tx1"/>
                              </a:solidFill>
                              <a:latin typeface="Cambria Math" panose="02040503050406030204" pitchFamily="18" charset="0"/>
                            </a:rPr>
                          </m:ctrlPr>
                        </m:sSubSupPr>
                        <m:e>
                          <m:r>
                            <a:rPr lang="en-IN" sz="1900" b="0" i="1" smtClean="0">
                              <a:solidFill>
                                <a:schemeClr val="tx1"/>
                              </a:solidFill>
                              <a:latin typeface="Cambria Math" panose="02040503050406030204" pitchFamily="18" charset="0"/>
                            </a:rPr>
                            <m:t>+</m:t>
                          </m:r>
                          <m:r>
                            <a:rPr lang="en-IN" sz="1900" i="1">
                              <a:solidFill>
                                <a:schemeClr val="tx1"/>
                              </a:solidFill>
                              <a:latin typeface="Cambria Math" panose="02040503050406030204" pitchFamily="18" charset="0"/>
                            </a:rPr>
                            <m:t>𝑐</m:t>
                          </m:r>
                        </m:e>
                        <m:sub>
                          <m:r>
                            <a:rPr lang="en-IN" sz="1900" i="1">
                              <a:solidFill>
                                <a:schemeClr val="tx1"/>
                              </a:solidFill>
                              <a:latin typeface="Cambria Math" panose="02040503050406030204" pitchFamily="18" charset="0"/>
                            </a:rPr>
                            <m:t>𝑠</m:t>
                          </m:r>
                        </m:sub>
                        <m:sup>
                          <m:r>
                            <a:rPr lang="en-IN" sz="1900" i="1">
                              <a:solidFill>
                                <a:schemeClr val="tx1"/>
                              </a:solidFill>
                              <a:latin typeface="Cambria Math" panose="02040503050406030204" pitchFamily="18" charset="0"/>
                            </a:rPr>
                            <m:t>2</m:t>
                          </m:r>
                        </m:sup>
                      </m:sSubSup>
                      <m:d>
                        <m:dPr>
                          <m:begChr m:val="["/>
                          <m:endChr m:val="]"/>
                          <m:ctrlPr>
                            <a:rPr lang="en-IN" sz="1900" i="1">
                              <a:solidFill>
                                <a:schemeClr val="tx1"/>
                              </a:solidFill>
                              <a:latin typeface="Cambria Math" panose="02040503050406030204" pitchFamily="18" charset="0"/>
                            </a:rPr>
                          </m:ctrlPr>
                        </m:dPr>
                        <m:e>
                          <m:sSub>
                            <m:sSubPr>
                              <m:ctrlPr>
                                <a:rPr lang="en-IN" sz="1900" i="1">
                                  <a:solidFill>
                                    <a:schemeClr val="tx1"/>
                                  </a:solidFill>
                                  <a:latin typeface="Cambria Math" panose="02040503050406030204" pitchFamily="18" charset="0"/>
                                </a:rPr>
                              </m:ctrlPr>
                            </m:sSubPr>
                            <m:e>
                              <m:r>
                                <a:rPr lang="en-IN" sz="1900" i="1">
                                  <a:solidFill>
                                    <a:schemeClr val="tx1"/>
                                  </a:solidFill>
                                  <a:latin typeface="Cambria Math" panose="02040503050406030204" pitchFamily="18" charset="0"/>
                                </a:rPr>
                                <m:t>𝜂</m:t>
                              </m:r>
                            </m:e>
                            <m:sub>
                              <m:r>
                                <a:rPr lang="en-IN" sz="1900" i="1">
                                  <a:solidFill>
                                    <a:schemeClr val="tx1"/>
                                  </a:solidFill>
                                  <a:latin typeface="Cambria Math" panose="02040503050406030204" pitchFamily="18" charset="0"/>
                                </a:rPr>
                                <m:t>𝑖𝑗</m:t>
                              </m:r>
                            </m:sub>
                          </m:sSub>
                          <m:r>
                            <a:rPr lang="en-IN" sz="1900" i="1">
                              <a:solidFill>
                                <a:schemeClr val="tx1"/>
                              </a:solidFill>
                              <a:latin typeface="Cambria Math" panose="02040503050406030204" pitchFamily="18" charset="0"/>
                            </a:rPr>
                            <m:t>+</m:t>
                          </m:r>
                          <m:sSubSup>
                            <m:sSubSupPr>
                              <m:ctrlPr>
                                <a:rPr lang="en-IN" sz="1900" i="1" dirty="0">
                                  <a:solidFill>
                                    <a:schemeClr val="tx1"/>
                                  </a:solidFill>
                                  <a:latin typeface="Cambria Math" panose="02040503050406030204" pitchFamily="18" charset="0"/>
                                </a:rPr>
                              </m:ctrlPr>
                            </m:sSubSupPr>
                            <m:e>
                              <m:r>
                                <a:rPr lang="en-IN" sz="1900" i="1" dirty="0">
                                  <a:solidFill>
                                    <a:schemeClr val="tx1"/>
                                  </a:solidFill>
                                  <a:latin typeface="Cambria Math" panose="02040503050406030204" pitchFamily="18" charset="0"/>
                                </a:rPr>
                                <m:t>h</m:t>
                              </m:r>
                            </m:e>
                            <m:sub>
                              <m:r>
                                <a:rPr lang="en-IN" sz="1900" i="1" dirty="0">
                                  <a:solidFill>
                                    <a:schemeClr val="tx1"/>
                                  </a:solidFill>
                                  <a:latin typeface="Cambria Math" panose="02040503050406030204" pitchFamily="18" charset="0"/>
                                </a:rPr>
                                <m:t>𝑖𝑗</m:t>
                              </m:r>
                            </m:sub>
                            <m:sup>
                              <m:r>
                                <a:rPr lang="en-IN" sz="1900" i="1" dirty="0">
                                  <a:solidFill>
                                    <a:schemeClr val="tx1"/>
                                  </a:solidFill>
                                  <a:latin typeface="Cambria Math" panose="02040503050406030204" pitchFamily="18" charset="0"/>
                                </a:rPr>
                                <m:t>𝑐𝑙</m:t>
                              </m:r>
                            </m:sup>
                          </m:sSubSup>
                          <m:d>
                            <m:dPr>
                              <m:ctrlPr>
                                <a:rPr lang="en-IN" sz="1900" i="1" dirty="0">
                                  <a:solidFill>
                                    <a:schemeClr val="tx1"/>
                                  </a:solidFill>
                                  <a:latin typeface="Cambria Math" panose="02040503050406030204" pitchFamily="18" charset="0"/>
                                </a:rPr>
                              </m:ctrlPr>
                            </m:dPr>
                            <m:e>
                              <m:r>
                                <a:rPr lang="en-IN" sz="1900" i="1" dirty="0">
                                  <a:solidFill>
                                    <a:schemeClr val="tx1"/>
                                  </a:solidFill>
                                  <a:latin typeface="Cambria Math" panose="02040503050406030204" pitchFamily="18" charset="0"/>
                                </a:rPr>
                                <m:t>𝑡</m:t>
                              </m:r>
                              <m:r>
                                <a:rPr lang="en-IN" sz="1900" i="1" dirty="0">
                                  <a:solidFill>
                                    <a:schemeClr val="tx1"/>
                                  </a:solidFill>
                                  <a:latin typeface="Cambria Math" panose="02040503050406030204" pitchFamily="18" charset="0"/>
                                </a:rPr>
                                <m:t>,0</m:t>
                              </m:r>
                            </m:e>
                          </m:d>
                          <m:r>
                            <a:rPr lang="en-US" sz="1900" b="0" i="1" dirty="0" smtClean="0">
                              <a:solidFill>
                                <a:schemeClr val="tx1"/>
                              </a:solidFill>
                              <a:latin typeface="Cambria Math" panose="02040503050406030204" pitchFamily="18" charset="0"/>
                            </a:rPr>
                            <m:t>+</m:t>
                          </m:r>
                          <m:r>
                            <a:rPr lang="en-US" sz="1900" i="1" dirty="0">
                              <a:solidFill>
                                <a:schemeClr val="tx1"/>
                              </a:solidFill>
                              <a:latin typeface="Cambria Math" panose="02040503050406030204" pitchFamily="18" charset="0"/>
                            </a:rPr>
                            <m:t>𝛿</m:t>
                          </m:r>
                          <m:sSub>
                            <m:sSubPr>
                              <m:ctrlPr>
                                <a:rPr lang="en-US" sz="1900" i="1" dirty="0">
                                  <a:solidFill>
                                    <a:schemeClr val="tx1"/>
                                  </a:solidFill>
                                  <a:latin typeface="Cambria Math" panose="02040503050406030204" pitchFamily="18" charset="0"/>
                                </a:rPr>
                              </m:ctrlPr>
                            </m:sSubPr>
                            <m:e>
                              <m:acc>
                                <m:accPr>
                                  <m:chr m:val="̂"/>
                                  <m:ctrlPr>
                                    <a:rPr lang="en-US" sz="1900" i="1" dirty="0">
                                      <a:solidFill>
                                        <a:schemeClr val="tx1"/>
                                      </a:solidFill>
                                      <a:latin typeface="Cambria Math" panose="02040503050406030204" pitchFamily="18" charset="0"/>
                                    </a:rPr>
                                  </m:ctrlPr>
                                </m:accPr>
                                <m:e>
                                  <m:r>
                                    <a:rPr lang="en-US" sz="1900" i="1" dirty="0">
                                      <a:solidFill>
                                        <a:schemeClr val="tx1"/>
                                      </a:solidFill>
                                      <a:latin typeface="Cambria Math" panose="02040503050406030204" pitchFamily="18" charset="0"/>
                                    </a:rPr>
                                    <m:t>𝑁</m:t>
                                  </m:r>
                                </m:e>
                              </m:acc>
                            </m:e>
                            <m:sub>
                              <m:r>
                                <a:rPr lang="en-US" sz="1900" i="1" dirty="0">
                                  <a:solidFill>
                                    <a:schemeClr val="tx1"/>
                                  </a:solidFill>
                                  <a:latin typeface="Cambria Math" panose="02040503050406030204" pitchFamily="18" charset="0"/>
                                </a:rPr>
                                <m:t>𝑖𝑗</m:t>
                              </m:r>
                            </m:sub>
                          </m:sSub>
                          <m:d>
                            <m:dPr>
                              <m:ctrlPr>
                                <a:rPr lang="en-US" sz="1900" i="1" dirty="0">
                                  <a:solidFill>
                                    <a:schemeClr val="tx1"/>
                                  </a:solidFill>
                                  <a:latin typeface="Cambria Math" panose="02040503050406030204" pitchFamily="18" charset="0"/>
                                </a:rPr>
                              </m:ctrlPr>
                            </m:dPr>
                            <m:e>
                              <m:r>
                                <a:rPr lang="en-US" sz="1900" i="1" dirty="0">
                                  <a:solidFill>
                                    <a:schemeClr val="tx1"/>
                                  </a:solidFill>
                                  <a:latin typeface="Cambria Math" panose="02040503050406030204" pitchFamily="18" charset="0"/>
                                </a:rPr>
                                <m:t>𝑡</m:t>
                              </m:r>
                            </m:e>
                          </m:d>
                        </m:e>
                      </m:d>
                      <m:sSubSup>
                        <m:sSubSupPr>
                          <m:ctrlPr>
                            <a:rPr lang="en-IN" sz="1900" i="1">
                              <a:solidFill>
                                <a:schemeClr val="tx1"/>
                              </a:solidFill>
                              <a:latin typeface="Cambria Math" panose="02040503050406030204" pitchFamily="18" charset="0"/>
                            </a:rPr>
                          </m:ctrlPr>
                        </m:sSubSupPr>
                        <m:e>
                          <m:r>
                            <a:rPr lang="en-IN" sz="1900" i="1">
                              <a:solidFill>
                                <a:schemeClr val="tx1"/>
                              </a:solidFill>
                              <a:latin typeface="Cambria Math" panose="02040503050406030204" pitchFamily="18" charset="0"/>
                            </a:rPr>
                            <m:t>𝑘</m:t>
                          </m:r>
                        </m:e>
                        <m:sub>
                          <m:r>
                            <a:rPr lang="en-IN" sz="1900" i="1">
                              <a:solidFill>
                                <a:schemeClr val="tx1"/>
                              </a:solidFill>
                              <a:latin typeface="Cambria Math" panose="02040503050406030204" pitchFamily="18" charset="0"/>
                            </a:rPr>
                            <m:t>𝛽</m:t>
                          </m:r>
                        </m:sub>
                        <m:sup>
                          <m:r>
                            <a:rPr lang="en-IN" sz="1900" i="1">
                              <a:solidFill>
                                <a:schemeClr val="tx1"/>
                              </a:solidFill>
                              <a:latin typeface="Cambria Math" panose="02040503050406030204" pitchFamily="18" charset="0"/>
                            </a:rPr>
                            <m:t>𝑖</m:t>
                          </m:r>
                        </m:sup>
                      </m:sSubSup>
                      <m:sSubSup>
                        <m:sSubSupPr>
                          <m:ctrlPr>
                            <a:rPr lang="en-IN" sz="1900" i="1">
                              <a:solidFill>
                                <a:schemeClr val="tx1"/>
                              </a:solidFill>
                              <a:latin typeface="Cambria Math" panose="02040503050406030204" pitchFamily="18" charset="0"/>
                            </a:rPr>
                          </m:ctrlPr>
                        </m:sSubSupPr>
                        <m:e>
                          <m:r>
                            <a:rPr lang="en-IN" sz="1900" i="1">
                              <a:solidFill>
                                <a:schemeClr val="tx1"/>
                              </a:solidFill>
                              <a:latin typeface="Cambria Math" panose="02040503050406030204" pitchFamily="18" charset="0"/>
                            </a:rPr>
                            <m:t>𝑘</m:t>
                          </m:r>
                        </m:e>
                        <m:sub>
                          <m:r>
                            <a:rPr lang="en-IN" sz="1900" i="1">
                              <a:solidFill>
                                <a:schemeClr val="tx1"/>
                              </a:solidFill>
                              <a:latin typeface="Cambria Math" panose="02040503050406030204" pitchFamily="18" charset="0"/>
                            </a:rPr>
                            <m:t>𝛽</m:t>
                          </m:r>
                        </m:sub>
                        <m:sup>
                          <m:r>
                            <a:rPr lang="en-IN" sz="1900" i="1">
                              <a:solidFill>
                                <a:schemeClr val="tx1"/>
                              </a:solidFill>
                              <a:latin typeface="Cambria Math" panose="02040503050406030204" pitchFamily="18" charset="0"/>
                            </a:rPr>
                            <m:t>𝑗</m:t>
                          </m:r>
                        </m:sup>
                      </m:sSubSup>
                      <m:sSub>
                        <m:sSubPr>
                          <m:ctrlPr>
                            <a:rPr lang="en-IN" sz="1900" i="1">
                              <a:solidFill>
                                <a:schemeClr val="tx1"/>
                              </a:solidFill>
                              <a:latin typeface="Cambria Math" panose="02040503050406030204" pitchFamily="18" charset="0"/>
                            </a:rPr>
                          </m:ctrlPr>
                        </m:sSubPr>
                        <m:e>
                          <m:acc>
                            <m:accPr>
                              <m:chr m:val="̂"/>
                              <m:ctrlPr>
                                <a:rPr lang="en-IN" sz="1900" b="0" i="1" dirty="0" smtClean="0">
                                  <a:solidFill>
                                    <a:schemeClr val="tx1"/>
                                  </a:solidFill>
                                  <a:latin typeface="Cambria Math" panose="02040503050406030204" pitchFamily="18" charset="0"/>
                                </a:rPr>
                              </m:ctrlPr>
                            </m:accPr>
                            <m:e>
                              <m:r>
                                <a:rPr lang="en-IN" sz="1900" b="0" i="1" dirty="0" smtClean="0">
                                  <a:solidFill>
                                    <a:schemeClr val="tx1"/>
                                  </a:solidFill>
                                  <a:latin typeface="Cambria Math" panose="02040503050406030204" pitchFamily="18" charset="0"/>
                                </a:rPr>
                                <m:t>𝜓</m:t>
                              </m:r>
                            </m:e>
                          </m:acc>
                        </m:e>
                        <m:sub>
                          <m:sSub>
                            <m:sSubPr>
                              <m:ctrlPr>
                                <a:rPr lang="en-IN" sz="1900" b="1" i="1">
                                  <a:solidFill>
                                    <a:schemeClr val="tx1"/>
                                  </a:solidFill>
                                  <a:latin typeface="Cambria Math" panose="02040503050406030204" pitchFamily="18" charset="0"/>
                                </a:rPr>
                              </m:ctrlPr>
                            </m:sSubPr>
                            <m:e>
                              <m:r>
                                <a:rPr lang="en-IN" sz="1900" b="1" i="1">
                                  <a:solidFill>
                                    <a:schemeClr val="tx1"/>
                                  </a:solidFill>
                                  <a:latin typeface="Cambria Math" panose="02040503050406030204" pitchFamily="18" charset="0"/>
                                </a:rPr>
                                <m:t>𝒌</m:t>
                              </m:r>
                            </m:e>
                            <m:sub>
                              <m:r>
                                <a:rPr lang="en-IN" sz="1900" b="1" i="1">
                                  <a:solidFill>
                                    <a:schemeClr val="tx1"/>
                                  </a:solidFill>
                                  <a:latin typeface="Cambria Math" panose="02040503050406030204" pitchFamily="18" charset="0"/>
                                </a:rPr>
                                <m:t>𝜷</m:t>
                              </m:r>
                            </m:sub>
                          </m:sSub>
                        </m:sub>
                      </m:sSub>
                      <m:d>
                        <m:dPr>
                          <m:ctrlPr>
                            <a:rPr lang="en-IN" sz="1900" i="1">
                              <a:solidFill>
                                <a:schemeClr val="tx1"/>
                              </a:solidFill>
                              <a:latin typeface="Cambria Math" panose="02040503050406030204" pitchFamily="18" charset="0"/>
                            </a:rPr>
                          </m:ctrlPr>
                        </m:dPr>
                        <m:e>
                          <m:r>
                            <a:rPr lang="en-IN" sz="1900" i="1">
                              <a:solidFill>
                                <a:schemeClr val="tx1"/>
                              </a:solidFill>
                              <a:latin typeface="Cambria Math" panose="02040503050406030204" pitchFamily="18" charset="0"/>
                            </a:rPr>
                            <m:t>𝑡</m:t>
                          </m:r>
                        </m:e>
                      </m:d>
                      <m:r>
                        <a:rPr lang="en-US" sz="1900" b="0" i="1" smtClean="0">
                          <a:solidFill>
                            <a:schemeClr val="tx1"/>
                          </a:solidFill>
                          <a:latin typeface="Cambria Math" panose="02040503050406030204" pitchFamily="18" charset="0"/>
                        </a:rPr>
                        <m:t>−</m:t>
                      </m:r>
                      <m:f>
                        <m:fPr>
                          <m:ctrlPr>
                            <a:rPr lang="en-US" sz="1900" b="0" i="1" smtClean="0">
                              <a:solidFill>
                                <a:schemeClr val="tx1"/>
                              </a:solidFill>
                              <a:latin typeface="Cambria Math" panose="02040503050406030204" pitchFamily="18" charset="0"/>
                            </a:rPr>
                          </m:ctrlPr>
                        </m:fPr>
                        <m:num>
                          <m:sSub>
                            <m:sSubPr>
                              <m:ctrlPr>
                                <a:rPr lang="en-US" sz="1900" b="0" i="1" smtClean="0">
                                  <a:solidFill>
                                    <a:schemeClr val="tx1"/>
                                  </a:solidFill>
                                  <a:latin typeface="Cambria Math" panose="02040503050406030204" pitchFamily="18" charset="0"/>
                                </a:rPr>
                              </m:ctrlPr>
                            </m:sSubPr>
                            <m:e>
                              <m:r>
                                <a:rPr lang="en-US" sz="1900" b="0" i="1" smtClean="0">
                                  <a:solidFill>
                                    <a:schemeClr val="tx1"/>
                                  </a:solidFill>
                                  <a:latin typeface="Cambria Math" panose="02040503050406030204" pitchFamily="18" charset="0"/>
                                </a:rPr>
                                <m:t>𝜉</m:t>
                              </m:r>
                            </m:e>
                            <m:sub>
                              <m:r>
                                <a:rPr lang="en-US" sz="1900" b="0" i="1" smtClean="0">
                                  <a:solidFill>
                                    <a:schemeClr val="tx1"/>
                                  </a:solidFill>
                                  <a:latin typeface="Cambria Math" panose="02040503050406030204" pitchFamily="18" charset="0"/>
                                </a:rPr>
                                <m:t>𝛽</m:t>
                              </m:r>
                            </m:sub>
                          </m:sSub>
                        </m:num>
                        <m:den>
                          <m:r>
                            <a:rPr lang="en-US" sz="1900" b="0" i="1" smtClean="0">
                              <a:solidFill>
                                <a:schemeClr val="tx1"/>
                              </a:solidFill>
                              <a:latin typeface="Cambria Math" panose="02040503050406030204" pitchFamily="18" charset="0"/>
                            </a:rPr>
                            <m:t>𝑉</m:t>
                          </m:r>
                        </m:den>
                      </m:f>
                      <m:nary>
                        <m:naryPr>
                          <m:chr m:val="∑"/>
                          <m:supHide m:val="on"/>
                          <m:ctrlPr>
                            <a:rPr lang="en-IN" sz="1900" i="1" dirty="0">
                              <a:solidFill>
                                <a:schemeClr val="tx1"/>
                              </a:solidFill>
                              <a:latin typeface="Cambria Math" panose="02040503050406030204" pitchFamily="18" charset="0"/>
                            </a:rPr>
                          </m:ctrlPr>
                        </m:naryPr>
                        <m:sub>
                          <m:eqArr>
                            <m:eqArrPr>
                              <m:ctrlPr>
                                <a:rPr lang="en-IN" sz="1900" b="1" i="1" dirty="0">
                                  <a:solidFill>
                                    <a:schemeClr val="tx1"/>
                                  </a:solidFill>
                                  <a:latin typeface="Cambria Math" panose="02040503050406030204" pitchFamily="18" charset="0"/>
                                </a:rPr>
                              </m:ctrlPr>
                            </m:eqArrPr>
                            <m:e>
                              <m:r>
                                <a:rPr lang="en-IN" sz="1900" b="1" i="1" dirty="0">
                                  <a:solidFill>
                                    <a:schemeClr val="tx1"/>
                                  </a:solidFill>
                                  <a:latin typeface="Cambria Math" panose="02040503050406030204" pitchFamily="18" charset="0"/>
                                </a:rPr>
                                <m:t>𝒌</m:t>
                              </m:r>
                            </m:e>
                            <m:e>
                              <m:d>
                                <m:dPr>
                                  <m:begChr m:val="|"/>
                                  <m:endChr m:val="|"/>
                                  <m:ctrlPr>
                                    <a:rPr lang="en-IN" sz="1900" i="1" dirty="0">
                                      <a:solidFill>
                                        <a:schemeClr val="tx1"/>
                                      </a:solidFill>
                                      <a:latin typeface="Cambria Math" panose="02040503050406030204" pitchFamily="18" charset="0"/>
                                    </a:rPr>
                                  </m:ctrlPr>
                                </m:dPr>
                                <m:e>
                                  <m:r>
                                    <a:rPr lang="en-IN" sz="1900" b="1" i="1" dirty="0">
                                      <a:solidFill>
                                        <a:schemeClr val="tx1"/>
                                      </a:solidFill>
                                      <a:latin typeface="Cambria Math" panose="02040503050406030204" pitchFamily="18" charset="0"/>
                                    </a:rPr>
                                    <m:t>𝒌</m:t>
                                  </m:r>
                                </m:e>
                              </m:d>
                              <m:r>
                                <a:rPr lang="en-IN" sz="1900" i="1" dirty="0">
                                  <a:solidFill>
                                    <a:schemeClr val="tx1"/>
                                  </a:solidFill>
                                  <a:latin typeface="Cambria Math" panose="02040503050406030204" pitchFamily="18" charset="0"/>
                                </a:rPr>
                                <m:t>≤</m:t>
                              </m:r>
                              <m:sSub>
                                <m:sSubPr>
                                  <m:ctrlPr>
                                    <a:rPr lang="en-IN" sz="1900" i="1" dirty="0">
                                      <a:solidFill>
                                        <a:schemeClr val="tx1"/>
                                      </a:solidFill>
                                      <a:latin typeface="Cambria Math" panose="02040503050406030204" pitchFamily="18" charset="0"/>
                                    </a:rPr>
                                  </m:ctrlPr>
                                </m:sSubPr>
                                <m:e>
                                  <m:r>
                                    <m:rPr>
                                      <m:sty m:val="p"/>
                                    </m:rPr>
                                    <a:rPr lang="en-IN" sz="1900" dirty="0">
                                      <a:solidFill>
                                        <a:schemeClr val="tx1"/>
                                      </a:solidFill>
                                      <a:latin typeface="Cambria Math" panose="02040503050406030204" pitchFamily="18" charset="0"/>
                                    </a:rPr>
                                    <m:t>Ω</m:t>
                                  </m:r>
                                </m:e>
                                <m:sub>
                                  <m:r>
                                    <a:rPr lang="en-IN" sz="1900" i="1" dirty="0">
                                      <a:solidFill>
                                        <a:schemeClr val="tx1"/>
                                      </a:solidFill>
                                      <a:latin typeface="Cambria Math" panose="02040503050406030204" pitchFamily="18" charset="0"/>
                                    </a:rPr>
                                    <m:t>𝑚</m:t>
                                  </m:r>
                                </m:sub>
                              </m:sSub>
                            </m:e>
                          </m:eqArr>
                        </m:sub>
                        <m:sup/>
                        <m:e>
                          <m:d>
                            <m:dPr>
                              <m:ctrlPr>
                                <a:rPr lang="en-US" sz="1900" b="1" i="1" dirty="0" smtClean="0">
                                  <a:solidFill>
                                    <a:schemeClr val="tx1"/>
                                  </a:solidFill>
                                  <a:latin typeface="Cambria Math" panose="02040503050406030204" pitchFamily="18" charset="0"/>
                                </a:rPr>
                              </m:ctrlPr>
                            </m:dPr>
                            <m:e>
                              <m:sSub>
                                <m:sSubPr>
                                  <m:ctrlPr>
                                    <a:rPr lang="en-US" sz="1900" i="1" dirty="0" smtClean="0">
                                      <a:solidFill>
                                        <a:schemeClr val="tx1"/>
                                      </a:solidFill>
                                      <a:latin typeface="Cambria Math" panose="02040503050406030204" pitchFamily="18" charset="0"/>
                                    </a:rPr>
                                  </m:ctrlPr>
                                </m:sSubPr>
                                <m:e>
                                  <m:r>
                                    <a:rPr lang="en-US" sz="1900" b="0" i="1" dirty="0" smtClean="0">
                                      <a:solidFill>
                                        <a:schemeClr val="tx1"/>
                                      </a:solidFill>
                                      <a:latin typeface="Cambria Math" panose="02040503050406030204" pitchFamily="18" charset="0"/>
                                    </a:rPr>
                                    <m:t>𝒫</m:t>
                                  </m:r>
                                </m:e>
                                <m:sub>
                                  <m:r>
                                    <a:rPr lang="en-US" sz="1900" b="0" i="1" dirty="0" smtClean="0">
                                      <a:solidFill>
                                        <a:schemeClr val="tx1"/>
                                      </a:solidFill>
                                      <a:latin typeface="Cambria Math" panose="02040503050406030204" pitchFamily="18" charset="0"/>
                                    </a:rPr>
                                    <m:t>𝑖𝑙</m:t>
                                  </m:r>
                                </m:sub>
                              </m:sSub>
                              <m:sSub>
                                <m:sSubPr>
                                  <m:ctrlPr>
                                    <a:rPr lang="en-US" sz="1900" b="0" i="1" dirty="0" smtClean="0">
                                      <a:solidFill>
                                        <a:schemeClr val="tx1"/>
                                      </a:solidFill>
                                      <a:latin typeface="Cambria Math" panose="02040503050406030204" pitchFamily="18" charset="0"/>
                                    </a:rPr>
                                  </m:ctrlPr>
                                </m:sSubPr>
                                <m:e>
                                  <m:r>
                                    <a:rPr lang="en-US" sz="1900" b="0" i="1" dirty="0" smtClean="0">
                                      <a:solidFill>
                                        <a:schemeClr val="tx1"/>
                                      </a:solidFill>
                                      <a:latin typeface="Cambria Math" panose="02040503050406030204" pitchFamily="18" charset="0"/>
                                    </a:rPr>
                                    <m:t>𝒫</m:t>
                                  </m:r>
                                </m:e>
                                <m:sub>
                                  <m:r>
                                    <a:rPr lang="en-US" sz="1900" b="0" i="1" dirty="0" smtClean="0">
                                      <a:solidFill>
                                        <a:schemeClr val="tx1"/>
                                      </a:solidFill>
                                      <a:latin typeface="Cambria Math" panose="02040503050406030204" pitchFamily="18" charset="0"/>
                                    </a:rPr>
                                    <m:t>𝑗𝑚</m:t>
                                  </m:r>
                                </m:sub>
                              </m:sSub>
                              <m:r>
                                <a:rPr lang="en-US" sz="1900" b="0" i="1" dirty="0" smtClean="0">
                                  <a:solidFill>
                                    <a:schemeClr val="tx1"/>
                                  </a:solidFill>
                                  <a:latin typeface="Cambria Math" panose="02040503050406030204" pitchFamily="18" charset="0"/>
                                </a:rPr>
                                <m:t>+</m:t>
                              </m:r>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i="1" dirty="0">
                                      <a:solidFill>
                                        <a:schemeClr val="tx1"/>
                                      </a:solidFill>
                                      <a:latin typeface="Cambria Math" panose="02040503050406030204" pitchFamily="18" charset="0"/>
                                    </a:rPr>
                                    <m:t>𝑖</m:t>
                                  </m:r>
                                  <m:r>
                                    <a:rPr lang="en-US" sz="1900" b="0" i="1" dirty="0" smtClean="0">
                                      <a:solidFill>
                                        <a:schemeClr val="tx1"/>
                                      </a:solidFill>
                                      <a:latin typeface="Cambria Math" panose="02040503050406030204" pitchFamily="18" charset="0"/>
                                    </a:rPr>
                                    <m:t>𝑚</m:t>
                                  </m:r>
                                </m:sub>
                              </m:sSub>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i="1" dirty="0">
                                      <a:solidFill>
                                        <a:schemeClr val="tx1"/>
                                      </a:solidFill>
                                      <a:latin typeface="Cambria Math" panose="02040503050406030204" pitchFamily="18" charset="0"/>
                                    </a:rPr>
                                    <m:t>𝑗</m:t>
                                  </m:r>
                                  <m:r>
                                    <a:rPr lang="en-US" sz="1900" b="0" i="1" dirty="0" smtClean="0">
                                      <a:solidFill>
                                        <a:schemeClr val="tx1"/>
                                      </a:solidFill>
                                      <a:latin typeface="Cambria Math" panose="02040503050406030204" pitchFamily="18" charset="0"/>
                                    </a:rPr>
                                    <m:t>𝑙</m:t>
                                  </m:r>
                                </m:sub>
                              </m:sSub>
                              <m:r>
                                <a:rPr lang="en-US" sz="1900" b="1" i="1" dirty="0" smtClean="0">
                                  <a:solidFill>
                                    <a:schemeClr val="tx1"/>
                                  </a:solidFill>
                                  <a:latin typeface="Cambria Math" panose="02040503050406030204" pitchFamily="18" charset="0"/>
                                </a:rPr>
                                <m:t>−</m:t>
                              </m:r>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i="1" dirty="0">
                                      <a:solidFill>
                                        <a:schemeClr val="tx1"/>
                                      </a:solidFill>
                                      <a:latin typeface="Cambria Math" panose="02040503050406030204" pitchFamily="18" charset="0"/>
                                    </a:rPr>
                                    <m:t>𝑖</m:t>
                                  </m:r>
                                  <m:r>
                                    <a:rPr lang="en-US" sz="1900" b="0" i="1" dirty="0" smtClean="0">
                                      <a:solidFill>
                                        <a:schemeClr val="tx1"/>
                                      </a:solidFill>
                                      <a:latin typeface="Cambria Math" panose="02040503050406030204" pitchFamily="18" charset="0"/>
                                    </a:rPr>
                                    <m:t>𝑗</m:t>
                                  </m:r>
                                </m:sub>
                              </m:sSub>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b="0" i="1" dirty="0" smtClean="0">
                                      <a:solidFill>
                                        <a:schemeClr val="tx1"/>
                                      </a:solidFill>
                                      <a:latin typeface="Cambria Math" panose="02040503050406030204" pitchFamily="18" charset="0"/>
                                    </a:rPr>
                                    <m:t>𝑙</m:t>
                                  </m:r>
                                  <m:r>
                                    <a:rPr lang="en-US" sz="1900" i="1" dirty="0">
                                      <a:solidFill>
                                        <a:schemeClr val="tx1"/>
                                      </a:solidFill>
                                      <a:latin typeface="Cambria Math" panose="02040503050406030204" pitchFamily="18" charset="0"/>
                                    </a:rPr>
                                    <m:t>𝑚</m:t>
                                  </m:r>
                                </m:sub>
                              </m:sSub>
                            </m:e>
                          </m:d>
                        </m:e>
                      </m:nary>
                      <m:nary>
                        <m:naryPr>
                          <m:chr m:val="∑"/>
                          <m:supHide m:val="on"/>
                          <m:ctrlPr>
                            <a:rPr lang="en-US" sz="1900" b="1" i="1" dirty="0" smtClean="0">
                              <a:solidFill>
                                <a:schemeClr val="tx1"/>
                              </a:solidFill>
                              <a:latin typeface="Cambria Math" panose="02040503050406030204" pitchFamily="18" charset="0"/>
                            </a:rPr>
                          </m:ctrlPr>
                        </m:naryPr>
                        <m:sub>
                          <m:sSubSup>
                            <m:sSubSupPr>
                              <m:ctrlPr>
                                <a:rPr lang="en-US" sz="1900" b="1" i="1" dirty="0" smtClean="0">
                                  <a:solidFill>
                                    <a:schemeClr val="tx1"/>
                                  </a:solidFill>
                                  <a:latin typeface="Cambria Math" panose="02040503050406030204" pitchFamily="18" charset="0"/>
                                </a:rPr>
                              </m:ctrlPr>
                            </m:sSubSupPr>
                            <m:e>
                              <m:r>
                                <a:rPr lang="en-US" sz="1900" b="1" i="1" dirty="0" smtClean="0">
                                  <a:solidFill>
                                    <a:schemeClr val="tx1"/>
                                  </a:solidFill>
                                  <a:latin typeface="Cambria Math" panose="02040503050406030204" pitchFamily="18" charset="0"/>
                                </a:rPr>
                                <m:t>𝒌</m:t>
                              </m:r>
                            </m:e>
                            <m:sub>
                              <m:r>
                                <a:rPr lang="en-US" sz="1900" b="0" i="1" dirty="0" smtClean="0">
                                  <a:solidFill>
                                    <a:schemeClr val="tx1"/>
                                  </a:solidFill>
                                  <a:latin typeface="Cambria Math" panose="02040503050406030204" pitchFamily="18" charset="0"/>
                                </a:rPr>
                                <m:t>𝛽</m:t>
                              </m:r>
                            </m:sub>
                            <m:sup>
                              <m:r>
                                <a:rPr lang="en-US" sz="1900" b="1" i="1" dirty="0" smtClean="0">
                                  <a:solidFill>
                                    <a:schemeClr val="tx1"/>
                                  </a:solidFill>
                                  <a:latin typeface="Cambria Math" panose="02040503050406030204" pitchFamily="18" charset="0"/>
                                </a:rPr>
                                <m:t>′</m:t>
                              </m:r>
                            </m:sup>
                          </m:sSubSup>
                        </m:sub>
                        <m:sup/>
                        <m:e>
                          <m:sSup>
                            <m:sSupPr>
                              <m:ctrlPr>
                                <a:rPr lang="en-US" sz="1900" b="0" i="1" dirty="0" smtClean="0">
                                  <a:solidFill>
                                    <a:schemeClr val="tx1"/>
                                  </a:solidFill>
                                  <a:latin typeface="Cambria Math" panose="02040503050406030204" pitchFamily="18" charset="0"/>
                                </a:rPr>
                              </m:ctrlPr>
                            </m:sSupPr>
                            <m:e>
                              <m:sSubSup>
                                <m:sSubSupPr>
                                  <m:ctrlPr>
                                    <a:rPr lang="en-US" sz="1900" b="0" i="1" dirty="0" smtClean="0">
                                      <a:solidFill>
                                        <a:schemeClr val="tx1"/>
                                      </a:solidFill>
                                      <a:latin typeface="Cambria Math" panose="02040503050406030204" pitchFamily="18" charset="0"/>
                                    </a:rPr>
                                  </m:ctrlPr>
                                </m:sSubSupPr>
                                <m:e>
                                  <m:r>
                                    <a:rPr lang="en-US" sz="1900" b="0" i="1" dirty="0" smtClean="0">
                                      <a:solidFill>
                                        <a:schemeClr val="tx1"/>
                                      </a:solidFill>
                                      <a:latin typeface="Cambria Math" panose="02040503050406030204" pitchFamily="18" charset="0"/>
                                    </a:rPr>
                                    <m:t>𝑘</m:t>
                                  </m:r>
                                </m:e>
                                <m:sub>
                                  <m:r>
                                    <a:rPr lang="en-US" sz="1900" b="0" i="1" dirty="0" smtClean="0">
                                      <a:solidFill>
                                        <a:schemeClr val="tx1"/>
                                      </a:solidFill>
                                      <a:latin typeface="Cambria Math" panose="02040503050406030204" pitchFamily="18" charset="0"/>
                                    </a:rPr>
                                    <m:t>𝛽</m:t>
                                  </m:r>
                                </m:sub>
                                <m:sup>
                                  <m:r>
                                    <a:rPr lang="en-US" sz="1900" b="0" i="1" dirty="0" smtClean="0">
                                      <a:solidFill>
                                        <a:schemeClr val="tx1"/>
                                      </a:solidFill>
                                      <a:latin typeface="Cambria Math" panose="02040503050406030204" pitchFamily="18" charset="0"/>
                                    </a:rPr>
                                    <m:t>′</m:t>
                                  </m:r>
                                </m:sup>
                              </m:sSubSup>
                            </m:e>
                            <m:sup>
                              <m:r>
                                <a:rPr lang="en-US" sz="1900" b="0" i="1" dirty="0" smtClean="0">
                                  <a:solidFill>
                                    <a:schemeClr val="tx1"/>
                                  </a:solidFill>
                                  <a:latin typeface="Cambria Math" panose="02040503050406030204" pitchFamily="18" charset="0"/>
                                </a:rPr>
                                <m:t>𝑖</m:t>
                              </m:r>
                            </m:sup>
                          </m:sSup>
                          <m:sSup>
                            <m:sSupPr>
                              <m:ctrlPr>
                                <a:rPr lang="en-US" sz="1900" i="1" dirty="0">
                                  <a:solidFill>
                                    <a:schemeClr val="tx1"/>
                                  </a:solidFill>
                                  <a:latin typeface="Cambria Math" panose="02040503050406030204" pitchFamily="18" charset="0"/>
                                </a:rPr>
                              </m:ctrlPr>
                            </m:sSupPr>
                            <m:e>
                              <m:sSubSup>
                                <m:sSubSupPr>
                                  <m:ctrlPr>
                                    <a:rPr lang="en-US" sz="1900" i="1" dirty="0">
                                      <a:solidFill>
                                        <a:schemeClr val="tx1"/>
                                      </a:solidFill>
                                      <a:latin typeface="Cambria Math" panose="02040503050406030204" pitchFamily="18" charset="0"/>
                                    </a:rPr>
                                  </m:ctrlPr>
                                </m:sSubSupPr>
                                <m:e>
                                  <m:r>
                                    <a:rPr lang="en-US" sz="1900" i="1" dirty="0">
                                      <a:solidFill>
                                        <a:schemeClr val="tx1"/>
                                      </a:solidFill>
                                      <a:latin typeface="Cambria Math" panose="02040503050406030204" pitchFamily="18" charset="0"/>
                                    </a:rPr>
                                    <m:t>𝑘</m:t>
                                  </m:r>
                                </m:e>
                                <m:sub>
                                  <m:r>
                                    <a:rPr lang="en-US" sz="1900" i="1" dirty="0">
                                      <a:solidFill>
                                        <a:schemeClr val="tx1"/>
                                      </a:solidFill>
                                      <a:latin typeface="Cambria Math" panose="02040503050406030204" pitchFamily="18" charset="0"/>
                                    </a:rPr>
                                    <m:t>𝛽</m:t>
                                  </m:r>
                                </m:sub>
                                <m:sup>
                                  <m:r>
                                    <a:rPr lang="en-US" sz="1900" i="1" dirty="0">
                                      <a:solidFill>
                                        <a:schemeClr val="tx1"/>
                                      </a:solidFill>
                                      <a:latin typeface="Cambria Math" panose="02040503050406030204" pitchFamily="18" charset="0"/>
                                    </a:rPr>
                                    <m:t>′</m:t>
                                  </m:r>
                                </m:sup>
                              </m:sSubSup>
                            </m:e>
                            <m:sup>
                              <m:r>
                                <a:rPr lang="en-US" sz="1900" b="0" i="1" dirty="0" smtClean="0">
                                  <a:solidFill>
                                    <a:schemeClr val="tx1"/>
                                  </a:solidFill>
                                  <a:latin typeface="Cambria Math" panose="02040503050406030204" pitchFamily="18" charset="0"/>
                                </a:rPr>
                                <m:t>𝑗</m:t>
                              </m:r>
                            </m:sup>
                          </m:sSup>
                        </m:e>
                      </m:nary>
                      <m:d>
                        <m:dPr>
                          <m:ctrlPr>
                            <a:rPr lang="en-US" sz="1900" b="1" i="1" dirty="0" smtClean="0">
                              <a:solidFill>
                                <a:schemeClr val="tx1"/>
                              </a:solidFill>
                              <a:latin typeface="Cambria Math" panose="02040503050406030204" pitchFamily="18" charset="0"/>
                            </a:rPr>
                          </m:ctrlPr>
                        </m:dPr>
                        <m:e>
                          <m:nary>
                            <m:naryPr>
                              <m:ctrlPr>
                                <a:rPr lang="en-US" sz="1900" i="1" dirty="0">
                                  <a:solidFill>
                                    <a:schemeClr val="tx1"/>
                                  </a:solidFill>
                                  <a:latin typeface="Cambria Math" panose="02040503050406030204" pitchFamily="18" charset="0"/>
                                </a:rPr>
                              </m:ctrlPr>
                            </m:naryPr>
                            <m:sub>
                              <m:r>
                                <a:rPr lang="en-US" sz="1900" b="0" i="1" dirty="0">
                                  <a:solidFill>
                                    <a:schemeClr val="tx1"/>
                                  </a:solidFill>
                                  <a:latin typeface="Cambria Math" panose="02040503050406030204" pitchFamily="18" charset="0"/>
                                </a:rPr>
                                <m:t>0</m:t>
                              </m:r>
                            </m:sub>
                            <m:sup>
                              <m:r>
                                <a:rPr lang="en-US" sz="1900" b="0" i="1" dirty="0">
                                  <a:solidFill>
                                    <a:schemeClr val="tx1"/>
                                  </a:solidFill>
                                  <a:latin typeface="Cambria Math" panose="02040503050406030204" pitchFamily="18" charset="0"/>
                                </a:rPr>
                                <m:t>𝑡</m:t>
                              </m:r>
                            </m:sup>
                            <m:e>
                              <m:r>
                                <a:rPr lang="en-US" sz="1900" i="1" dirty="0">
                                  <a:solidFill>
                                    <a:schemeClr val="tx1"/>
                                  </a:solidFill>
                                  <a:latin typeface="Cambria Math" panose="02040503050406030204" pitchFamily="18" charset="0"/>
                                </a:rPr>
                                <m:t>𝑑</m:t>
                              </m:r>
                              <m:sSup>
                                <m:sSupPr>
                                  <m:ctrlPr>
                                    <a:rPr lang="en-US" sz="1900" i="1" dirty="0">
                                      <a:solidFill>
                                        <a:schemeClr val="tx1"/>
                                      </a:solidFill>
                                      <a:latin typeface="Cambria Math" panose="02040503050406030204" pitchFamily="18" charset="0"/>
                                    </a:rPr>
                                  </m:ctrlPr>
                                </m:sSupPr>
                                <m:e>
                                  <m:r>
                                    <a:rPr lang="en-US" sz="1900" i="1" dirty="0">
                                      <a:solidFill>
                                        <a:schemeClr val="tx1"/>
                                      </a:solidFill>
                                      <a:latin typeface="Cambria Math" panose="02040503050406030204" pitchFamily="18" charset="0"/>
                                    </a:rPr>
                                    <m:t>𝑡</m:t>
                                  </m:r>
                                </m:e>
                                <m:sup>
                                  <m:r>
                                    <a:rPr lang="en-US" sz="1900" i="1" dirty="0">
                                      <a:solidFill>
                                        <a:schemeClr val="tx1"/>
                                      </a:solidFill>
                                      <a:latin typeface="Cambria Math" panose="02040503050406030204" pitchFamily="18" charset="0"/>
                                    </a:rPr>
                                    <m:t>′</m:t>
                                  </m:r>
                                </m:sup>
                              </m:sSup>
                              <m:f>
                                <m:fPr>
                                  <m:ctrlPr>
                                    <a:rPr lang="en-US" sz="1900" b="0" i="1" dirty="0" smtClean="0">
                                      <a:solidFill>
                                        <a:schemeClr val="tx1"/>
                                      </a:solidFill>
                                      <a:latin typeface="Cambria Math" panose="02040503050406030204" pitchFamily="18" charset="0"/>
                                    </a:rPr>
                                  </m:ctrlPr>
                                </m:fPr>
                                <m:num>
                                  <m:func>
                                    <m:funcPr>
                                      <m:ctrlPr>
                                        <a:rPr lang="en-US" sz="1900" b="0" i="1" dirty="0" smtClean="0">
                                          <a:solidFill>
                                            <a:schemeClr val="tx1"/>
                                          </a:solidFill>
                                          <a:latin typeface="Cambria Math" panose="02040503050406030204" pitchFamily="18" charset="0"/>
                                        </a:rPr>
                                      </m:ctrlPr>
                                    </m:funcPr>
                                    <m:fName>
                                      <m:r>
                                        <m:rPr>
                                          <m:sty m:val="p"/>
                                        </m:rPr>
                                        <a:rPr lang="en-US" sz="1900" b="0" i="0" dirty="0" smtClean="0">
                                          <a:solidFill>
                                            <a:schemeClr val="tx1"/>
                                          </a:solidFill>
                                          <a:latin typeface="Cambria Math" panose="02040503050406030204" pitchFamily="18" charset="0"/>
                                        </a:rPr>
                                        <m:t>sin</m:t>
                                      </m:r>
                                    </m:fName>
                                    <m:e>
                                      <m:r>
                                        <a:rPr lang="en-US" sz="1900" b="0" i="1" dirty="0" smtClean="0">
                                          <a:solidFill>
                                            <a:schemeClr val="tx1"/>
                                          </a:solidFill>
                                          <a:latin typeface="Cambria Math" panose="02040503050406030204" pitchFamily="18" charset="0"/>
                                        </a:rPr>
                                        <m:t>(</m:t>
                                      </m:r>
                                      <m:r>
                                        <a:rPr lang="en-US" sz="1900" b="0" i="1" dirty="0" smtClean="0">
                                          <a:solidFill>
                                            <a:schemeClr val="tx1"/>
                                          </a:solidFill>
                                          <a:latin typeface="Cambria Math" panose="02040503050406030204" pitchFamily="18" charset="0"/>
                                        </a:rPr>
                                        <m:t>𝑘</m:t>
                                      </m:r>
                                      <m:r>
                                        <a:rPr lang="en-US" sz="1900" b="0" i="1" dirty="0" smtClean="0">
                                          <a:solidFill>
                                            <a:schemeClr val="tx1"/>
                                          </a:solidFill>
                                          <a:latin typeface="Cambria Math" panose="02040503050406030204" pitchFamily="18" charset="0"/>
                                        </a:rPr>
                                        <m:t>(</m:t>
                                      </m:r>
                                      <m:r>
                                        <a:rPr lang="en-US" sz="1900" b="0" i="1" dirty="0" smtClean="0">
                                          <a:solidFill>
                                            <a:schemeClr val="tx1"/>
                                          </a:solidFill>
                                          <a:latin typeface="Cambria Math" panose="02040503050406030204" pitchFamily="18" charset="0"/>
                                        </a:rPr>
                                        <m:t>𝑡</m:t>
                                      </m:r>
                                      <m:r>
                                        <a:rPr lang="en-US" sz="1900" b="0" i="1" dirty="0" smtClean="0">
                                          <a:solidFill>
                                            <a:schemeClr val="tx1"/>
                                          </a:solidFill>
                                          <a:latin typeface="Cambria Math" panose="02040503050406030204" pitchFamily="18" charset="0"/>
                                        </a:rPr>
                                        <m:t>−</m:t>
                                      </m:r>
                                      <m:sSup>
                                        <m:sSupPr>
                                          <m:ctrlPr>
                                            <a:rPr lang="en-US" sz="1900" b="0" i="1" dirty="0" smtClean="0">
                                              <a:solidFill>
                                                <a:schemeClr val="tx1"/>
                                              </a:solidFill>
                                              <a:latin typeface="Cambria Math" panose="02040503050406030204" pitchFamily="18" charset="0"/>
                                            </a:rPr>
                                          </m:ctrlPr>
                                        </m:sSupPr>
                                        <m:e>
                                          <m:r>
                                            <a:rPr lang="en-US" sz="1900" b="0" i="1" dirty="0" smtClean="0">
                                              <a:solidFill>
                                                <a:schemeClr val="tx1"/>
                                              </a:solidFill>
                                              <a:latin typeface="Cambria Math" panose="02040503050406030204" pitchFamily="18" charset="0"/>
                                            </a:rPr>
                                            <m:t>𝑡</m:t>
                                          </m:r>
                                        </m:e>
                                        <m:sup>
                                          <m:r>
                                            <a:rPr lang="en-US" sz="1900" b="0" i="1" dirty="0" smtClean="0">
                                              <a:solidFill>
                                                <a:schemeClr val="tx1"/>
                                              </a:solidFill>
                                              <a:latin typeface="Cambria Math" panose="02040503050406030204" pitchFamily="18" charset="0"/>
                                            </a:rPr>
                                            <m:t>′</m:t>
                                          </m:r>
                                        </m:sup>
                                      </m:sSup>
                                      <m:r>
                                        <a:rPr lang="en-US" sz="1900" b="0" i="1" dirty="0" smtClean="0">
                                          <a:solidFill>
                                            <a:schemeClr val="tx1"/>
                                          </a:solidFill>
                                          <a:latin typeface="Cambria Math" panose="02040503050406030204" pitchFamily="18" charset="0"/>
                                        </a:rPr>
                                        <m:t>))</m:t>
                                      </m:r>
                                    </m:e>
                                  </m:func>
                                </m:num>
                                <m:den>
                                  <m:r>
                                    <a:rPr lang="en-US" sz="1900" b="0" i="1" dirty="0" smtClean="0">
                                      <a:solidFill>
                                        <a:schemeClr val="tx1"/>
                                      </a:solidFill>
                                      <a:latin typeface="Cambria Math" panose="02040503050406030204" pitchFamily="18" charset="0"/>
                                    </a:rPr>
                                    <m:t>𝑘</m:t>
                                  </m:r>
                                </m:den>
                              </m:f>
                            </m:e>
                          </m:nary>
                          <m:sSup>
                            <m:sSupPr>
                              <m:ctrlPr>
                                <a:rPr lang="en-IN" sz="1900" b="1" i="1" dirty="0">
                                  <a:solidFill>
                                    <a:schemeClr val="tx1"/>
                                  </a:solidFill>
                                  <a:latin typeface="Cambria Math" panose="02040503050406030204" pitchFamily="18" charset="0"/>
                                </a:rPr>
                              </m:ctrlPr>
                            </m:sSupPr>
                            <m:e>
                              <m:d>
                                <m:dPr>
                                  <m:begChr m:val="|"/>
                                  <m:endChr m:val="|"/>
                                  <m:ctrlPr>
                                    <a:rPr lang="en-IN" sz="1900" b="1" i="1" dirty="0">
                                      <a:solidFill>
                                        <a:schemeClr val="tx1"/>
                                      </a:solidFill>
                                      <a:latin typeface="Cambria Math" panose="02040503050406030204" pitchFamily="18" charset="0"/>
                                    </a:rPr>
                                  </m:ctrlPr>
                                </m:dPr>
                                <m:e>
                                  <m:sSub>
                                    <m:sSubPr>
                                      <m:ctrlPr>
                                        <a:rPr lang="en-IN" sz="1900" i="1" dirty="0">
                                          <a:solidFill>
                                            <a:schemeClr val="tx1"/>
                                          </a:solidFill>
                                          <a:latin typeface="Cambria Math" panose="02040503050406030204" pitchFamily="18" charset="0"/>
                                        </a:rPr>
                                      </m:ctrlPr>
                                    </m:sSubPr>
                                    <m:e>
                                      <m:acc>
                                        <m:accPr>
                                          <m:chr m:val="̂"/>
                                          <m:ctrlPr>
                                            <a:rPr lang="en-IN" sz="1900" b="1" i="1" dirty="0">
                                              <a:solidFill>
                                                <a:schemeClr val="tx1"/>
                                              </a:solidFill>
                                              <a:latin typeface="Cambria Math" panose="02040503050406030204" pitchFamily="18" charset="0"/>
                                            </a:rPr>
                                          </m:ctrlPr>
                                        </m:accPr>
                                        <m:e>
                                          <m:r>
                                            <a:rPr lang="en-IN" sz="1900" i="1" dirty="0">
                                              <a:solidFill>
                                                <a:schemeClr val="tx1"/>
                                              </a:solidFill>
                                              <a:latin typeface="Cambria Math" panose="02040503050406030204" pitchFamily="18" charset="0"/>
                                            </a:rPr>
                                            <m:t>𝜓</m:t>
                                          </m:r>
                                        </m:e>
                                      </m:acc>
                                    </m:e>
                                    <m:sub>
                                      <m:sSubSup>
                                        <m:sSubSupPr>
                                          <m:ctrlPr>
                                            <a:rPr lang="en-IN" sz="1900" i="1" dirty="0">
                                              <a:solidFill>
                                                <a:schemeClr val="tx1"/>
                                              </a:solidFill>
                                              <a:latin typeface="Cambria Math" panose="02040503050406030204" pitchFamily="18" charset="0"/>
                                            </a:rPr>
                                          </m:ctrlPr>
                                        </m:sSubSupPr>
                                        <m:e>
                                          <m:r>
                                            <a:rPr lang="en-IN" sz="1900" b="1" i="1" dirty="0">
                                              <a:solidFill>
                                                <a:schemeClr val="tx1"/>
                                              </a:solidFill>
                                              <a:latin typeface="Cambria Math" panose="02040503050406030204" pitchFamily="18" charset="0"/>
                                            </a:rPr>
                                            <m:t>𝒌</m:t>
                                          </m:r>
                                        </m:e>
                                        <m:sub>
                                          <m:r>
                                            <a:rPr lang="en-IN" sz="1900" i="1" dirty="0">
                                              <a:solidFill>
                                                <a:schemeClr val="tx1"/>
                                              </a:solidFill>
                                              <a:latin typeface="Cambria Math" panose="02040503050406030204" pitchFamily="18" charset="0"/>
                                            </a:rPr>
                                            <m:t>𝛽</m:t>
                                          </m:r>
                                        </m:sub>
                                        <m:sup>
                                          <m:r>
                                            <a:rPr lang="en-IN" sz="1900" i="1" dirty="0">
                                              <a:solidFill>
                                                <a:schemeClr val="tx1"/>
                                              </a:solidFill>
                                              <a:latin typeface="Cambria Math" panose="02040503050406030204" pitchFamily="18" charset="0"/>
                                            </a:rPr>
                                            <m:t>′</m:t>
                                          </m:r>
                                        </m:sup>
                                      </m:sSubSup>
                                    </m:sub>
                                  </m:sSub>
                                  <m:d>
                                    <m:dPr>
                                      <m:ctrlPr>
                                        <a:rPr lang="en-IN" sz="1900" i="1" dirty="0">
                                          <a:solidFill>
                                            <a:schemeClr val="tx1"/>
                                          </a:solidFill>
                                          <a:latin typeface="Cambria Math" panose="02040503050406030204" pitchFamily="18" charset="0"/>
                                        </a:rPr>
                                      </m:ctrlPr>
                                    </m:dPr>
                                    <m:e>
                                      <m:sSup>
                                        <m:sSupPr>
                                          <m:ctrlPr>
                                            <a:rPr lang="en-IN" sz="1900" i="1" dirty="0">
                                              <a:solidFill>
                                                <a:schemeClr val="tx1"/>
                                              </a:solidFill>
                                              <a:latin typeface="Cambria Math" panose="02040503050406030204" pitchFamily="18" charset="0"/>
                                            </a:rPr>
                                          </m:ctrlPr>
                                        </m:sSupPr>
                                        <m:e>
                                          <m:r>
                                            <a:rPr lang="en-IN" sz="1900" i="1" dirty="0">
                                              <a:solidFill>
                                                <a:schemeClr val="tx1"/>
                                              </a:solidFill>
                                              <a:latin typeface="Cambria Math" panose="02040503050406030204" pitchFamily="18" charset="0"/>
                                            </a:rPr>
                                            <m:t>𝑡</m:t>
                                          </m:r>
                                        </m:e>
                                        <m:sup>
                                          <m:r>
                                            <a:rPr lang="en-IN" sz="1900" i="1" dirty="0">
                                              <a:solidFill>
                                                <a:schemeClr val="tx1"/>
                                              </a:solidFill>
                                              <a:latin typeface="Cambria Math" panose="02040503050406030204" pitchFamily="18" charset="0"/>
                                            </a:rPr>
                                            <m:t>′</m:t>
                                          </m:r>
                                        </m:sup>
                                      </m:sSup>
                                    </m:e>
                                  </m:d>
                                </m:e>
                              </m:d>
                            </m:e>
                            <m:sup>
                              <m:r>
                                <a:rPr lang="en-IN" sz="1900" i="1" dirty="0">
                                  <a:solidFill>
                                    <a:schemeClr val="tx1"/>
                                  </a:solidFill>
                                  <a:latin typeface="Cambria Math" panose="02040503050406030204" pitchFamily="18" charset="0"/>
                                </a:rPr>
                                <m:t>2</m:t>
                              </m:r>
                            </m:sup>
                          </m:sSup>
                        </m:e>
                      </m:d>
                      <m:sSubSup>
                        <m:sSubSupPr>
                          <m:ctrlPr>
                            <a:rPr lang="en-US" sz="1900" b="0" i="1" dirty="0" smtClean="0">
                              <a:solidFill>
                                <a:schemeClr val="tx1"/>
                              </a:solidFill>
                              <a:latin typeface="Cambria Math" panose="02040503050406030204" pitchFamily="18" charset="0"/>
                            </a:rPr>
                          </m:ctrlPr>
                        </m:sSubSupPr>
                        <m:e>
                          <m:r>
                            <a:rPr lang="en-US" sz="1900" b="0" i="1" dirty="0" smtClean="0">
                              <a:solidFill>
                                <a:schemeClr val="tx1"/>
                              </a:solidFill>
                              <a:latin typeface="Cambria Math" panose="02040503050406030204" pitchFamily="18" charset="0"/>
                            </a:rPr>
                            <m:t>𝑘</m:t>
                          </m:r>
                        </m:e>
                        <m:sub>
                          <m:r>
                            <a:rPr lang="en-US" sz="1900" b="0" i="1" dirty="0" smtClean="0">
                              <a:solidFill>
                                <a:schemeClr val="tx1"/>
                              </a:solidFill>
                              <a:latin typeface="Cambria Math" panose="02040503050406030204" pitchFamily="18" charset="0"/>
                            </a:rPr>
                            <m:t>𝛽</m:t>
                          </m:r>
                        </m:sub>
                        <m:sup>
                          <m:r>
                            <a:rPr lang="en-US" sz="1900" b="0" i="1" dirty="0" smtClean="0">
                              <a:solidFill>
                                <a:schemeClr val="tx1"/>
                              </a:solidFill>
                              <a:latin typeface="Cambria Math" panose="02040503050406030204" pitchFamily="18" charset="0"/>
                            </a:rPr>
                            <m:t>𝑙</m:t>
                          </m:r>
                        </m:sup>
                      </m:sSubSup>
                      <m:sSubSup>
                        <m:sSubSupPr>
                          <m:ctrlPr>
                            <a:rPr lang="en-US" sz="1900" i="1" dirty="0">
                              <a:solidFill>
                                <a:schemeClr val="tx1"/>
                              </a:solidFill>
                              <a:latin typeface="Cambria Math" panose="02040503050406030204" pitchFamily="18" charset="0"/>
                            </a:rPr>
                          </m:ctrlPr>
                        </m:sSubSupPr>
                        <m:e>
                          <m:r>
                            <a:rPr lang="en-US" sz="1900" i="1" dirty="0">
                              <a:solidFill>
                                <a:schemeClr val="tx1"/>
                              </a:solidFill>
                              <a:latin typeface="Cambria Math" panose="02040503050406030204" pitchFamily="18" charset="0"/>
                            </a:rPr>
                            <m:t>𝑘</m:t>
                          </m:r>
                        </m:e>
                        <m:sub>
                          <m:r>
                            <a:rPr lang="en-US" sz="1900" i="1" dirty="0">
                              <a:solidFill>
                                <a:schemeClr val="tx1"/>
                              </a:solidFill>
                              <a:latin typeface="Cambria Math" panose="02040503050406030204" pitchFamily="18" charset="0"/>
                            </a:rPr>
                            <m:t>𝛽</m:t>
                          </m:r>
                        </m:sub>
                        <m:sup>
                          <m:r>
                            <a:rPr lang="en-US" sz="1900" b="0" i="1" dirty="0" smtClean="0">
                              <a:solidFill>
                                <a:schemeClr val="tx1"/>
                              </a:solidFill>
                              <a:latin typeface="Cambria Math" panose="02040503050406030204" pitchFamily="18" charset="0"/>
                            </a:rPr>
                            <m:t>𝑚</m:t>
                          </m:r>
                        </m:sup>
                      </m:sSubSup>
                      <m:sSub>
                        <m:sSubPr>
                          <m:ctrlPr>
                            <a:rPr lang="en-IN" sz="1900" i="1">
                              <a:solidFill>
                                <a:schemeClr val="tx1"/>
                              </a:solidFill>
                              <a:latin typeface="Cambria Math" panose="02040503050406030204" pitchFamily="18" charset="0"/>
                            </a:rPr>
                          </m:ctrlPr>
                        </m:sSubPr>
                        <m:e>
                          <m:acc>
                            <m:accPr>
                              <m:chr m:val="̂"/>
                              <m:ctrlPr>
                                <a:rPr lang="en-IN" sz="1900" i="1" dirty="0">
                                  <a:solidFill>
                                    <a:schemeClr val="tx1"/>
                                  </a:solidFill>
                                  <a:latin typeface="Cambria Math" panose="02040503050406030204" pitchFamily="18" charset="0"/>
                                </a:rPr>
                              </m:ctrlPr>
                            </m:accPr>
                            <m:e>
                              <m:r>
                                <a:rPr lang="en-IN" sz="1900" i="1" dirty="0">
                                  <a:solidFill>
                                    <a:schemeClr val="tx1"/>
                                  </a:solidFill>
                                  <a:latin typeface="Cambria Math" panose="02040503050406030204" pitchFamily="18" charset="0"/>
                                </a:rPr>
                                <m:t>𝜓</m:t>
                              </m:r>
                            </m:e>
                          </m:acc>
                        </m:e>
                        <m:sub>
                          <m:sSub>
                            <m:sSubPr>
                              <m:ctrlPr>
                                <a:rPr lang="en-IN" sz="1900" b="1" i="1">
                                  <a:solidFill>
                                    <a:schemeClr val="tx1"/>
                                  </a:solidFill>
                                  <a:latin typeface="Cambria Math" panose="02040503050406030204" pitchFamily="18" charset="0"/>
                                </a:rPr>
                              </m:ctrlPr>
                            </m:sSubPr>
                            <m:e>
                              <m:r>
                                <a:rPr lang="en-IN" sz="1900" b="1" i="1">
                                  <a:solidFill>
                                    <a:schemeClr val="tx1"/>
                                  </a:solidFill>
                                  <a:latin typeface="Cambria Math" panose="02040503050406030204" pitchFamily="18" charset="0"/>
                                </a:rPr>
                                <m:t>𝒌</m:t>
                              </m:r>
                            </m:e>
                            <m:sub>
                              <m:r>
                                <a:rPr lang="en-IN" sz="1900" b="1" i="1">
                                  <a:solidFill>
                                    <a:schemeClr val="tx1"/>
                                  </a:solidFill>
                                  <a:latin typeface="Cambria Math" panose="02040503050406030204" pitchFamily="18" charset="0"/>
                                </a:rPr>
                                <m:t>𝜷</m:t>
                              </m:r>
                            </m:sub>
                          </m:sSub>
                        </m:sub>
                      </m:sSub>
                      <m:d>
                        <m:dPr>
                          <m:ctrlPr>
                            <a:rPr lang="en-IN" sz="1900" i="1">
                              <a:solidFill>
                                <a:schemeClr val="tx1"/>
                              </a:solidFill>
                              <a:latin typeface="Cambria Math" panose="02040503050406030204" pitchFamily="18" charset="0"/>
                            </a:rPr>
                          </m:ctrlPr>
                        </m:dPr>
                        <m:e>
                          <m:r>
                            <a:rPr lang="en-IN" sz="1900" i="1">
                              <a:solidFill>
                                <a:schemeClr val="tx1"/>
                              </a:solidFill>
                              <a:latin typeface="Cambria Math" panose="02040503050406030204" pitchFamily="18" charset="0"/>
                            </a:rPr>
                            <m:t>𝑡</m:t>
                          </m:r>
                        </m:e>
                      </m:d>
                      <m:r>
                        <a:rPr lang="en-IN" sz="1900" b="0" i="1" smtClean="0">
                          <a:solidFill>
                            <a:schemeClr val="tx1"/>
                          </a:solidFill>
                          <a:latin typeface="Cambria Math" panose="02040503050406030204" pitchFamily="18" charset="0"/>
                        </a:rPr>
                        <m:t>=0</m:t>
                      </m:r>
                    </m:oMath>
                  </m:oMathPara>
                </a14:m>
                <a:endParaRPr lang="en-IN" sz="1900" b="0" dirty="0">
                  <a:solidFill>
                    <a:schemeClr val="tx1"/>
                  </a:solidFill>
                  <a:latin typeface="Gabriola" panose="04040605051002020D02" pitchFamily="82" charset="0"/>
                </a:endParaRPr>
              </a:p>
              <a:p>
                <a:pPr marL="0" indent="0">
                  <a:lnSpc>
                    <a:spcPct val="110000"/>
                  </a:lnSpc>
                  <a:spcBef>
                    <a:spcPts val="600"/>
                  </a:spcBef>
                  <a:spcAft>
                    <a:spcPts val="600"/>
                  </a:spcAft>
                  <a:buNone/>
                </a:pPr>
                <a:r>
                  <a:rPr lang="en-US" sz="2600" dirty="0">
                    <a:solidFill>
                      <a:srgbClr val="0B2BB5"/>
                    </a:solidFill>
                    <a:latin typeface="Gabriola" panose="04040605051002020D02" pitchFamily="82" charset="0"/>
                  </a:rPr>
                  <a:t>w</a:t>
                </a:r>
                <a:r>
                  <a:rPr lang="en-US" sz="2600" b="0" dirty="0">
                    <a:solidFill>
                      <a:srgbClr val="0B2BB5"/>
                    </a:solidFill>
                    <a:latin typeface="Gabriola" panose="04040605051002020D02" pitchFamily="82" charset="0"/>
                  </a:rPr>
                  <a:t>here we have defined</a:t>
                </a:r>
                <a14:m>
                  <m:oMath xmlns:m="http://schemas.openxmlformats.org/officeDocument/2006/math">
                    <m:sSup>
                      <m:sSupPr>
                        <m:ctrlPr>
                          <a:rPr lang="en-US" sz="1900" b="0" i="1" smtClean="0">
                            <a:solidFill>
                              <a:schemeClr val="tx1"/>
                            </a:solidFill>
                            <a:latin typeface="Cambria Math" panose="02040503050406030204" pitchFamily="18" charset="0"/>
                          </a:rPr>
                        </m:ctrlPr>
                      </m:sSupPr>
                      <m:e>
                        <m:r>
                          <m:rPr>
                            <m:nor/>
                          </m:rPr>
                          <a:rPr lang="en-IN" sz="1900" dirty="0">
                            <a:solidFill>
                              <a:schemeClr val="tx1"/>
                            </a:solidFill>
                            <a:latin typeface="Gabriola" panose="04040605051002020D02" pitchFamily="82" charset="0"/>
                          </a:rPr>
                          <m:t> </m:t>
                        </m:r>
                        <m:sSub>
                          <m:sSubPr>
                            <m:ctrlPr>
                              <a:rPr lang="en-US" sz="1900" i="1">
                                <a:solidFill>
                                  <a:schemeClr val="tx1"/>
                                </a:solidFill>
                                <a:latin typeface="Cambria Math" panose="02040503050406030204" pitchFamily="18" charset="0"/>
                              </a:rPr>
                            </m:ctrlPr>
                          </m:sSubPr>
                          <m:e>
                            <m:r>
                              <a:rPr lang="en-US" sz="1900" i="1">
                                <a:solidFill>
                                  <a:schemeClr val="tx1"/>
                                </a:solidFill>
                                <a:latin typeface="Cambria Math" panose="02040503050406030204" pitchFamily="18" charset="0"/>
                              </a:rPr>
                              <m:t>𝜉</m:t>
                            </m:r>
                          </m:e>
                          <m:sub>
                            <m:r>
                              <a:rPr lang="en-US" sz="1900" i="1">
                                <a:solidFill>
                                  <a:schemeClr val="tx1"/>
                                </a:solidFill>
                                <a:latin typeface="Cambria Math" panose="02040503050406030204" pitchFamily="18" charset="0"/>
                              </a:rPr>
                              <m:t>𝛽</m:t>
                            </m:r>
                          </m:sub>
                        </m:sSub>
                        <m:r>
                          <a:rPr lang="en-IN" sz="1900" b="0" i="1" smtClean="0">
                            <a:solidFill>
                              <a:schemeClr val="tx1"/>
                            </a:solidFill>
                            <a:latin typeface="Cambria Math" panose="02040503050406030204" pitchFamily="18" charset="0"/>
                          </a:rPr>
                          <m:t>≡</m:t>
                        </m:r>
                        <m:r>
                          <a:rPr lang="en-US" sz="1900" i="1">
                            <a:solidFill>
                              <a:schemeClr val="tx1"/>
                            </a:solidFill>
                            <a:latin typeface="Cambria Math" panose="02040503050406030204" pitchFamily="18" charset="0"/>
                          </a:rPr>
                          <m:t>4</m:t>
                        </m:r>
                        <m:sSub>
                          <m:sSubPr>
                            <m:ctrlPr>
                              <a:rPr lang="en-US" sz="1900" i="1">
                                <a:solidFill>
                                  <a:schemeClr val="tx1"/>
                                </a:solidFill>
                                <a:latin typeface="Cambria Math" panose="02040503050406030204" pitchFamily="18" charset="0"/>
                              </a:rPr>
                            </m:ctrlPr>
                          </m:sSubPr>
                          <m:e>
                            <m:r>
                              <a:rPr lang="en-US" sz="1900" i="1">
                                <a:solidFill>
                                  <a:schemeClr val="tx1"/>
                                </a:solidFill>
                                <a:latin typeface="Cambria Math" panose="02040503050406030204" pitchFamily="18" charset="0"/>
                              </a:rPr>
                              <m:t>𝛾</m:t>
                            </m:r>
                          </m:e>
                          <m:sub>
                            <m:r>
                              <a:rPr lang="en-US" sz="1900" i="1">
                                <a:solidFill>
                                  <a:schemeClr val="tx1"/>
                                </a:solidFill>
                                <a:latin typeface="Cambria Math" panose="02040503050406030204" pitchFamily="18" charset="0"/>
                              </a:rPr>
                              <m:t>𝛽</m:t>
                            </m:r>
                          </m:sub>
                        </m:sSub>
                        <m:r>
                          <a:rPr lang="en-US" sz="1900" b="0" i="1" smtClean="0">
                            <a:solidFill>
                              <a:schemeClr val="tx1"/>
                            </a:solidFill>
                            <a:latin typeface="Cambria Math" panose="02040503050406030204" pitchFamily="18" charset="0"/>
                          </a:rPr>
                          <m:t>𝜅</m:t>
                        </m:r>
                      </m:e>
                      <m:sup>
                        <m:r>
                          <a:rPr lang="en-US" sz="1900" b="0" i="1" smtClean="0">
                            <a:solidFill>
                              <a:schemeClr val="tx1"/>
                            </a:solidFill>
                            <a:latin typeface="Cambria Math" panose="02040503050406030204" pitchFamily="18" charset="0"/>
                          </a:rPr>
                          <m:t>2</m:t>
                        </m:r>
                      </m:sup>
                    </m:sSup>
                    <m:sSubSup>
                      <m:sSubSupPr>
                        <m:ctrlPr>
                          <a:rPr lang="en-US" sz="1900" b="0" i="1" smtClean="0">
                            <a:solidFill>
                              <a:schemeClr val="tx1"/>
                            </a:solidFill>
                            <a:latin typeface="Cambria Math" panose="02040503050406030204" pitchFamily="18" charset="0"/>
                          </a:rPr>
                        </m:ctrlPr>
                      </m:sSubSupPr>
                      <m:e>
                        <m:r>
                          <a:rPr lang="en-US" sz="1900" b="0" i="1" smtClean="0">
                            <a:solidFill>
                              <a:schemeClr val="tx1"/>
                            </a:solidFill>
                            <a:latin typeface="Cambria Math" panose="02040503050406030204" pitchFamily="18" charset="0"/>
                          </a:rPr>
                          <m:t>𝑐</m:t>
                        </m:r>
                      </m:e>
                      <m:sub>
                        <m:r>
                          <a:rPr lang="en-US" sz="1900" b="0" i="1" smtClean="0">
                            <a:solidFill>
                              <a:schemeClr val="tx1"/>
                            </a:solidFill>
                            <a:latin typeface="Cambria Math" panose="02040503050406030204" pitchFamily="18" charset="0"/>
                          </a:rPr>
                          <m:t>𝑠</m:t>
                        </m:r>
                      </m:sub>
                      <m:sup>
                        <m:r>
                          <a:rPr lang="en-US" sz="1900" b="0" i="1" smtClean="0">
                            <a:solidFill>
                              <a:schemeClr val="tx1"/>
                            </a:solidFill>
                            <a:latin typeface="Cambria Math" panose="02040503050406030204" pitchFamily="18" charset="0"/>
                          </a:rPr>
                          <m:t>4</m:t>
                        </m:r>
                      </m:sup>
                    </m:sSubSup>
                  </m:oMath>
                </a14:m>
                <a:r>
                  <a:rPr lang="en-IN" sz="1500" b="0" dirty="0">
                    <a:solidFill>
                      <a:srgbClr val="0B2BB5"/>
                    </a:solidFill>
                    <a:latin typeface="Gabriola" panose="04040605051002020D02" pitchFamily="82" charset="0"/>
                  </a:rPr>
                  <a:t> </a:t>
                </a:r>
                <a:r>
                  <a:rPr lang="en-IN" sz="2400" b="0" dirty="0">
                    <a:solidFill>
                      <a:srgbClr val="0B2BB5"/>
                    </a:solidFill>
                    <a:latin typeface="Gabriola" panose="04040605051002020D02" pitchFamily="82" charset="0"/>
                  </a:rPr>
                  <a:t>and the projection tensor reads </a:t>
                </a:r>
                <a14:m>
                  <m:oMath xmlns:m="http://schemas.openxmlformats.org/officeDocument/2006/math">
                    <m:sSub>
                      <m:sSubPr>
                        <m:ctrlPr>
                          <a:rPr lang="en-US" sz="1900" b="0" i="1" smtClean="0">
                            <a:solidFill>
                              <a:schemeClr val="tx1"/>
                            </a:solidFill>
                            <a:latin typeface="Cambria Math" panose="02040503050406030204" pitchFamily="18" charset="0"/>
                          </a:rPr>
                        </m:ctrlPr>
                      </m:sSubPr>
                      <m:e>
                        <m:r>
                          <a:rPr lang="en-US" sz="1900" b="0" i="1" smtClean="0">
                            <a:solidFill>
                              <a:schemeClr val="tx1"/>
                            </a:solidFill>
                            <a:latin typeface="Cambria Math" panose="02040503050406030204" pitchFamily="18" charset="0"/>
                          </a:rPr>
                          <m:t>𝒫</m:t>
                        </m:r>
                      </m:e>
                      <m:sub>
                        <m:r>
                          <a:rPr lang="en-US" sz="1900" b="0" i="1" smtClean="0">
                            <a:solidFill>
                              <a:schemeClr val="tx1"/>
                            </a:solidFill>
                            <a:latin typeface="Cambria Math" panose="02040503050406030204" pitchFamily="18" charset="0"/>
                          </a:rPr>
                          <m:t>𝑖𝑗</m:t>
                        </m:r>
                      </m:sub>
                    </m:sSub>
                    <m:r>
                      <a:rPr lang="en-US" sz="1900" b="0" i="1" smtClean="0">
                        <a:solidFill>
                          <a:schemeClr val="tx1"/>
                        </a:solidFill>
                        <a:latin typeface="Cambria Math" panose="02040503050406030204" pitchFamily="18" charset="0"/>
                      </a:rPr>
                      <m:t>=</m:t>
                    </m:r>
                    <m:sSub>
                      <m:sSubPr>
                        <m:ctrlPr>
                          <a:rPr lang="en-US" sz="1900" b="0" i="1" smtClean="0">
                            <a:solidFill>
                              <a:schemeClr val="tx1"/>
                            </a:solidFill>
                            <a:latin typeface="Cambria Math" panose="02040503050406030204" pitchFamily="18" charset="0"/>
                          </a:rPr>
                        </m:ctrlPr>
                      </m:sSubPr>
                      <m:e>
                        <m:r>
                          <a:rPr lang="en-US" sz="1900" b="0" i="1" smtClean="0">
                            <a:solidFill>
                              <a:schemeClr val="tx1"/>
                            </a:solidFill>
                            <a:latin typeface="Cambria Math" panose="02040503050406030204" pitchFamily="18" charset="0"/>
                          </a:rPr>
                          <m:t>𝛿</m:t>
                        </m:r>
                      </m:e>
                      <m:sub>
                        <m:r>
                          <a:rPr lang="en-US" sz="1900" b="0" i="1" smtClean="0">
                            <a:solidFill>
                              <a:schemeClr val="tx1"/>
                            </a:solidFill>
                            <a:latin typeface="Cambria Math" panose="02040503050406030204" pitchFamily="18" charset="0"/>
                          </a:rPr>
                          <m:t>𝑖𝑗</m:t>
                        </m:r>
                      </m:sub>
                    </m:sSub>
                    <m:r>
                      <a:rPr lang="en-US" sz="1900" b="0" i="1" smtClean="0">
                        <a:solidFill>
                          <a:schemeClr val="tx1"/>
                        </a:solidFill>
                        <a:latin typeface="Cambria Math" panose="02040503050406030204" pitchFamily="18" charset="0"/>
                      </a:rPr>
                      <m:t>−</m:t>
                    </m:r>
                    <m:f>
                      <m:fPr>
                        <m:ctrlPr>
                          <a:rPr lang="en-US" sz="1900" b="0" i="1" smtClean="0">
                            <a:solidFill>
                              <a:schemeClr val="tx1"/>
                            </a:solidFill>
                            <a:latin typeface="Cambria Math" panose="02040503050406030204" pitchFamily="18" charset="0"/>
                          </a:rPr>
                        </m:ctrlPr>
                      </m:fPr>
                      <m:num>
                        <m:sSub>
                          <m:sSubPr>
                            <m:ctrlPr>
                              <a:rPr lang="en-US" sz="1900" b="0" i="1" smtClean="0">
                                <a:solidFill>
                                  <a:schemeClr val="tx1"/>
                                </a:solidFill>
                                <a:latin typeface="Cambria Math" panose="02040503050406030204" pitchFamily="18" charset="0"/>
                              </a:rPr>
                            </m:ctrlPr>
                          </m:sSubPr>
                          <m:e>
                            <m:r>
                              <a:rPr lang="en-US" sz="1900" b="0" i="1" smtClean="0">
                                <a:solidFill>
                                  <a:schemeClr val="tx1"/>
                                </a:solidFill>
                                <a:latin typeface="Cambria Math" panose="02040503050406030204" pitchFamily="18" charset="0"/>
                              </a:rPr>
                              <m:t>𝑘</m:t>
                            </m:r>
                          </m:e>
                          <m:sub>
                            <m:r>
                              <a:rPr lang="en-US" sz="1900" b="0" i="1" smtClean="0">
                                <a:solidFill>
                                  <a:schemeClr val="tx1"/>
                                </a:solidFill>
                                <a:latin typeface="Cambria Math" panose="02040503050406030204" pitchFamily="18" charset="0"/>
                              </a:rPr>
                              <m:t>𝑖</m:t>
                            </m:r>
                          </m:sub>
                        </m:sSub>
                        <m:sSub>
                          <m:sSubPr>
                            <m:ctrlPr>
                              <a:rPr lang="en-US" sz="1900" b="0" i="1" smtClean="0">
                                <a:solidFill>
                                  <a:schemeClr val="tx1"/>
                                </a:solidFill>
                                <a:latin typeface="Cambria Math" panose="02040503050406030204" pitchFamily="18" charset="0"/>
                              </a:rPr>
                            </m:ctrlPr>
                          </m:sSubPr>
                          <m:e>
                            <m:r>
                              <a:rPr lang="en-US" sz="1900" b="0" i="1" smtClean="0">
                                <a:solidFill>
                                  <a:schemeClr val="tx1"/>
                                </a:solidFill>
                                <a:latin typeface="Cambria Math" panose="02040503050406030204" pitchFamily="18" charset="0"/>
                              </a:rPr>
                              <m:t>𝑘</m:t>
                            </m:r>
                          </m:e>
                          <m:sub>
                            <m:r>
                              <a:rPr lang="en-US" sz="1900" b="0" i="1" smtClean="0">
                                <a:solidFill>
                                  <a:schemeClr val="tx1"/>
                                </a:solidFill>
                                <a:latin typeface="Cambria Math" panose="02040503050406030204" pitchFamily="18" charset="0"/>
                              </a:rPr>
                              <m:t>𝑗</m:t>
                            </m:r>
                          </m:sub>
                        </m:sSub>
                      </m:num>
                      <m:den>
                        <m:sSup>
                          <m:sSupPr>
                            <m:ctrlPr>
                              <a:rPr lang="en-US" sz="1900" b="0" i="1" smtClean="0">
                                <a:solidFill>
                                  <a:schemeClr val="tx1"/>
                                </a:solidFill>
                                <a:latin typeface="Cambria Math" panose="02040503050406030204" pitchFamily="18" charset="0"/>
                              </a:rPr>
                            </m:ctrlPr>
                          </m:sSupPr>
                          <m:e>
                            <m:r>
                              <a:rPr lang="en-US" sz="1900" b="0" i="1" smtClean="0">
                                <a:solidFill>
                                  <a:schemeClr val="tx1"/>
                                </a:solidFill>
                                <a:latin typeface="Cambria Math" panose="02040503050406030204" pitchFamily="18" charset="0"/>
                              </a:rPr>
                              <m:t>𝑘</m:t>
                            </m:r>
                          </m:e>
                          <m:sup>
                            <m:r>
                              <a:rPr lang="en-US" sz="1900" b="0" i="1" smtClean="0">
                                <a:solidFill>
                                  <a:schemeClr val="tx1"/>
                                </a:solidFill>
                                <a:latin typeface="Cambria Math" panose="02040503050406030204" pitchFamily="18" charset="0"/>
                              </a:rPr>
                              <m:t>2</m:t>
                            </m:r>
                          </m:sup>
                        </m:sSup>
                      </m:den>
                    </m:f>
                    <m:r>
                      <a:rPr lang="en-US" sz="1900" b="0" i="1" smtClean="0">
                        <a:solidFill>
                          <a:srgbClr val="532476"/>
                        </a:solidFill>
                        <a:latin typeface="Cambria Math" panose="02040503050406030204" pitchFamily="18" charset="0"/>
                      </a:rPr>
                      <m:t>.</m:t>
                    </m:r>
                  </m:oMath>
                </a14:m>
                <a:endParaRPr lang="en-IN" sz="1900" b="0" dirty="0">
                  <a:solidFill>
                    <a:srgbClr val="532476"/>
                  </a:solidFill>
                  <a:latin typeface="Gabriola" panose="04040605051002020D02" pitchFamily="82" charset="0"/>
                </a:endParaRPr>
              </a:p>
              <a:p>
                <a:pPr>
                  <a:lnSpc>
                    <a:spcPct val="11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In order to obtain the above equation, we have made use of the following summation condition</a:t>
                </a:r>
              </a:p>
              <a:p>
                <a:pPr marL="0" indent="0">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nary>
                        <m:naryPr>
                          <m:chr m:val="∑"/>
                          <m:supHide m:val="on"/>
                          <m:ctrlPr>
                            <a:rPr lang="en-IN" sz="1900" b="0" i="1" smtClean="0">
                              <a:solidFill>
                                <a:schemeClr val="tx1"/>
                              </a:solidFill>
                              <a:latin typeface="Cambria Math" panose="02040503050406030204" pitchFamily="18" charset="0"/>
                            </a:rPr>
                          </m:ctrlPr>
                        </m:naryPr>
                        <m:sub>
                          <m:r>
                            <a:rPr lang="en-IN" sz="1900" b="0" i="1" smtClean="0">
                              <a:solidFill>
                                <a:schemeClr val="tx1"/>
                              </a:solidFill>
                              <a:latin typeface="Cambria Math" panose="02040503050406030204" pitchFamily="18" charset="0"/>
                            </a:rPr>
                            <m:t>𝑠</m:t>
                          </m:r>
                        </m:sub>
                        <m:sup/>
                        <m:e>
                          <m:sSup>
                            <m:sSupPr>
                              <m:ctrlPr>
                                <a:rPr lang="en-IN" sz="1900" b="0" i="1" smtClean="0">
                                  <a:solidFill>
                                    <a:schemeClr val="tx1"/>
                                  </a:solidFill>
                                  <a:latin typeface="Cambria Math" panose="02040503050406030204" pitchFamily="18" charset="0"/>
                                </a:rPr>
                              </m:ctrlPr>
                            </m:sSupPr>
                            <m:e>
                              <m:sSubSup>
                                <m:sSubSupPr>
                                  <m:ctrlPr>
                                    <a:rPr lang="en-IN" sz="1900" b="0" i="1" smtClean="0">
                                      <a:solidFill>
                                        <a:schemeClr val="tx1"/>
                                      </a:solidFill>
                                      <a:latin typeface="Cambria Math" panose="02040503050406030204" pitchFamily="18" charset="0"/>
                                    </a:rPr>
                                  </m:ctrlPr>
                                </m:sSubSupPr>
                                <m:e>
                                  <m:r>
                                    <a:rPr lang="en-IN" sz="1900" b="0" i="1" smtClean="0">
                                      <a:solidFill>
                                        <a:schemeClr val="tx1"/>
                                      </a:solidFill>
                                      <a:latin typeface="Cambria Math" panose="02040503050406030204" pitchFamily="18" charset="0"/>
                                    </a:rPr>
                                    <m:t>𝜖</m:t>
                                  </m:r>
                                </m:e>
                                <m:sub>
                                  <m:r>
                                    <a:rPr lang="en-IN" sz="1900" b="0" i="1" smtClean="0">
                                      <a:solidFill>
                                        <a:schemeClr val="tx1"/>
                                      </a:solidFill>
                                      <a:latin typeface="Cambria Math" panose="02040503050406030204" pitchFamily="18" charset="0"/>
                                    </a:rPr>
                                    <m:t>𝑖𝑗</m:t>
                                  </m:r>
                                </m:sub>
                                <m:sup>
                                  <m:r>
                                    <a:rPr lang="en-IN" sz="1900" b="0" i="1" smtClean="0">
                                      <a:solidFill>
                                        <a:schemeClr val="tx1"/>
                                      </a:solidFill>
                                      <a:latin typeface="Cambria Math" panose="02040503050406030204" pitchFamily="18" charset="0"/>
                                    </a:rPr>
                                    <m:t>𝑠</m:t>
                                  </m:r>
                                </m:sup>
                              </m:sSubSup>
                            </m:e>
                            <m:sup>
                              <m:r>
                                <a:rPr lang="en-IN" sz="1900" b="0" i="1" smtClean="0">
                                  <a:solidFill>
                                    <a:schemeClr val="tx1"/>
                                  </a:solidFill>
                                  <a:latin typeface="Cambria Math" panose="02040503050406030204" pitchFamily="18" charset="0"/>
                                </a:rPr>
                                <m:t>∗</m:t>
                              </m:r>
                            </m:sup>
                          </m:sSup>
                          <m:d>
                            <m:dPr>
                              <m:ctrlPr>
                                <a:rPr lang="en-IN" sz="1900" b="1" i="1" smtClean="0">
                                  <a:solidFill>
                                    <a:schemeClr val="tx1"/>
                                  </a:solidFill>
                                  <a:latin typeface="Cambria Math" panose="02040503050406030204" pitchFamily="18" charset="0"/>
                                </a:rPr>
                              </m:ctrlPr>
                            </m:dPr>
                            <m:e>
                              <m:r>
                                <a:rPr lang="en-IN" sz="1900" b="1" i="1" smtClean="0">
                                  <a:solidFill>
                                    <a:schemeClr val="tx1"/>
                                  </a:solidFill>
                                  <a:latin typeface="Cambria Math" panose="02040503050406030204" pitchFamily="18" charset="0"/>
                                </a:rPr>
                                <m:t>𝒌</m:t>
                              </m:r>
                            </m:e>
                          </m:d>
                          <m:sSubSup>
                            <m:sSubSupPr>
                              <m:ctrlPr>
                                <a:rPr lang="en-IN" sz="1900" b="0" i="1" smtClean="0">
                                  <a:solidFill>
                                    <a:schemeClr val="tx1"/>
                                  </a:solidFill>
                                  <a:latin typeface="Cambria Math" panose="02040503050406030204" pitchFamily="18" charset="0"/>
                                </a:rPr>
                              </m:ctrlPr>
                            </m:sSubSupPr>
                            <m:e>
                              <m:r>
                                <a:rPr lang="en-IN" sz="1900" b="0" i="1" smtClean="0">
                                  <a:solidFill>
                                    <a:schemeClr val="tx1"/>
                                  </a:solidFill>
                                  <a:latin typeface="Cambria Math" panose="02040503050406030204" pitchFamily="18" charset="0"/>
                                </a:rPr>
                                <m:t>𝜖</m:t>
                              </m:r>
                            </m:e>
                            <m:sub>
                              <m:r>
                                <a:rPr lang="en-IN" sz="1900" b="0" i="1" smtClean="0">
                                  <a:solidFill>
                                    <a:schemeClr val="tx1"/>
                                  </a:solidFill>
                                  <a:latin typeface="Cambria Math" panose="02040503050406030204" pitchFamily="18" charset="0"/>
                                </a:rPr>
                                <m:t>𝑙𝑚</m:t>
                              </m:r>
                            </m:sub>
                            <m:sup>
                              <m:r>
                                <a:rPr lang="en-IN" sz="1900" b="0" i="1" smtClean="0">
                                  <a:solidFill>
                                    <a:schemeClr val="tx1"/>
                                  </a:solidFill>
                                  <a:latin typeface="Cambria Math" panose="02040503050406030204" pitchFamily="18" charset="0"/>
                                </a:rPr>
                                <m:t>𝑠</m:t>
                              </m:r>
                            </m:sup>
                          </m:sSubSup>
                          <m:d>
                            <m:dPr>
                              <m:ctrlPr>
                                <a:rPr lang="en-IN" sz="1900" b="1" i="1" smtClean="0">
                                  <a:solidFill>
                                    <a:schemeClr val="tx1"/>
                                  </a:solidFill>
                                  <a:latin typeface="Cambria Math" panose="02040503050406030204" pitchFamily="18" charset="0"/>
                                </a:rPr>
                              </m:ctrlPr>
                            </m:dPr>
                            <m:e>
                              <m:r>
                                <a:rPr lang="en-IN" sz="1900" b="1" i="1" smtClean="0">
                                  <a:solidFill>
                                    <a:schemeClr val="tx1"/>
                                  </a:solidFill>
                                  <a:latin typeface="Cambria Math" panose="02040503050406030204" pitchFamily="18" charset="0"/>
                                </a:rPr>
                                <m:t>𝒌</m:t>
                              </m:r>
                            </m:e>
                          </m:d>
                          <m:r>
                            <a:rPr lang="en-IN" sz="1900" b="1" i="1" smtClean="0">
                              <a:solidFill>
                                <a:schemeClr val="tx1"/>
                              </a:solidFill>
                              <a:latin typeface="Cambria Math" panose="02040503050406030204" pitchFamily="18" charset="0"/>
                            </a:rPr>
                            <m:t>=</m:t>
                          </m:r>
                          <m:f>
                            <m:fPr>
                              <m:ctrlPr>
                                <a:rPr lang="en-IN" sz="1900" i="1" smtClean="0">
                                  <a:solidFill>
                                    <a:schemeClr val="tx1"/>
                                  </a:solidFill>
                                  <a:latin typeface="Cambria Math" panose="02040503050406030204" pitchFamily="18" charset="0"/>
                                </a:rPr>
                              </m:ctrlPr>
                            </m:fPr>
                            <m:num>
                              <m:r>
                                <a:rPr lang="en-IN" sz="1900" b="0" i="1" smtClean="0">
                                  <a:solidFill>
                                    <a:schemeClr val="tx1"/>
                                  </a:solidFill>
                                  <a:latin typeface="Cambria Math" panose="02040503050406030204" pitchFamily="18" charset="0"/>
                                </a:rPr>
                                <m:t>1</m:t>
                              </m:r>
                            </m:num>
                            <m:den>
                              <m:r>
                                <a:rPr lang="en-IN" sz="1900" b="0" i="1" smtClean="0">
                                  <a:solidFill>
                                    <a:schemeClr val="tx1"/>
                                  </a:solidFill>
                                  <a:latin typeface="Cambria Math" panose="02040503050406030204" pitchFamily="18" charset="0"/>
                                </a:rPr>
                                <m:t>2</m:t>
                              </m:r>
                            </m:den>
                          </m:f>
                        </m:e>
                      </m:nary>
                      <m:d>
                        <m:dPr>
                          <m:ctrlPr>
                            <a:rPr lang="en-IN" sz="1900" b="0" i="1" smtClean="0">
                              <a:solidFill>
                                <a:schemeClr val="tx1"/>
                              </a:solidFill>
                              <a:latin typeface="Cambria Math" panose="02040503050406030204" pitchFamily="18" charset="0"/>
                            </a:rPr>
                          </m:ctrlPr>
                        </m:dPr>
                        <m:e>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i="1" dirty="0">
                                  <a:solidFill>
                                    <a:schemeClr val="tx1"/>
                                  </a:solidFill>
                                  <a:latin typeface="Cambria Math" panose="02040503050406030204" pitchFamily="18" charset="0"/>
                                </a:rPr>
                                <m:t>𝑖𝑙</m:t>
                              </m:r>
                            </m:sub>
                          </m:sSub>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i="1" dirty="0">
                                  <a:solidFill>
                                    <a:schemeClr val="tx1"/>
                                  </a:solidFill>
                                  <a:latin typeface="Cambria Math" panose="02040503050406030204" pitchFamily="18" charset="0"/>
                                </a:rPr>
                                <m:t>𝑗𝑚</m:t>
                              </m:r>
                            </m:sub>
                          </m:sSub>
                          <m:r>
                            <a:rPr lang="en-US" sz="1900" i="1" dirty="0">
                              <a:solidFill>
                                <a:schemeClr val="tx1"/>
                              </a:solidFill>
                              <a:latin typeface="Cambria Math" panose="02040503050406030204" pitchFamily="18" charset="0"/>
                            </a:rPr>
                            <m:t>+</m:t>
                          </m:r>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i="1" dirty="0">
                                  <a:solidFill>
                                    <a:schemeClr val="tx1"/>
                                  </a:solidFill>
                                  <a:latin typeface="Cambria Math" panose="02040503050406030204" pitchFamily="18" charset="0"/>
                                </a:rPr>
                                <m:t>𝑖𝑚</m:t>
                              </m:r>
                            </m:sub>
                          </m:sSub>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i="1" dirty="0">
                                  <a:solidFill>
                                    <a:schemeClr val="tx1"/>
                                  </a:solidFill>
                                  <a:latin typeface="Cambria Math" panose="02040503050406030204" pitchFamily="18" charset="0"/>
                                </a:rPr>
                                <m:t>𝑗𝑙</m:t>
                              </m:r>
                            </m:sub>
                          </m:sSub>
                          <m:r>
                            <a:rPr lang="en-US" sz="1900" b="1" i="1" dirty="0">
                              <a:solidFill>
                                <a:schemeClr val="tx1"/>
                              </a:solidFill>
                              <a:latin typeface="Cambria Math" panose="02040503050406030204" pitchFamily="18" charset="0"/>
                            </a:rPr>
                            <m:t>−</m:t>
                          </m:r>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i="1" dirty="0">
                                  <a:solidFill>
                                    <a:schemeClr val="tx1"/>
                                  </a:solidFill>
                                  <a:latin typeface="Cambria Math" panose="02040503050406030204" pitchFamily="18" charset="0"/>
                                </a:rPr>
                                <m:t>𝑖𝑗</m:t>
                              </m:r>
                            </m:sub>
                          </m:sSub>
                          <m:sSub>
                            <m:sSubPr>
                              <m:ctrlPr>
                                <a:rPr lang="en-US" sz="1900" i="1" dirty="0">
                                  <a:solidFill>
                                    <a:schemeClr val="tx1"/>
                                  </a:solidFill>
                                  <a:latin typeface="Cambria Math" panose="02040503050406030204" pitchFamily="18" charset="0"/>
                                </a:rPr>
                              </m:ctrlPr>
                            </m:sSubPr>
                            <m:e>
                              <m:r>
                                <a:rPr lang="en-US" sz="1900" i="1" dirty="0">
                                  <a:solidFill>
                                    <a:schemeClr val="tx1"/>
                                  </a:solidFill>
                                  <a:latin typeface="Cambria Math" panose="02040503050406030204" pitchFamily="18" charset="0"/>
                                </a:rPr>
                                <m:t>𝒫</m:t>
                              </m:r>
                            </m:e>
                            <m:sub>
                              <m:r>
                                <a:rPr lang="en-US" sz="1900" i="1" dirty="0">
                                  <a:solidFill>
                                    <a:schemeClr val="tx1"/>
                                  </a:solidFill>
                                  <a:latin typeface="Cambria Math" panose="02040503050406030204" pitchFamily="18" charset="0"/>
                                </a:rPr>
                                <m:t>𝑙𝑚</m:t>
                              </m:r>
                            </m:sub>
                          </m:sSub>
                        </m:e>
                      </m:d>
                      <m:r>
                        <a:rPr lang="en-IN" sz="1900" b="0" i="1" smtClean="0">
                          <a:solidFill>
                            <a:schemeClr val="tx1"/>
                          </a:solidFill>
                          <a:latin typeface="Cambria Math" panose="02040503050406030204" pitchFamily="18" charset="0"/>
                        </a:rPr>
                        <m:t>.</m:t>
                      </m:r>
                    </m:oMath>
                  </m:oMathPara>
                </a14:m>
                <a:endParaRPr lang="en-IN" sz="1900" b="0" dirty="0">
                  <a:solidFill>
                    <a:schemeClr val="tx1"/>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302754" y="92054"/>
                <a:ext cx="11586491" cy="6683097"/>
              </a:xfrm>
              <a:blipFill>
                <a:blip r:embed="rId2"/>
                <a:stretch>
                  <a:fillRect l="-947" t="-639"/>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592147C8-D8AE-BE11-2D17-E939BE1FA635}"/>
              </a:ext>
            </a:extLst>
          </p:cNvPr>
          <p:cNvSpPr>
            <a:spLocks noGrp="1"/>
          </p:cNvSpPr>
          <p:nvPr>
            <p:ph type="sldNum" sz="quarter" idx="12"/>
          </p:nvPr>
        </p:nvSpPr>
        <p:spPr/>
        <p:txBody>
          <a:bodyPr/>
          <a:lstStyle/>
          <a:p>
            <a:fld id="{1F389A8C-0E70-4ABF-BB80-974D4641D6A7}" type="slidenum">
              <a:rPr lang="en-IN" smtClean="0"/>
              <a:t>13</a:t>
            </a:fld>
            <a:endParaRPr lang="en-IN" dirty="0"/>
          </a:p>
        </p:txBody>
      </p:sp>
    </p:spTree>
    <p:extLst>
      <p:ext uri="{BB962C8B-B14F-4D97-AF65-F5344CB8AC3E}">
        <p14:creationId xmlns:p14="http://schemas.microsoft.com/office/powerpoint/2010/main" val="599632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0329C-1036-5901-A11F-A5CED697E64F}"/>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748A4C3-E391-655F-0BCD-47046AC0C0B1}"/>
                  </a:ext>
                </a:extLst>
              </p:cNvPr>
              <p:cNvSpPr>
                <a:spLocks noGrp="1"/>
              </p:cNvSpPr>
              <p:nvPr>
                <p:ph idx="1"/>
              </p:nvPr>
            </p:nvSpPr>
            <p:spPr>
              <a:xfrm>
                <a:off x="302754" y="270024"/>
                <a:ext cx="11586491" cy="6505127"/>
              </a:xfrm>
            </p:spPr>
            <p:txBody>
              <a:bodyPr>
                <a:normAutofit/>
              </a:bodyPr>
              <a:lstStyle/>
              <a:p>
                <a:pPr>
                  <a:lnSpc>
                    <a:spcPct val="10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Our next aim is to obtain </a:t>
                </a:r>
                <a14:m>
                  <m:oMath xmlns:m="http://schemas.openxmlformats.org/officeDocument/2006/math">
                    <m:sSub>
                      <m:sSubPr>
                        <m:ctrlPr>
                          <a:rPr lang="en-IN" sz="1800" b="0" i="1"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𝜓</m:t>
                            </m:r>
                          </m:e>
                        </m:acc>
                      </m:e>
                      <m:sub>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r>
                              <a:rPr lang="en-IN" sz="1800" b="0" i="1" smtClean="0">
                                <a:solidFill>
                                  <a:schemeClr val="tx1"/>
                                </a:solidFill>
                                <a:latin typeface="Cambria Math" panose="02040503050406030204" pitchFamily="18" charset="0"/>
                              </a:rPr>
                              <m:t>𝛽</m:t>
                            </m:r>
                          </m:sub>
                        </m:sSub>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e>
                    </m:d>
                    <m:r>
                      <a:rPr lang="en-IN" sz="1800" b="0" i="1" smtClean="0">
                        <a:solidFill>
                          <a:schemeClr val="tx1"/>
                        </a:solidFill>
                        <a:latin typeface="Cambria Math" panose="02040503050406030204" pitchFamily="18" charset="0"/>
                      </a:rPr>
                      <m:t>.</m:t>
                    </m:r>
                  </m:oMath>
                </a14:m>
                <a:r>
                  <a:rPr lang="en-IN" sz="1800" dirty="0">
                    <a:solidFill>
                      <a:schemeClr val="tx1"/>
                    </a:solidFill>
                    <a:latin typeface="Gabriola" panose="04040605051002020D02" pitchFamily="82" charset="0"/>
                  </a:rPr>
                  <a:t> </a:t>
                </a:r>
                <a:endParaRPr lang="en-IN" sz="2400" dirty="0">
                  <a:solidFill>
                    <a:srgbClr val="8C3434"/>
                  </a:solidFill>
                  <a:latin typeface="Gabriola" panose="04040605051002020D02" pitchFamily="82" charset="0"/>
                </a:endParaRPr>
              </a:p>
              <a:p>
                <a:pPr>
                  <a:lnSpc>
                    <a:spcPct val="10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It is easy to check that one can decompose </a:t>
                </a:r>
                <a14:m>
                  <m:oMath xmlns:m="http://schemas.openxmlformats.org/officeDocument/2006/math">
                    <m:sSub>
                      <m:sSubPr>
                        <m:ctrlPr>
                          <a:rPr lang="en-IN" sz="1900" i="1" smtClean="0">
                            <a:solidFill>
                              <a:schemeClr val="tx1"/>
                            </a:solidFill>
                            <a:latin typeface="Cambria Math" panose="02040503050406030204" pitchFamily="18" charset="0"/>
                          </a:rPr>
                        </m:ctrlPr>
                      </m:sSubPr>
                      <m:e>
                        <m:acc>
                          <m:accPr>
                            <m:chr m:val="̂"/>
                            <m:ctrlPr>
                              <a:rPr lang="en-IN" sz="1900" i="1" dirty="0">
                                <a:solidFill>
                                  <a:schemeClr val="tx1"/>
                                </a:solidFill>
                                <a:latin typeface="Cambria Math" panose="02040503050406030204" pitchFamily="18" charset="0"/>
                              </a:rPr>
                            </m:ctrlPr>
                          </m:accPr>
                          <m:e>
                            <m:r>
                              <a:rPr lang="en-IN" sz="1900" i="1" dirty="0">
                                <a:solidFill>
                                  <a:schemeClr val="tx1"/>
                                </a:solidFill>
                                <a:latin typeface="Cambria Math" panose="02040503050406030204" pitchFamily="18" charset="0"/>
                              </a:rPr>
                              <m:t>𝜓</m:t>
                            </m:r>
                          </m:e>
                        </m:acc>
                      </m:e>
                      <m:sub>
                        <m:sSub>
                          <m:sSubPr>
                            <m:ctrlPr>
                              <a:rPr lang="en-IN" sz="1900" b="1" i="1">
                                <a:solidFill>
                                  <a:schemeClr val="tx1"/>
                                </a:solidFill>
                                <a:latin typeface="Cambria Math" panose="02040503050406030204" pitchFamily="18" charset="0"/>
                              </a:rPr>
                            </m:ctrlPr>
                          </m:sSubPr>
                          <m:e>
                            <m:r>
                              <a:rPr lang="en-IN" sz="1900" b="1" i="1">
                                <a:solidFill>
                                  <a:schemeClr val="tx1"/>
                                </a:solidFill>
                                <a:latin typeface="Cambria Math" panose="02040503050406030204" pitchFamily="18" charset="0"/>
                              </a:rPr>
                              <m:t>𝒌</m:t>
                            </m:r>
                          </m:e>
                          <m:sub>
                            <m:r>
                              <a:rPr lang="en-IN" sz="1900" b="1" i="1">
                                <a:solidFill>
                                  <a:schemeClr val="tx1"/>
                                </a:solidFill>
                                <a:latin typeface="Cambria Math" panose="02040503050406030204" pitchFamily="18" charset="0"/>
                              </a:rPr>
                              <m:t>𝜷</m:t>
                            </m:r>
                          </m:sub>
                        </m:sSub>
                      </m:sub>
                    </m:sSub>
                    <m:d>
                      <m:dPr>
                        <m:ctrlPr>
                          <a:rPr lang="en-IN" sz="1900" i="1">
                            <a:solidFill>
                              <a:schemeClr val="tx1"/>
                            </a:solidFill>
                            <a:latin typeface="Cambria Math" panose="02040503050406030204" pitchFamily="18" charset="0"/>
                          </a:rPr>
                        </m:ctrlPr>
                      </m:dPr>
                      <m:e>
                        <m:r>
                          <a:rPr lang="en-IN" sz="1900" i="1">
                            <a:solidFill>
                              <a:schemeClr val="tx1"/>
                            </a:solidFill>
                            <a:latin typeface="Cambria Math" panose="02040503050406030204" pitchFamily="18" charset="0"/>
                          </a:rPr>
                          <m:t>𝑡</m:t>
                        </m:r>
                      </m:e>
                    </m:d>
                  </m:oMath>
                </a14:m>
                <a:r>
                  <a:rPr lang="en-IN" sz="19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into three parts as</a:t>
                </a:r>
              </a:p>
              <a:p>
                <a:pPr marL="0" indent="0">
                  <a:lnSpc>
                    <a:spcPct val="100000"/>
                  </a:lnSpc>
                  <a:spcBef>
                    <a:spcPts val="1200"/>
                  </a:spcBef>
                  <a:spcAft>
                    <a:spcPts val="1200"/>
                  </a:spcAft>
                  <a:buNone/>
                </a:pPr>
                <a14:m>
                  <m:oMathPara xmlns:m="http://schemas.openxmlformats.org/officeDocument/2006/math">
                    <m:oMathParaPr>
                      <m:jc m:val="centerGroup"/>
                    </m:oMathParaPr>
                    <m:oMath xmlns:m="http://schemas.openxmlformats.org/officeDocument/2006/math">
                      <m:sSub>
                        <m:sSubPr>
                          <m:ctrlPr>
                            <a:rPr lang="en-IN" sz="1900" i="1" smtClean="0">
                              <a:solidFill>
                                <a:schemeClr val="tx1"/>
                              </a:solidFill>
                              <a:latin typeface="Cambria Math" panose="02040503050406030204" pitchFamily="18" charset="0"/>
                            </a:rPr>
                          </m:ctrlPr>
                        </m:sSubPr>
                        <m:e>
                          <m:acc>
                            <m:accPr>
                              <m:chr m:val="̂"/>
                              <m:ctrlPr>
                                <a:rPr lang="en-IN" sz="1900" i="1" dirty="0">
                                  <a:solidFill>
                                    <a:schemeClr val="tx1"/>
                                  </a:solidFill>
                                  <a:latin typeface="Cambria Math" panose="02040503050406030204" pitchFamily="18" charset="0"/>
                                </a:rPr>
                              </m:ctrlPr>
                            </m:accPr>
                            <m:e>
                              <m:r>
                                <a:rPr lang="en-IN" sz="1900" i="1" dirty="0">
                                  <a:solidFill>
                                    <a:schemeClr val="tx1"/>
                                  </a:solidFill>
                                  <a:latin typeface="Cambria Math" panose="02040503050406030204" pitchFamily="18" charset="0"/>
                                </a:rPr>
                                <m:t>𝜓</m:t>
                              </m:r>
                            </m:e>
                          </m:acc>
                        </m:e>
                        <m:sub>
                          <m:sSub>
                            <m:sSubPr>
                              <m:ctrlPr>
                                <a:rPr lang="en-IN" sz="1900" b="1" i="1">
                                  <a:solidFill>
                                    <a:schemeClr val="tx1"/>
                                  </a:solidFill>
                                  <a:latin typeface="Cambria Math" panose="02040503050406030204" pitchFamily="18" charset="0"/>
                                </a:rPr>
                              </m:ctrlPr>
                            </m:sSubPr>
                            <m:e>
                              <m:r>
                                <a:rPr lang="en-IN" sz="1900" b="1" i="1">
                                  <a:solidFill>
                                    <a:schemeClr val="tx1"/>
                                  </a:solidFill>
                                  <a:latin typeface="Cambria Math" panose="02040503050406030204" pitchFamily="18" charset="0"/>
                                </a:rPr>
                                <m:t>𝒌</m:t>
                              </m:r>
                            </m:e>
                            <m:sub>
                              <m:r>
                                <a:rPr lang="en-IN" sz="1900" b="0" i="1">
                                  <a:solidFill>
                                    <a:schemeClr val="tx1"/>
                                  </a:solidFill>
                                  <a:latin typeface="Cambria Math" panose="02040503050406030204" pitchFamily="18" charset="0"/>
                                </a:rPr>
                                <m:t>𝛽</m:t>
                              </m:r>
                            </m:sub>
                          </m:sSub>
                        </m:sub>
                      </m:sSub>
                      <m:d>
                        <m:dPr>
                          <m:ctrlPr>
                            <a:rPr lang="en-IN" sz="1900" i="1">
                              <a:solidFill>
                                <a:schemeClr val="tx1"/>
                              </a:solidFill>
                              <a:latin typeface="Cambria Math" panose="02040503050406030204" pitchFamily="18" charset="0"/>
                            </a:rPr>
                          </m:ctrlPr>
                        </m:dPr>
                        <m:e>
                          <m:r>
                            <a:rPr lang="en-IN" sz="1900" i="1">
                              <a:solidFill>
                                <a:schemeClr val="tx1"/>
                              </a:solidFill>
                              <a:latin typeface="Cambria Math" panose="02040503050406030204" pitchFamily="18" charset="0"/>
                            </a:rPr>
                            <m:t>𝑡</m:t>
                          </m:r>
                        </m:e>
                      </m:d>
                      <m:r>
                        <a:rPr lang="en-IN" sz="1900" b="1" i="1" smtClean="0">
                          <a:solidFill>
                            <a:schemeClr val="tx1"/>
                          </a:solidFill>
                          <a:latin typeface="Cambria Math" panose="02040503050406030204" pitchFamily="18" charset="0"/>
                        </a:rPr>
                        <m:t>=</m:t>
                      </m:r>
                      <m:sSubSup>
                        <m:sSubSupPr>
                          <m:ctrlPr>
                            <a:rPr lang="en-IN" sz="1900" b="0" i="1" smtClean="0">
                              <a:solidFill>
                                <a:schemeClr val="tx1"/>
                              </a:solidFill>
                              <a:latin typeface="Cambria Math" panose="02040503050406030204" pitchFamily="18" charset="0"/>
                            </a:rPr>
                          </m:ctrlPr>
                        </m:sSubSupPr>
                        <m:e>
                          <m:r>
                            <a:rPr lang="en-IN" sz="1900" b="0" i="1" smtClean="0">
                              <a:solidFill>
                                <a:schemeClr val="tx1"/>
                              </a:solidFill>
                              <a:latin typeface="Cambria Math" panose="02040503050406030204" pitchFamily="18" charset="0"/>
                            </a:rPr>
                            <m:t>𝜓</m:t>
                          </m:r>
                        </m:e>
                        <m:sub>
                          <m:sSub>
                            <m:sSubPr>
                              <m:ctrlPr>
                                <a:rPr lang="en-IN" sz="1900" b="0" i="1" smtClean="0">
                                  <a:solidFill>
                                    <a:schemeClr val="tx1"/>
                                  </a:solidFill>
                                  <a:latin typeface="Cambria Math" panose="02040503050406030204" pitchFamily="18" charset="0"/>
                                </a:rPr>
                              </m:ctrlPr>
                            </m:sSubPr>
                            <m:e>
                              <m:r>
                                <a:rPr lang="en-IN" sz="1900" b="1" i="1" smtClean="0">
                                  <a:solidFill>
                                    <a:schemeClr val="tx1"/>
                                  </a:solidFill>
                                  <a:latin typeface="Cambria Math" panose="02040503050406030204" pitchFamily="18" charset="0"/>
                                </a:rPr>
                                <m:t>𝒌</m:t>
                              </m:r>
                            </m:e>
                            <m:sub>
                              <m:r>
                                <a:rPr lang="en-IN" sz="1900" b="0" i="1" smtClean="0">
                                  <a:solidFill>
                                    <a:schemeClr val="tx1"/>
                                  </a:solidFill>
                                  <a:latin typeface="Cambria Math" panose="02040503050406030204" pitchFamily="18" charset="0"/>
                                </a:rPr>
                                <m:t>𝛽</m:t>
                              </m:r>
                            </m:sub>
                          </m:sSub>
                        </m:sub>
                        <m:sup>
                          <m:d>
                            <m:dPr>
                              <m:ctrlPr>
                                <a:rPr lang="en-IN" sz="1900" b="0" i="1" smtClean="0">
                                  <a:solidFill>
                                    <a:schemeClr val="tx1"/>
                                  </a:solidFill>
                                  <a:latin typeface="Cambria Math" panose="02040503050406030204" pitchFamily="18" charset="0"/>
                                </a:rPr>
                              </m:ctrlPr>
                            </m:dPr>
                            <m:e>
                              <m:r>
                                <a:rPr lang="en-IN" sz="1900" b="0" i="1" smtClean="0">
                                  <a:solidFill>
                                    <a:schemeClr val="tx1"/>
                                  </a:solidFill>
                                  <a:latin typeface="Cambria Math" panose="02040503050406030204" pitchFamily="18" charset="0"/>
                                </a:rPr>
                                <m:t>0</m:t>
                              </m:r>
                            </m:e>
                          </m:d>
                        </m:sup>
                      </m:sSubSup>
                      <m:d>
                        <m:dPr>
                          <m:ctrlPr>
                            <a:rPr lang="en-IN" sz="1900" b="0" i="1" smtClean="0">
                              <a:solidFill>
                                <a:schemeClr val="tx1"/>
                              </a:solidFill>
                              <a:latin typeface="Cambria Math" panose="02040503050406030204" pitchFamily="18" charset="0"/>
                            </a:rPr>
                          </m:ctrlPr>
                        </m:dPr>
                        <m:e>
                          <m:r>
                            <a:rPr lang="en-IN" sz="1900" b="0" i="1" smtClean="0">
                              <a:solidFill>
                                <a:schemeClr val="tx1"/>
                              </a:solidFill>
                              <a:latin typeface="Cambria Math" panose="02040503050406030204" pitchFamily="18" charset="0"/>
                            </a:rPr>
                            <m:t>𝑡</m:t>
                          </m:r>
                        </m:e>
                      </m:d>
                      <m:r>
                        <a:rPr lang="en-IN" sz="1900" b="0" i="1" smtClean="0">
                          <a:solidFill>
                            <a:schemeClr val="tx1"/>
                          </a:solidFill>
                          <a:latin typeface="Cambria Math" panose="02040503050406030204" pitchFamily="18" charset="0"/>
                        </a:rPr>
                        <m:t>+</m:t>
                      </m:r>
                      <m:sSubSup>
                        <m:sSubSupPr>
                          <m:ctrlPr>
                            <a:rPr lang="en-IN" sz="1900" i="1">
                              <a:solidFill>
                                <a:schemeClr val="tx1"/>
                              </a:solidFill>
                              <a:latin typeface="Cambria Math" panose="02040503050406030204" pitchFamily="18" charset="0"/>
                            </a:rPr>
                          </m:ctrlPr>
                        </m:sSubSupPr>
                        <m:e>
                          <m:r>
                            <a:rPr lang="en-IN" sz="1900" i="1">
                              <a:solidFill>
                                <a:schemeClr val="tx1"/>
                              </a:solidFill>
                              <a:latin typeface="Cambria Math" panose="02040503050406030204" pitchFamily="18" charset="0"/>
                            </a:rPr>
                            <m:t>𝜓</m:t>
                          </m:r>
                        </m:e>
                        <m:sub>
                          <m:sSub>
                            <m:sSubPr>
                              <m:ctrlPr>
                                <a:rPr lang="en-IN" sz="1900" i="1">
                                  <a:solidFill>
                                    <a:schemeClr val="tx1"/>
                                  </a:solidFill>
                                  <a:latin typeface="Cambria Math" panose="02040503050406030204" pitchFamily="18" charset="0"/>
                                </a:rPr>
                              </m:ctrlPr>
                            </m:sSubPr>
                            <m:e>
                              <m:r>
                                <a:rPr lang="en-IN" sz="1900" b="1" i="1">
                                  <a:solidFill>
                                    <a:schemeClr val="tx1"/>
                                  </a:solidFill>
                                  <a:latin typeface="Cambria Math" panose="02040503050406030204" pitchFamily="18" charset="0"/>
                                </a:rPr>
                                <m:t>𝒌</m:t>
                              </m:r>
                            </m:e>
                            <m:sub>
                              <m:r>
                                <a:rPr lang="en-IN" sz="1900" i="1">
                                  <a:solidFill>
                                    <a:schemeClr val="tx1"/>
                                  </a:solidFill>
                                  <a:latin typeface="Cambria Math" panose="02040503050406030204" pitchFamily="18" charset="0"/>
                                </a:rPr>
                                <m:t>𝛽</m:t>
                              </m:r>
                            </m:sub>
                          </m:sSub>
                        </m:sub>
                        <m:sup>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h</m:t>
                              </m:r>
                            </m:e>
                            <m:sub>
                              <m:r>
                                <a:rPr lang="en-IN" sz="1900" b="0" i="1" smtClean="0">
                                  <a:solidFill>
                                    <a:schemeClr val="tx1"/>
                                  </a:solidFill>
                                  <a:latin typeface="Cambria Math" panose="02040503050406030204" pitchFamily="18" charset="0"/>
                                </a:rPr>
                                <m:t>𝑐𝑙</m:t>
                              </m:r>
                            </m:sub>
                          </m:sSub>
                        </m:sup>
                      </m:sSubSup>
                      <m:d>
                        <m:dPr>
                          <m:ctrlPr>
                            <a:rPr lang="en-IN" sz="1900" i="1">
                              <a:solidFill>
                                <a:schemeClr val="tx1"/>
                              </a:solidFill>
                              <a:latin typeface="Cambria Math" panose="02040503050406030204" pitchFamily="18" charset="0"/>
                            </a:rPr>
                          </m:ctrlPr>
                        </m:dPr>
                        <m:e>
                          <m:r>
                            <a:rPr lang="en-IN" sz="1900" i="1">
                              <a:solidFill>
                                <a:schemeClr val="tx1"/>
                              </a:solidFill>
                              <a:latin typeface="Cambria Math" panose="02040503050406030204" pitchFamily="18" charset="0"/>
                            </a:rPr>
                            <m:t>𝑡</m:t>
                          </m:r>
                        </m:e>
                      </m:d>
                      <m:r>
                        <a:rPr lang="en-IN" sz="1900" b="0" i="1" smtClean="0">
                          <a:solidFill>
                            <a:schemeClr val="tx1"/>
                          </a:solidFill>
                          <a:latin typeface="Cambria Math" panose="02040503050406030204" pitchFamily="18" charset="0"/>
                        </a:rPr>
                        <m:t>+</m:t>
                      </m:r>
                      <m:sSubSup>
                        <m:sSubSupPr>
                          <m:ctrlPr>
                            <a:rPr lang="en-IN" sz="1900" b="0" i="1" smtClean="0">
                              <a:solidFill>
                                <a:schemeClr val="tx1"/>
                              </a:solidFill>
                              <a:latin typeface="Cambria Math" panose="02040503050406030204" pitchFamily="18" charset="0"/>
                            </a:rPr>
                          </m:ctrlPr>
                        </m:sSubSupPr>
                        <m:e>
                          <m:acc>
                            <m:accPr>
                              <m:chr m:val="̂"/>
                              <m:ctrlPr>
                                <a:rPr lang="en-IN" sz="1900" b="0" i="1" smtClean="0">
                                  <a:solidFill>
                                    <a:schemeClr val="tx1"/>
                                  </a:solidFill>
                                  <a:latin typeface="Cambria Math" panose="02040503050406030204" pitchFamily="18" charset="0"/>
                                </a:rPr>
                              </m:ctrlPr>
                            </m:accPr>
                            <m:e>
                              <m:r>
                                <a:rPr lang="en-IN" sz="1900" b="0" i="1" smtClean="0">
                                  <a:solidFill>
                                    <a:schemeClr val="tx1"/>
                                  </a:solidFill>
                                  <a:latin typeface="Cambria Math" panose="02040503050406030204" pitchFamily="18" charset="0"/>
                                </a:rPr>
                                <m:t>𝜓</m:t>
                              </m:r>
                            </m:e>
                          </m:acc>
                        </m:e>
                        <m:sub>
                          <m:sSub>
                            <m:sSubPr>
                              <m:ctrlPr>
                                <a:rPr lang="en-IN" sz="1900" b="0" i="1" smtClean="0">
                                  <a:solidFill>
                                    <a:schemeClr val="tx1"/>
                                  </a:solidFill>
                                  <a:latin typeface="Cambria Math" panose="02040503050406030204" pitchFamily="18" charset="0"/>
                                </a:rPr>
                              </m:ctrlPr>
                            </m:sSubPr>
                            <m:e>
                              <m:r>
                                <a:rPr lang="en-IN" sz="1900" b="1" i="1" smtClean="0">
                                  <a:solidFill>
                                    <a:schemeClr val="tx1"/>
                                  </a:solidFill>
                                  <a:latin typeface="Cambria Math" panose="02040503050406030204" pitchFamily="18" charset="0"/>
                                </a:rPr>
                                <m:t>𝒌</m:t>
                              </m:r>
                            </m:e>
                            <m:sub>
                              <m:r>
                                <a:rPr lang="en-IN" sz="1900" b="0" i="1" smtClean="0">
                                  <a:solidFill>
                                    <a:schemeClr val="tx1"/>
                                  </a:solidFill>
                                  <a:latin typeface="Cambria Math" panose="02040503050406030204" pitchFamily="18" charset="0"/>
                                </a:rPr>
                                <m:t>𝛽</m:t>
                              </m:r>
                            </m:sub>
                          </m:sSub>
                        </m:sub>
                        <m:sup>
                          <m:d>
                            <m:dPr>
                              <m:ctrlPr>
                                <a:rPr lang="en-IN" sz="1900" b="0" i="1" smtClean="0">
                                  <a:solidFill>
                                    <a:schemeClr val="tx1"/>
                                  </a:solidFill>
                                  <a:latin typeface="Cambria Math" panose="02040503050406030204" pitchFamily="18" charset="0"/>
                                </a:rPr>
                              </m:ctrlPr>
                            </m:dPr>
                            <m:e>
                              <m:r>
                                <a:rPr lang="en-IN" sz="1900" b="0" i="1" smtClean="0">
                                  <a:solidFill>
                                    <a:schemeClr val="tx1"/>
                                  </a:solidFill>
                                  <a:latin typeface="Cambria Math" panose="02040503050406030204" pitchFamily="18" charset="0"/>
                                </a:rPr>
                                <m:t>1</m:t>
                              </m:r>
                            </m:e>
                          </m:d>
                        </m:sup>
                      </m:sSubSup>
                      <m:d>
                        <m:dPr>
                          <m:ctrlPr>
                            <a:rPr lang="en-IN" sz="1900" b="0" i="1" smtClean="0">
                              <a:solidFill>
                                <a:schemeClr val="tx1"/>
                              </a:solidFill>
                              <a:latin typeface="Cambria Math" panose="02040503050406030204" pitchFamily="18" charset="0"/>
                            </a:rPr>
                          </m:ctrlPr>
                        </m:dPr>
                        <m:e>
                          <m:r>
                            <a:rPr lang="en-IN" sz="1900" b="0" i="1" smtClean="0">
                              <a:solidFill>
                                <a:schemeClr val="tx1"/>
                              </a:solidFill>
                              <a:latin typeface="Cambria Math" panose="02040503050406030204" pitchFamily="18" charset="0"/>
                            </a:rPr>
                            <m:t>𝑡</m:t>
                          </m:r>
                        </m:e>
                      </m:d>
                      <m:r>
                        <a:rPr lang="en-IN" sz="1900" b="0" i="1" smtClean="0">
                          <a:solidFill>
                            <a:schemeClr val="tx1"/>
                          </a:solidFill>
                          <a:latin typeface="Cambria Math" panose="02040503050406030204" pitchFamily="18" charset="0"/>
                        </a:rPr>
                        <m:t>.</m:t>
                      </m:r>
                    </m:oMath>
                  </m:oMathPara>
                </a14:m>
                <a:endParaRPr lang="en-IN" sz="1900" dirty="0">
                  <a:solidFill>
                    <a:schemeClr val="tx1"/>
                  </a:solidFill>
                  <a:latin typeface="Gabriola" panose="04040605051002020D02" pitchFamily="82" charset="0"/>
                </a:endParaRPr>
              </a:p>
              <a:p>
                <a:pPr>
                  <a:lnSpc>
                    <a:spcPct val="10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In the above decomposition </a:t>
                </a:r>
                <a14:m>
                  <m:oMath xmlns:m="http://schemas.openxmlformats.org/officeDocument/2006/math">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𝜓</m:t>
                        </m:r>
                      </m:e>
                      <m:sub>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r>
                              <a:rPr lang="en-IN" sz="1800" b="0" i="1" smtClean="0">
                                <a:solidFill>
                                  <a:schemeClr val="tx1"/>
                                </a:solidFill>
                                <a:latin typeface="Cambria Math" panose="02040503050406030204" pitchFamily="18" charset="0"/>
                              </a:rPr>
                              <m:t>𝛽</m:t>
                            </m:r>
                          </m:sub>
                        </m:sSub>
                      </m:sub>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0</m:t>
                            </m:r>
                          </m:e>
                        </m:d>
                      </m:sup>
                    </m:sSub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e>
                    </m:d>
                  </m:oMath>
                </a14:m>
                <a:r>
                  <a:rPr lang="en-IN" sz="1800" dirty="0">
                    <a:solidFill>
                      <a:srgbClr val="532476"/>
                    </a:solidFill>
                    <a:latin typeface="Gabriola" panose="04040605051002020D02" pitchFamily="82" charset="0"/>
                  </a:rPr>
                  <a:t> </a:t>
                </a:r>
                <a:r>
                  <a:rPr lang="en-IN" sz="2400" dirty="0">
                    <a:solidFill>
                      <a:srgbClr val="0B2BB5"/>
                    </a:solidFill>
                    <a:latin typeface="Gabriola" panose="04040605051002020D02" pitchFamily="82" charset="0"/>
                  </a:rPr>
                  <a:t>denotes the unperturbed classical part of the solution. </a:t>
                </a:r>
              </a:p>
              <a:p>
                <a:pPr>
                  <a:lnSpc>
                    <a:spcPct val="10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The </a:t>
                </a:r>
                <a14:m>
                  <m:oMath xmlns:m="http://schemas.openxmlformats.org/officeDocument/2006/math">
                    <m:sSubSup>
                      <m:sSubSupPr>
                        <m:ctrlPr>
                          <a:rPr lang="en-IN" sz="1800" i="1" smtClean="0">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𝜓</m:t>
                        </m:r>
                      </m:e>
                      <m:sub>
                        <m:sSub>
                          <m:sSubPr>
                            <m:ctrlPr>
                              <a:rPr lang="en-IN" sz="1800" i="1">
                                <a:solidFill>
                                  <a:schemeClr val="tx1"/>
                                </a:solidFill>
                                <a:latin typeface="Cambria Math" panose="02040503050406030204" pitchFamily="18" charset="0"/>
                              </a:rPr>
                            </m:ctrlPr>
                          </m:sSubPr>
                          <m:e>
                            <m:r>
                              <a:rPr lang="en-IN" sz="1800" b="1" i="1">
                                <a:solidFill>
                                  <a:schemeClr val="tx1"/>
                                </a:solidFill>
                                <a:latin typeface="Cambria Math" panose="02040503050406030204" pitchFamily="18" charset="0"/>
                              </a:rPr>
                              <m:t>𝒌</m:t>
                            </m:r>
                          </m:e>
                          <m:sub>
                            <m:r>
                              <a:rPr lang="en-IN" sz="1800" i="1">
                                <a:solidFill>
                                  <a:schemeClr val="tx1"/>
                                </a:solidFill>
                                <a:latin typeface="Cambria Math" panose="02040503050406030204" pitchFamily="18" charset="0"/>
                              </a:rPr>
                              <m:t>𝛽</m:t>
                            </m:r>
                          </m:sub>
                        </m:sSub>
                      </m:sub>
                      <m:sup>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h</m:t>
                            </m:r>
                          </m:e>
                          <m:sub>
                            <m:r>
                              <a:rPr lang="en-IN" sz="1800" i="1">
                                <a:solidFill>
                                  <a:schemeClr val="tx1"/>
                                </a:solidFill>
                                <a:latin typeface="Cambria Math" panose="02040503050406030204" pitchFamily="18" charset="0"/>
                              </a:rPr>
                              <m:t>𝑐𝑙</m:t>
                            </m:r>
                          </m:sub>
                        </m:sSub>
                      </m:sup>
                    </m:sSub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e>
                    </m:d>
                  </m:oMath>
                </a14:m>
                <a:r>
                  <a:rPr lang="en-IN" sz="24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part</a:t>
                </a:r>
                <a:r>
                  <a:rPr lang="en-IN" sz="24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denotes the first order correction to the unperturbed solution due to the interaction of the classical gravitational wave with the BEC. </a:t>
                </a:r>
              </a:p>
              <a:p>
                <a:pPr>
                  <a:lnSpc>
                    <a:spcPct val="10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Finally </a:t>
                </a:r>
                <a14:m>
                  <m:oMath xmlns:m="http://schemas.openxmlformats.org/officeDocument/2006/math">
                    <m:sSubSup>
                      <m:sSubSupPr>
                        <m:ctrlPr>
                          <a:rPr lang="en-IN" sz="1800" i="1" smtClean="0">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𝜓</m:t>
                            </m:r>
                          </m:e>
                        </m:acc>
                      </m:e>
                      <m:sub>
                        <m:sSub>
                          <m:sSubPr>
                            <m:ctrlPr>
                              <a:rPr lang="en-IN" sz="1800" i="1">
                                <a:solidFill>
                                  <a:schemeClr val="tx1"/>
                                </a:solidFill>
                                <a:latin typeface="Cambria Math" panose="02040503050406030204" pitchFamily="18" charset="0"/>
                              </a:rPr>
                            </m:ctrlPr>
                          </m:sSubPr>
                          <m:e>
                            <m:r>
                              <a:rPr lang="en-IN" sz="1800" b="1" i="1">
                                <a:solidFill>
                                  <a:schemeClr val="tx1"/>
                                </a:solidFill>
                                <a:latin typeface="Cambria Math" panose="02040503050406030204" pitchFamily="18" charset="0"/>
                              </a:rPr>
                              <m:t>𝒌</m:t>
                            </m:r>
                          </m:e>
                          <m:sub>
                            <m:r>
                              <a:rPr lang="en-IN" sz="1800" i="1">
                                <a:solidFill>
                                  <a:schemeClr val="tx1"/>
                                </a:solidFill>
                                <a:latin typeface="Cambria Math" panose="02040503050406030204" pitchFamily="18" charset="0"/>
                              </a:rPr>
                              <m:t>𝛽</m:t>
                            </m:r>
                          </m:sub>
                        </m:sSub>
                      </m:sub>
                      <m: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1</m:t>
                            </m:r>
                          </m:e>
                        </m:d>
                      </m:sup>
                    </m:sSub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e>
                    </m:d>
                  </m:oMath>
                </a14:m>
                <a:r>
                  <a:rPr lang="en-IN" sz="2400" dirty="0">
                    <a:solidFill>
                      <a:schemeClr val="tx1"/>
                    </a:solidFill>
                    <a:latin typeface="Gabriola" panose="04040605051002020D02" pitchFamily="82" charset="0"/>
                  </a:rPr>
                  <a:t> </a:t>
                </a:r>
                <a:r>
                  <a:rPr lang="en-IN" sz="2400" b="1" dirty="0">
                    <a:solidFill>
                      <a:srgbClr val="8C3434"/>
                    </a:solidFill>
                    <a:latin typeface="Gabriola" panose="04040605051002020D02" pitchFamily="82" charset="0"/>
                  </a:rPr>
                  <a:t>denotes the contribution due to the quantum gravitational fluctuations </a:t>
                </a:r>
                <a:r>
                  <a:rPr lang="en-IN" sz="2400" dirty="0">
                    <a:solidFill>
                      <a:srgbClr val="0B2BB5"/>
                    </a:solidFill>
                    <a:latin typeface="Gabriola" panose="04040605051002020D02" pitchFamily="82" charset="0"/>
                  </a:rPr>
                  <a:t>which is the most important part of the solution for our analysis.</a:t>
                </a:r>
              </a:p>
              <a:p>
                <a:pPr>
                  <a:lnSpc>
                    <a:spcPct val="100000"/>
                  </a:lnSpc>
                  <a:spcBef>
                    <a:spcPts val="1200"/>
                  </a:spcBef>
                  <a:spcAft>
                    <a:spcPts val="1200"/>
                  </a:spcAft>
                  <a:buFont typeface="Wingdings" panose="05000000000000000000" pitchFamily="2" charset="2"/>
                  <a:buChar char="Ø"/>
                </a:pPr>
                <a:r>
                  <a:rPr lang="en-IN" sz="2400" b="1" dirty="0">
                    <a:solidFill>
                      <a:srgbClr val="0B2BB5"/>
                    </a:solidFill>
                    <a:latin typeface="Gabriola" panose="04040605051002020D02" pitchFamily="82" charset="0"/>
                  </a:rPr>
                  <a:t>Making use of a perturbative approach along with Green’s function technique one  arrives at the solution of </a:t>
                </a:r>
                <a14:m>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𝜓</m:t>
                            </m:r>
                          </m:e>
                        </m:acc>
                      </m:e>
                      <m:sub>
                        <m:sSub>
                          <m:sSubPr>
                            <m:ctrlPr>
                              <a:rPr lang="en-IN" sz="1800" b="0" i="1" dirty="0" smtClean="0">
                                <a:solidFill>
                                  <a:schemeClr val="tx1"/>
                                </a:solidFill>
                                <a:latin typeface="Cambria Math" panose="02040503050406030204" pitchFamily="18" charset="0"/>
                              </a:rPr>
                            </m:ctrlPr>
                          </m:sSubPr>
                          <m:e>
                            <m:r>
                              <a:rPr lang="en-IN" sz="1800" b="1" i="1" dirty="0" smtClean="0">
                                <a:solidFill>
                                  <a:schemeClr val="tx1"/>
                                </a:solidFill>
                                <a:latin typeface="Cambria Math" panose="02040503050406030204" pitchFamily="18" charset="0"/>
                              </a:rPr>
                              <m:t>𝒌</m:t>
                            </m:r>
                          </m:e>
                          <m:sub>
                            <m:r>
                              <a:rPr lang="en-IN" sz="1800" b="0" i="1" dirty="0" smtClean="0">
                                <a:solidFill>
                                  <a:schemeClr val="tx1"/>
                                </a:solidFill>
                                <a:latin typeface="Cambria Math" panose="02040503050406030204" pitchFamily="18" charset="0"/>
                              </a:rPr>
                              <m:t>𝛽</m:t>
                            </m:r>
                          </m:sub>
                        </m:sSub>
                      </m:sub>
                    </m:sSub>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𝑡</m:t>
                    </m:r>
                    <m:r>
                      <a:rPr lang="en-IN" sz="1800" b="0" i="1" dirty="0" smtClean="0">
                        <a:solidFill>
                          <a:schemeClr val="tx1"/>
                        </a:solidFill>
                        <a:latin typeface="Cambria Math" panose="02040503050406030204" pitchFamily="18" charset="0"/>
                      </a:rPr>
                      <m:t>)</m:t>
                    </m:r>
                  </m:oMath>
                </a14:m>
                <a:r>
                  <a:rPr lang="en-IN" sz="1800" dirty="0">
                    <a:solidFill>
                      <a:srgbClr val="8C3434"/>
                    </a:solidFill>
                    <a:latin typeface="Gabriola" panose="04040605051002020D02" pitchFamily="82" charset="0"/>
                  </a:rPr>
                  <a:t> </a:t>
                </a:r>
                <a:r>
                  <a:rPr lang="en-IN" sz="2400" b="1" dirty="0">
                    <a:solidFill>
                      <a:srgbClr val="0B2BB5"/>
                    </a:solidFill>
                    <a:latin typeface="Gabriola" panose="04040605051002020D02" pitchFamily="82" charset="0"/>
                  </a:rPr>
                  <a:t>as</a:t>
                </a:r>
              </a:p>
              <a:p>
                <a:pPr marL="0" indent="0">
                  <a:lnSpc>
                    <a:spcPct val="100000"/>
                  </a:lnSpc>
                  <a:spcBef>
                    <a:spcPts val="1200"/>
                  </a:spcBef>
                  <a:spcAft>
                    <a:spcPts val="1200"/>
                  </a:spcAft>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𝜓</m:t>
                              </m:r>
                            </m:e>
                          </m:acc>
                        </m:e>
                        <m:sub>
                          <m:sSub>
                            <m:sSubPr>
                              <m:ctrlPr>
                                <a:rPr lang="en-IN" sz="1800" b="0" i="1" dirty="0" smtClean="0">
                                  <a:solidFill>
                                    <a:schemeClr val="tx1"/>
                                  </a:solidFill>
                                  <a:latin typeface="Cambria Math" panose="02040503050406030204" pitchFamily="18" charset="0"/>
                                </a:rPr>
                              </m:ctrlPr>
                            </m:sSubPr>
                            <m:e>
                              <m:r>
                                <a:rPr lang="en-IN" sz="1800" b="1" i="1" dirty="0" smtClean="0">
                                  <a:solidFill>
                                    <a:schemeClr val="tx1"/>
                                  </a:solidFill>
                                  <a:latin typeface="Cambria Math" panose="02040503050406030204" pitchFamily="18" charset="0"/>
                                </a:rPr>
                                <m:t>𝒌</m:t>
                              </m:r>
                            </m:e>
                            <m:sub>
                              <m:r>
                                <a:rPr lang="en-IN" sz="1800" b="0" i="1" dirty="0" smtClean="0">
                                  <a:solidFill>
                                    <a:schemeClr val="tx1"/>
                                  </a:solidFill>
                                  <a:latin typeface="Cambria Math" panose="02040503050406030204" pitchFamily="18" charset="0"/>
                                </a:rPr>
                                <m:t>𝛽</m:t>
                              </m:r>
                            </m:sub>
                          </m:sSub>
                        </m:sub>
                      </m:sSub>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e>
                      </m:d>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𝑖</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𝑡</m:t>
                          </m:r>
                        </m:sup>
                      </m:sSup>
                      <m:r>
                        <a:rPr lang="en-IN" sz="1800" i="1">
                          <a:solidFill>
                            <a:schemeClr val="tx1"/>
                          </a:solidFill>
                          <a:latin typeface="Cambria Math" panose="02040503050406030204" pitchFamily="18" charset="0"/>
                        </a:rPr>
                        <m:t>−</m:t>
                      </m:r>
                      <m:sSubSup>
                        <m:sSubSupPr>
                          <m:ctrlPr>
                            <a:rPr lang="en-IN" sz="1800" i="1">
                              <a:solidFill>
                                <a:schemeClr val="tx1"/>
                              </a:solidFill>
                              <a:latin typeface="Cambria Math" panose="02040503050406030204" pitchFamily="18" charset="0"/>
                            </a:rPr>
                          </m:ctrlPr>
                        </m:sSubSup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r>
                            <a:rPr lang="en-IN" sz="1800" i="1">
                              <a:solidFill>
                                <a:schemeClr val="tx1"/>
                              </a:solidFill>
                              <a:latin typeface="Cambria Math" panose="02040503050406030204" pitchFamily="18" charset="0"/>
                            </a:rPr>
                            <m:t>𝓀</m:t>
                          </m:r>
                        </m:e>
                        <m:sub>
                          <m:r>
                            <a:rPr lang="en-IN" sz="1800" i="1">
                              <a:solidFill>
                                <a:schemeClr val="tx1"/>
                              </a:solidFill>
                              <a:latin typeface="Cambria Math" panose="02040503050406030204" pitchFamily="18" charset="0"/>
                            </a:rPr>
                            <m:t>0</m:t>
                          </m:r>
                        </m:sub>
                        <m:sup>
                          <m:r>
                            <a:rPr lang="en-IN" sz="1800" i="1">
                              <a:solidFill>
                                <a:schemeClr val="tx1"/>
                              </a:solidFill>
                              <a:latin typeface="Cambria Math" panose="02040503050406030204" pitchFamily="18" charset="0"/>
                            </a:rPr>
                            <m:t>2</m:t>
                          </m:r>
                        </m:sup>
                      </m:sSubSup>
                      <m:nary>
                        <m:naryPr>
                          <m:ctrlPr>
                            <a:rPr lang="en-IN" sz="1800" i="1">
                              <a:solidFill>
                                <a:schemeClr val="tx1"/>
                              </a:solidFill>
                              <a:latin typeface="Cambria Math" panose="02040503050406030204" pitchFamily="18" charset="0"/>
                            </a:rPr>
                          </m:ctrlPr>
                        </m:naryPr>
                        <m:sub>
                          <m:r>
                            <a:rPr lang="en-IN" sz="1800" i="1">
                              <a:solidFill>
                                <a:schemeClr val="tx1"/>
                              </a:solidFill>
                              <a:latin typeface="Cambria Math" panose="02040503050406030204" pitchFamily="18" charset="0"/>
                            </a:rPr>
                            <m:t>−∞</m:t>
                          </m:r>
                        </m:sub>
                        <m:sup>
                          <m:r>
                            <a:rPr lang="en-IN" sz="1800" i="1">
                              <a:solidFill>
                                <a:schemeClr val="tx1"/>
                              </a:solidFill>
                              <a:latin typeface="Cambria Math" panose="02040503050406030204" pitchFamily="18" charset="0"/>
                            </a:rPr>
                            <m:t>𝑡</m:t>
                          </m:r>
                        </m:sup>
                        <m:e>
                          <m:r>
                            <a:rPr lang="en-IN" sz="1800" i="1">
                              <a:solidFill>
                                <a:schemeClr val="tx1"/>
                              </a:solidFill>
                              <a:latin typeface="Cambria Math" panose="02040503050406030204" pitchFamily="18" charset="0"/>
                            </a:rPr>
                            <m:t>𝑑</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𝑡</m:t>
                              </m:r>
                            </m:e>
                            <m:sup>
                              <m:r>
                                <a:rPr lang="en-IN" sz="1800" i="1">
                                  <a:solidFill>
                                    <a:schemeClr val="tx1"/>
                                  </a:solidFill>
                                  <a:latin typeface="Cambria Math" panose="02040503050406030204" pitchFamily="18" charset="0"/>
                                </a:rPr>
                                <m:t>′</m:t>
                              </m:r>
                            </m:sup>
                          </m:sSup>
                        </m:e>
                      </m:nary>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𝑖</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𝑡</m:t>
                              </m:r>
                            </m:e>
                            <m:sup>
                              <m:r>
                                <a:rPr lang="en-IN" sz="1800" i="1">
                                  <a:solidFill>
                                    <a:schemeClr val="tx1"/>
                                  </a:solidFill>
                                  <a:latin typeface="Cambria Math" panose="02040503050406030204" pitchFamily="18" charset="0"/>
                                </a:rPr>
                                <m:t>′</m:t>
                              </m:r>
                            </m:sup>
                          </m:sSup>
                        </m:sup>
                      </m:sSup>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sin</m:t>
                          </m:r>
                        </m:fName>
                        <m:e>
                          <m:d>
                            <m:dPr>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𝑡</m:t>
                                      </m:r>
                                    </m:e>
                                    <m:sup>
                                      <m:r>
                                        <a:rPr lang="en-IN" sz="1800" i="1">
                                          <a:solidFill>
                                            <a:schemeClr val="tx1"/>
                                          </a:solidFill>
                                          <a:latin typeface="Cambria Math" panose="02040503050406030204" pitchFamily="18" charset="0"/>
                                        </a:rPr>
                                        <m:t>′</m:t>
                                      </m:r>
                                    </m:sup>
                                  </m:sSup>
                                </m:e>
                              </m:d>
                            </m:e>
                          </m:d>
                        </m:e>
                      </m:func>
                      <m:d>
                        <m:dPr>
                          <m:ctrlPr>
                            <a:rPr lang="en-IN" sz="1800" i="1" smtClean="0">
                              <a:solidFill>
                                <a:schemeClr val="tx1"/>
                              </a:solidFill>
                              <a:latin typeface="Cambria Math" panose="02040503050406030204" pitchFamily="18" charset="0"/>
                            </a:rPr>
                          </m:ctrlPr>
                        </m:dPr>
                        <m:e>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h</m:t>
                              </m:r>
                            </m:e>
                            <m:sup>
                              <m:r>
                                <a:rPr lang="en-IN" sz="1800" i="1">
                                  <a:solidFill>
                                    <a:schemeClr val="tx1"/>
                                  </a:solidFill>
                                  <a:latin typeface="Cambria Math" panose="02040503050406030204" pitchFamily="18" charset="0"/>
                                </a:rPr>
                                <m:t>𝑐𝑙</m:t>
                              </m:r>
                            </m:sup>
                          </m:sSup>
                          <m:d>
                            <m:dPr>
                              <m:ctrlPr>
                                <a:rPr lang="en-IN" sz="1800" i="1">
                                  <a:solidFill>
                                    <a:schemeClr val="tx1"/>
                                  </a:solidFill>
                                  <a:latin typeface="Cambria Math" panose="02040503050406030204" pitchFamily="18" charset="0"/>
                                </a:rPr>
                              </m:ctrlPr>
                            </m:dPr>
                            <m:e>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𝑡</m:t>
                                  </m:r>
                                </m:e>
                                <m:sup>
                                  <m:r>
                                    <a:rPr lang="en-IN" sz="1800" i="1">
                                      <a:solidFill>
                                        <a:schemeClr val="tx1"/>
                                      </a:solidFill>
                                      <a:latin typeface="Cambria Math" panose="02040503050406030204" pitchFamily="18" charset="0"/>
                                    </a:rPr>
                                    <m:t>′</m:t>
                                  </m:r>
                                </m:sup>
                              </m:sSup>
                              <m:r>
                                <a:rPr lang="en-IN" sz="1800" i="1">
                                  <a:solidFill>
                                    <a:schemeClr val="tx1"/>
                                  </a:solidFill>
                                  <a:latin typeface="Cambria Math" panose="02040503050406030204" pitchFamily="18" charset="0"/>
                                </a:rPr>
                                <m:t>,0</m:t>
                              </m:r>
                            </m:e>
                          </m:d>
                          <m:r>
                            <a:rPr lang="en-IN" sz="1800" b="0" i="1" smtClean="0">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𝛿</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𝑁</m:t>
                              </m:r>
                            </m:e>
                          </m:acc>
                          <m:d>
                            <m:dPr>
                              <m:ctrlPr>
                                <a:rPr lang="en-IN" sz="1800" i="1">
                                  <a:solidFill>
                                    <a:schemeClr val="tx1"/>
                                  </a:solidFill>
                                  <a:latin typeface="Cambria Math" panose="02040503050406030204" pitchFamily="18" charset="0"/>
                                </a:rPr>
                              </m:ctrlPr>
                            </m:dPr>
                            <m:e>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𝑡</m:t>
                                  </m:r>
                                </m:e>
                                <m:sup>
                                  <m:r>
                                    <a:rPr lang="en-IN" sz="1800" i="1">
                                      <a:solidFill>
                                        <a:schemeClr val="tx1"/>
                                      </a:solidFill>
                                      <a:latin typeface="Cambria Math" panose="02040503050406030204" pitchFamily="18" charset="0"/>
                                    </a:rPr>
                                    <m:t>′</m:t>
                                  </m:r>
                                </m:sup>
                              </m:sSup>
                            </m:e>
                          </m:d>
                        </m:e>
                      </m:d>
                      <m:r>
                        <a:rPr lang="en-IN" sz="1800" b="0" i="1" smtClean="0">
                          <a:solidFill>
                            <a:schemeClr val="tx1"/>
                          </a:solidFill>
                          <a:latin typeface="Cambria Math" panose="02040503050406030204" pitchFamily="18" charset="0"/>
                        </a:rPr>
                        <m:t>.</m:t>
                      </m:r>
                    </m:oMath>
                  </m:oMathPara>
                </a14:m>
                <a:endParaRPr lang="en-IN" sz="2400" dirty="0">
                  <a:solidFill>
                    <a:srgbClr val="0B2BB5"/>
                  </a:solidFill>
                  <a:latin typeface="Gabriola" panose="04040605051002020D02" pitchFamily="82" charset="0"/>
                </a:endParaRPr>
              </a:p>
              <a:p>
                <a:pPr marL="0" indent="0">
                  <a:lnSpc>
                    <a:spcPct val="100000"/>
                  </a:lnSpc>
                  <a:spcBef>
                    <a:spcPts val="1200"/>
                  </a:spcBef>
                  <a:spcAft>
                    <a:spcPts val="1200"/>
                  </a:spcAft>
                  <a:buNone/>
                </a:pPr>
                <a:endParaRPr lang="en-IN" sz="1400" dirty="0">
                  <a:solidFill>
                    <a:srgbClr val="0B2BB5"/>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4748A4C3-E391-655F-0BCD-47046AC0C0B1}"/>
                  </a:ext>
                </a:extLst>
              </p:cNvPr>
              <p:cNvSpPr>
                <a:spLocks noGrp="1" noRot="1" noChangeAspect="1" noMove="1" noResize="1" noEditPoints="1" noAdjustHandles="1" noChangeArrowheads="1" noChangeShapeType="1" noTextEdit="1"/>
              </p:cNvSpPr>
              <p:nvPr>
                <p:ph idx="1"/>
              </p:nvPr>
            </p:nvSpPr>
            <p:spPr>
              <a:xfrm>
                <a:off x="302754" y="270024"/>
                <a:ext cx="11586491" cy="6505127"/>
              </a:xfrm>
              <a:blipFill>
                <a:blip r:embed="rId2"/>
                <a:stretch>
                  <a:fillRect l="-737" t="-1218" r="-737"/>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828029A4-D929-5606-623A-778A5CF0DD37}"/>
              </a:ext>
            </a:extLst>
          </p:cNvPr>
          <p:cNvSpPr>
            <a:spLocks noGrp="1"/>
          </p:cNvSpPr>
          <p:nvPr>
            <p:ph type="sldNum" sz="quarter" idx="12"/>
          </p:nvPr>
        </p:nvSpPr>
        <p:spPr/>
        <p:txBody>
          <a:bodyPr/>
          <a:lstStyle/>
          <a:p>
            <a:fld id="{1F389A8C-0E70-4ABF-BB80-974D4641D6A7}" type="slidenum">
              <a:rPr lang="en-IN" smtClean="0"/>
              <a:t>14</a:t>
            </a:fld>
            <a:endParaRPr lang="en-IN" dirty="0"/>
          </a:p>
        </p:txBody>
      </p:sp>
    </p:spTree>
    <p:extLst>
      <p:ext uri="{BB962C8B-B14F-4D97-AF65-F5344CB8AC3E}">
        <p14:creationId xmlns:p14="http://schemas.microsoft.com/office/powerpoint/2010/main" val="963143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BE154D-9830-95F2-6E95-A47F5263FCCB}"/>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42E2CF6-046F-CA14-BE3E-72A3677484EA}"/>
                  </a:ext>
                </a:extLst>
              </p:cNvPr>
              <p:cNvSpPr>
                <a:spLocks noGrp="1"/>
              </p:cNvSpPr>
              <p:nvPr>
                <p:ph idx="1"/>
              </p:nvPr>
            </p:nvSpPr>
            <p:spPr>
              <a:xfrm>
                <a:off x="302754" y="270024"/>
                <a:ext cx="11586491" cy="6505127"/>
              </a:xfrm>
            </p:spPr>
            <p:txBody>
              <a:bodyPr>
                <a:normAutofit/>
              </a:bodyPr>
              <a:lstStyle/>
              <a:p>
                <a:pPr algn="just">
                  <a:lnSpc>
                    <a:spcPct val="120000"/>
                  </a:lnSpc>
                  <a:spcBef>
                    <a:spcPts val="1200"/>
                  </a:spcBef>
                  <a:spcAft>
                    <a:spcPts val="1200"/>
                  </a:spcAft>
                  <a:buFont typeface="Wingdings" panose="05000000000000000000" pitchFamily="2" charset="2"/>
                  <a:buChar char="Ø"/>
                </a:pPr>
                <a:r>
                  <a:rPr lang="en-IN" sz="2400" dirty="0">
                    <a:solidFill>
                      <a:srgbClr val="702A2A"/>
                    </a:solidFill>
                    <a:latin typeface="Gabriola" panose="04040605051002020D02" pitchFamily="82" charset="0"/>
                  </a:rPr>
                  <a:t>One can now choose the template of the classical gravitational wave to be </a:t>
                </a:r>
                <a14:m>
                  <m:oMath xmlns:m="http://schemas.openxmlformats.org/officeDocument/2006/math">
                    <m:sSup>
                      <m:sSupPr>
                        <m:ctrlPr>
                          <a:rPr lang="en-IN" sz="1800" i="1" smtClean="0">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h</m:t>
                        </m:r>
                      </m:e>
                      <m:sup>
                        <m:r>
                          <a:rPr lang="en-IN" sz="1800" i="1">
                            <a:solidFill>
                              <a:schemeClr val="tx1"/>
                            </a:solidFill>
                            <a:latin typeface="Cambria Math" panose="02040503050406030204" pitchFamily="18" charset="0"/>
                          </a:rPr>
                          <m:t>𝑐𝑙</m:t>
                        </m:r>
                      </m:sup>
                    </m:s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i="1">
                            <a:solidFill>
                              <a:schemeClr val="tx1"/>
                            </a:solidFill>
                            <a:latin typeface="Cambria Math" panose="02040503050406030204" pitchFamily="18" charset="0"/>
                          </a:rPr>
                          <m:t>,0</m:t>
                        </m:r>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𝜀</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𝑡</m:t>
                                </m:r>
                              </m:e>
                              <m:sup>
                                <m:r>
                                  <a:rPr lang="en-IN" sz="1800" b="0" i="1" smtClean="0">
                                    <a:solidFill>
                                      <a:schemeClr val="tx1"/>
                                    </a:solidFill>
                                    <a:latin typeface="Cambria Math" panose="02040503050406030204" pitchFamily="18" charset="0"/>
                                  </a:rPr>
                                  <m:t>2</m:t>
                                </m:r>
                              </m:sup>
                            </m:sSup>
                          </m:num>
                          <m:den>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𝜏</m:t>
                                </m:r>
                              </m:e>
                              <m:sup>
                                <m:r>
                                  <a:rPr lang="en-IN" sz="1800" b="0" i="1" smtClean="0">
                                    <a:solidFill>
                                      <a:schemeClr val="tx1"/>
                                    </a:solidFill>
                                    <a:latin typeface="Cambria Math" panose="02040503050406030204" pitchFamily="18" charset="0"/>
                                  </a:rPr>
                                  <m:t>2</m:t>
                                </m:r>
                              </m:sup>
                            </m:sSup>
                          </m:den>
                        </m:f>
                      </m:sup>
                    </m:sSup>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sin</m:t>
                        </m:r>
                      </m:fName>
                      <m:e>
                        <m:d>
                          <m:dPr>
                            <m:ctrlPr>
                              <a:rPr lang="en-IN" sz="1800" b="0" i="1" smtClean="0">
                                <a:solidFill>
                                  <a:schemeClr val="tx1"/>
                                </a:solidFill>
                                <a:latin typeface="Cambria Math" panose="02040503050406030204" pitchFamily="18" charset="0"/>
                              </a:rPr>
                            </m:ctrlPr>
                          </m:dPr>
                          <m:e>
                            <m:r>
                              <m:rPr>
                                <m:sty m:val="p"/>
                              </m:rPr>
                              <a:rPr lang="en-IN" sz="1800" b="0" i="0" smtClean="0">
                                <a:solidFill>
                                  <a:schemeClr val="tx1"/>
                                </a:solidFill>
                                <a:latin typeface="Cambria Math" panose="02040503050406030204" pitchFamily="18" charset="0"/>
                              </a:rPr>
                              <m:t>Ω</m:t>
                            </m:r>
                            <m:r>
                              <a:rPr lang="en-IN" sz="1800" b="0" i="1" smtClean="0">
                                <a:solidFill>
                                  <a:schemeClr val="tx1"/>
                                </a:solidFill>
                                <a:latin typeface="Cambria Math" panose="02040503050406030204" pitchFamily="18" charset="0"/>
                              </a:rPr>
                              <m:t>𝑡</m:t>
                            </m:r>
                          </m:e>
                        </m:d>
                      </m:e>
                    </m:func>
                  </m:oMath>
                </a14:m>
                <a:r>
                  <a:rPr lang="en-IN" sz="1800" i="1" dirty="0">
                    <a:solidFill>
                      <a:schemeClr val="tx1"/>
                    </a:solidFill>
                    <a:latin typeface="Book Antiqua" panose="02040602050305030304" pitchFamily="18" charset="0"/>
                  </a:rPr>
                  <a:t> </a:t>
                </a:r>
                <a:r>
                  <a:rPr lang="en-IN" sz="2400" dirty="0">
                    <a:solidFill>
                      <a:srgbClr val="702A2A"/>
                    </a:solidFill>
                    <a:latin typeface="Gabriola" panose="04040605051002020D02" pitchFamily="82" charset="0"/>
                  </a:rPr>
                  <a:t>which resembles a gravitational wave burst.</a:t>
                </a:r>
              </a:p>
              <a:p>
                <a:pPr algn="just">
                  <a:lnSpc>
                    <a:spcPct val="12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In the above equation, </a:t>
                </a:r>
                <a14:m>
                  <m:oMath xmlns:m="http://schemas.openxmlformats.org/officeDocument/2006/math">
                    <m:r>
                      <m:rPr>
                        <m:sty m:val="p"/>
                      </m:rPr>
                      <a:rPr lang="en-IN" sz="1800" b="0" i="0" smtClean="0">
                        <a:solidFill>
                          <a:srgbClr val="702A2A"/>
                        </a:solidFill>
                        <a:latin typeface="Cambria Math" panose="02040503050406030204" pitchFamily="18" charset="0"/>
                      </a:rPr>
                      <m:t>Ω</m:t>
                    </m:r>
                  </m:oMath>
                </a14:m>
                <a:r>
                  <a:rPr lang="en-IN"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denotes the frequency of the gravity wave, </a:t>
                </a:r>
                <a14:m>
                  <m:oMath xmlns:m="http://schemas.openxmlformats.org/officeDocument/2006/math">
                    <m:r>
                      <a:rPr lang="en-IN" sz="1800" b="0" i="1" smtClean="0">
                        <a:solidFill>
                          <a:srgbClr val="702A2A"/>
                        </a:solidFill>
                        <a:latin typeface="Cambria Math" panose="02040503050406030204" pitchFamily="18" charset="0"/>
                      </a:rPr>
                      <m:t>𝜀</m:t>
                    </m:r>
                  </m:oMath>
                </a14:m>
                <a:r>
                  <a:rPr lang="en-IN"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denotes the amplitude, and </a:t>
                </a:r>
                <a14:m>
                  <m:oMath xmlns:m="http://schemas.openxmlformats.org/officeDocument/2006/math">
                    <m:r>
                      <a:rPr lang="en-IN" sz="1800" b="0" i="1" smtClean="0">
                        <a:solidFill>
                          <a:srgbClr val="702A2A"/>
                        </a:solidFill>
                        <a:latin typeface="Cambria Math" panose="02040503050406030204" pitchFamily="18" charset="0"/>
                      </a:rPr>
                      <m:t>𝜏</m:t>
                    </m:r>
                  </m:oMath>
                </a14:m>
                <a:r>
                  <a:rPr lang="en-IN"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denotes the single-measurement time.</a:t>
                </a:r>
                <a:endParaRPr lang="en-IN" dirty="0">
                  <a:solidFill>
                    <a:srgbClr val="0B2BB5"/>
                  </a:solidFill>
                  <a:latin typeface="Gabriola" panose="04040605051002020D02" pitchFamily="82" charset="0"/>
                </a:endParaRPr>
              </a:p>
              <a:p>
                <a:pPr algn="just">
                  <a:lnSpc>
                    <a:spcPct val="120000"/>
                  </a:lnSpc>
                  <a:spcBef>
                    <a:spcPts val="1200"/>
                  </a:spcBef>
                  <a:spcAft>
                    <a:spcPts val="1200"/>
                  </a:spcAft>
                  <a:buFont typeface="Wingdings" panose="05000000000000000000" pitchFamily="2" charset="2"/>
                  <a:buChar char="Ø"/>
                </a:pPr>
                <a:r>
                  <a:rPr lang="en-IN" sz="2400" dirty="0">
                    <a:solidFill>
                      <a:srgbClr val="782E92"/>
                    </a:solidFill>
                    <a:latin typeface="Gabriola" panose="04040605051002020D02" pitchFamily="82" charset="0"/>
                  </a:rPr>
                  <a:t>Extending the upper limit of integration to</a:t>
                </a:r>
                <a:r>
                  <a:rPr lang="en-IN" sz="2200" dirty="0">
                    <a:solidFill>
                      <a:srgbClr val="782E92"/>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m:t>
                    </m:r>
                  </m:oMath>
                </a14:m>
                <a:r>
                  <a:rPr lang="en-IN" sz="2400" dirty="0">
                    <a:solidFill>
                      <a:srgbClr val="0B2BB5"/>
                    </a:solidFill>
                    <a:latin typeface="Gabriola" panose="04040605051002020D02" pitchFamily="82" charset="0"/>
                  </a:rPr>
                  <a:t>, </a:t>
                </a:r>
                <a:r>
                  <a:rPr lang="en-IN" sz="2400" dirty="0">
                    <a:solidFill>
                      <a:srgbClr val="782E92"/>
                    </a:solidFill>
                    <a:latin typeface="Gabriola" panose="04040605051002020D02" pitchFamily="82" charset="0"/>
                  </a:rPr>
                  <a:t>and setting the time dependent fluctuations at the final measurement time, one can write down </a:t>
                </a:r>
                <a14:m>
                  <m:oMath xmlns:m="http://schemas.openxmlformats.org/officeDocument/2006/math">
                    <m:sSub>
                      <m:sSubPr>
                        <m:ctrlPr>
                          <a:rPr lang="en-IN" sz="1800" i="1" dirty="0" smtClean="0">
                            <a:solidFill>
                              <a:schemeClr val="tx1"/>
                            </a:solidFill>
                            <a:latin typeface="Cambria Math" panose="02040503050406030204" pitchFamily="18" charset="0"/>
                          </a:rPr>
                        </m:ctrlPr>
                      </m:sSub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𝜓</m:t>
                            </m:r>
                          </m:e>
                        </m:acc>
                      </m:e>
                      <m:sub>
                        <m:sSub>
                          <m:sSubPr>
                            <m:ctrlPr>
                              <a:rPr lang="en-IN" sz="1800" i="1" dirty="0">
                                <a:solidFill>
                                  <a:schemeClr val="tx1"/>
                                </a:solidFill>
                                <a:latin typeface="Cambria Math" panose="02040503050406030204" pitchFamily="18" charset="0"/>
                              </a:rPr>
                            </m:ctrlPr>
                          </m:sSubPr>
                          <m:e>
                            <m:r>
                              <a:rPr lang="en-IN" sz="1800" b="1" i="1" dirty="0">
                                <a:solidFill>
                                  <a:schemeClr val="tx1"/>
                                </a:solidFill>
                                <a:latin typeface="Cambria Math" panose="02040503050406030204" pitchFamily="18" charset="0"/>
                              </a:rPr>
                              <m:t>𝒌</m:t>
                            </m:r>
                          </m:e>
                          <m:sub>
                            <m:r>
                              <a:rPr lang="en-IN" sz="1800" i="1" dirty="0">
                                <a:solidFill>
                                  <a:schemeClr val="tx1"/>
                                </a:solidFill>
                                <a:latin typeface="Cambria Math" panose="02040503050406030204" pitchFamily="18" charset="0"/>
                              </a:rPr>
                              <m:t>𝛽</m:t>
                            </m:r>
                          </m:sub>
                        </m:sSub>
                      </m:sub>
                    </m:sSub>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e>
                    </m:d>
                    <m:r>
                      <a:rPr lang="en-IN" sz="1800" b="0" i="1" smtClean="0">
                        <a:solidFill>
                          <a:schemeClr val="tx1"/>
                        </a:solidFill>
                        <a:latin typeface="Cambria Math" panose="02040503050406030204" pitchFamily="18" charset="0"/>
                      </a:rPr>
                      <m:t> </m:t>
                    </m:r>
                  </m:oMath>
                </a14:m>
                <a:r>
                  <a:rPr lang="en-IN" sz="2400" dirty="0">
                    <a:solidFill>
                      <a:srgbClr val="782E92"/>
                    </a:solidFill>
                    <a:latin typeface="Gabriola" panose="04040605051002020D02" pitchFamily="82" charset="0"/>
                  </a:rPr>
                  <a:t>as</a:t>
                </a:r>
              </a:p>
              <a:p>
                <a:pPr marL="0" indent="0" algn="just">
                  <a:lnSpc>
                    <a:spcPct val="120000"/>
                  </a:lnSpc>
                  <a:spcBef>
                    <a:spcPts val="1200"/>
                  </a:spcBef>
                  <a:spcAft>
                    <a:spcPts val="1200"/>
                  </a:spcAft>
                  <a:buNone/>
                </a:pPr>
                <a14:m>
                  <m:oMathPara xmlns:m="http://schemas.openxmlformats.org/officeDocument/2006/math">
                    <m:oMathParaPr>
                      <m:jc m:val="centerGroup"/>
                    </m:oMathParaPr>
                    <m:oMath xmlns:m="http://schemas.openxmlformats.org/officeDocument/2006/math">
                      <m:sSub>
                        <m:sSubPr>
                          <m:ctrlPr>
                            <a:rPr lang="en-IN" sz="1800" i="1" dirty="0" smtClean="0">
                              <a:solidFill>
                                <a:schemeClr val="tx1"/>
                              </a:solidFill>
                              <a:latin typeface="Cambria Math" panose="02040503050406030204" pitchFamily="18" charset="0"/>
                            </a:rPr>
                          </m:ctrlPr>
                        </m:sSub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𝜓</m:t>
                              </m:r>
                            </m:e>
                          </m:acc>
                        </m:e>
                        <m:sub>
                          <m:sSub>
                            <m:sSubPr>
                              <m:ctrlPr>
                                <a:rPr lang="en-IN" sz="1800" i="1" dirty="0">
                                  <a:solidFill>
                                    <a:schemeClr val="tx1"/>
                                  </a:solidFill>
                                  <a:latin typeface="Cambria Math" panose="02040503050406030204" pitchFamily="18" charset="0"/>
                                </a:rPr>
                              </m:ctrlPr>
                            </m:sSubPr>
                            <m:e>
                              <m:r>
                                <a:rPr lang="en-IN" sz="1800" b="1" i="1" dirty="0">
                                  <a:solidFill>
                                    <a:schemeClr val="tx1"/>
                                  </a:solidFill>
                                  <a:latin typeface="Cambria Math" panose="02040503050406030204" pitchFamily="18" charset="0"/>
                                </a:rPr>
                                <m:t>𝒌</m:t>
                              </m:r>
                            </m:e>
                            <m:sub>
                              <m:r>
                                <a:rPr lang="en-IN" sz="1800" i="1" dirty="0">
                                  <a:solidFill>
                                    <a:schemeClr val="tx1"/>
                                  </a:solidFill>
                                  <a:latin typeface="Cambria Math" panose="02040503050406030204" pitchFamily="18" charset="0"/>
                                </a:rPr>
                                <m:t>𝛽</m:t>
                              </m:r>
                            </m:sub>
                          </m:sSub>
                        </m:sub>
                      </m:sSub>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e>
                      </m:d>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𝛼</m:t>
                              </m:r>
                            </m:e>
                          </m:acc>
                        </m:e>
                        <m:sup>
                          <m:r>
                            <a:rPr lang="en-IN" sz="1800" b="0" i="1" smtClean="0">
                              <a:solidFill>
                                <a:schemeClr val="tx1"/>
                              </a:solidFill>
                              <a:latin typeface="Cambria Math" panose="02040503050406030204" pitchFamily="18" charset="0"/>
                            </a:rPr>
                            <m:t>𝛽</m:t>
                          </m:r>
                        </m:sup>
                      </m:s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𝑖</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𝑡</m:t>
                          </m:r>
                        </m:sup>
                      </m:sSup>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𝛽</m:t>
                              </m:r>
                            </m:e>
                          </m:acc>
                        </m:e>
                        <m:sup>
                          <m:r>
                            <a:rPr lang="en-IN" sz="1800" b="0" i="1" smtClean="0">
                              <a:solidFill>
                                <a:schemeClr val="tx1"/>
                              </a:solidFill>
                              <a:latin typeface="Cambria Math" panose="02040503050406030204" pitchFamily="18" charset="0"/>
                            </a:rPr>
                            <m:t>𝛽</m:t>
                          </m:r>
                        </m:sup>
                      </m:s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𝑖</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𝑡</m:t>
                          </m:r>
                        </m:sup>
                      </m:sSup>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Book Antiqua" panose="02040602050305030304" pitchFamily="18" charset="0"/>
                </a:endParaRPr>
              </a:p>
              <a:p>
                <a:pPr algn="just">
                  <a:lnSpc>
                    <a:spcPct val="12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Here, </a:t>
                </a:r>
                <a14:m>
                  <m:oMath xmlns:m="http://schemas.openxmlformats.org/officeDocument/2006/math">
                    <m:sSup>
                      <m:sSupPr>
                        <m:ctrlPr>
                          <a:rPr lang="en-IN" sz="1800" b="0" i="1" dirty="0"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𝛼</m:t>
                            </m:r>
                          </m:e>
                        </m:acc>
                      </m:e>
                      <m:sup>
                        <m:r>
                          <a:rPr lang="en-IN" sz="1800" b="0" i="1" dirty="0" smtClean="0">
                            <a:solidFill>
                              <a:schemeClr val="tx1"/>
                            </a:solidFill>
                            <a:latin typeface="Cambria Math" panose="02040503050406030204" pitchFamily="18" charset="0"/>
                          </a:rPr>
                          <m:t>𝛽</m:t>
                        </m:r>
                      </m:sup>
                    </m:sSup>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and </a:t>
                </a:r>
                <a14:m>
                  <m:oMath xmlns:m="http://schemas.openxmlformats.org/officeDocument/2006/math">
                    <m:sSup>
                      <m:sSupPr>
                        <m:ctrlPr>
                          <a:rPr lang="en-IN" sz="1800" b="0" i="1" dirty="0"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𝛽</m:t>
                            </m:r>
                          </m:e>
                        </m:acc>
                      </m:e>
                      <m:sup>
                        <m:r>
                          <a:rPr lang="en-IN" sz="1800" b="0" i="1" dirty="0" smtClean="0">
                            <a:solidFill>
                              <a:schemeClr val="tx1"/>
                            </a:solidFill>
                            <a:latin typeface="Cambria Math" panose="02040503050406030204" pitchFamily="18" charset="0"/>
                          </a:rPr>
                          <m:t>𝛽</m:t>
                        </m:r>
                      </m:sup>
                    </m:sSup>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𝜏</m:t>
                    </m:r>
                    <m:r>
                      <a:rPr lang="en-IN" sz="1800" b="0" i="1" dirty="0" smtClean="0">
                        <a:solidFill>
                          <a:schemeClr val="tx1"/>
                        </a:solidFill>
                        <a:latin typeface="Cambria Math" panose="02040503050406030204" pitchFamily="18" charset="0"/>
                      </a:rPr>
                      <m:t>)</m:t>
                    </m:r>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denotes the operator-valued Bogoliubov coefficients.</a:t>
                </a:r>
              </a:p>
              <a:p>
                <a:pPr algn="just">
                  <a:lnSpc>
                    <a:spcPct val="12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The Bogoliubov-coefficients here consists of a leading term corresponding to the classical gravitational wave and a graviton induced noise-contribution.</a:t>
                </a:r>
                <a:endParaRPr lang="en-IN" sz="2400" dirty="0">
                  <a:solidFill>
                    <a:srgbClr val="0B2BB5"/>
                  </a:solidFill>
                  <a:latin typeface="Book Antiqua" panose="02040602050305030304" pitchFamily="18" charset="0"/>
                </a:endParaRPr>
              </a:p>
            </p:txBody>
          </p:sp>
        </mc:Choice>
        <mc:Fallback xmlns="">
          <p:sp>
            <p:nvSpPr>
              <p:cNvPr id="3" name="Content Placeholder 2">
                <a:extLst>
                  <a:ext uri="{FF2B5EF4-FFF2-40B4-BE49-F238E27FC236}">
                    <a16:creationId xmlns:a16="http://schemas.microsoft.com/office/drawing/2014/main" id="{542E2CF6-046F-CA14-BE3E-72A3677484EA}"/>
                  </a:ext>
                </a:extLst>
              </p:cNvPr>
              <p:cNvSpPr>
                <a:spLocks noGrp="1" noRot="1" noChangeAspect="1" noMove="1" noResize="1" noEditPoints="1" noAdjustHandles="1" noChangeArrowheads="1" noChangeShapeType="1" noTextEdit="1"/>
              </p:cNvSpPr>
              <p:nvPr>
                <p:ph idx="1"/>
              </p:nvPr>
            </p:nvSpPr>
            <p:spPr>
              <a:xfrm>
                <a:off x="302754" y="270024"/>
                <a:ext cx="11586491" cy="6505127"/>
              </a:xfrm>
              <a:blipFill>
                <a:blip r:embed="rId2"/>
                <a:stretch>
                  <a:fillRect l="-737" r="-842"/>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59B5D6A2-E1DF-314E-FB26-443CFBED82D3}"/>
              </a:ext>
            </a:extLst>
          </p:cNvPr>
          <p:cNvSpPr>
            <a:spLocks noGrp="1"/>
          </p:cNvSpPr>
          <p:nvPr>
            <p:ph type="sldNum" sz="quarter" idx="12"/>
          </p:nvPr>
        </p:nvSpPr>
        <p:spPr/>
        <p:txBody>
          <a:bodyPr/>
          <a:lstStyle/>
          <a:p>
            <a:fld id="{1F389A8C-0E70-4ABF-BB80-974D4641D6A7}" type="slidenum">
              <a:rPr lang="en-IN" smtClean="0"/>
              <a:t>15</a:t>
            </a:fld>
            <a:endParaRPr lang="en-IN" dirty="0"/>
          </a:p>
        </p:txBody>
      </p:sp>
    </p:spTree>
    <p:extLst>
      <p:ext uri="{BB962C8B-B14F-4D97-AF65-F5344CB8AC3E}">
        <p14:creationId xmlns:p14="http://schemas.microsoft.com/office/powerpoint/2010/main" val="29002874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9BA59F-56FB-CA53-FF47-7CEA2BD8C266}"/>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24DC72C-CDDC-C89D-D854-EE67EC48A5DD}"/>
                  </a:ext>
                </a:extLst>
              </p:cNvPr>
              <p:cNvSpPr>
                <a:spLocks noGrp="1"/>
              </p:cNvSpPr>
              <p:nvPr>
                <p:ph idx="1"/>
              </p:nvPr>
            </p:nvSpPr>
            <p:spPr>
              <a:xfrm>
                <a:off x="302754" y="270024"/>
                <a:ext cx="11586491" cy="6505127"/>
              </a:xfrm>
            </p:spPr>
            <p:txBody>
              <a:bodyPr>
                <a:noAutofit/>
              </a:bodyPr>
              <a:lstStyle/>
              <a:p>
                <a:pPr algn="just">
                  <a:lnSpc>
                    <a:spcPct val="120000"/>
                  </a:lnSpc>
                  <a:spcBef>
                    <a:spcPts val="0"/>
                  </a:spcBef>
                  <a:buFont typeface="Wingdings" panose="05000000000000000000" pitchFamily="2" charset="2"/>
                  <a:buChar char="Ø"/>
                </a:pPr>
                <a:r>
                  <a:rPr lang="en-IN" sz="2400" b="1" dirty="0">
                    <a:solidFill>
                      <a:srgbClr val="0B2BB5"/>
                    </a:solidFill>
                    <a:latin typeface="Gabriola" panose="04040605051002020D02" pitchFamily="82" charset="0"/>
                  </a:rPr>
                  <a:t>The operator-valued Bogoliubov coefficients </a:t>
                </a:r>
                <a14:m>
                  <m:oMath xmlns:m="http://schemas.openxmlformats.org/officeDocument/2006/math">
                    <m:sSup>
                      <m:sSupPr>
                        <m:ctrlPr>
                          <a:rPr lang="en-IN" sz="1800" i="1" smtClean="0">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b="0" i="1">
                                <a:solidFill>
                                  <a:schemeClr val="tx1"/>
                                </a:solidFill>
                                <a:latin typeface="Cambria Math" panose="02040503050406030204" pitchFamily="18" charset="0"/>
                              </a:rPr>
                              <m:t>𝛼</m:t>
                            </m:r>
                          </m:e>
                        </m:acc>
                      </m:e>
                      <m:sup>
                        <m:r>
                          <a:rPr lang="en-IN" sz="1800" b="0" i="1">
                            <a:solidFill>
                              <a:schemeClr val="tx1"/>
                            </a:solidFill>
                            <a:latin typeface="Cambria Math" panose="02040503050406030204" pitchFamily="18" charset="0"/>
                          </a:rPr>
                          <m:t>𝛽</m:t>
                        </m:r>
                      </m:sup>
                    </m:s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oMath>
                </a14:m>
                <a:r>
                  <a:rPr lang="en-IN" sz="2200" dirty="0">
                    <a:solidFill>
                      <a:srgbClr val="0B2BB5"/>
                    </a:solidFill>
                    <a:latin typeface="Gabriola" panose="04040605051002020D02" pitchFamily="82" charset="0"/>
                  </a:rPr>
                  <a:t>  </a:t>
                </a:r>
                <a:r>
                  <a:rPr lang="en-IN" sz="2400" b="1" dirty="0">
                    <a:solidFill>
                      <a:srgbClr val="0B2BB5"/>
                    </a:solidFill>
                    <a:latin typeface="Gabriola" panose="04040605051002020D02" pitchFamily="82" charset="0"/>
                  </a:rPr>
                  <a:t>and</a:t>
                </a:r>
                <a:r>
                  <a:rPr lang="en-IN" sz="2200" b="1" dirty="0">
                    <a:solidFill>
                      <a:srgbClr val="0B2BB5"/>
                    </a:solidFill>
                    <a:latin typeface="Gabriola" panose="04040605051002020D02" pitchFamily="82" charset="0"/>
                  </a:rPr>
                  <a:t> </a:t>
                </a:r>
                <a14:m>
                  <m:oMath xmlns:m="http://schemas.openxmlformats.org/officeDocument/2006/math">
                    <m:sSup>
                      <m:sSupPr>
                        <m:ctrlPr>
                          <a:rPr lang="en-IN" sz="1800" i="1" smtClean="0">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b="0" i="1">
                                <a:solidFill>
                                  <a:schemeClr val="tx1"/>
                                </a:solidFill>
                                <a:latin typeface="Cambria Math" panose="02040503050406030204" pitchFamily="18" charset="0"/>
                              </a:rPr>
                              <m:t>𝛽</m:t>
                            </m:r>
                          </m:e>
                        </m:acc>
                      </m:e>
                      <m:sup>
                        <m:r>
                          <a:rPr lang="en-IN" sz="1800" b="0" i="1">
                            <a:solidFill>
                              <a:schemeClr val="tx1"/>
                            </a:solidFill>
                            <a:latin typeface="Cambria Math" panose="02040503050406030204" pitchFamily="18" charset="0"/>
                          </a:rPr>
                          <m:t>𝛽</m:t>
                        </m:r>
                      </m:sup>
                    </m:s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oMath>
                </a14:m>
                <a:r>
                  <a:rPr lang="en-IN" sz="2200" dirty="0">
                    <a:solidFill>
                      <a:srgbClr val="0B2BB5"/>
                    </a:solidFill>
                    <a:latin typeface="Gabriola" panose="04040605051002020D02" pitchFamily="82" charset="0"/>
                  </a:rPr>
                  <a:t> </a:t>
                </a:r>
                <a:r>
                  <a:rPr lang="en-IN" sz="2400" b="1" dirty="0">
                    <a:solidFill>
                      <a:srgbClr val="0B2BB5"/>
                    </a:solidFill>
                    <a:latin typeface="Gabriola" panose="04040605051002020D02" pitchFamily="82" charset="0"/>
                  </a:rPr>
                  <a:t>are given by</a:t>
                </a:r>
              </a:p>
              <a:p>
                <a:pPr marL="0" indent="0" algn="just">
                  <a:lnSpc>
                    <a:spcPct val="120000"/>
                  </a:lnSpc>
                  <a:spcBef>
                    <a:spcPts val="0"/>
                  </a:spcBef>
                  <a:buNone/>
                </a:pPr>
                <a14:m>
                  <m:oMathPara xmlns:m="http://schemas.openxmlformats.org/officeDocument/2006/math">
                    <m:oMathParaPr>
                      <m:jc m:val="centerGroup"/>
                    </m:oMathParaPr>
                    <m:oMath xmlns:m="http://schemas.openxmlformats.org/officeDocument/2006/math">
                      <m:m>
                        <m:mPr>
                          <m:mcs>
                            <m:mc>
                              <m:mcPr>
                                <m:count m:val="1"/>
                                <m:mcJc m:val="center"/>
                              </m:mcPr>
                            </m:mc>
                          </m:mcs>
                          <m:ctrlPr>
                            <a:rPr lang="en-IN" sz="1800" i="1" smtClean="0">
                              <a:solidFill>
                                <a:schemeClr val="tx1"/>
                              </a:solidFill>
                              <a:latin typeface="Cambria Math" panose="02040503050406030204" pitchFamily="18" charset="0"/>
                            </a:rPr>
                          </m:ctrlPr>
                        </m:mPr>
                        <m:mr>
                          <m:e>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𝛼</m:t>
                                    </m:r>
                                  </m:e>
                                </m:acc>
                              </m:e>
                              <m:sup>
                                <m:r>
                                  <a:rPr lang="en-IN" sz="1800" i="1">
                                    <a:solidFill>
                                      <a:schemeClr val="tx1"/>
                                    </a:solidFill>
                                    <a:latin typeface="Cambria Math" panose="02040503050406030204" pitchFamily="18" charset="0"/>
                                  </a:rPr>
                                  <m:t>𝛽</m:t>
                                </m:r>
                              </m:sup>
                            </m:s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r>
                              <a:rPr lang="en-IN" sz="1800" i="1">
                                <a:solidFill>
                                  <a:schemeClr val="tx1"/>
                                </a:solidFill>
                                <a:latin typeface="Cambria Math" panose="02040503050406030204" pitchFamily="18" charset="0"/>
                              </a:rPr>
                              <m:t>=</m:t>
                            </m:r>
                            <m:sSup>
                              <m:sSupPr>
                                <m:ctrlPr>
                                  <a:rPr lang="en-IN" sz="1800" i="1" smtClean="0">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𝛼</m:t>
                                </m:r>
                              </m:e>
                              <m:sup>
                                <m:r>
                                  <a:rPr lang="en-IN" sz="1800" i="1">
                                    <a:solidFill>
                                      <a:schemeClr val="tx1"/>
                                    </a:solidFill>
                                    <a:latin typeface="Cambria Math" panose="02040503050406030204" pitchFamily="18" charset="0"/>
                                  </a:rPr>
                                  <m:t>𝛽</m:t>
                                </m:r>
                              </m:sup>
                            </m:sSup>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𝛿</m:t>
                            </m:r>
                            <m:sSup>
                              <m:sSupPr>
                                <m:ctrlPr>
                                  <a:rPr lang="en-IN" sz="1800" i="1" dirty="0">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𝛼</m:t>
                                    </m:r>
                                  </m:e>
                                </m:acc>
                              </m:e>
                              <m:sup>
                                <m:r>
                                  <a:rPr lang="en-IN" sz="1800" i="1" dirty="0">
                                    <a:solidFill>
                                      <a:schemeClr val="tx1"/>
                                    </a:solidFill>
                                    <a:latin typeface="Cambria Math" panose="02040503050406030204" pitchFamily="18" charset="0"/>
                                  </a:rPr>
                                  <m:t>𝛽</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b="0" i="1" dirty="0" smtClean="0">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1−</m:t>
                            </m:r>
                            <m:f>
                              <m:fPr>
                                <m:ctrlPr>
                                  <a:rPr lang="en-IN" sz="1800" b="0" i="1" smtClean="0">
                                    <a:solidFill>
                                      <a:schemeClr val="tx1"/>
                                    </a:solidFill>
                                    <a:latin typeface="Cambria Math" panose="02040503050406030204" pitchFamily="18" charset="0"/>
                                  </a:rPr>
                                </m:ctrlPr>
                              </m:fPr>
                              <m:num>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𝜀</m:t>
                                    </m:r>
                                  </m:e>
                                </m:acc>
                              </m:num>
                              <m:den>
                                <m:r>
                                  <a:rPr lang="en-IN" sz="1800" b="0" i="1" smtClean="0">
                                    <a:solidFill>
                                      <a:schemeClr val="tx1"/>
                                    </a:solidFill>
                                    <a:latin typeface="Cambria Math" panose="02040503050406030204" pitchFamily="18" charset="0"/>
                                  </a:rPr>
                                  <m:t>4</m:t>
                                </m:r>
                                <m:r>
                                  <a:rPr lang="en-IN" sz="1800" b="0" i="1" smtClean="0">
                                    <a:solidFill>
                                      <a:schemeClr val="tx1"/>
                                    </a:solidFill>
                                    <a:latin typeface="Cambria Math" panose="02040503050406030204" pitchFamily="18" charset="0"/>
                                  </a:rPr>
                                  <m:t>𝜀</m:t>
                                </m:r>
                              </m:den>
                            </m:f>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1+2</m:t>
                                </m:r>
                                <m:r>
                                  <a:rPr lang="en-IN" sz="1800" i="1">
                                    <a:solidFill>
                                      <a:schemeClr val="tx1"/>
                                    </a:solidFill>
                                    <a:latin typeface="Cambria Math" panose="02040503050406030204" pitchFamily="18" charset="0"/>
                                  </a:rPr>
                                  <m:t>𝑖</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𝜏</m:t>
                                </m:r>
                              </m:e>
                            </m:d>
                            <m:r>
                              <a:rPr lang="en-IN" sz="1800" i="1">
                                <a:solidFill>
                                  <a:schemeClr val="tx1"/>
                                </a:solidFill>
                                <a:latin typeface="Cambria Math" panose="02040503050406030204" pitchFamily="18" charset="0"/>
                              </a:rPr>
                              <m:t>𝛿</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𝑁</m:t>
                                </m:r>
                              </m:e>
                            </m:acc>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e>
                        </m:mr>
                        <m:mr>
                          <m:e>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𝛽</m:t>
                                    </m:r>
                                  </m:e>
                                </m:acc>
                              </m:e>
                              <m:sup>
                                <m:r>
                                  <a:rPr lang="en-IN" sz="1800" i="1">
                                    <a:solidFill>
                                      <a:schemeClr val="tx1"/>
                                    </a:solidFill>
                                    <a:latin typeface="Cambria Math" panose="02040503050406030204" pitchFamily="18" charset="0"/>
                                  </a:rPr>
                                  <m:t>𝛽</m:t>
                                </m:r>
                              </m:sup>
                            </m:s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r>
                              <a:rPr lang="en-IN" sz="1800" i="1">
                                <a:solidFill>
                                  <a:schemeClr val="tx1"/>
                                </a:solidFill>
                                <a:latin typeface="Cambria Math" panose="02040503050406030204" pitchFamily="18" charset="0"/>
                              </a:rPr>
                              <m:t>=</m:t>
                            </m:r>
                            <m:sSup>
                              <m:sSupPr>
                                <m:ctrlPr>
                                  <a:rPr lang="en-IN" sz="1800" i="1" smtClean="0">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𝛽</m:t>
                                </m:r>
                              </m:e>
                              <m:sup>
                                <m:r>
                                  <a:rPr lang="en-IN" sz="1800" i="1">
                                    <a:solidFill>
                                      <a:schemeClr val="tx1"/>
                                    </a:solidFill>
                                    <a:latin typeface="Cambria Math" panose="02040503050406030204" pitchFamily="18" charset="0"/>
                                  </a:rPr>
                                  <m:t>𝛽</m:t>
                                </m:r>
                              </m:sup>
                            </m:sSup>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𝛿</m:t>
                            </m:r>
                            <m:sSup>
                              <m:sSupPr>
                                <m:ctrlPr>
                                  <a:rPr lang="en-IN" sz="1800" i="1" dirty="0">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𝛽</m:t>
                                    </m:r>
                                  </m:e>
                                </m:acc>
                              </m:e>
                              <m:sup>
                                <m:r>
                                  <a:rPr lang="en-IN" sz="1800" i="1" dirty="0">
                                    <a:solidFill>
                                      <a:schemeClr val="tx1"/>
                                    </a:solidFill>
                                    <a:latin typeface="Cambria Math" panose="02040503050406030204" pitchFamily="18" charset="0"/>
                                  </a:rPr>
                                  <m:t>𝛽</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b="0" i="1" dirty="0" smtClean="0">
                                <a:solidFill>
                                  <a:schemeClr val="tx1"/>
                                </a:solidFill>
                                <a:latin typeface="Cambria Math" panose="02040503050406030204" pitchFamily="18" charset="0"/>
                              </a:rPr>
                              <m:t>=</m:t>
                            </m:r>
                            <m:rad>
                              <m:radPr>
                                <m:degHide m:val="on"/>
                                <m:ctrlPr>
                                  <a:rPr lang="en-IN" sz="1800" i="1">
                                    <a:solidFill>
                                      <a:schemeClr val="tx1"/>
                                    </a:solidFill>
                                    <a:latin typeface="Cambria Math" panose="02040503050406030204" pitchFamily="18" charset="0"/>
                                  </a:rPr>
                                </m:ctrlPr>
                              </m:radPr>
                              <m:deg/>
                              <m:e>
                                <m:r>
                                  <a:rPr lang="en-IN" sz="1800" i="1">
                                    <a:solidFill>
                                      <a:schemeClr val="tx1"/>
                                    </a:solidFill>
                                    <a:latin typeface="Cambria Math" panose="02040503050406030204" pitchFamily="18" charset="0"/>
                                  </a:rPr>
                                  <m:t>𝜋</m:t>
                                </m:r>
                              </m:e>
                            </m:rad>
                            <m:acc>
                              <m:accPr>
                                <m:chr m:val="̃"/>
                                <m:ctrlPr>
                                  <a:rPr lang="en-IN" sz="1800" b="0" i="1" smtClean="0">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𝜀</m:t>
                                </m:r>
                              </m:e>
                            </m:acc>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r>
                              <a:rPr lang="en-IN" sz="1800" i="1">
                                <a:solidFill>
                                  <a:schemeClr val="tx1"/>
                                </a:solidFill>
                                <a:latin typeface="Cambria Math" panose="02040503050406030204" pitchFamily="18" charset="0"/>
                              </a:rPr>
                              <m:t>𝜏</m:t>
                            </m:r>
                            <m:d>
                              <m:dPr>
                                <m:ctrlPr>
                                  <a:rPr lang="en-IN" sz="1800" i="1">
                                    <a:solidFill>
                                      <a:schemeClr val="tx1"/>
                                    </a:solidFill>
                                    <a:latin typeface="Cambria Math" panose="02040503050406030204" pitchFamily="18" charset="0"/>
                                  </a:rPr>
                                </m:ctrlPr>
                              </m:dPr>
                              <m:e>
                                <m:sSup>
                                  <m:sSupPr>
                                    <m:ctrlPr>
                                      <a:rPr lang="en-IN" sz="1800" i="1" smtClean="0">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𝜏</m:t>
                                            </m:r>
                                          </m:e>
                                          <m:sup>
                                            <m:r>
                                              <a:rPr lang="en-IN" sz="1800" i="1">
                                                <a:solidFill>
                                                  <a:schemeClr val="tx1"/>
                                                </a:solidFill>
                                                <a:latin typeface="Cambria Math" panose="02040503050406030204" pitchFamily="18" charset="0"/>
                                              </a:rPr>
                                              <m:t>2</m:t>
                                            </m:r>
                                          </m:sup>
                                        </m:sSup>
                                      </m:num>
                                      <m:den>
                                        <m:r>
                                          <a:rPr lang="en-IN" sz="1800" i="1">
                                            <a:solidFill>
                                              <a:schemeClr val="tx1"/>
                                            </a:solidFill>
                                            <a:latin typeface="Cambria Math" panose="02040503050406030204" pitchFamily="18" charset="0"/>
                                          </a:rPr>
                                          <m:t>4</m:t>
                                        </m:r>
                                      </m:den>
                                    </m:f>
                                    <m:sSup>
                                      <m:sSupPr>
                                        <m:ctrlPr>
                                          <a:rPr lang="en-IN" sz="1800" i="1">
                                            <a:solidFill>
                                              <a:schemeClr val="tx1"/>
                                            </a:solidFill>
                                            <a:latin typeface="Cambria Math" panose="02040503050406030204" pitchFamily="18" charset="0"/>
                                          </a:rPr>
                                        </m:ctrlPr>
                                      </m:sSupPr>
                                      <m:e>
                                        <m:d>
                                          <m:dPr>
                                            <m:ctrlPr>
                                              <a:rPr lang="en-IN" sz="1800" i="1">
                                                <a:solidFill>
                                                  <a:schemeClr val="tx1"/>
                                                </a:solidFill>
                                                <a:latin typeface="Cambria Math" panose="02040503050406030204" pitchFamily="18" charset="0"/>
                                              </a:rPr>
                                            </m:ctrlPr>
                                          </m:dPr>
                                          <m:e>
                                            <m:r>
                                              <m:rPr>
                                                <m:sty m:val="p"/>
                                              </m:rPr>
                                              <a:rPr lang="en-IN" sz="1800">
                                                <a:solidFill>
                                                  <a:schemeClr val="tx1"/>
                                                </a:solidFill>
                                                <a:latin typeface="Cambria Math" panose="02040503050406030204" pitchFamily="18" charset="0"/>
                                              </a:rPr>
                                              <m:t>Ω</m:t>
                                            </m:r>
                                            <m:r>
                                              <a:rPr lang="en-IN" sz="1800" i="1">
                                                <a:solidFill>
                                                  <a:schemeClr val="tx1"/>
                                                </a:solidFill>
                                                <a:latin typeface="Cambria Math" panose="02040503050406030204" pitchFamily="18" charset="0"/>
                                              </a:rPr>
                                              <m:t>−2</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e>
                                        </m:d>
                                      </m:e>
                                      <m:sup>
                                        <m:r>
                                          <a:rPr lang="en-IN" sz="1800" i="1">
                                            <a:solidFill>
                                              <a:schemeClr val="tx1"/>
                                            </a:solidFill>
                                            <a:latin typeface="Cambria Math" panose="02040503050406030204" pitchFamily="18" charset="0"/>
                                          </a:rPr>
                                          <m:t>2</m:t>
                                        </m:r>
                                      </m:sup>
                                    </m:sSup>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𝜏</m:t>
                                            </m:r>
                                          </m:e>
                                          <m:sup>
                                            <m:r>
                                              <a:rPr lang="en-IN" sz="1800" i="1">
                                                <a:solidFill>
                                                  <a:schemeClr val="tx1"/>
                                                </a:solidFill>
                                                <a:latin typeface="Cambria Math" panose="02040503050406030204" pitchFamily="18" charset="0"/>
                                              </a:rPr>
                                              <m:t>2</m:t>
                                            </m:r>
                                          </m:sup>
                                        </m:sSup>
                                      </m:num>
                                      <m:den>
                                        <m:r>
                                          <a:rPr lang="en-IN" sz="1800" i="1">
                                            <a:solidFill>
                                              <a:schemeClr val="tx1"/>
                                            </a:solidFill>
                                            <a:latin typeface="Cambria Math" panose="02040503050406030204" pitchFamily="18" charset="0"/>
                                          </a:rPr>
                                          <m:t>4</m:t>
                                        </m:r>
                                      </m:den>
                                    </m:f>
                                    <m:sSup>
                                      <m:sSupPr>
                                        <m:ctrlPr>
                                          <a:rPr lang="en-IN" sz="1800" i="1">
                                            <a:solidFill>
                                              <a:schemeClr val="tx1"/>
                                            </a:solidFill>
                                            <a:latin typeface="Cambria Math" panose="02040503050406030204" pitchFamily="18" charset="0"/>
                                          </a:rPr>
                                        </m:ctrlPr>
                                      </m:sSupPr>
                                      <m:e>
                                        <m:d>
                                          <m:dPr>
                                            <m:ctrlPr>
                                              <a:rPr lang="en-IN" sz="1800" i="1">
                                                <a:solidFill>
                                                  <a:schemeClr val="tx1"/>
                                                </a:solidFill>
                                                <a:latin typeface="Cambria Math" panose="02040503050406030204" pitchFamily="18" charset="0"/>
                                              </a:rPr>
                                            </m:ctrlPr>
                                          </m:dPr>
                                          <m:e>
                                            <m:r>
                                              <m:rPr>
                                                <m:sty m:val="p"/>
                                              </m:rPr>
                                              <a:rPr lang="en-IN" sz="1800">
                                                <a:solidFill>
                                                  <a:schemeClr val="tx1"/>
                                                </a:solidFill>
                                                <a:latin typeface="Cambria Math" panose="02040503050406030204" pitchFamily="18" charset="0"/>
                                              </a:rPr>
                                              <m:t>Ω</m:t>
                                            </m:r>
                                            <m:r>
                                              <a:rPr lang="en-IN" sz="1800" i="1">
                                                <a:solidFill>
                                                  <a:schemeClr val="tx1"/>
                                                </a:solidFill>
                                                <a:latin typeface="Cambria Math" panose="02040503050406030204" pitchFamily="18" charset="0"/>
                                              </a:rPr>
                                              <m:t>+2</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e>
                                        </m:d>
                                      </m:e>
                                      <m:sup>
                                        <m:r>
                                          <a:rPr lang="en-IN" sz="1800" i="1">
                                            <a:solidFill>
                                              <a:schemeClr val="tx1"/>
                                            </a:solidFill>
                                            <a:latin typeface="Cambria Math" panose="02040503050406030204" pitchFamily="18" charset="0"/>
                                          </a:rPr>
                                          <m:t>2</m:t>
                                        </m:r>
                                      </m:sup>
                                    </m:sSup>
                                  </m:sup>
                                </m:sSup>
                              </m:e>
                            </m:d>
                            <m:r>
                              <a:rPr lang="en-IN" sz="1800" i="1">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𝜀</m:t>
                                    </m:r>
                                  </m:e>
                                </m:acc>
                              </m:num>
                              <m:den>
                                <m:r>
                                  <a:rPr lang="en-IN" sz="1800" b="0" i="1" smtClean="0">
                                    <a:solidFill>
                                      <a:schemeClr val="tx1"/>
                                    </a:solidFill>
                                    <a:latin typeface="Cambria Math" panose="02040503050406030204" pitchFamily="18" charset="0"/>
                                  </a:rPr>
                                  <m:t>4</m:t>
                                </m:r>
                                <m:r>
                                  <a:rPr lang="en-IN" sz="1800" b="0" i="1" smtClean="0">
                                    <a:solidFill>
                                      <a:schemeClr val="tx1"/>
                                    </a:solidFill>
                                    <a:latin typeface="Cambria Math" panose="02040503050406030204" pitchFamily="18" charset="0"/>
                                  </a:rPr>
                                  <m:t>𝜀</m:t>
                                </m:r>
                              </m:den>
                            </m:f>
                            <m:r>
                              <a:rPr lang="en-IN" sz="1800" i="1">
                                <a:solidFill>
                                  <a:schemeClr val="tx1"/>
                                </a:solidFill>
                                <a:latin typeface="Cambria Math" panose="02040503050406030204" pitchFamily="18" charset="0"/>
                              </a:rPr>
                              <m:t>𝛿</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𝑁</m:t>
                                </m:r>
                              </m:e>
                            </m:acc>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r>
                              <a:rPr lang="en-IN" sz="1800" b="0" i="1" smtClean="0">
                                <a:solidFill>
                                  <a:schemeClr val="tx1"/>
                                </a:solidFill>
                                <a:latin typeface="Cambria Math" panose="02040503050406030204" pitchFamily="18" charset="0"/>
                              </a:rPr>
                              <m:t>.</m:t>
                            </m:r>
                          </m:e>
                        </m:mr>
                      </m:m>
                    </m:oMath>
                  </m:oMathPara>
                </a14:m>
                <a:endParaRPr lang="en-IN" sz="2200" dirty="0">
                  <a:solidFill>
                    <a:srgbClr val="8C3434"/>
                  </a:solidFill>
                  <a:latin typeface="Gabriola" panose="04040605051002020D02" pitchFamily="82" charset="0"/>
                </a:endParaRPr>
              </a:p>
              <a:p>
                <a:pPr algn="just">
                  <a:lnSpc>
                    <a:spcPct val="120000"/>
                  </a:lnSpc>
                  <a:spcBef>
                    <a:spcPts val="0"/>
                  </a:spcBef>
                  <a:buFont typeface="Wingdings" panose="05000000000000000000" pitchFamily="2" charset="2"/>
                  <a:buChar char="Ø"/>
                </a:pPr>
                <a:r>
                  <a:rPr lang="en-IN" sz="2400" dirty="0">
                    <a:solidFill>
                      <a:srgbClr val="0B2BB5"/>
                    </a:solidFill>
                    <a:latin typeface="Gabriola" panose="04040605051002020D02" pitchFamily="82" charset="0"/>
                  </a:rPr>
                  <a:t>One can express the operator part of the modified Bogoliubov coefficients as </a:t>
                </a:r>
                <a14:m>
                  <m:oMath xmlns:m="http://schemas.openxmlformats.org/officeDocument/2006/math">
                    <m:r>
                      <a:rPr lang="en-IN" sz="1800" i="1" smtClean="0">
                        <a:solidFill>
                          <a:schemeClr val="tx1"/>
                        </a:solidFill>
                        <a:latin typeface="Cambria Math" panose="02040503050406030204" pitchFamily="18" charset="0"/>
                      </a:rPr>
                      <m:t>𝛿</m:t>
                    </m:r>
                    <m:sSup>
                      <m:sSupPr>
                        <m:ctrlPr>
                          <a:rPr lang="en-IN" sz="1800" i="1" dirty="0">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𝛼</m:t>
                            </m:r>
                          </m:e>
                        </m:acc>
                      </m:e>
                      <m:sup>
                        <m:r>
                          <a:rPr lang="en-IN" sz="1800" i="1" dirty="0">
                            <a:solidFill>
                              <a:schemeClr val="tx1"/>
                            </a:solidFill>
                            <a:latin typeface="Cambria Math" panose="02040503050406030204" pitchFamily="18" charset="0"/>
                          </a:rPr>
                          <m:t>𝛽</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i="1" dirty="0">
                        <a:solidFill>
                          <a:schemeClr val="tx1"/>
                        </a:solidFill>
                        <a:latin typeface="Cambria Math" panose="02040503050406030204" pitchFamily="18" charset="0"/>
                      </a:rPr>
                      <m:t>=</m:t>
                    </m:r>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𝒸</m:t>
                        </m:r>
                      </m:e>
                      <m:sup>
                        <m:r>
                          <a:rPr lang="en-IN" sz="1800" i="1" dirty="0">
                            <a:solidFill>
                              <a:schemeClr val="tx1"/>
                            </a:solidFill>
                            <a:latin typeface="Cambria Math" panose="02040503050406030204" pitchFamily="18" charset="0"/>
                          </a:rPr>
                          <m:t>𝛼</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i="1" dirty="0">
                        <a:solidFill>
                          <a:schemeClr val="tx1"/>
                        </a:solidFill>
                        <a:latin typeface="Cambria Math" panose="02040503050406030204" pitchFamily="18" charset="0"/>
                      </a:rPr>
                      <m:t>𝛿</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𝑁</m:t>
                        </m:r>
                      </m:e>
                    </m:acc>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and</a:t>
                </a:r>
                <a:r>
                  <a:rPr lang="en-IN" sz="2200" dirty="0">
                    <a:solidFill>
                      <a:srgbClr val="0B2BB5"/>
                    </a:solidFill>
                    <a:latin typeface="Gabriola" panose="04040605051002020D02" pitchFamily="82" charset="0"/>
                  </a:rPr>
                  <a:t> </a:t>
                </a:r>
                <a14:m>
                  <m:oMath xmlns:m="http://schemas.openxmlformats.org/officeDocument/2006/math">
                    <m:r>
                      <a:rPr lang="en-IN" sz="1800" i="1" smtClean="0">
                        <a:solidFill>
                          <a:schemeClr val="tx1"/>
                        </a:solidFill>
                        <a:latin typeface="Cambria Math" panose="02040503050406030204" pitchFamily="18" charset="0"/>
                      </a:rPr>
                      <m:t>𝛿</m:t>
                    </m:r>
                    <m:sSup>
                      <m:sSupPr>
                        <m:ctrlPr>
                          <a:rPr lang="en-IN" sz="1800" i="1" dirty="0">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𝛽</m:t>
                            </m:r>
                          </m:e>
                        </m:acc>
                      </m:e>
                      <m:sup>
                        <m:r>
                          <a:rPr lang="en-IN" sz="1800" i="1" dirty="0">
                            <a:solidFill>
                              <a:schemeClr val="tx1"/>
                            </a:solidFill>
                            <a:latin typeface="Cambria Math" panose="02040503050406030204" pitchFamily="18" charset="0"/>
                          </a:rPr>
                          <m:t>𝛽</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i="1" dirty="0">
                        <a:solidFill>
                          <a:schemeClr val="tx1"/>
                        </a:solidFill>
                        <a:latin typeface="Cambria Math" panose="02040503050406030204" pitchFamily="18" charset="0"/>
                      </a:rPr>
                      <m:t>=</m:t>
                    </m:r>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𝒸</m:t>
                        </m:r>
                      </m:e>
                      <m:sup>
                        <m:r>
                          <a:rPr lang="en-IN" sz="1800" i="1" dirty="0">
                            <a:solidFill>
                              <a:schemeClr val="tx1"/>
                            </a:solidFill>
                            <a:latin typeface="Cambria Math" panose="02040503050406030204" pitchFamily="18" charset="0"/>
                          </a:rPr>
                          <m:t>𝛽</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i="1" dirty="0">
                        <a:solidFill>
                          <a:schemeClr val="tx1"/>
                        </a:solidFill>
                        <a:latin typeface="Cambria Math" panose="02040503050406030204" pitchFamily="18" charset="0"/>
                      </a:rPr>
                      <m:t>𝛿</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𝑁</m:t>
                        </m:r>
                      </m:e>
                    </m:acc>
                    <m:r>
                      <a:rPr lang="en-IN" sz="1800" i="1" dirty="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𝜏</m:t>
                    </m:r>
                    <m:r>
                      <a:rPr lang="en-IN" sz="1800" i="1" dirty="0">
                        <a:solidFill>
                          <a:schemeClr val="tx1"/>
                        </a:solidFill>
                        <a:latin typeface="Cambria Math" panose="02040503050406030204" pitchFamily="18" charset="0"/>
                      </a:rPr>
                      <m:t>)</m:t>
                    </m:r>
                  </m:oMath>
                </a14:m>
                <a:r>
                  <a:rPr lang="en-IN" sz="22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where</a:t>
                </a:r>
                <a:r>
                  <a:rPr lang="en-IN" sz="2200" dirty="0">
                    <a:solidFill>
                      <a:srgbClr val="0B2BB5"/>
                    </a:solidFill>
                    <a:latin typeface="Gabriola" panose="04040605051002020D02" pitchFamily="82" charset="0"/>
                  </a:rPr>
                  <a:t> </a:t>
                </a:r>
                <a14:m>
                  <m:oMath xmlns:m="http://schemas.openxmlformats.org/officeDocument/2006/math">
                    <m:sSup>
                      <m:sSupPr>
                        <m:ctrlPr>
                          <a:rPr lang="en-IN" sz="1800" i="1" dirty="0" smtClean="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𝒸</m:t>
                        </m:r>
                      </m:e>
                      <m:sup>
                        <m:r>
                          <a:rPr lang="en-IN" sz="1800" i="1" dirty="0">
                            <a:solidFill>
                              <a:schemeClr val="tx1"/>
                            </a:solidFill>
                            <a:latin typeface="Cambria Math" panose="02040503050406030204" pitchFamily="18" charset="0"/>
                          </a:rPr>
                          <m:t>𝛼</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oMath>
                </a14:m>
                <a:r>
                  <a:rPr lang="en-IN" sz="22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and</a:t>
                </a:r>
                <a:r>
                  <a:rPr lang="en-IN" sz="2200" dirty="0">
                    <a:solidFill>
                      <a:srgbClr val="8C3434"/>
                    </a:solidFill>
                    <a:latin typeface="Gabriola" panose="04040605051002020D02" pitchFamily="82" charset="0"/>
                  </a:rPr>
                  <a:t> </a:t>
                </a:r>
                <a14:m>
                  <m:oMath xmlns:m="http://schemas.openxmlformats.org/officeDocument/2006/math">
                    <m:sSup>
                      <m:sSupPr>
                        <m:ctrlPr>
                          <a:rPr lang="en-IN" sz="1800" i="1" dirty="0" smtClean="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𝒸</m:t>
                        </m:r>
                      </m:e>
                      <m:sup>
                        <m:r>
                          <a:rPr lang="en-IN" sz="1800" i="1" dirty="0">
                            <a:solidFill>
                              <a:schemeClr val="tx1"/>
                            </a:solidFill>
                            <a:latin typeface="Cambria Math" panose="02040503050406030204" pitchFamily="18" charset="0"/>
                          </a:rPr>
                          <m:t>𝛽</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are defined as</a:t>
                </a:r>
              </a:p>
              <a:p>
                <a:pPr marL="0" indent="0" algn="just">
                  <a:lnSpc>
                    <a:spcPct val="120000"/>
                  </a:lnSpc>
                  <a:spcBef>
                    <a:spcPts val="0"/>
                  </a:spcBef>
                  <a:buNone/>
                </a:pPr>
                <a14:m>
                  <m:oMathPara xmlns:m="http://schemas.openxmlformats.org/officeDocument/2006/math">
                    <m:oMathParaPr>
                      <m:jc m:val="centerGroup"/>
                    </m:oMathParaPr>
                    <m:oMath xmlns:m="http://schemas.openxmlformats.org/officeDocument/2006/math">
                      <m:sSup>
                        <m:sSupPr>
                          <m:ctrlPr>
                            <a:rPr lang="en-IN" sz="1800" i="1" dirty="0" smtClean="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𝒸</m:t>
                          </m:r>
                        </m:e>
                        <m:sup>
                          <m:r>
                            <a:rPr lang="en-IN" sz="1800" i="1" dirty="0">
                              <a:solidFill>
                                <a:schemeClr val="tx1"/>
                              </a:solidFill>
                              <a:latin typeface="Cambria Math" panose="02040503050406030204" pitchFamily="18" charset="0"/>
                            </a:rPr>
                            <m:t>𝛼</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b="0" i="1" dirty="0" smtClean="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num>
                        <m:den>
                          <m:r>
                            <a:rPr lang="en-IN" sz="1800" i="1" dirty="0">
                              <a:solidFill>
                                <a:schemeClr val="tx1"/>
                              </a:solidFill>
                              <a:latin typeface="Cambria Math" panose="02040503050406030204" pitchFamily="18" charset="0"/>
                            </a:rPr>
                            <m:t>4</m:t>
                          </m:r>
                          <m:r>
                            <a:rPr lang="en-IN" sz="1800" i="1" dirty="0">
                              <a:solidFill>
                                <a:schemeClr val="tx1"/>
                              </a:solidFill>
                              <a:latin typeface="Cambria Math" panose="02040503050406030204" pitchFamily="18" charset="0"/>
                            </a:rPr>
                            <m:t>𝜀</m:t>
                          </m:r>
                        </m:den>
                      </m:f>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1+2</m:t>
                          </m:r>
                          <m:r>
                            <a:rPr lang="en-IN" sz="1800" i="1">
                              <a:solidFill>
                                <a:schemeClr val="tx1"/>
                              </a:solidFill>
                              <a:latin typeface="Cambria Math" panose="02040503050406030204" pitchFamily="18" charset="0"/>
                            </a:rPr>
                            <m:t>𝑖</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𝜏</m:t>
                          </m:r>
                        </m:e>
                      </m:d>
                      <m:r>
                        <a:rPr lang="en-IN" sz="1800" i="1">
                          <a:solidFill>
                            <a:schemeClr val="tx1"/>
                          </a:solidFill>
                          <a:latin typeface="Cambria Math" panose="02040503050406030204" pitchFamily="18" charset="0"/>
                        </a:rPr>
                        <m:t>, </m:t>
                      </m:r>
                      <m:r>
                        <a:rPr lang="en-IN" sz="1800" b="0" i="1" smtClean="0">
                          <a:solidFill>
                            <a:schemeClr val="tx1"/>
                          </a:solidFill>
                          <a:latin typeface="Cambria Math" panose="02040503050406030204" pitchFamily="18" charset="0"/>
                        </a:rPr>
                        <m:t> </m:t>
                      </m:r>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𝒸</m:t>
                          </m:r>
                        </m:e>
                        <m:sup>
                          <m:r>
                            <a:rPr lang="en-IN" sz="1800" i="1" dirty="0">
                              <a:solidFill>
                                <a:schemeClr val="tx1"/>
                              </a:solidFill>
                              <a:latin typeface="Cambria Math" panose="02040503050406030204" pitchFamily="18" charset="0"/>
                            </a:rPr>
                            <m:t>𝛽</m:t>
                          </m:r>
                        </m:sup>
                      </m:s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num>
                        <m:den>
                          <m:r>
                            <a:rPr lang="en-IN" sz="1800" i="1" dirty="0">
                              <a:solidFill>
                                <a:schemeClr val="tx1"/>
                              </a:solidFill>
                              <a:latin typeface="Cambria Math" panose="02040503050406030204" pitchFamily="18" charset="0"/>
                            </a:rPr>
                            <m:t>4</m:t>
                          </m:r>
                          <m:r>
                            <a:rPr lang="en-IN" sz="1800" i="1" dirty="0">
                              <a:solidFill>
                                <a:schemeClr val="tx1"/>
                              </a:solidFill>
                              <a:latin typeface="Cambria Math" panose="02040503050406030204" pitchFamily="18" charset="0"/>
                            </a:rPr>
                            <m:t>𝜀</m:t>
                          </m:r>
                        </m:den>
                      </m:f>
                      <m:r>
                        <a:rPr lang="en-IN" sz="1800" b="0" i="1" dirty="0"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gn="just">
                  <a:lnSpc>
                    <a:spcPct val="120000"/>
                  </a:lnSpc>
                  <a:spcBef>
                    <a:spcPts val="0"/>
                  </a:spcBef>
                  <a:buFont typeface="Wingdings" panose="05000000000000000000" pitchFamily="2" charset="2"/>
                  <a:buChar char="Ø"/>
                </a:pPr>
                <a:r>
                  <a:rPr lang="en-IN" sz="2400" dirty="0">
                    <a:solidFill>
                      <a:srgbClr val="0B2BB5"/>
                    </a:solidFill>
                    <a:latin typeface="Gabriola" panose="04040605051002020D02" pitchFamily="82" charset="0"/>
                  </a:rPr>
                  <a:t>Here, the small parameter is defined in terms of the gravitational wave amplitude as </a:t>
                </a:r>
                <a14:m>
                  <m:oMath xmlns:m="http://schemas.openxmlformats.org/officeDocument/2006/math">
                    <m:acc>
                      <m:accPr>
                        <m:chr m:val="̃"/>
                        <m:ctrlPr>
                          <a:rPr lang="en-IN" sz="1800" i="1" smtClean="0">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𝜀</m:t>
                        </m:r>
                      </m:e>
                    </m:acc>
                    <m:r>
                      <a:rPr lang="en-IN" sz="1800" b="0" i="1" smtClean="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𝜀</m:t>
                    </m:r>
                  </m:oMath>
                </a14:m>
                <a:r>
                  <a:rPr lang="en-IN" sz="1800" dirty="0">
                    <a:solidFill>
                      <a:schemeClr val="tx1"/>
                    </a:solidFill>
                    <a:latin typeface="Gabriola" panose="04040605051002020D02" pitchFamily="82" charset="0"/>
                  </a:rPr>
                  <a:t> </a:t>
                </a:r>
                <a14:m>
                  <m:oMath xmlns:m="http://schemas.openxmlformats.org/officeDocument/2006/math">
                    <m:f>
                      <m:fPr>
                        <m:ctrlPr>
                          <a:rPr lang="en-IN" sz="1800" i="1">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𝑘</m:t>
                                </m:r>
                              </m:e>
                              <m:sub>
                                <m:r>
                                  <a:rPr lang="en-IN" sz="1800" i="1">
                                    <a:solidFill>
                                      <a:schemeClr val="tx1"/>
                                    </a:solidFill>
                                    <a:latin typeface="Cambria Math" panose="02040503050406030204" pitchFamily="18" charset="0"/>
                                  </a:rPr>
                                  <m:t>𝛽</m:t>
                                </m:r>
                              </m:sub>
                              <m:sup>
                                <m:r>
                                  <a:rPr lang="en-IN" sz="1800" i="1">
                                    <a:solidFill>
                                      <a:schemeClr val="tx1"/>
                                    </a:solidFill>
                                    <a:latin typeface="Cambria Math" panose="02040503050406030204" pitchFamily="18" charset="0"/>
                                  </a:rPr>
                                  <m:t>𝑥</m:t>
                                </m:r>
                              </m:sup>
                            </m:sSubSup>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𝑘</m:t>
                                </m:r>
                              </m:e>
                              <m:sub>
                                <m:r>
                                  <a:rPr lang="en-IN" sz="1800" i="1">
                                    <a:solidFill>
                                      <a:schemeClr val="tx1"/>
                                    </a:solidFill>
                                    <a:latin typeface="Cambria Math" panose="02040503050406030204" pitchFamily="18" charset="0"/>
                                  </a:rPr>
                                  <m:t>𝛽</m:t>
                                </m:r>
                              </m:sub>
                              <m:sup>
                                <m:r>
                                  <a:rPr lang="en-IN" sz="1800" i="1">
                                    <a:solidFill>
                                      <a:schemeClr val="tx1"/>
                                    </a:solidFill>
                                    <a:latin typeface="Cambria Math" panose="02040503050406030204" pitchFamily="18" charset="0"/>
                                  </a:rPr>
                                  <m:t>𝑦</m:t>
                                </m:r>
                              </m:sup>
                            </m:sSubSup>
                          </m:e>
                          <m:sup>
                            <m:r>
                              <a:rPr lang="en-IN" sz="1800" i="1">
                                <a:solidFill>
                                  <a:schemeClr val="tx1"/>
                                </a:solidFill>
                                <a:latin typeface="Cambria Math" panose="02040503050406030204" pitchFamily="18" charset="0"/>
                              </a:rPr>
                              <m:t>2</m:t>
                            </m:r>
                          </m:sup>
                        </m:sSup>
                      </m:num>
                      <m:den>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𝑘</m:t>
                            </m:r>
                          </m:e>
                          <m:sub>
                            <m:r>
                              <a:rPr lang="en-IN" sz="1800" i="1">
                                <a:solidFill>
                                  <a:schemeClr val="tx1"/>
                                </a:solidFill>
                                <a:latin typeface="Cambria Math" panose="02040503050406030204" pitchFamily="18" charset="0"/>
                              </a:rPr>
                              <m:t>𝛽</m:t>
                            </m:r>
                          </m:sub>
                          <m:sup>
                            <m:r>
                              <a:rPr lang="en-IN" sz="1800" i="1">
                                <a:solidFill>
                                  <a:schemeClr val="tx1"/>
                                </a:solidFill>
                                <a:latin typeface="Cambria Math" panose="02040503050406030204" pitchFamily="18" charset="0"/>
                              </a:rPr>
                              <m:t>2</m:t>
                            </m:r>
                          </m:sup>
                        </m:sSubSup>
                      </m:den>
                    </m:f>
                  </m:oMath>
                </a14:m>
                <a:r>
                  <a:rPr lang="en-IN" sz="1800" dirty="0">
                    <a:solidFill>
                      <a:schemeClr val="tx1"/>
                    </a:solidFill>
                    <a:latin typeface="Gabriola" panose="04040605051002020D02" pitchFamily="82" charset="0"/>
                  </a:rPr>
                  <a:t>.</a:t>
                </a:r>
              </a:p>
              <a:p>
                <a:pPr algn="just">
                  <a:lnSpc>
                    <a:spcPct val="120000"/>
                  </a:lnSpc>
                  <a:spcBef>
                    <a:spcPts val="0"/>
                  </a:spcBef>
                  <a:buFont typeface="Courier New" panose="02070309020205020404" pitchFamily="49" charset="0"/>
                  <a:buChar char="o"/>
                </a:pPr>
                <a:r>
                  <a:rPr lang="en-IN" sz="2400" dirty="0">
                    <a:solidFill>
                      <a:srgbClr val="702A2A"/>
                    </a:solidFill>
                    <a:latin typeface="Gabriola" panose="04040605051002020D02" pitchFamily="82" charset="0"/>
                  </a:rPr>
                  <a:t>With the Bogoliubov coefficients in hand, our next aim is to construct a “symplectic” matrix which will transform the covariance matrix of the unperturbed BEC system and from there obtain the modified covariance matrix.</a:t>
                </a:r>
              </a:p>
              <a:p>
                <a:pPr algn="just">
                  <a:lnSpc>
                    <a:spcPct val="120000"/>
                  </a:lnSpc>
                  <a:spcBef>
                    <a:spcPts val="0"/>
                  </a:spcBef>
                  <a:buFont typeface="Courier New" panose="02070309020205020404" pitchFamily="49" charset="0"/>
                  <a:buChar char="o"/>
                </a:pPr>
                <a:r>
                  <a:rPr lang="en-IN" sz="2400" dirty="0">
                    <a:solidFill>
                      <a:srgbClr val="782E92"/>
                    </a:solidFill>
                    <a:latin typeface="Gabriola" panose="04040605051002020D02" pitchFamily="82" charset="0"/>
                  </a:rPr>
                  <a:t>Using the elements of this new matrix we shall then obtain the quantum gravity induced Fisher information which shall let us write down a quantum gravity modified Cramér-Rao bound. </a:t>
                </a:r>
              </a:p>
              <a:p>
                <a:pPr algn="just">
                  <a:lnSpc>
                    <a:spcPct val="120000"/>
                  </a:lnSpc>
                  <a:spcBef>
                    <a:spcPts val="0"/>
                  </a:spcBef>
                  <a:buFont typeface="Courier New" panose="02070309020205020404" pitchFamily="49" charset="0"/>
                  <a:buChar char="o"/>
                </a:pPr>
                <a:r>
                  <a:rPr lang="en-IN" sz="2400" b="1" dirty="0">
                    <a:solidFill>
                      <a:schemeClr val="accent6">
                        <a:lumMod val="50000"/>
                      </a:schemeClr>
                    </a:solidFill>
                    <a:latin typeface="Gabriola" panose="04040605051002020D02" pitchFamily="82" charset="0"/>
                  </a:rPr>
                  <a:t>From this inequality, we can finally obtain the minimum uncertainty in the measured amplitude of the gravitational wave. </a:t>
                </a:r>
                <a:endParaRPr lang="en-IN" sz="2000" b="1" dirty="0">
                  <a:solidFill>
                    <a:schemeClr val="accent6">
                      <a:lumMod val="50000"/>
                    </a:schemeClr>
                  </a:solidFill>
                  <a:latin typeface="Gabriola" panose="04040605051002020D02" pitchFamily="82" charset="0"/>
                </a:endParaRPr>
              </a:p>
              <a:p>
                <a:pPr marL="0" indent="0" algn="just">
                  <a:lnSpc>
                    <a:spcPct val="120000"/>
                  </a:lnSpc>
                  <a:spcBef>
                    <a:spcPts val="0"/>
                  </a:spcBef>
                  <a:buNone/>
                </a:pPr>
                <a:endParaRPr lang="en-IN" sz="2200" dirty="0">
                  <a:solidFill>
                    <a:srgbClr val="0B2BB5"/>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E24DC72C-CDDC-C89D-D854-EE67EC48A5DD}"/>
                  </a:ext>
                </a:extLst>
              </p:cNvPr>
              <p:cNvSpPr>
                <a:spLocks noGrp="1" noRot="1" noChangeAspect="1" noMove="1" noResize="1" noEditPoints="1" noAdjustHandles="1" noChangeArrowheads="1" noChangeShapeType="1" noTextEdit="1"/>
              </p:cNvSpPr>
              <p:nvPr>
                <p:ph idx="1"/>
              </p:nvPr>
            </p:nvSpPr>
            <p:spPr>
              <a:xfrm>
                <a:off x="302754" y="270024"/>
                <a:ext cx="11586491" cy="6505127"/>
              </a:xfrm>
              <a:blipFill>
                <a:blip r:embed="rId2"/>
                <a:stretch>
                  <a:fillRect l="-737" t="-281" r="-1316"/>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99783CA2-29CA-C25E-FF8A-3FAE59ED3E02}"/>
              </a:ext>
            </a:extLst>
          </p:cNvPr>
          <p:cNvSpPr>
            <a:spLocks noGrp="1"/>
          </p:cNvSpPr>
          <p:nvPr>
            <p:ph type="sldNum" sz="quarter" idx="12"/>
          </p:nvPr>
        </p:nvSpPr>
        <p:spPr/>
        <p:txBody>
          <a:bodyPr/>
          <a:lstStyle/>
          <a:p>
            <a:fld id="{1F389A8C-0E70-4ABF-BB80-974D4641D6A7}" type="slidenum">
              <a:rPr lang="en-IN" smtClean="0"/>
              <a:t>16</a:t>
            </a:fld>
            <a:endParaRPr lang="en-IN" dirty="0"/>
          </a:p>
        </p:txBody>
      </p:sp>
    </p:spTree>
    <p:extLst>
      <p:ext uri="{BB962C8B-B14F-4D97-AF65-F5344CB8AC3E}">
        <p14:creationId xmlns:p14="http://schemas.microsoft.com/office/powerpoint/2010/main" val="395598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3436A8-7CC4-79EA-4967-891B4E06226C}"/>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FB70E84A-E23F-5AC8-D4B5-9E9EA3AEA2ED}"/>
                  </a:ext>
                </a:extLst>
              </p:cNvPr>
              <p:cNvSpPr txBox="1">
                <a:spLocks/>
              </p:cNvSpPr>
              <p:nvPr/>
            </p:nvSpPr>
            <p:spPr>
              <a:xfrm>
                <a:off x="341623" y="1160666"/>
                <a:ext cx="11676500" cy="569733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buFont typeface="Wingdings" panose="05000000000000000000" pitchFamily="2" charset="2"/>
                  <a:buChar char="Ø"/>
                </a:pPr>
                <a:r>
                  <a:rPr lang="en-IN" sz="3200" dirty="0">
                    <a:solidFill>
                      <a:srgbClr val="0B2BB5"/>
                    </a:solidFill>
                    <a:latin typeface="Gabriola" panose="04040605051002020D02" pitchFamily="82" charset="0"/>
                  </a:rPr>
                  <a:t>We start by discussing the well-known Cramér-Rao bound.</a:t>
                </a:r>
              </a:p>
              <a:p>
                <a:pPr>
                  <a:lnSpc>
                    <a:spcPct val="150000"/>
                  </a:lnSpc>
                  <a:spcBef>
                    <a:spcPts val="0"/>
                  </a:spcBef>
                  <a:buFont typeface="Wingdings" panose="05000000000000000000" pitchFamily="2" charset="2"/>
                  <a:buChar char="Ø"/>
                </a:pPr>
                <a:r>
                  <a:rPr lang="en-IN" sz="3200" dirty="0">
                    <a:solidFill>
                      <a:srgbClr val="0B2BB5"/>
                    </a:solidFill>
                    <a:latin typeface="Gabriola" panose="04040605051002020D02" pitchFamily="82" charset="0"/>
                  </a:rPr>
                  <a:t>Consider a set of generalized measurements by a set of Hermitian operators </a:t>
                </a:r>
                <a14:m>
                  <m:oMath xmlns:m="http://schemas.openxmlformats.org/officeDocument/2006/math">
                    <m:acc>
                      <m:accPr>
                        <m:chr m:val="̂"/>
                        <m:ctrlPr>
                          <a:rPr lang="en-IN" sz="2600" b="0" i="1" smtClean="0">
                            <a:solidFill>
                              <a:schemeClr val="tx1"/>
                            </a:solidFill>
                            <a:latin typeface="Cambria Math" panose="02040503050406030204" pitchFamily="18" charset="0"/>
                          </a:rPr>
                        </m:ctrlPr>
                      </m:accPr>
                      <m:e>
                        <m:r>
                          <a:rPr lang="en-IN" sz="2600" b="0" i="1" smtClean="0">
                            <a:solidFill>
                              <a:schemeClr val="tx1"/>
                            </a:solidFill>
                            <a:latin typeface="Cambria Math" panose="02040503050406030204" pitchFamily="18" charset="0"/>
                          </a:rPr>
                          <m:t>𝒢</m:t>
                        </m:r>
                      </m:e>
                    </m:acc>
                    <m:r>
                      <a:rPr lang="en-IN" sz="2600" b="0" i="1" dirty="0" smtClean="0">
                        <a:solidFill>
                          <a:schemeClr val="tx1"/>
                        </a:solidFill>
                        <a:latin typeface="Cambria Math" panose="02040503050406030204" pitchFamily="18" charset="0"/>
                      </a:rPr>
                      <m:t>(</m:t>
                    </m:r>
                    <m:r>
                      <a:rPr lang="en-IN" sz="2600" b="0" i="1" dirty="0" smtClean="0">
                        <a:solidFill>
                          <a:schemeClr val="tx1"/>
                        </a:solidFill>
                        <a:latin typeface="Cambria Math" panose="02040503050406030204" pitchFamily="18" charset="0"/>
                      </a:rPr>
                      <m:t>𝜁</m:t>
                    </m:r>
                    <m:r>
                      <a:rPr lang="en-IN" sz="2600" b="0" i="1" dirty="0" smtClean="0">
                        <a:solidFill>
                          <a:schemeClr val="tx1"/>
                        </a:solidFill>
                        <a:latin typeface="Cambria Math" panose="02040503050406030204" pitchFamily="18" charset="0"/>
                      </a:rPr>
                      <m:t>)</m:t>
                    </m:r>
                  </m:oMath>
                </a14:m>
                <a:r>
                  <a:rPr lang="en-IN" sz="2600" dirty="0">
                    <a:solidFill>
                      <a:schemeClr val="tx1"/>
                    </a:solidFill>
                    <a:latin typeface="Gabriola" panose="04040605051002020D02" pitchFamily="82" charset="0"/>
                  </a:rPr>
                  <a:t> </a:t>
                </a:r>
                <a:r>
                  <a:rPr lang="en-IN" sz="3200" dirty="0">
                    <a:solidFill>
                      <a:srgbClr val="0B2BB5"/>
                    </a:solidFill>
                    <a:latin typeface="Gabriola" panose="04040605051002020D02" pitchFamily="82" charset="0"/>
                  </a:rPr>
                  <a:t>which are non-negative and</a:t>
                </a:r>
                <a:r>
                  <a:rPr lang="en-IN" sz="3200" dirty="0">
                    <a:solidFill>
                      <a:srgbClr val="8C3434"/>
                    </a:solidFill>
                    <a:latin typeface="Gabriola" panose="04040605051002020D02" pitchFamily="82" charset="0"/>
                  </a:rPr>
                  <a:t> </a:t>
                </a:r>
                <a14:m>
                  <m:oMath xmlns:m="http://schemas.openxmlformats.org/officeDocument/2006/math">
                    <m:nary>
                      <m:naryPr>
                        <m:subHide m:val="on"/>
                        <m:supHide m:val="on"/>
                        <m:ctrlPr>
                          <a:rPr lang="en-IN" sz="2600" b="0" i="1" smtClean="0">
                            <a:solidFill>
                              <a:schemeClr val="tx1"/>
                            </a:solidFill>
                            <a:latin typeface="Cambria Math" panose="02040503050406030204" pitchFamily="18" charset="0"/>
                          </a:rPr>
                        </m:ctrlPr>
                      </m:naryPr>
                      <m:sub/>
                      <m:sup/>
                      <m:e>
                        <m:r>
                          <a:rPr lang="en-IN" sz="2600" b="0" i="1" smtClean="0">
                            <a:solidFill>
                              <a:schemeClr val="tx1"/>
                            </a:solidFill>
                            <a:latin typeface="Cambria Math" panose="02040503050406030204" pitchFamily="18" charset="0"/>
                          </a:rPr>
                          <m:t>𝑑</m:t>
                        </m:r>
                        <m:r>
                          <a:rPr lang="en-IN" sz="2600" b="0" i="1" smtClean="0">
                            <a:solidFill>
                              <a:schemeClr val="tx1"/>
                            </a:solidFill>
                            <a:latin typeface="Cambria Math" panose="02040503050406030204" pitchFamily="18" charset="0"/>
                          </a:rPr>
                          <m:t>𝜁</m:t>
                        </m:r>
                        <m:acc>
                          <m:accPr>
                            <m:chr m:val="̂"/>
                            <m:ctrlPr>
                              <a:rPr lang="en-IN" sz="2600" i="1">
                                <a:solidFill>
                                  <a:schemeClr val="tx1"/>
                                </a:solidFill>
                                <a:latin typeface="Cambria Math" panose="02040503050406030204" pitchFamily="18" charset="0"/>
                              </a:rPr>
                            </m:ctrlPr>
                          </m:accPr>
                          <m:e>
                            <m:r>
                              <a:rPr lang="en-IN" sz="2600" i="1">
                                <a:solidFill>
                                  <a:schemeClr val="tx1"/>
                                </a:solidFill>
                                <a:latin typeface="Cambria Math" panose="02040503050406030204" pitchFamily="18" charset="0"/>
                              </a:rPr>
                              <m:t>𝒢</m:t>
                            </m:r>
                          </m:e>
                        </m:acc>
                        <m:r>
                          <a:rPr lang="en-IN" sz="2600" i="1" dirty="0">
                            <a:solidFill>
                              <a:schemeClr val="tx1"/>
                            </a:solidFill>
                            <a:latin typeface="Cambria Math" panose="02040503050406030204" pitchFamily="18" charset="0"/>
                          </a:rPr>
                          <m:t>(</m:t>
                        </m:r>
                        <m:r>
                          <a:rPr lang="en-IN" sz="2600" i="1" dirty="0">
                            <a:solidFill>
                              <a:schemeClr val="tx1"/>
                            </a:solidFill>
                            <a:latin typeface="Cambria Math" panose="02040503050406030204" pitchFamily="18" charset="0"/>
                          </a:rPr>
                          <m:t>𝜁</m:t>
                        </m:r>
                        <m:r>
                          <a:rPr lang="en-IN" sz="2600" i="1" dirty="0">
                            <a:solidFill>
                              <a:schemeClr val="tx1"/>
                            </a:solidFill>
                            <a:latin typeface="Cambria Math" panose="02040503050406030204" pitchFamily="18" charset="0"/>
                          </a:rPr>
                          <m:t>)</m:t>
                        </m:r>
                      </m:e>
                    </m:nary>
                    <m:r>
                      <a:rPr lang="en-IN" sz="2600" b="0" i="1" smtClean="0">
                        <a:solidFill>
                          <a:schemeClr val="tx1"/>
                        </a:solidFill>
                        <a:latin typeface="Cambria Math" panose="02040503050406030204" pitchFamily="18" charset="0"/>
                      </a:rPr>
                      <m:t>=</m:t>
                    </m:r>
                    <m:acc>
                      <m:accPr>
                        <m:chr m:val="̂"/>
                        <m:ctrlPr>
                          <a:rPr lang="en-IN" sz="2600" b="0" i="1" smtClean="0">
                            <a:solidFill>
                              <a:schemeClr val="tx1"/>
                            </a:solidFill>
                            <a:latin typeface="Cambria Math" panose="02040503050406030204" pitchFamily="18" charset="0"/>
                          </a:rPr>
                        </m:ctrlPr>
                      </m:accPr>
                      <m:e>
                        <m:r>
                          <a:rPr lang="en-IN" sz="2600" i="1">
                            <a:solidFill>
                              <a:schemeClr val="tx1"/>
                            </a:solidFill>
                            <a:latin typeface="Cambria Math" panose="02040503050406030204" pitchFamily="18" charset="0"/>
                          </a:rPr>
                          <m:t>𝟙</m:t>
                        </m:r>
                      </m:e>
                    </m:acc>
                    <m:r>
                      <a:rPr lang="en-IN" sz="2600" b="0" i="1" smtClean="0">
                        <a:solidFill>
                          <a:srgbClr val="0B2BB5"/>
                        </a:solidFill>
                        <a:latin typeface="Cambria Math" panose="02040503050406030204" pitchFamily="18" charset="0"/>
                      </a:rPr>
                      <m:t>.</m:t>
                    </m:r>
                  </m:oMath>
                </a14:m>
                <a:endParaRPr lang="en-IN" sz="3200" dirty="0">
                  <a:solidFill>
                    <a:srgbClr val="0B2BB5"/>
                  </a:solidFill>
                  <a:latin typeface="Gabriola" panose="04040605051002020D02" pitchFamily="82" charset="0"/>
                </a:endParaRPr>
              </a:p>
              <a:p>
                <a:pPr>
                  <a:lnSpc>
                    <a:spcPct val="150000"/>
                  </a:lnSpc>
                  <a:spcBef>
                    <a:spcPts val="0"/>
                  </a:spcBef>
                  <a:buFont typeface="Wingdings" panose="05000000000000000000" pitchFamily="2" charset="2"/>
                  <a:buChar char="Ø"/>
                </a:pPr>
                <a:r>
                  <a:rPr lang="en-IN" sz="3200" dirty="0">
                    <a:solidFill>
                      <a:srgbClr val="0B2BB5"/>
                    </a:solidFill>
                    <a:latin typeface="Gabriola" panose="04040605051002020D02" pitchFamily="82" charset="0"/>
                  </a:rPr>
                  <a:t>If the probability density for obtaining the result </a:t>
                </a:r>
                <a14:m>
                  <m:oMath xmlns:m="http://schemas.openxmlformats.org/officeDocument/2006/math">
                    <m:r>
                      <a:rPr lang="en-IN" sz="2600" b="0" i="1" smtClean="0">
                        <a:solidFill>
                          <a:schemeClr val="tx1"/>
                        </a:solidFill>
                        <a:latin typeface="Cambria Math" panose="02040503050406030204" pitchFamily="18" charset="0"/>
                      </a:rPr>
                      <m:t>𝜁</m:t>
                    </m:r>
                  </m:oMath>
                </a14:m>
                <a:r>
                  <a:rPr lang="en-IN" sz="3200" dirty="0">
                    <a:solidFill>
                      <a:srgbClr val="0B2BB5"/>
                    </a:solidFill>
                    <a:latin typeface="Gabriola" panose="04040605051002020D02" pitchFamily="82" charset="0"/>
                  </a:rPr>
                  <a:t>, when a parameter </a:t>
                </a:r>
                <a14:m>
                  <m:oMath xmlns:m="http://schemas.openxmlformats.org/officeDocument/2006/math">
                    <m:r>
                      <a:rPr lang="en-IN" sz="2600" b="0" i="1" smtClean="0">
                        <a:solidFill>
                          <a:schemeClr val="tx1"/>
                        </a:solidFill>
                        <a:latin typeface="Cambria Math" panose="02040503050406030204" pitchFamily="18" charset="0"/>
                      </a:rPr>
                      <m:t>𝜗</m:t>
                    </m:r>
                  </m:oMath>
                </a14:m>
                <a:r>
                  <a:rPr lang="en-IN" sz="3200" dirty="0">
                    <a:solidFill>
                      <a:srgbClr val="0B2BB5"/>
                    </a:solidFill>
                    <a:latin typeface="Gabriola" panose="04040605051002020D02" pitchFamily="82" charset="0"/>
                  </a:rPr>
                  <a:t> is given, is </a:t>
                </a:r>
                <a14:m>
                  <m:oMath xmlns:m="http://schemas.openxmlformats.org/officeDocument/2006/math">
                    <m:r>
                      <a:rPr lang="en-IN" sz="2600" b="0" i="1" smtClean="0">
                        <a:solidFill>
                          <a:schemeClr val="tx1"/>
                        </a:solidFill>
                        <a:latin typeface="Cambria Math" panose="02040503050406030204" pitchFamily="18" charset="0"/>
                      </a:rPr>
                      <m:t>𝑝</m:t>
                    </m:r>
                    <m:d>
                      <m:dPr>
                        <m:ctrlPr>
                          <a:rPr lang="en-IN" sz="2600" b="0" i="1" smtClean="0">
                            <a:solidFill>
                              <a:schemeClr val="tx1"/>
                            </a:solidFill>
                            <a:latin typeface="Cambria Math" panose="02040503050406030204" pitchFamily="18" charset="0"/>
                          </a:rPr>
                        </m:ctrlPr>
                      </m:dPr>
                      <m:e>
                        <m:r>
                          <a:rPr lang="en-IN" sz="2600" b="0" i="1" smtClean="0">
                            <a:solidFill>
                              <a:schemeClr val="tx1"/>
                            </a:solidFill>
                            <a:latin typeface="Cambria Math" panose="02040503050406030204" pitchFamily="18" charset="0"/>
                          </a:rPr>
                          <m:t>𝜁</m:t>
                        </m:r>
                      </m:e>
                      <m:e>
                        <m:r>
                          <a:rPr lang="en-IN" sz="2600" b="0" i="1" smtClean="0">
                            <a:solidFill>
                              <a:schemeClr val="tx1"/>
                            </a:solidFill>
                            <a:latin typeface="Cambria Math" panose="02040503050406030204" pitchFamily="18" charset="0"/>
                          </a:rPr>
                          <m:t>𝜗</m:t>
                        </m:r>
                      </m:e>
                    </m:d>
                    <m:r>
                      <a:rPr lang="en-IN" sz="2600" b="0" i="1" smtClean="0">
                        <a:solidFill>
                          <a:schemeClr val="tx1"/>
                        </a:solidFill>
                        <a:latin typeface="Cambria Math" panose="02040503050406030204" pitchFamily="18" charset="0"/>
                      </a:rPr>
                      <m:t>=</m:t>
                    </m:r>
                    <m:r>
                      <m:rPr>
                        <m:sty m:val="p"/>
                      </m:rPr>
                      <a:rPr lang="en-IN" sz="2600" b="0" i="0" smtClean="0">
                        <a:solidFill>
                          <a:schemeClr val="tx1"/>
                        </a:solidFill>
                        <a:latin typeface="Cambria Math" panose="02040503050406030204" pitchFamily="18" charset="0"/>
                      </a:rPr>
                      <m:t>tr</m:t>
                    </m:r>
                    <m:r>
                      <a:rPr lang="en-IN" sz="2600" b="0" i="1" smtClean="0">
                        <a:solidFill>
                          <a:schemeClr val="tx1"/>
                        </a:solidFill>
                        <a:latin typeface="Cambria Math" panose="02040503050406030204" pitchFamily="18" charset="0"/>
                      </a:rPr>
                      <m:t>[</m:t>
                    </m:r>
                    <m:acc>
                      <m:accPr>
                        <m:chr m:val="̂"/>
                        <m:ctrlPr>
                          <a:rPr lang="en-IN" sz="2600" i="1">
                            <a:solidFill>
                              <a:schemeClr val="tx1"/>
                            </a:solidFill>
                            <a:latin typeface="Cambria Math" panose="02040503050406030204" pitchFamily="18" charset="0"/>
                          </a:rPr>
                        </m:ctrlPr>
                      </m:accPr>
                      <m:e>
                        <m:r>
                          <a:rPr lang="en-IN" sz="2600" i="1">
                            <a:solidFill>
                              <a:schemeClr val="tx1"/>
                            </a:solidFill>
                            <a:latin typeface="Cambria Math" panose="02040503050406030204" pitchFamily="18" charset="0"/>
                          </a:rPr>
                          <m:t>𝒢</m:t>
                        </m:r>
                      </m:e>
                    </m:acc>
                    <m:d>
                      <m:dPr>
                        <m:ctrlPr>
                          <a:rPr lang="en-IN" sz="2600" i="1" dirty="0">
                            <a:solidFill>
                              <a:schemeClr val="tx1"/>
                            </a:solidFill>
                            <a:latin typeface="Cambria Math" panose="02040503050406030204" pitchFamily="18" charset="0"/>
                          </a:rPr>
                        </m:ctrlPr>
                      </m:dPr>
                      <m:e>
                        <m:r>
                          <a:rPr lang="en-IN" sz="2600" i="1" dirty="0">
                            <a:solidFill>
                              <a:schemeClr val="tx1"/>
                            </a:solidFill>
                            <a:latin typeface="Cambria Math" panose="02040503050406030204" pitchFamily="18" charset="0"/>
                          </a:rPr>
                          <m:t>𝜁</m:t>
                        </m:r>
                      </m:e>
                    </m:d>
                    <m:acc>
                      <m:accPr>
                        <m:chr m:val="̂"/>
                        <m:ctrlPr>
                          <a:rPr lang="en-IN" sz="2600" b="0" i="1" dirty="0" smtClean="0">
                            <a:solidFill>
                              <a:schemeClr val="tx1"/>
                            </a:solidFill>
                            <a:latin typeface="Cambria Math" panose="02040503050406030204" pitchFamily="18" charset="0"/>
                          </a:rPr>
                        </m:ctrlPr>
                      </m:accPr>
                      <m:e>
                        <m:r>
                          <a:rPr lang="en-IN" sz="2600" b="0" i="1" dirty="0" smtClean="0">
                            <a:solidFill>
                              <a:schemeClr val="tx1"/>
                            </a:solidFill>
                            <a:latin typeface="Cambria Math" panose="02040503050406030204" pitchFamily="18" charset="0"/>
                          </a:rPr>
                          <m:t>𝜌</m:t>
                        </m:r>
                      </m:e>
                    </m:acc>
                    <m:d>
                      <m:dPr>
                        <m:ctrlPr>
                          <a:rPr lang="en-IN" sz="2600" b="0" i="1" dirty="0" smtClean="0">
                            <a:solidFill>
                              <a:schemeClr val="tx1"/>
                            </a:solidFill>
                            <a:latin typeface="Cambria Math" panose="02040503050406030204" pitchFamily="18" charset="0"/>
                          </a:rPr>
                        </m:ctrlPr>
                      </m:dPr>
                      <m:e>
                        <m:r>
                          <a:rPr lang="en-IN" sz="2600" b="0" i="1" dirty="0" smtClean="0">
                            <a:solidFill>
                              <a:schemeClr val="tx1"/>
                            </a:solidFill>
                            <a:latin typeface="Cambria Math" panose="02040503050406030204" pitchFamily="18" charset="0"/>
                          </a:rPr>
                          <m:t>𝜗</m:t>
                        </m:r>
                      </m:e>
                    </m:d>
                    <m:r>
                      <a:rPr lang="en-IN" sz="2600" b="0" i="1" smtClean="0">
                        <a:solidFill>
                          <a:schemeClr val="tx1"/>
                        </a:solidFill>
                        <a:latin typeface="Cambria Math" panose="02040503050406030204" pitchFamily="18" charset="0"/>
                      </a:rPr>
                      <m:t>] </m:t>
                    </m:r>
                  </m:oMath>
                </a14:m>
                <a:r>
                  <a:rPr lang="en-IN" sz="3200" dirty="0">
                    <a:solidFill>
                      <a:srgbClr val="0B2BB5"/>
                    </a:solidFill>
                    <a:latin typeface="Gabriola" panose="04040605051002020D02" pitchFamily="82" charset="0"/>
                  </a:rPr>
                  <a:t>then the classical Fisher information </a:t>
                </a:r>
                <a14:m>
                  <m:oMath xmlns:m="http://schemas.openxmlformats.org/officeDocument/2006/math">
                    <m:sSub>
                      <m:sSubPr>
                        <m:ctrlPr>
                          <a:rPr lang="en-IN" sz="2600" b="0" i="1" smtClean="0">
                            <a:solidFill>
                              <a:schemeClr val="tx1"/>
                            </a:solidFill>
                            <a:latin typeface="Cambria Math" panose="02040503050406030204" pitchFamily="18" charset="0"/>
                          </a:rPr>
                        </m:ctrlPr>
                      </m:sSubPr>
                      <m:e>
                        <m:r>
                          <a:rPr lang="en-IN" sz="2600" b="0" i="1" smtClean="0">
                            <a:solidFill>
                              <a:schemeClr val="tx1"/>
                            </a:solidFill>
                            <a:latin typeface="Cambria Math" panose="02040503050406030204" pitchFamily="18" charset="0"/>
                          </a:rPr>
                          <m:t>ℐ</m:t>
                        </m:r>
                      </m:e>
                      <m:sub>
                        <m:r>
                          <a:rPr lang="en-IN" sz="2600" b="0" i="1" smtClean="0">
                            <a:solidFill>
                              <a:schemeClr val="tx1"/>
                            </a:solidFill>
                            <a:latin typeface="Cambria Math" panose="02040503050406030204" pitchFamily="18" charset="0"/>
                          </a:rPr>
                          <m:t>𝜗</m:t>
                        </m:r>
                      </m:sub>
                    </m:sSub>
                  </m:oMath>
                </a14:m>
                <a:r>
                  <a:rPr lang="en-IN" sz="2600" dirty="0">
                    <a:solidFill>
                      <a:schemeClr val="tx1"/>
                    </a:solidFill>
                    <a:latin typeface="Gabriola" panose="04040605051002020D02" pitchFamily="82" charset="0"/>
                  </a:rPr>
                  <a:t> </a:t>
                </a:r>
                <a:r>
                  <a:rPr lang="en-IN" sz="3200" dirty="0">
                    <a:solidFill>
                      <a:srgbClr val="0B2BB5"/>
                    </a:solidFill>
                    <a:latin typeface="Gabriola" panose="04040605051002020D02" pitchFamily="82" charset="0"/>
                  </a:rPr>
                  <a:t>is defined as</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sSub>
                        <m:sSubPr>
                          <m:ctrlPr>
                            <a:rPr lang="en-IN" sz="2600" b="0" i="1" smtClean="0">
                              <a:solidFill>
                                <a:schemeClr val="tx1"/>
                              </a:solidFill>
                              <a:latin typeface="Cambria Math" panose="02040503050406030204" pitchFamily="18" charset="0"/>
                            </a:rPr>
                          </m:ctrlPr>
                        </m:sSubPr>
                        <m:e>
                          <m:r>
                            <a:rPr lang="en-IN" sz="2600" b="0" i="1" smtClean="0">
                              <a:solidFill>
                                <a:schemeClr val="tx1"/>
                              </a:solidFill>
                              <a:latin typeface="Cambria Math" panose="02040503050406030204" pitchFamily="18" charset="0"/>
                            </a:rPr>
                            <m:t>ℐ</m:t>
                          </m:r>
                        </m:e>
                        <m:sub>
                          <m:r>
                            <a:rPr lang="en-IN" sz="2600" b="0" i="1" smtClean="0">
                              <a:solidFill>
                                <a:schemeClr val="tx1"/>
                              </a:solidFill>
                              <a:latin typeface="Cambria Math" panose="02040503050406030204" pitchFamily="18" charset="0"/>
                            </a:rPr>
                            <m:t>𝜗</m:t>
                          </m:r>
                        </m:sub>
                      </m:sSub>
                      <m:r>
                        <a:rPr lang="en-IN" sz="2600" b="0" i="1" smtClean="0">
                          <a:solidFill>
                            <a:schemeClr val="tx1"/>
                          </a:solidFill>
                          <a:latin typeface="Cambria Math" panose="02040503050406030204" pitchFamily="18" charset="0"/>
                        </a:rPr>
                        <m:t>=</m:t>
                      </m:r>
                      <m:nary>
                        <m:naryPr>
                          <m:subHide m:val="on"/>
                          <m:supHide m:val="on"/>
                          <m:ctrlPr>
                            <a:rPr lang="en-IN" sz="2600" b="0" i="1" smtClean="0">
                              <a:solidFill>
                                <a:schemeClr val="tx1"/>
                              </a:solidFill>
                              <a:latin typeface="Cambria Math" panose="02040503050406030204" pitchFamily="18" charset="0"/>
                            </a:rPr>
                          </m:ctrlPr>
                        </m:naryPr>
                        <m:sub/>
                        <m:sup/>
                        <m:e>
                          <m:r>
                            <a:rPr lang="en-IN" sz="2600" b="0" i="1" smtClean="0">
                              <a:solidFill>
                                <a:schemeClr val="tx1"/>
                              </a:solidFill>
                              <a:latin typeface="Cambria Math" panose="02040503050406030204" pitchFamily="18" charset="0"/>
                            </a:rPr>
                            <m:t>𝑑</m:t>
                          </m:r>
                          <m:r>
                            <a:rPr lang="en-IN" sz="2600" b="0" i="1" smtClean="0">
                              <a:solidFill>
                                <a:schemeClr val="tx1"/>
                              </a:solidFill>
                              <a:latin typeface="Cambria Math" panose="02040503050406030204" pitchFamily="18" charset="0"/>
                            </a:rPr>
                            <m:t>𝜁</m:t>
                          </m:r>
                        </m:e>
                      </m:nary>
                      <m:r>
                        <a:rPr lang="en-IN" sz="2600" i="1">
                          <a:solidFill>
                            <a:schemeClr val="tx1"/>
                          </a:solidFill>
                          <a:latin typeface="Cambria Math" panose="02040503050406030204" pitchFamily="18" charset="0"/>
                        </a:rPr>
                        <m:t>𝑝</m:t>
                      </m:r>
                      <m:d>
                        <m:dPr>
                          <m:ctrlPr>
                            <a:rPr lang="en-IN" sz="2600" i="1">
                              <a:solidFill>
                                <a:schemeClr val="tx1"/>
                              </a:solidFill>
                              <a:latin typeface="Cambria Math" panose="02040503050406030204" pitchFamily="18" charset="0"/>
                            </a:rPr>
                          </m:ctrlPr>
                        </m:dPr>
                        <m:e>
                          <m:r>
                            <a:rPr lang="en-IN" sz="2600" i="1">
                              <a:solidFill>
                                <a:schemeClr val="tx1"/>
                              </a:solidFill>
                              <a:latin typeface="Cambria Math" panose="02040503050406030204" pitchFamily="18" charset="0"/>
                            </a:rPr>
                            <m:t>𝜁</m:t>
                          </m:r>
                        </m:e>
                        <m:e>
                          <m:r>
                            <a:rPr lang="en-IN" sz="2600" i="1">
                              <a:solidFill>
                                <a:schemeClr val="tx1"/>
                              </a:solidFill>
                              <a:latin typeface="Cambria Math" panose="02040503050406030204" pitchFamily="18" charset="0"/>
                            </a:rPr>
                            <m:t>𝜗</m:t>
                          </m:r>
                        </m:e>
                      </m:d>
                      <m:sSup>
                        <m:sSupPr>
                          <m:ctrlPr>
                            <a:rPr lang="en-IN" sz="2600" b="0" i="1" smtClean="0">
                              <a:solidFill>
                                <a:schemeClr val="tx1"/>
                              </a:solidFill>
                              <a:latin typeface="Cambria Math" panose="02040503050406030204" pitchFamily="18" charset="0"/>
                            </a:rPr>
                          </m:ctrlPr>
                        </m:sSupPr>
                        <m:e>
                          <m:d>
                            <m:dPr>
                              <m:begChr m:val="["/>
                              <m:endChr m:val="]"/>
                              <m:ctrlPr>
                                <a:rPr lang="en-IN" sz="2600" i="1" smtClean="0">
                                  <a:solidFill>
                                    <a:schemeClr val="tx1"/>
                                  </a:solidFill>
                                  <a:latin typeface="Cambria Math" panose="02040503050406030204" pitchFamily="18" charset="0"/>
                                </a:rPr>
                              </m:ctrlPr>
                            </m:dPr>
                            <m:e>
                              <m:f>
                                <m:fPr>
                                  <m:ctrlPr>
                                    <a:rPr lang="en-IN" sz="2600" b="0" i="1" smtClean="0">
                                      <a:solidFill>
                                        <a:schemeClr val="tx1"/>
                                      </a:solidFill>
                                      <a:latin typeface="Cambria Math" panose="02040503050406030204" pitchFamily="18" charset="0"/>
                                    </a:rPr>
                                  </m:ctrlPr>
                                </m:fPr>
                                <m:num>
                                  <m:r>
                                    <a:rPr lang="en-IN" sz="2600" b="0" i="1" smtClean="0">
                                      <a:solidFill>
                                        <a:schemeClr val="tx1"/>
                                      </a:solidFill>
                                      <a:latin typeface="Cambria Math" panose="02040503050406030204" pitchFamily="18" charset="0"/>
                                    </a:rPr>
                                    <m:t>𝜕</m:t>
                                  </m:r>
                                  <m:func>
                                    <m:funcPr>
                                      <m:ctrlPr>
                                        <a:rPr lang="en-IN" sz="2600" b="0" i="1" smtClean="0">
                                          <a:solidFill>
                                            <a:schemeClr val="tx1"/>
                                          </a:solidFill>
                                          <a:latin typeface="Cambria Math" panose="02040503050406030204" pitchFamily="18" charset="0"/>
                                        </a:rPr>
                                      </m:ctrlPr>
                                    </m:funcPr>
                                    <m:fName>
                                      <m:r>
                                        <m:rPr>
                                          <m:sty m:val="p"/>
                                        </m:rPr>
                                        <a:rPr lang="en-IN" sz="2600" b="0" i="0" smtClean="0">
                                          <a:solidFill>
                                            <a:schemeClr val="tx1"/>
                                          </a:solidFill>
                                          <a:latin typeface="Cambria Math" panose="02040503050406030204" pitchFamily="18" charset="0"/>
                                        </a:rPr>
                                        <m:t>ln</m:t>
                                      </m:r>
                                    </m:fName>
                                    <m:e>
                                      <m:r>
                                        <a:rPr lang="en-IN" sz="2600" i="1">
                                          <a:solidFill>
                                            <a:schemeClr val="tx1"/>
                                          </a:solidFill>
                                          <a:latin typeface="Cambria Math" panose="02040503050406030204" pitchFamily="18" charset="0"/>
                                        </a:rPr>
                                        <m:t>𝑝</m:t>
                                      </m:r>
                                      <m:d>
                                        <m:dPr>
                                          <m:ctrlPr>
                                            <a:rPr lang="en-IN" sz="2600" i="1">
                                              <a:solidFill>
                                                <a:schemeClr val="tx1"/>
                                              </a:solidFill>
                                              <a:latin typeface="Cambria Math" panose="02040503050406030204" pitchFamily="18" charset="0"/>
                                            </a:rPr>
                                          </m:ctrlPr>
                                        </m:dPr>
                                        <m:e>
                                          <m:r>
                                            <a:rPr lang="en-IN" sz="2600" i="1">
                                              <a:solidFill>
                                                <a:schemeClr val="tx1"/>
                                              </a:solidFill>
                                              <a:latin typeface="Cambria Math" panose="02040503050406030204" pitchFamily="18" charset="0"/>
                                            </a:rPr>
                                            <m:t>𝜁</m:t>
                                          </m:r>
                                        </m:e>
                                        <m:e>
                                          <m:r>
                                            <a:rPr lang="en-IN" sz="2600" i="1">
                                              <a:solidFill>
                                                <a:schemeClr val="tx1"/>
                                              </a:solidFill>
                                              <a:latin typeface="Cambria Math" panose="02040503050406030204" pitchFamily="18" charset="0"/>
                                            </a:rPr>
                                            <m:t>𝜗</m:t>
                                          </m:r>
                                        </m:e>
                                      </m:d>
                                    </m:e>
                                  </m:func>
                                </m:num>
                                <m:den>
                                  <m:r>
                                    <a:rPr lang="en-IN" sz="2600" b="0" i="1" smtClean="0">
                                      <a:solidFill>
                                        <a:schemeClr val="tx1"/>
                                      </a:solidFill>
                                      <a:latin typeface="Cambria Math" panose="02040503050406030204" pitchFamily="18" charset="0"/>
                                    </a:rPr>
                                    <m:t>𝜕𝜗</m:t>
                                  </m:r>
                                </m:den>
                              </m:f>
                            </m:e>
                          </m:d>
                        </m:e>
                        <m:sup>
                          <m:r>
                            <a:rPr lang="en-IN" sz="2600" b="0" i="1" smtClean="0">
                              <a:solidFill>
                                <a:schemeClr val="tx1"/>
                              </a:solidFill>
                              <a:latin typeface="Cambria Math" panose="02040503050406030204" pitchFamily="18" charset="0"/>
                            </a:rPr>
                            <m:t>2</m:t>
                          </m:r>
                        </m:sup>
                      </m:sSup>
                      <m:r>
                        <a:rPr lang="en-IN" sz="2600" b="0" i="1" smtClean="0">
                          <a:solidFill>
                            <a:schemeClr val="tx1"/>
                          </a:solidFill>
                          <a:latin typeface="Cambria Math" panose="02040503050406030204" pitchFamily="18" charset="0"/>
                        </a:rPr>
                        <m:t>=</m:t>
                      </m:r>
                      <m:nary>
                        <m:naryPr>
                          <m:subHide m:val="on"/>
                          <m:supHide m:val="on"/>
                          <m:ctrlPr>
                            <a:rPr lang="en-IN" sz="2600" b="0" i="1" smtClean="0">
                              <a:solidFill>
                                <a:schemeClr val="tx1"/>
                              </a:solidFill>
                              <a:latin typeface="Cambria Math" panose="02040503050406030204" pitchFamily="18" charset="0"/>
                            </a:rPr>
                          </m:ctrlPr>
                        </m:naryPr>
                        <m:sub/>
                        <m:sup/>
                        <m:e>
                          <m:f>
                            <m:fPr>
                              <m:ctrlPr>
                                <a:rPr lang="en-IN" sz="2600" b="0" i="1" smtClean="0">
                                  <a:solidFill>
                                    <a:schemeClr val="tx1"/>
                                  </a:solidFill>
                                  <a:latin typeface="Cambria Math" panose="02040503050406030204" pitchFamily="18" charset="0"/>
                                </a:rPr>
                              </m:ctrlPr>
                            </m:fPr>
                            <m:num>
                              <m:r>
                                <a:rPr lang="en-IN" sz="2600" b="0" i="1" smtClean="0">
                                  <a:solidFill>
                                    <a:schemeClr val="tx1"/>
                                  </a:solidFill>
                                  <a:latin typeface="Cambria Math" panose="02040503050406030204" pitchFamily="18" charset="0"/>
                                </a:rPr>
                                <m:t>𝑑</m:t>
                              </m:r>
                              <m:r>
                                <a:rPr lang="en-IN" sz="2600" b="0" i="1" smtClean="0">
                                  <a:solidFill>
                                    <a:schemeClr val="tx1"/>
                                  </a:solidFill>
                                  <a:latin typeface="Cambria Math" panose="02040503050406030204" pitchFamily="18" charset="0"/>
                                </a:rPr>
                                <m:t>𝜁</m:t>
                              </m:r>
                            </m:num>
                            <m:den>
                              <m:r>
                                <a:rPr lang="en-IN" sz="2600" i="1">
                                  <a:solidFill>
                                    <a:schemeClr val="tx1"/>
                                  </a:solidFill>
                                  <a:latin typeface="Cambria Math" panose="02040503050406030204" pitchFamily="18" charset="0"/>
                                </a:rPr>
                                <m:t>𝑝</m:t>
                              </m:r>
                              <m:d>
                                <m:dPr>
                                  <m:ctrlPr>
                                    <a:rPr lang="en-IN" sz="2600" i="1">
                                      <a:solidFill>
                                        <a:schemeClr val="tx1"/>
                                      </a:solidFill>
                                      <a:latin typeface="Cambria Math" panose="02040503050406030204" pitchFamily="18" charset="0"/>
                                    </a:rPr>
                                  </m:ctrlPr>
                                </m:dPr>
                                <m:e>
                                  <m:r>
                                    <a:rPr lang="en-IN" sz="2600" i="1">
                                      <a:solidFill>
                                        <a:schemeClr val="tx1"/>
                                      </a:solidFill>
                                      <a:latin typeface="Cambria Math" panose="02040503050406030204" pitchFamily="18" charset="0"/>
                                    </a:rPr>
                                    <m:t>𝜁</m:t>
                                  </m:r>
                                </m:e>
                                <m:e>
                                  <m:r>
                                    <a:rPr lang="en-IN" sz="2600" i="1">
                                      <a:solidFill>
                                        <a:schemeClr val="tx1"/>
                                      </a:solidFill>
                                      <a:latin typeface="Cambria Math" panose="02040503050406030204" pitchFamily="18" charset="0"/>
                                    </a:rPr>
                                    <m:t>𝜗</m:t>
                                  </m:r>
                                </m:e>
                              </m:d>
                            </m:den>
                          </m:f>
                        </m:e>
                      </m:nary>
                      <m:sSup>
                        <m:sSupPr>
                          <m:ctrlPr>
                            <a:rPr lang="en-IN" sz="2600" b="0" i="1" smtClean="0">
                              <a:solidFill>
                                <a:schemeClr val="tx1"/>
                              </a:solidFill>
                              <a:latin typeface="Cambria Math" panose="02040503050406030204" pitchFamily="18" charset="0"/>
                            </a:rPr>
                          </m:ctrlPr>
                        </m:sSupPr>
                        <m:e>
                          <m:d>
                            <m:dPr>
                              <m:begChr m:val="["/>
                              <m:endChr m:val="]"/>
                              <m:ctrlPr>
                                <a:rPr lang="en-IN" sz="2600" b="0" i="1" smtClean="0">
                                  <a:solidFill>
                                    <a:schemeClr val="tx1"/>
                                  </a:solidFill>
                                  <a:latin typeface="Cambria Math" panose="02040503050406030204" pitchFamily="18" charset="0"/>
                                </a:rPr>
                              </m:ctrlPr>
                            </m:dPr>
                            <m:e>
                              <m:f>
                                <m:fPr>
                                  <m:ctrlPr>
                                    <a:rPr lang="en-IN" sz="2600" b="0" i="1" smtClean="0">
                                      <a:solidFill>
                                        <a:schemeClr val="tx1"/>
                                      </a:solidFill>
                                      <a:latin typeface="Cambria Math" panose="02040503050406030204" pitchFamily="18" charset="0"/>
                                    </a:rPr>
                                  </m:ctrlPr>
                                </m:fPr>
                                <m:num>
                                  <m:r>
                                    <a:rPr lang="en-IN" sz="2600" b="0" i="1" smtClean="0">
                                      <a:solidFill>
                                        <a:schemeClr val="tx1"/>
                                      </a:solidFill>
                                      <a:latin typeface="Cambria Math" panose="02040503050406030204" pitchFamily="18" charset="0"/>
                                    </a:rPr>
                                    <m:t>𝜕</m:t>
                                  </m:r>
                                  <m:r>
                                    <a:rPr lang="en-IN" sz="2600" i="1">
                                      <a:solidFill>
                                        <a:schemeClr val="tx1"/>
                                      </a:solidFill>
                                      <a:latin typeface="Cambria Math" panose="02040503050406030204" pitchFamily="18" charset="0"/>
                                    </a:rPr>
                                    <m:t>𝑝</m:t>
                                  </m:r>
                                  <m:d>
                                    <m:dPr>
                                      <m:ctrlPr>
                                        <a:rPr lang="en-IN" sz="2600" i="1">
                                          <a:solidFill>
                                            <a:schemeClr val="tx1"/>
                                          </a:solidFill>
                                          <a:latin typeface="Cambria Math" panose="02040503050406030204" pitchFamily="18" charset="0"/>
                                        </a:rPr>
                                      </m:ctrlPr>
                                    </m:dPr>
                                    <m:e>
                                      <m:r>
                                        <a:rPr lang="en-IN" sz="2600" i="1">
                                          <a:solidFill>
                                            <a:schemeClr val="tx1"/>
                                          </a:solidFill>
                                          <a:latin typeface="Cambria Math" panose="02040503050406030204" pitchFamily="18" charset="0"/>
                                        </a:rPr>
                                        <m:t>𝜁</m:t>
                                      </m:r>
                                    </m:e>
                                    <m:e>
                                      <m:r>
                                        <a:rPr lang="en-IN" sz="2600" i="1">
                                          <a:solidFill>
                                            <a:schemeClr val="tx1"/>
                                          </a:solidFill>
                                          <a:latin typeface="Cambria Math" panose="02040503050406030204" pitchFamily="18" charset="0"/>
                                        </a:rPr>
                                        <m:t>𝜗</m:t>
                                      </m:r>
                                    </m:e>
                                  </m:d>
                                </m:num>
                                <m:den>
                                  <m:r>
                                    <a:rPr lang="en-IN" sz="2600" b="0" i="1" smtClean="0">
                                      <a:solidFill>
                                        <a:schemeClr val="tx1"/>
                                      </a:solidFill>
                                      <a:latin typeface="Cambria Math" panose="02040503050406030204" pitchFamily="18" charset="0"/>
                                    </a:rPr>
                                    <m:t>𝜕𝜗</m:t>
                                  </m:r>
                                </m:den>
                              </m:f>
                            </m:e>
                          </m:d>
                        </m:e>
                        <m:sup>
                          <m:r>
                            <a:rPr lang="en-IN" sz="2600" b="0" i="1" smtClean="0">
                              <a:solidFill>
                                <a:schemeClr val="tx1"/>
                              </a:solidFill>
                              <a:latin typeface="Cambria Math" panose="02040503050406030204" pitchFamily="18" charset="0"/>
                            </a:rPr>
                            <m:t>2</m:t>
                          </m:r>
                        </m:sup>
                      </m:sSup>
                      <m:r>
                        <a:rPr lang="en-IN" sz="2600" b="0" i="1" smtClean="0">
                          <a:solidFill>
                            <a:schemeClr val="tx1"/>
                          </a:solidFill>
                          <a:latin typeface="Cambria Math" panose="02040503050406030204" pitchFamily="18" charset="0"/>
                        </a:rPr>
                        <m:t>.</m:t>
                      </m:r>
                    </m:oMath>
                  </m:oMathPara>
                </a14:m>
                <a:endParaRPr lang="en-IN" sz="2600" dirty="0">
                  <a:solidFill>
                    <a:schemeClr val="tx1"/>
                  </a:solidFill>
                  <a:latin typeface="Gabriola" panose="04040605051002020D02" pitchFamily="82" charset="0"/>
                </a:endParaRPr>
              </a:p>
              <a:p>
                <a:pPr>
                  <a:lnSpc>
                    <a:spcPct val="150000"/>
                  </a:lnSpc>
                  <a:spcBef>
                    <a:spcPts val="0"/>
                  </a:spcBef>
                  <a:buFont typeface="Wingdings" panose="05000000000000000000" pitchFamily="2" charset="2"/>
                  <a:buChar char="Ø"/>
                </a:pPr>
                <a:r>
                  <a:rPr lang="en-IN" sz="3200" dirty="0">
                    <a:solidFill>
                      <a:srgbClr val="702A2A"/>
                    </a:solidFill>
                    <a:latin typeface="Gabriola" panose="04040605051002020D02" pitchFamily="82" charset="0"/>
                  </a:rPr>
                  <a:t>The minimum value in the error of the estimation of the parameter</a:t>
                </a:r>
                <a:r>
                  <a:rPr lang="en-IN" sz="3200" dirty="0">
                    <a:solidFill>
                      <a:srgbClr val="0B2BB5"/>
                    </a:solidFill>
                    <a:latin typeface="Gabriola" panose="04040605051002020D02" pitchFamily="82" charset="0"/>
                  </a:rPr>
                  <a:t> </a:t>
                </a:r>
                <a14:m>
                  <m:oMath xmlns:m="http://schemas.openxmlformats.org/officeDocument/2006/math">
                    <m:r>
                      <a:rPr lang="en-IN" sz="2600" b="0" i="1" smtClean="0">
                        <a:solidFill>
                          <a:schemeClr val="tx1"/>
                        </a:solidFill>
                        <a:latin typeface="Cambria Math" panose="02040503050406030204" pitchFamily="18" charset="0"/>
                      </a:rPr>
                      <m:t>𝜗</m:t>
                    </m:r>
                  </m:oMath>
                </a14:m>
                <a:r>
                  <a:rPr lang="en-IN" sz="3200" dirty="0">
                    <a:solidFill>
                      <a:srgbClr val="702A2A"/>
                    </a:solidFill>
                    <a:latin typeface="Gabriola" panose="04040605051002020D02" pitchFamily="82" charset="0"/>
                  </a:rPr>
                  <a:t> from the </a:t>
                </a:r>
                <a14:m>
                  <m:oMath xmlns:m="http://schemas.openxmlformats.org/officeDocument/2006/math">
                    <m:r>
                      <a:rPr lang="en-IN" sz="2600" i="1" smtClean="0">
                        <a:solidFill>
                          <a:schemeClr val="tx1"/>
                        </a:solidFill>
                        <a:latin typeface="Cambria Math" panose="02040503050406030204" pitchFamily="18" charset="0"/>
                      </a:rPr>
                      <m:t>𝔑</m:t>
                    </m:r>
                  </m:oMath>
                </a14:m>
                <a:r>
                  <a:rPr lang="en-IN" sz="3200" dirty="0">
                    <a:solidFill>
                      <a:srgbClr val="0B2BB5"/>
                    </a:solidFill>
                    <a:latin typeface="Gabriola" panose="04040605051002020D02" pitchFamily="82" charset="0"/>
                  </a:rPr>
                  <a:t> </a:t>
                </a:r>
                <a:r>
                  <a:rPr lang="en-IN" sz="3200" dirty="0">
                    <a:solidFill>
                      <a:srgbClr val="702A2A"/>
                    </a:solidFill>
                    <a:latin typeface="Gabriola" panose="04040605051002020D02" pitchFamily="82" charset="0"/>
                  </a:rPr>
                  <a:t>number of independent measurements, with the set of results </a:t>
                </a:r>
                <a14:m>
                  <m:oMath xmlns:m="http://schemas.openxmlformats.org/officeDocument/2006/math">
                    <m:d>
                      <m:dPr>
                        <m:begChr m:val="{"/>
                        <m:endChr m:val="}"/>
                        <m:ctrlPr>
                          <a:rPr lang="en-IN" sz="2600" i="1" smtClean="0">
                            <a:solidFill>
                              <a:schemeClr val="tx1"/>
                            </a:solidFill>
                            <a:latin typeface="Cambria Math" panose="02040503050406030204" pitchFamily="18" charset="0"/>
                          </a:rPr>
                        </m:ctrlPr>
                      </m:dPr>
                      <m:e>
                        <m:sSub>
                          <m:sSubPr>
                            <m:ctrlPr>
                              <a:rPr lang="en-IN" sz="2600" b="0" i="1" smtClean="0">
                                <a:solidFill>
                                  <a:schemeClr val="tx1"/>
                                </a:solidFill>
                                <a:latin typeface="Cambria Math" panose="02040503050406030204" pitchFamily="18" charset="0"/>
                              </a:rPr>
                            </m:ctrlPr>
                          </m:sSubPr>
                          <m:e>
                            <m:r>
                              <a:rPr lang="en-IN" sz="2600" b="0" i="1" smtClean="0">
                                <a:solidFill>
                                  <a:schemeClr val="tx1"/>
                                </a:solidFill>
                                <a:latin typeface="Cambria Math" panose="02040503050406030204" pitchFamily="18" charset="0"/>
                              </a:rPr>
                              <m:t>𝜁</m:t>
                            </m:r>
                          </m:e>
                          <m:sub>
                            <m:r>
                              <a:rPr lang="en-IN" sz="2600" b="0" i="1" smtClean="0">
                                <a:solidFill>
                                  <a:schemeClr val="tx1"/>
                                </a:solidFill>
                                <a:latin typeface="Cambria Math" panose="02040503050406030204" pitchFamily="18" charset="0"/>
                              </a:rPr>
                              <m:t>1</m:t>
                            </m:r>
                          </m:sub>
                        </m:sSub>
                        <m:r>
                          <a:rPr lang="en-IN" sz="2600" b="0" i="1" smtClean="0">
                            <a:solidFill>
                              <a:schemeClr val="tx1"/>
                            </a:solidFill>
                            <a:latin typeface="Cambria Math" panose="02040503050406030204" pitchFamily="18" charset="0"/>
                          </a:rPr>
                          <m:t>,</m:t>
                        </m:r>
                        <m:sSub>
                          <m:sSubPr>
                            <m:ctrlPr>
                              <a:rPr lang="en-IN" sz="2600" b="0" i="1" smtClean="0">
                                <a:solidFill>
                                  <a:schemeClr val="tx1"/>
                                </a:solidFill>
                                <a:latin typeface="Cambria Math" panose="02040503050406030204" pitchFamily="18" charset="0"/>
                              </a:rPr>
                            </m:ctrlPr>
                          </m:sSubPr>
                          <m:e>
                            <m:r>
                              <a:rPr lang="en-IN" sz="2600" b="0" i="1" smtClean="0">
                                <a:solidFill>
                                  <a:schemeClr val="tx1"/>
                                </a:solidFill>
                                <a:latin typeface="Cambria Math" panose="02040503050406030204" pitchFamily="18" charset="0"/>
                              </a:rPr>
                              <m:t>𝜁</m:t>
                            </m:r>
                          </m:e>
                          <m:sub>
                            <m:r>
                              <a:rPr lang="en-IN" sz="2600" b="0" i="1" smtClean="0">
                                <a:solidFill>
                                  <a:schemeClr val="tx1"/>
                                </a:solidFill>
                                <a:latin typeface="Cambria Math" panose="02040503050406030204" pitchFamily="18" charset="0"/>
                              </a:rPr>
                              <m:t>2</m:t>
                            </m:r>
                          </m:sub>
                        </m:sSub>
                        <m:r>
                          <a:rPr lang="en-IN" sz="2600" b="0" i="1" smtClean="0">
                            <a:solidFill>
                              <a:schemeClr val="tx1"/>
                            </a:solidFill>
                            <a:latin typeface="Cambria Math" panose="02040503050406030204" pitchFamily="18" charset="0"/>
                          </a:rPr>
                          <m:t>,…,</m:t>
                        </m:r>
                        <m:sSub>
                          <m:sSubPr>
                            <m:ctrlPr>
                              <a:rPr lang="en-IN" sz="2600" b="0" i="1" smtClean="0">
                                <a:solidFill>
                                  <a:schemeClr val="tx1"/>
                                </a:solidFill>
                                <a:latin typeface="Cambria Math" panose="02040503050406030204" pitchFamily="18" charset="0"/>
                              </a:rPr>
                            </m:ctrlPr>
                          </m:sSubPr>
                          <m:e>
                            <m:r>
                              <a:rPr lang="en-IN" sz="2600" b="0" i="1" smtClean="0">
                                <a:solidFill>
                                  <a:schemeClr val="tx1"/>
                                </a:solidFill>
                                <a:latin typeface="Cambria Math" panose="02040503050406030204" pitchFamily="18" charset="0"/>
                              </a:rPr>
                              <m:t>𝜁</m:t>
                            </m:r>
                          </m:e>
                          <m:sub>
                            <m:r>
                              <a:rPr lang="en-IN" sz="2600" b="0" i="1" smtClean="0">
                                <a:solidFill>
                                  <a:schemeClr val="tx1"/>
                                </a:solidFill>
                                <a:latin typeface="Cambria Math" panose="02040503050406030204" pitchFamily="18" charset="0"/>
                              </a:rPr>
                              <m:t>𝔑</m:t>
                            </m:r>
                          </m:sub>
                        </m:sSub>
                      </m:e>
                    </m:d>
                  </m:oMath>
                </a14:m>
                <a:r>
                  <a:rPr lang="en-IN" sz="3200" dirty="0">
                    <a:solidFill>
                      <a:srgbClr val="702A2A"/>
                    </a:solidFill>
                    <a:latin typeface="Gabriola" panose="04040605051002020D02" pitchFamily="82" charset="0"/>
                  </a:rPr>
                  <a:t>, is obtained from the Cramér-Rao bound as</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d>
                        <m:dPr>
                          <m:begChr m:val="⟨"/>
                          <m:endChr m:val="⟩"/>
                          <m:ctrlPr>
                            <a:rPr lang="en-IN" sz="2600" b="0" i="1" smtClean="0">
                              <a:solidFill>
                                <a:schemeClr val="tx1"/>
                              </a:solidFill>
                              <a:latin typeface="Cambria Math" panose="02040503050406030204" pitchFamily="18" charset="0"/>
                            </a:rPr>
                          </m:ctrlPr>
                        </m:dPr>
                        <m:e>
                          <m:sSup>
                            <m:sSupPr>
                              <m:ctrlPr>
                                <a:rPr lang="en-IN" sz="2600" b="0" i="1" smtClean="0">
                                  <a:solidFill>
                                    <a:schemeClr val="tx1"/>
                                  </a:solidFill>
                                  <a:latin typeface="Cambria Math" panose="02040503050406030204" pitchFamily="18" charset="0"/>
                                </a:rPr>
                              </m:ctrlPr>
                            </m:sSupPr>
                            <m:e>
                              <m:d>
                                <m:dPr>
                                  <m:ctrlPr>
                                    <a:rPr lang="en-IN" sz="2600" b="0" i="1" smtClean="0">
                                      <a:solidFill>
                                        <a:schemeClr val="tx1"/>
                                      </a:solidFill>
                                      <a:latin typeface="Cambria Math" panose="02040503050406030204" pitchFamily="18" charset="0"/>
                                    </a:rPr>
                                  </m:ctrlPr>
                                </m:dPr>
                                <m:e>
                                  <m:r>
                                    <m:rPr>
                                      <m:sty m:val="p"/>
                                    </m:rPr>
                                    <a:rPr lang="en-IN" sz="2600" b="0" i="0" smtClean="0">
                                      <a:solidFill>
                                        <a:schemeClr val="tx1"/>
                                      </a:solidFill>
                                      <a:latin typeface="Cambria Math" panose="02040503050406030204" pitchFamily="18" charset="0"/>
                                    </a:rPr>
                                    <m:t>Δ</m:t>
                                  </m:r>
                                  <m:r>
                                    <a:rPr lang="en-IN" sz="2600" b="0" i="1" smtClean="0">
                                      <a:solidFill>
                                        <a:schemeClr val="tx1"/>
                                      </a:solidFill>
                                      <a:latin typeface="Cambria Math" panose="02040503050406030204" pitchFamily="18" charset="0"/>
                                    </a:rPr>
                                    <m:t>𝜗</m:t>
                                  </m:r>
                                </m:e>
                              </m:d>
                            </m:e>
                            <m:sup>
                              <m:r>
                                <a:rPr lang="en-IN" sz="2600" b="0" i="1" smtClean="0">
                                  <a:solidFill>
                                    <a:schemeClr val="tx1"/>
                                  </a:solidFill>
                                  <a:latin typeface="Cambria Math" panose="02040503050406030204" pitchFamily="18" charset="0"/>
                                </a:rPr>
                                <m:t>2</m:t>
                              </m:r>
                            </m:sup>
                          </m:sSup>
                        </m:e>
                      </m:d>
                      <m:r>
                        <a:rPr lang="en-IN" sz="2600" b="0" i="1" smtClean="0">
                          <a:solidFill>
                            <a:schemeClr val="tx1"/>
                          </a:solidFill>
                          <a:latin typeface="Cambria Math" panose="02040503050406030204" pitchFamily="18" charset="0"/>
                        </a:rPr>
                        <m:t>≥</m:t>
                      </m:r>
                      <m:f>
                        <m:fPr>
                          <m:ctrlPr>
                            <a:rPr lang="en-IN" sz="2600" b="0" i="1" smtClean="0">
                              <a:solidFill>
                                <a:schemeClr val="tx1"/>
                              </a:solidFill>
                              <a:latin typeface="Cambria Math" panose="02040503050406030204" pitchFamily="18" charset="0"/>
                            </a:rPr>
                          </m:ctrlPr>
                        </m:fPr>
                        <m:num>
                          <m:r>
                            <a:rPr lang="en-IN" sz="2600" b="0" i="1" smtClean="0">
                              <a:solidFill>
                                <a:schemeClr val="tx1"/>
                              </a:solidFill>
                              <a:latin typeface="Cambria Math" panose="02040503050406030204" pitchFamily="18" charset="0"/>
                            </a:rPr>
                            <m:t>1</m:t>
                          </m:r>
                        </m:num>
                        <m:den>
                          <m:r>
                            <a:rPr lang="en-IN" sz="2600" i="1">
                              <a:solidFill>
                                <a:schemeClr val="tx1"/>
                              </a:solidFill>
                              <a:latin typeface="Cambria Math" panose="02040503050406030204" pitchFamily="18" charset="0"/>
                            </a:rPr>
                            <m:t>𝔑</m:t>
                          </m:r>
                          <m:sSub>
                            <m:sSubPr>
                              <m:ctrlPr>
                                <a:rPr lang="en-IN" sz="2600" b="0" i="1" smtClean="0">
                                  <a:solidFill>
                                    <a:schemeClr val="tx1"/>
                                  </a:solidFill>
                                  <a:latin typeface="Cambria Math" panose="02040503050406030204" pitchFamily="18" charset="0"/>
                                </a:rPr>
                              </m:ctrlPr>
                            </m:sSubPr>
                            <m:e>
                              <m:r>
                                <a:rPr lang="en-IN" sz="2600" b="0" i="1" smtClean="0">
                                  <a:solidFill>
                                    <a:schemeClr val="tx1"/>
                                  </a:solidFill>
                                  <a:latin typeface="Cambria Math" panose="02040503050406030204" pitchFamily="18" charset="0"/>
                                </a:rPr>
                                <m:t>ℐ</m:t>
                              </m:r>
                            </m:e>
                            <m:sub>
                              <m:r>
                                <a:rPr lang="en-IN" sz="2600" b="0" i="1" smtClean="0">
                                  <a:solidFill>
                                    <a:schemeClr val="tx1"/>
                                  </a:solidFill>
                                  <a:latin typeface="Cambria Math" panose="02040503050406030204" pitchFamily="18" charset="0"/>
                                </a:rPr>
                                <m:t>𝜗</m:t>
                              </m:r>
                            </m:sub>
                          </m:sSub>
                        </m:den>
                      </m:f>
                      <m:r>
                        <a:rPr lang="en-IN" sz="2600" b="0" i="1" smtClean="0">
                          <a:solidFill>
                            <a:schemeClr val="tx1"/>
                          </a:solidFill>
                          <a:latin typeface="Cambria Math" panose="02040503050406030204" pitchFamily="18" charset="0"/>
                        </a:rPr>
                        <m:t>.</m:t>
                      </m:r>
                    </m:oMath>
                  </m:oMathPara>
                </a14:m>
                <a:endParaRPr lang="en-IN" sz="2600" dirty="0">
                  <a:solidFill>
                    <a:schemeClr val="tx1"/>
                  </a:solidFill>
                  <a:latin typeface="Gabriola" panose="04040605051002020D02" pitchFamily="82" charset="0"/>
                </a:endParaRPr>
              </a:p>
              <a:p>
                <a:pPr marL="0" indent="0">
                  <a:lnSpc>
                    <a:spcPct val="150000"/>
                  </a:lnSpc>
                  <a:spcBef>
                    <a:spcPts val="0"/>
                  </a:spcBef>
                  <a:buFont typeface="Arial" panose="020B0604020202020204" pitchFamily="34" charset="0"/>
                  <a:buNone/>
                </a:pPr>
                <a:endParaRPr lang="en-IN" sz="1600" dirty="0">
                  <a:solidFill>
                    <a:srgbClr val="0B2BB5"/>
                  </a:solidFill>
                  <a:latin typeface="Book Antiqua" panose="02040602050305030304" pitchFamily="18" charset="0"/>
                </a:endParaRPr>
              </a:p>
            </p:txBody>
          </p:sp>
        </mc:Choice>
        <mc:Fallback xmlns="">
          <p:sp>
            <p:nvSpPr>
              <p:cNvPr id="6" name="Content Placeholder 2">
                <a:extLst>
                  <a:ext uri="{FF2B5EF4-FFF2-40B4-BE49-F238E27FC236}">
                    <a16:creationId xmlns:a16="http://schemas.microsoft.com/office/drawing/2014/main" id="{FB70E84A-E23F-5AC8-D4B5-9E9EA3AEA2ED}"/>
                  </a:ext>
                </a:extLst>
              </p:cNvPr>
              <p:cNvSpPr txBox="1">
                <a:spLocks noRot="1" noChangeAspect="1" noMove="1" noResize="1" noEditPoints="1" noAdjustHandles="1" noChangeArrowheads="1" noChangeShapeType="1" noTextEdit="1"/>
              </p:cNvSpPr>
              <p:nvPr/>
            </p:nvSpPr>
            <p:spPr>
              <a:xfrm>
                <a:off x="341623" y="1160666"/>
                <a:ext cx="11676500" cy="5697334"/>
              </a:xfrm>
              <a:prstGeom prst="rect">
                <a:avLst/>
              </a:prstGeom>
              <a:blipFill>
                <a:blip r:embed="rId2"/>
                <a:stretch>
                  <a:fillRect l="-2037"/>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95C5013D-77A0-589A-A222-A47729B20A60}"/>
              </a:ext>
            </a:extLst>
          </p:cNvPr>
          <p:cNvSpPr>
            <a:spLocks noGrp="1"/>
          </p:cNvSpPr>
          <p:nvPr>
            <p:ph type="sldNum" sz="quarter" idx="12"/>
          </p:nvPr>
        </p:nvSpPr>
        <p:spPr/>
        <p:txBody>
          <a:bodyPr/>
          <a:lstStyle/>
          <a:p>
            <a:fld id="{1F389A8C-0E70-4ABF-BB80-974D4641D6A7}" type="slidenum">
              <a:rPr lang="en-IN" smtClean="0"/>
              <a:t>17</a:t>
            </a:fld>
            <a:endParaRPr lang="en-IN" dirty="0"/>
          </a:p>
        </p:txBody>
      </p:sp>
      <p:sp>
        <p:nvSpPr>
          <p:cNvPr id="4" name="Title 1">
            <a:extLst>
              <a:ext uri="{FF2B5EF4-FFF2-40B4-BE49-F238E27FC236}">
                <a16:creationId xmlns:a16="http://schemas.microsoft.com/office/drawing/2014/main" id="{0370FAAD-F77C-00D9-9552-1CA8AB3D13F6}"/>
              </a:ext>
            </a:extLst>
          </p:cNvPr>
          <p:cNvSpPr txBox="1">
            <a:spLocks/>
          </p:cNvSpPr>
          <p:nvPr/>
        </p:nvSpPr>
        <p:spPr>
          <a:xfrm>
            <a:off x="184106" y="638239"/>
            <a:ext cx="11666271" cy="4715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v"/>
            </a:pPr>
            <a:r>
              <a:rPr lang="en-IN" sz="2800" b="1" dirty="0">
                <a:solidFill>
                  <a:srgbClr val="702A2A"/>
                </a:solidFill>
                <a:effectLst/>
                <a:latin typeface="Gabriola" panose="04040605051002020D02" pitchFamily="82" charset="0"/>
              </a:rPr>
              <a:t>Cramér-Rao bound and the quantum Fisher information</a:t>
            </a:r>
            <a:endParaRPr lang="en-IN" sz="3600" b="1" dirty="0">
              <a:solidFill>
                <a:srgbClr val="702A2A"/>
              </a:solidFill>
              <a:effectLst/>
              <a:latin typeface="Gabriola" panose="04040605051002020D02" pitchFamily="82" charset="0"/>
            </a:endParaRPr>
          </a:p>
        </p:txBody>
      </p:sp>
      <p:sp>
        <p:nvSpPr>
          <p:cNvPr id="3" name="Title 1">
            <a:extLst>
              <a:ext uri="{FF2B5EF4-FFF2-40B4-BE49-F238E27FC236}">
                <a16:creationId xmlns:a16="http://schemas.microsoft.com/office/drawing/2014/main" id="{60E0EAEA-0D51-18F1-B150-11A10080D7AA}"/>
              </a:ext>
            </a:extLst>
          </p:cNvPr>
          <p:cNvSpPr>
            <a:spLocks noGrp="1"/>
          </p:cNvSpPr>
          <p:nvPr>
            <p:ph type="title"/>
          </p:nvPr>
        </p:nvSpPr>
        <p:spPr>
          <a:xfrm>
            <a:off x="341623" y="13063"/>
            <a:ext cx="11012177" cy="574266"/>
          </a:xfrm>
        </p:spPr>
        <p:txBody>
          <a:bodyPr>
            <a:noAutofit/>
          </a:bodyPr>
          <a:lstStyle/>
          <a:p>
            <a:pPr>
              <a:lnSpc>
                <a:spcPct val="150000"/>
              </a:lnSpc>
            </a:pPr>
            <a:r>
              <a:rPr lang="en-IN" sz="3600" b="1" dirty="0">
                <a:solidFill>
                  <a:srgbClr val="532476"/>
                </a:solidFill>
                <a:latin typeface="Bradley Hand ITC" panose="03070402050302030203" pitchFamily="66" charset="0"/>
              </a:rPr>
              <a:t>Quantum metrology and the noise of gravitons</a:t>
            </a:r>
          </a:p>
        </p:txBody>
      </p:sp>
    </p:spTree>
    <p:extLst>
      <p:ext uri="{BB962C8B-B14F-4D97-AF65-F5344CB8AC3E}">
        <p14:creationId xmlns:p14="http://schemas.microsoft.com/office/powerpoint/2010/main" val="258205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8B247-49E2-A0BC-819E-E026DF4FD1BB}"/>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3D68EF9B-A50D-405B-D9A6-BE7A0E1EC539}"/>
                  </a:ext>
                </a:extLst>
              </p:cNvPr>
              <p:cNvSpPr txBox="1">
                <a:spLocks/>
              </p:cNvSpPr>
              <p:nvPr/>
            </p:nvSpPr>
            <p:spPr>
              <a:xfrm>
                <a:off x="257750" y="300505"/>
                <a:ext cx="11676500" cy="632122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buFont typeface="Wingdings" panose="05000000000000000000" pitchFamily="2" charset="2"/>
                  <a:buChar char="Ø"/>
                </a:pPr>
                <a:r>
                  <a:rPr lang="en-IN" sz="2600" dirty="0">
                    <a:solidFill>
                      <a:srgbClr val="0B2BB5"/>
                    </a:solidFill>
                    <a:latin typeface="Gabriola" panose="04040605051002020D02" pitchFamily="82" charset="0"/>
                  </a:rPr>
                  <a:t>If</a:t>
                </a:r>
                <a:r>
                  <a:rPr lang="en-IN" sz="2600" dirty="0">
                    <a:solidFill>
                      <a:srgbClr val="8C3434"/>
                    </a:solidFill>
                    <a:latin typeface="Gabriola" panose="04040605051002020D02" pitchFamily="82" charset="0"/>
                  </a:rPr>
                  <a:t> </a:t>
                </a:r>
                <a14:m>
                  <m:oMath xmlns:m="http://schemas.openxmlformats.org/officeDocument/2006/math">
                    <m:r>
                      <a:rPr lang="en-IN" sz="1900" b="0" i="1" smtClean="0">
                        <a:solidFill>
                          <a:schemeClr val="tx1"/>
                        </a:solidFill>
                        <a:latin typeface="Cambria Math" panose="02040503050406030204" pitchFamily="18" charset="0"/>
                      </a:rPr>
                      <m:t>𝜗</m:t>
                    </m:r>
                  </m:oMath>
                </a14:m>
                <a:r>
                  <a:rPr lang="en-IN" sz="2600" dirty="0">
                    <a:solidFill>
                      <a:srgbClr val="8C3434"/>
                    </a:solidFill>
                    <a:latin typeface="Gabriola" panose="04040605051002020D02" pitchFamily="82" charset="0"/>
                  </a:rPr>
                  <a:t> </a:t>
                </a:r>
                <a:r>
                  <a:rPr lang="en-IN" sz="2600" dirty="0">
                    <a:solidFill>
                      <a:srgbClr val="0B2BB5"/>
                    </a:solidFill>
                    <a:latin typeface="Gabriola" panose="04040605051002020D02" pitchFamily="82" charset="0"/>
                  </a:rPr>
                  <a:t>now corresponds to a parameter of a quantum mechanical system then the quantum mechanical Fisher information reads </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ℋ</m:t>
                          </m:r>
                        </m:e>
                        <m:sub>
                          <m:r>
                            <a:rPr lang="en-IN" sz="1900" b="0" i="1" smtClean="0">
                              <a:solidFill>
                                <a:schemeClr val="tx1"/>
                              </a:solidFill>
                              <a:latin typeface="Cambria Math" panose="02040503050406030204" pitchFamily="18" charset="0"/>
                            </a:rPr>
                            <m:t>𝜗</m:t>
                          </m:r>
                        </m:sub>
                      </m:sSub>
                      <m:r>
                        <a:rPr lang="en-IN" sz="1900" b="0" i="1" smtClean="0">
                          <a:solidFill>
                            <a:schemeClr val="tx1"/>
                          </a:solidFill>
                          <a:latin typeface="Cambria Math" panose="02040503050406030204" pitchFamily="18" charset="0"/>
                        </a:rPr>
                        <m:t>=</m:t>
                      </m:r>
                      <m:limLow>
                        <m:limLowPr>
                          <m:ctrlPr>
                            <a:rPr lang="en-IN" sz="1900" b="0" i="1" smtClean="0">
                              <a:solidFill>
                                <a:schemeClr val="tx1"/>
                              </a:solidFill>
                              <a:latin typeface="Cambria Math" panose="02040503050406030204" pitchFamily="18" charset="0"/>
                            </a:rPr>
                          </m:ctrlPr>
                        </m:limLowPr>
                        <m:e>
                          <m:r>
                            <m:rPr>
                              <m:sty m:val="p"/>
                            </m:rPr>
                            <a:rPr lang="en-IN" sz="1900" b="0" i="0" smtClean="0">
                              <a:solidFill>
                                <a:schemeClr val="tx1"/>
                              </a:solidFill>
                              <a:latin typeface="Cambria Math" panose="02040503050406030204" pitchFamily="18" charset="0"/>
                            </a:rPr>
                            <m:t>max</m:t>
                          </m:r>
                        </m:e>
                        <m:lim>
                          <m:d>
                            <m:dPr>
                              <m:begChr m:val="{"/>
                              <m:endChr m:val="}"/>
                              <m:ctrlPr>
                                <a:rPr lang="en-IN" sz="1900" b="0" i="1" smtClean="0">
                                  <a:solidFill>
                                    <a:schemeClr val="tx1"/>
                                  </a:solidFill>
                                  <a:latin typeface="Cambria Math" panose="02040503050406030204" pitchFamily="18" charset="0"/>
                                </a:rPr>
                              </m:ctrlPr>
                            </m:dPr>
                            <m:e>
                              <m:acc>
                                <m:accPr>
                                  <m:chr m:val="̂"/>
                                  <m:ctrlPr>
                                    <a:rPr lang="en-IN" sz="1900" i="1">
                                      <a:solidFill>
                                        <a:schemeClr val="tx1"/>
                                      </a:solidFill>
                                      <a:latin typeface="Cambria Math" panose="02040503050406030204" pitchFamily="18" charset="0"/>
                                    </a:rPr>
                                  </m:ctrlPr>
                                </m:accPr>
                                <m:e>
                                  <m:r>
                                    <a:rPr lang="en-IN" sz="1900" i="1">
                                      <a:solidFill>
                                        <a:schemeClr val="tx1"/>
                                      </a:solidFill>
                                      <a:latin typeface="Cambria Math" panose="02040503050406030204" pitchFamily="18" charset="0"/>
                                    </a:rPr>
                                    <m:t>𝒢</m:t>
                                  </m:r>
                                </m:e>
                              </m:acc>
                              <m:d>
                                <m:dPr>
                                  <m:ctrlPr>
                                    <a:rPr lang="en-IN" sz="1900" i="1" dirty="0">
                                      <a:solidFill>
                                        <a:schemeClr val="tx1"/>
                                      </a:solidFill>
                                      <a:latin typeface="Cambria Math" panose="02040503050406030204" pitchFamily="18" charset="0"/>
                                    </a:rPr>
                                  </m:ctrlPr>
                                </m:dPr>
                                <m:e>
                                  <m:r>
                                    <a:rPr lang="en-IN" sz="1900" i="1" dirty="0">
                                      <a:solidFill>
                                        <a:schemeClr val="tx1"/>
                                      </a:solidFill>
                                      <a:latin typeface="Cambria Math" panose="02040503050406030204" pitchFamily="18" charset="0"/>
                                    </a:rPr>
                                    <m:t>𝜁</m:t>
                                  </m:r>
                                </m:e>
                              </m:d>
                            </m:e>
                          </m:d>
                        </m:lim>
                      </m:limLow>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ℐ</m:t>
                          </m:r>
                        </m:e>
                        <m:sub>
                          <m:r>
                            <a:rPr lang="en-IN" sz="1900" b="0" i="1" smtClean="0">
                              <a:solidFill>
                                <a:schemeClr val="tx1"/>
                              </a:solidFill>
                              <a:latin typeface="Cambria Math" panose="02040503050406030204" pitchFamily="18" charset="0"/>
                            </a:rPr>
                            <m:t>𝜗</m:t>
                          </m:r>
                        </m:sub>
                      </m:sSub>
                      <m:r>
                        <a:rPr lang="en-IN" sz="1900" b="0" i="1" smtClean="0">
                          <a:solidFill>
                            <a:schemeClr val="tx1"/>
                          </a:solidFill>
                          <a:latin typeface="Cambria Math" panose="02040503050406030204" pitchFamily="18" charset="0"/>
                        </a:rPr>
                        <m:t>.</m:t>
                      </m:r>
                    </m:oMath>
                  </m:oMathPara>
                </a14:m>
                <a:endParaRPr lang="en-IN" sz="1900" dirty="0">
                  <a:solidFill>
                    <a:schemeClr val="tx1"/>
                  </a:solidFill>
                  <a:latin typeface="Gabriola" panose="04040605051002020D02" pitchFamily="82" charset="0"/>
                </a:endParaRPr>
              </a:p>
              <a:p>
                <a:pPr>
                  <a:lnSpc>
                    <a:spcPct val="150000"/>
                  </a:lnSpc>
                  <a:spcBef>
                    <a:spcPts val="0"/>
                  </a:spcBef>
                  <a:buFont typeface="Wingdings" panose="05000000000000000000" pitchFamily="2" charset="2"/>
                  <a:buChar char="Ø"/>
                </a:pPr>
                <a:r>
                  <a:rPr lang="en-IN" sz="2600" dirty="0">
                    <a:solidFill>
                      <a:srgbClr val="702A2A"/>
                    </a:solidFill>
                    <a:latin typeface="Gabriola" panose="04040605051002020D02" pitchFamily="82" charset="0"/>
                  </a:rPr>
                  <a:t>The  Cramér-Rao bound for a quantum mechanical system then takes  the form</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d>
                        <m:dPr>
                          <m:begChr m:val="⟨"/>
                          <m:endChr m:val="⟩"/>
                          <m:ctrlPr>
                            <a:rPr lang="en-IN" sz="1900" i="1" smtClean="0">
                              <a:solidFill>
                                <a:schemeClr val="tx1"/>
                              </a:solidFill>
                              <a:latin typeface="Cambria Math" panose="02040503050406030204" pitchFamily="18" charset="0"/>
                            </a:rPr>
                          </m:ctrlPr>
                        </m:dPr>
                        <m:e>
                          <m:sSup>
                            <m:sSupPr>
                              <m:ctrlPr>
                                <a:rPr lang="en-IN" sz="1900" i="1">
                                  <a:solidFill>
                                    <a:schemeClr val="tx1"/>
                                  </a:solidFill>
                                  <a:latin typeface="Cambria Math" panose="02040503050406030204" pitchFamily="18" charset="0"/>
                                </a:rPr>
                              </m:ctrlPr>
                            </m:sSupPr>
                            <m:e>
                              <m:d>
                                <m:dPr>
                                  <m:ctrlPr>
                                    <a:rPr lang="en-IN" sz="1900" i="1">
                                      <a:solidFill>
                                        <a:schemeClr val="tx1"/>
                                      </a:solidFill>
                                      <a:latin typeface="Cambria Math" panose="02040503050406030204" pitchFamily="18" charset="0"/>
                                    </a:rPr>
                                  </m:ctrlPr>
                                </m:dPr>
                                <m:e>
                                  <m:r>
                                    <m:rPr>
                                      <m:sty m:val="p"/>
                                    </m:rPr>
                                    <a:rPr lang="en-IN" sz="1900">
                                      <a:solidFill>
                                        <a:schemeClr val="tx1"/>
                                      </a:solidFill>
                                      <a:latin typeface="Cambria Math" panose="02040503050406030204" pitchFamily="18" charset="0"/>
                                    </a:rPr>
                                    <m:t>Δ</m:t>
                                  </m:r>
                                  <m:r>
                                    <a:rPr lang="en-IN" sz="1900" i="1">
                                      <a:solidFill>
                                        <a:schemeClr val="tx1"/>
                                      </a:solidFill>
                                      <a:latin typeface="Cambria Math" panose="02040503050406030204" pitchFamily="18" charset="0"/>
                                    </a:rPr>
                                    <m:t>𝜗</m:t>
                                  </m:r>
                                </m:e>
                              </m:d>
                            </m:e>
                            <m:sup>
                              <m:r>
                                <a:rPr lang="en-IN" sz="1900" i="1">
                                  <a:solidFill>
                                    <a:schemeClr val="tx1"/>
                                  </a:solidFill>
                                  <a:latin typeface="Cambria Math" panose="02040503050406030204" pitchFamily="18" charset="0"/>
                                </a:rPr>
                                <m:t>2</m:t>
                              </m:r>
                            </m:sup>
                          </m:sSup>
                        </m:e>
                      </m:d>
                      <m:r>
                        <a:rPr lang="en-IN" sz="1900" i="1">
                          <a:solidFill>
                            <a:schemeClr val="tx1"/>
                          </a:solidFill>
                          <a:latin typeface="Cambria Math" panose="02040503050406030204" pitchFamily="18" charset="0"/>
                        </a:rPr>
                        <m:t>≥</m:t>
                      </m:r>
                      <m:f>
                        <m:fPr>
                          <m:ctrlPr>
                            <a:rPr lang="en-IN" sz="1900" i="1">
                              <a:solidFill>
                                <a:schemeClr val="tx1"/>
                              </a:solidFill>
                              <a:latin typeface="Cambria Math" panose="02040503050406030204" pitchFamily="18" charset="0"/>
                            </a:rPr>
                          </m:ctrlPr>
                        </m:fPr>
                        <m:num>
                          <m:r>
                            <a:rPr lang="en-IN" sz="1900" i="1">
                              <a:solidFill>
                                <a:schemeClr val="tx1"/>
                              </a:solidFill>
                              <a:latin typeface="Cambria Math" panose="02040503050406030204" pitchFamily="18" charset="0"/>
                            </a:rPr>
                            <m:t>1</m:t>
                          </m:r>
                        </m:num>
                        <m:den>
                          <m:r>
                            <a:rPr lang="en-IN" sz="1900" i="1">
                              <a:solidFill>
                                <a:schemeClr val="tx1"/>
                              </a:solidFill>
                              <a:latin typeface="Cambria Math" panose="02040503050406030204" pitchFamily="18" charset="0"/>
                            </a:rPr>
                            <m:t>𝔑</m:t>
                          </m:r>
                          <m:sSub>
                            <m:sSubPr>
                              <m:ctrlPr>
                                <a:rPr lang="en-IN" sz="1900" i="1">
                                  <a:solidFill>
                                    <a:schemeClr val="tx1"/>
                                  </a:solidFill>
                                  <a:latin typeface="Cambria Math" panose="02040503050406030204" pitchFamily="18" charset="0"/>
                                </a:rPr>
                              </m:ctrlPr>
                            </m:sSubPr>
                            <m:e>
                              <m:r>
                                <a:rPr lang="en-IN" sz="1900" i="1">
                                  <a:solidFill>
                                    <a:schemeClr val="tx1"/>
                                  </a:solidFill>
                                  <a:latin typeface="Cambria Math" panose="02040503050406030204" pitchFamily="18" charset="0"/>
                                </a:rPr>
                                <m:t>ℐ</m:t>
                              </m:r>
                            </m:e>
                            <m:sub>
                              <m:r>
                                <a:rPr lang="en-IN" sz="1900" i="1">
                                  <a:solidFill>
                                    <a:schemeClr val="tx1"/>
                                  </a:solidFill>
                                  <a:latin typeface="Cambria Math" panose="02040503050406030204" pitchFamily="18" charset="0"/>
                                </a:rPr>
                                <m:t>𝜗</m:t>
                              </m:r>
                            </m:sub>
                          </m:sSub>
                        </m:den>
                      </m:f>
                      <m:r>
                        <a:rPr lang="en-IN" sz="1900" b="0" i="1" smtClean="0">
                          <a:solidFill>
                            <a:schemeClr val="tx1"/>
                          </a:solidFill>
                          <a:latin typeface="Cambria Math" panose="02040503050406030204" pitchFamily="18" charset="0"/>
                        </a:rPr>
                        <m:t>≥</m:t>
                      </m:r>
                      <m:f>
                        <m:fPr>
                          <m:ctrlPr>
                            <a:rPr lang="en-IN" sz="1900" i="1">
                              <a:solidFill>
                                <a:schemeClr val="tx1"/>
                              </a:solidFill>
                              <a:latin typeface="Cambria Math" panose="02040503050406030204" pitchFamily="18" charset="0"/>
                            </a:rPr>
                          </m:ctrlPr>
                        </m:fPr>
                        <m:num>
                          <m:r>
                            <a:rPr lang="en-IN" sz="1900" i="1">
                              <a:solidFill>
                                <a:schemeClr val="tx1"/>
                              </a:solidFill>
                              <a:latin typeface="Cambria Math" panose="02040503050406030204" pitchFamily="18" charset="0"/>
                            </a:rPr>
                            <m:t>1</m:t>
                          </m:r>
                        </m:num>
                        <m:den>
                          <m:r>
                            <a:rPr lang="en-IN" sz="1900" i="1">
                              <a:solidFill>
                                <a:schemeClr val="tx1"/>
                              </a:solidFill>
                              <a:latin typeface="Cambria Math" panose="02040503050406030204" pitchFamily="18" charset="0"/>
                            </a:rPr>
                            <m:t>𝔑</m:t>
                          </m:r>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ℋ</m:t>
                              </m:r>
                            </m:e>
                            <m:sub>
                              <m:r>
                                <a:rPr lang="en-IN" sz="1900" b="0" i="1" smtClean="0">
                                  <a:solidFill>
                                    <a:schemeClr val="tx1"/>
                                  </a:solidFill>
                                  <a:latin typeface="Cambria Math" panose="02040503050406030204" pitchFamily="18" charset="0"/>
                                </a:rPr>
                                <m:t>𝜗</m:t>
                              </m:r>
                            </m:sub>
                          </m:sSub>
                        </m:den>
                      </m:f>
                      <m:r>
                        <a:rPr lang="en-IN" sz="1900" b="0" i="1" smtClean="0">
                          <a:solidFill>
                            <a:schemeClr val="tx1"/>
                          </a:solidFill>
                          <a:latin typeface="Cambria Math" panose="02040503050406030204" pitchFamily="18" charset="0"/>
                        </a:rPr>
                        <m:t>⇒</m:t>
                      </m:r>
                      <m:d>
                        <m:dPr>
                          <m:begChr m:val="⟨"/>
                          <m:endChr m:val="⟩"/>
                          <m:ctrlPr>
                            <a:rPr lang="en-IN" sz="1900" i="1">
                              <a:solidFill>
                                <a:schemeClr val="tx1"/>
                              </a:solidFill>
                              <a:latin typeface="Cambria Math" panose="02040503050406030204" pitchFamily="18" charset="0"/>
                            </a:rPr>
                          </m:ctrlPr>
                        </m:dPr>
                        <m:e>
                          <m:sSup>
                            <m:sSupPr>
                              <m:ctrlPr>
                                <a:rPr lang="en-IN" sz="1900" i="1">
                                  <a:solidFill>
                                    <a:schemeClr val="tx1"/>
                                  </a:solidFill>
                                  <a:latin typeface="Cambria Math" panose="02040503050406030204" pitchFamily="18" charset="0"/>
                                </a:rPr>
                              </m:ctrlPr>
                            </m:sSupPr>
                            <m:e>
                              <m:d>
                                <m:dPr>
                                  <m:ctrlPr>
                                    <a:rPr lang="en-IN" sz="1900" i="1">
                                      <a:solidFill>
                                        <a:schemeClr val="tx1"/>
                                      </a:solidFill>
                                      <a:latin typeface="Cambria Math" panose="02040503050406030204" pitchFamily="18" charset="0"/>
                                    </a:rPr>
                                  </m:ctrlPr>
                                </m:dPr>
                                <m:e>
                                  <m:r>
                                    <m:rPr>
                                      <m:sty m:val="p"/>
                                    </m:rPr>
                                    <a:rPr lang="en-IN" sz="1900">
                                      <a:solidFill>
                                        <a:schemeClr val="tx1"/>
                                      </a:solidFill>
                                      <a:latin typeface="Cambria Math" panose="02040503050406030204" pitchFamily="18" charset="0"/>
                                    </a:rPr>
                                    <m:t>Δ</m:t>
                                  </m:r>
                                  <m:r>
                                    <a:rPr lang="en-IN" sz="1900" i="1">
                                      <a:solidFill>
                                        <a:schemeClr val="tx1"/>
                                      </a:solidFill>
                                      <a:latin typeface="Cambria Math" panose="02040503050406030204" pitchFamily="18" charset="0"/>
                                    </a:rPr>
                                    <m:t>𝜗</m:t>
                                  </m:r>
                                </m:e>
                              </m:d>
                            </m:e>
                            <m:sup>
                              <m:r>
                                <a:rPr lang="en-IN" sz="1900" i="1">
                                  <a:solidFill>
                                    <a:schemeClr val="tx1"/>
                                  </a:solidFill>
                                  <a:latin typeface="Cambria Math" panose="02040503050406030204" pitchFamily="18" charset="0"/>
                                </a:rPr>
                                <m:t>2</m:t>
                              </m:r>
                            </m:sup>
                          </m:sSup>
                        </m:e>
                      </m:d>
                      <m:r>
                        <a:rPr lang="en-IN" sz="1900" i="1">
                          <a:solidFill>
                            <a:schemeClr val="tx1"/>
                          </a:solidFill>
                          <a:latin typeface="Cambria Math" panose="02040503050406030204" pitchFamily="18" charset="0"/>
                        </a:rPr>
                        <m:t>≥</m:t>
                      </m:r>
                      <m:f>
                        <m:fPr>
                          <m:ctrlPr>
                            <a:rPr lang="en-IN" sz="1900" i="1">
                              <a:solidFill>
                                <a:schemeClr val="tx1"/>
                              </a:solidFill>
                              <a:latin typeface="Cambria Math" panose="02040503050406030204" pitchFamily="18" charset="0"/>
                            </a:rPr>
                          </m:ctrlPr>
                        </m:fPr>
                        <m:num>
                          <m:r>
                            <a:rPr lang="en-IN" sz="1900" i="1">
                              <a:solidFill>
                                <a:schemeClr val="tx1"/>
                              </a:solidFill>
                              <a:latin typeface="Cambria Math" panose="02040503050406030204" pitchFamily="18" charset="0"/>
                            </a:rPr>
                            <m:t>1</m:t>
                          </m:r>
                        </m:num>
                        <m:den>
                          <m:r>
                            <a:rPr lang="en-IN" sz="1900" i="1">
                              <a:solidFill>
                                <a:schemeClr val="tx1"/>
                              </a:solidFill>
                              <a:latin typeface="Cambria Math" panose="02040503050406030204" pitchFamily="18" charset="0"/>
                            </a:rPr>
                            <m:t>𝔑</m:t>
                          </m:r>
                          <m:sSub>
                            <m:sSubPr>
                              <m:ctrlPr>
                                <a:rPr lang="en-IN" sz="1900" i="1">
                                  <a:solidFill>
                                    <a:schemeClr val="tx1"/>
                                  </a:solidFill>
                                  <a:latin typeface="Cambria Math" panose="02040503050406030204" pitchFamily="18" charset="0"/>
                                </a:rPr>
                              </m:ctrlPr>
                            </m:sSubPr>
                            <m:e>
                              <m:r>
                                <a:rPr lang="en-IN" sz="1900" i="1">
                                  <a:solidFill>
                                    <a:schemeClr val="tx1"/>
                                  </a:solidFill>
                                  <a:latin typeface="Cambria Math" panose="02040503050406030204" pitchFamily="18" charset="0"/>
                                </a:rPr>
                                <m:t>ℋ</m:t>
                              </m:r>
                            </m:e>
                            <m:sub>
                              <m:r>
                                <a:rPr lang="en-IN" sz="1900" i="1">
                                  <a:solidFill>
                                    <a:schemeClr val="tx1"/>
                                  </a:solidFill>
                                  <a:latin typeface="Cambria Math" panose="02040503050406030204" pitchFamily="18" charset="0"/>
                                </a:rPr>
                                <m:t>𝜗</m:t>
                              </m:r>
                            </m:sub>
                          </m:sSub>
                        </m:den>
                      </m:f>
                      <m:r>
                        <a:rPr lang="en-IN" sz="1900" b="0" i="1" smtClean="0">
                          <a:solidFill>
                            <a:schemeClr val="tx1"/>
                          </a:solidFill>
                          <a:latin typeface="Cambria Math" panose="02040503050406030204" pitchFamily="18" charset="0"/>
                        </a:rPr>
                        <m:t>.</m:t>
                      </m:r>
                    </m:oMath>
                  </m:oMathPara>
                </a14:m>
                <a:endParaRPr lang="en-IN" sz="1900" dirty="0">
                  <a:solidFill>
                    <a:schemeClr val="tx1"/>
                  </a:solidFill>
                  <a:latin typeface="Gabriola" panose="04040605051002020D02" pitchFamily="82" charset="0"/>
                </a:endParaRPr>
              </a:p>
              <a:p>
                <a:pPr>
                  <a:lnSpc>
                    <a:spcPct val="150000"/>
                  </a:lnSpc>
                  <a:spcBef>
                    <a:spcPts val="0"/>
                  </a:spcBef>
                  <a:buFont typeface="Wingdings" panose="05000000000000000000" pitchFamily="2" charset="2"/>
                  <a:buChar char="Ø"/>
                </a:pPr>
                <a:r>
                  <a:rPr lang="en-IN" sz="2600" dirty="0">
                    <a:solidFill>
                      <a:srgbClr val="0B2BB5"/>
                    </a:solidFill>
                    <a:latin typeface="Gabriola" panose="04040605051002020D02" pitchFamily="82" charset="0"/>
                  </a:rPr>
                  <a:t>In terms of the fidelity between two nearby states </a:t>
                </a:r>
                <a14:m>
                  <m:oMath xmlns:m="http://schemas.openxmlformats.org/officeDocument/2006/math">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𝜌</m:t>
                        </m:r>
                      </m:e>
                      <m:sub>
                        <m:r>
                          <a:rPr lang="en-IN" sz="1900" b="0" i="1" smtClean="0">
                            <a:solidFill>
                              <a:schemeClr val="tx1"/>
                            </a:solidFill>
                            <a:latin typeface="Cambria Math" panose="02040503050406030204" pitchFamily="18" charset="0"/>
                          </a:rPr>
                          <m:t>𝜗</m:t>
                        </m:r>
                      </m:sub>
                    </m:sSub>
                  </m:oMath>
                </a14:m>
                <a:r>
                  <a:rPr lang="en-IN" sz="1900" dirty="0">
                    <a:solidFill>
                      <a:schemeClr val="tx1"/>
                    </a:solidFill>
                    <a:latin typeface="Gabriola" panose="04040605051002020D02" pitchFamily="82" charset="0"/>
                  </a:rPr>
                  <a:t> </a:t>
                </a:r>
                <a:r>
                  <a:rPr lang="en-IN" sz="2600" dirty="0">
                    <a:solidFill>
                      <a:srgbClr val="0B2BB5"/>
                    </a:solidFill>
                    <a:latin typeface="Gabriola" panose="04040605051002020D02" pitchFamily="82" charset="0"/>
                  </a:rPr>
                  <a:t>and </a:t>
                </a:r>
                <a14:m>
                  <m:oMath xmlns:m="http://schemas.openxmlformats.org/officeDocument/2006/math">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𝜌</m:t>
                        </m:r>
                      </m:e>
                      <m:sub>
                        <m:r>
                          <a:rPr lang="en-IN" sz="1900" b="0" i="1" smtClean="0">
                            <a:solidFill>
                              <a:schemeClr val="tx1"/>
                            </a:solidFill>
                            <a:latin typeface="Cambria Math" panose="02040503050406030204" pitchFamily="18" charset="0"/>
                          </a:rPr>
                          <m:t>𝜗</m:t>
                        </m:r>
                        <m:r>
                          <a:rPr lang="en-IN" sz="1900" b="0" i="1" smtClean="0">
                            <a:solidFill>
                              <a:schemeClr val="tx1"/>
                            </a:solidFill>
                            <a:latin typeface="Cambria Math" panose="02040503050406030204" pitchFamily="18" charset="0"/>
                          </a:rPr>
                          <m:t>+</m:t>
                        </m:r>
                        <m:r>
                          <a:rPr lang="en-IN" sz="1900" b="0" i="1" smtClean="0">
                            <a:solidFill>
                              <a:schemeClr val="tx1"/>
                            </a:solidFill>
                            <a:latin typeface="Cambria Math" panose="02040503050406030204" pitchFamily="18" charset="0"/>
                          </a:rPr>
                          <m:t>𝑑</m:t>
                        </m:r>
                        <m:r>
                          <a:rPr lang="en-IN" sz="1900" b="0" i="1" smtClean="0">
                            <a:solidFill>
                              <a:schemeClr val="tx1"/>
                            </a:solidFill>
                            <a:latin typeface="Cambria Math" panose="02040503050406030204" pitchFamily="18" charset="0"/>
                          </a:rPr>
                          <m:t>𝜗</m:t>
                        </m:r>
                      </m:sub>
                    </m:sSub>
                  </m:oMath>
                </a14:m>
                <a:r>
                  <a:rPr lang="en-IN" sz="2600" dirty="0">
                    <a:solidFill>
                      <a:srgbClr val="0B2BB5"/>
                    </a:solidFill>
                    <a:latin typeface="Gabriola" panose="04040605051002020D02" pitchFamily="82" charset="0"/>
                  </a:rPr>
                  <a:t>, one can express the quantum Fisher information as</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ℋ</m:t>
                          </m:r>
                        </m:e>
                        <m:sub>
                          <m:r>
                            <a:rPr lang="en-IN" sz="1900" b="0" i="1" smtClean="0">
                              <a:solidFill>
                                <a:schemeClr val="tx1"/>
                              </a:solidFill>
                              <a:latin typeface="Cambria Math" panose="02040503050406030204" pitchFamily="18" charset="0"/>
                            </a:rPr>
                            <m:t>𝜗</m:t>
                          </m:r>
                        </m:sub>
                      </m:sSub>
                      <m:r>
                        <a:rPr lang="en-IN" sz="1900" b="0" i="1" smtClean="0">
                          <a:solidFill>
                            <a:schemeClr val="tx1"/>
                          </a:solidFill>
                          <a:latin typeface="Cambria Math" panose="02040503050406030204" pitchFamily="18" charset="0"/>
                        </a:rPr>
                        <m:t>=</m:t>
                      </m:r>
                      <m:f>
                        <m:fPr>
                          <m:ctrlPr>
                            <a:rPr lang="en-IN" sz="1900" b="0" i="1" smtClean="0">
                              <a:solidFill>
                                <a:schemeClr val="tx1"/>
                              </a:solidFill>
                              <a:latin typeface="Cambria Math" panose="02040503050406030204" pitchFamily="18" charset="0"/>
                            </a:rPr>
                          </m:ctrlPr>
                        </m:fPr>
                        <m:num>
                          <m:r>
                            <a:rPr lang="en-IN" sz="1900" b="0" i="1" smtClean="0">
                              <a:solidFill>
                                <a:schemeClr val="tx1"/>
                              </a:solidFill>
                              <a:latin typeface="Cambria Math" panose="02040503050406030204" pitchFamily="18" charset="0"/>
                            </a:rPr>
                            <m:t>8</m:t>
                          </m:r>
                          <m:d>
                            <m:dPr>
                              <m:ctrlPr>
                                <a:rPr lang="en-IN" sz="1900" b="0" i="1" smtClean="0">
                                  <a:solidFill>
                                    <a:schemeClr val="tx1"/>
                                  </a:solidFill>
                                  <a:latin typeface="Cambria Math" panose="02040503050406030204" pitchFamily="18" charset="0"/>
                                </a:rPr>
                              </m:ctrlPr>
                            </m:dPr>
                            <m:e>
                              <m:r>
                                <a:rPr lang="en-IN" sz="1900" b="0" i="1" smtClean="0">
                                  <a:solidFill>
                                    <a:schemeClr val="tx1"/>
                                  </a:solidFill>
                                  <a:latin typeface="Cambria Math" panose="02040503050406030204" pitchFamily="18" charset="0"/>
                                </a:rPr>
                                <m:t>1−</m:t>
                              </m:r>
                              <m:rad>
                                <m:radPr>
                                  <m:degHide m:val="on"/>
                                  <m:ctrlPr>
                                    <a:rPr lang="en-IN" sz="1900" b="0" i="1" smtClean="0">
                                      <a:solidFill>
                                        <a:schemeClr val="tx1"/>
                                      </a:solidFill>
                                      <a:latin typeface="Cambria Math" panose="02040503050406030204" pitchFamily="18" charset="0"/>
                                    </a:rPr>
                                  </m:ctrlPr>
                                </m:radPr>
                                <m:deg/>
                                <m:e>
                                  <m:r>
                                    <a:rPr lang="en-IN" sz="1900" b="0" i="1" smtClean="0">
                                      <a:solidFill>
                                        <a:schemeClr val="tx1"/>
                                      </a:solidFill>
                                      <a:latin typeface="Cambria Math" panose="02040503050406030204" pitchFamily="18" charset="0"/>
                                    </a:rPr>
                                    <m:t>ℱ</m:t>
                                  </m:r>
                                  <m:d>
                                    <m:dPr>
                                      <m:ctrlPr>
                                        <a:rPr lang="en-IN" sz="1900" b="0" i="1" smtClean="0">
                                          <a:solidFill>
                                            <a:schemeClr val="tx1"/>
                                          </a:solidFill>
                                          <a:latin typeface="Cambria Math" panose="02040503050406030204" pitchFamily="18" charset="0"/>
                                        </a:rPr>
                                      </m:ctrlPr>
                                    </m:dPr>
                                    <m:e>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𝜌</m:t>
                                          </m:r>
                                        </m:e>
                                        <m:sub>
                                          <m:r>
                                            <a:rPr lang="en-IN" sz="1900" b="0" i="1" smtClean="0">
                                              <a:solidFill>
                                                <a:schemeClr val="tx1"/>
                                              </a:solidFill>
                                              <a:latin typeface="Cambria Math" panose="02040503050406030204" pitchFamily="18" charset="0"/>
                                            </a:rPr>
                                            <m:t>𝜗</m:t>
                                          </m:r>
                                        </m:sub>
                                      </m:sSub>
                                      <m:r>
                                        <a:rPr lang="en-IN" sz="1900" b="0" i="1" smtClean="0">
                                          <a:solidFill>
                                            <a:schemeClr val="tx1"/>
                                          </a:solidFill>
                                          <a:latin typeface="Cambria Math" panose="02040503050406030204" pitchFamily="18" charset="0"/>
                                        </a:rPr>
                                        <m:t>,</m:t>
                                      </m:r>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𝜌</m:t>
                                          </m:r>
                                        </m:e>
                                        <m:sub>
                                          <m:r>
                                            <a:rPr lang="en-IN" sz="1900" b="0" i="1" smtClean="0">
                                              <a:solidFill>
                                                <a:schemeClr val="tx1"/>
                                              </a:solidFill>
                                              <a:latin typeface="Cambria Math" panose="02040503050406030204" pitchFamily="18" charset="0"/>
                                            </a:rPr>
                                            <m:t>𝜗</m:t>
                                          </m:r>
                                          <m:r>
                                            <a:rPr lang="en-IN" sz="1900" b="0" i="1" smtClean="0">
                                              <a:solidFill>
                                                <a:schemeClr val="tx1"/>
                                              </a:solidFill>
                                              <a:latin typeface="Cambria Math" panose="02040503050406030204" pitchFamily="18" charset="0"/>
                                            </a:rPr>
                                            <m:t>+</m:t>
                                          </m:r>
                                          <m:r>
                                            <a:rPr lang="en-IN" sz="1900" b="0" i="1" smtClean="0">
                                              <a:solidFill>
                                                <a:schemeClr val="tx1"/>
                                              </a:solidFill>
                                              <a:latin typeface="Cambria Math" panose="02040503050406030204" pitchFamily="18" charset="0"/>
                                            </a:rPr>
                                            <m:t>𝑑</m:t>
                                          </m:r>
                                          <m:r>
                                            <a:rPr lang="en-IN" sz="1900" b="0" i="1" smtClean="0">
                                              <a:solidFill>
                                                <a:schemeClr val="tx1"/>
                                              </a:solidFill>
                                              <a:latin typeface="Cambria Math" panose="02040503050406030204" pitchFamily="18" charset="0"/>
                                            </a:rPr>
                                            <m:t>𝜗</m:t>
                                          </m:r>
                                        </m:sub>
                                      </m:sSub>
                                    </m:e>
                                  </m:d>
                                </m:e>
                              </m:rad>
                            </m:e>
                          </m:d>
                        </m:num>
                        <m:den>
                          <m:r>
                            <a:rPr lang="en-IN" sz="1900" b="0" i="1" smtClean="0">
                              <a:solidFill>
                                <a:schemeClr val="tx1"/>
                              </a:solidFill>
                              <a:latin typeface="Cambria Math" panose="02040503050406030204" pitchFamily="18" charset="0"/>
                            </a:rPr>
                            <m:t>𝑑</m:t>
                          </m:r>
                          <m:sSup>
                            <m:sSupPr>
                              <m:ctrlPr>
                                <a:rPr lang="en-IN" sz="1900" b="0" i="1" smtClean="0">
                                  <a:solidFill>
                                    <a:schemeClr val="tx1"/>
                                  </a:solidFill>
                                  <a:latin typeface="Cambria Math" panose="02040503050406030204" pitchFamily="18" charset="0"/>
                                </a:rPr>
                              </m:ctrlPr>
                            </m:sSupPr>
                            <m:e>
                              <m:r>
                                <a:rPr lang="en-IN" sz="1900" b="0" i="1" smtClean="0">
                                  <a:solidFill>
                                    <a:schemeClr val="tx1"/>
                                  </a:solidFill>
                                  <a:latin typeface="Cambria Math" panose="02040503050406030204" pitchFamily="18" charset="0"/>
                                </a:rPr>
                                <m:t>𝜗</m:t>
                              </m:r>
                            </m:e>
                            <m:sup>
                              <m:r>
                                <a:rPr lang="en-IN" sz="1900" b="0" i="1" smtClean="0">
                                  <a:solidFill>
                                    <a:schemeClr val="tx1"/>
                                  </a:solidFill>
                                  <a:latin typeface="Cambria Math" panose="02040503050406030204" pitchFamily="18" charset="0"/>
                                </a:rPr>
                                <m:t>2</m:t>
                              </m:r>
                            </m:sup>
                          </m:sSup>
                        </m:den>
                      </m:f>
                    </m:oMath>
                  </m:oMathPara>
                </a14:m>
                <a:endParaRPr lang="en-IN" sz="2600" dirty="0">
                  <a:solidFill>
                    <a:srgbClr val="0B2BB5"/>
                  </a:solidFill>
                  <a:latin typeface="Gabriola" panose="04040605051002020D02" pitchFamily="82" charset="0"/>
                </a:endParaRPr>
              </a:p>
              <a:p>
                <a:pPr marL="0" indent="0">
                  <a:lnSpc>
                    <a:spcPct val="150000"/>
                  </a:lnSpc>
                  <a:spcBef>
                    <a:spcPts val="0"/>
                  </a:spcBef>
                  <a:buNone/>
                </a:pPr>
                <a:r>
                  <a:rPr lang="en-IN" sz="2600" dirty="0">
                    <a:solidFill>
                      <a:srgbClr val="0B2BB5"/>
                    </a:solidFill>
                    <a:latin typeface="Gabriola" panose="04040605051002020D02" pitchFamily="82" charset="0"/>
                  </a:rPr>
                  <a:t>where the fidelity is defined as </a:t>
                </a:r>
                <a14:m>
                  <m:oMath xmlns:m="http://schemas.openxmlformats.org/officeDocument/2006/math">
                    <m:r>
                      <a:rPr lang="en-IN" sz="1900" i="1" smtClean="0">
                        <a:solidFill>
                          <a:schemeClr val="tx1"/>
                        </a:solidFill>
                        <a:latin typeface="Cambria Math" panose="02040503050406030204" pitchFamily="18" charset="0"/>
                      </a:rPr>
                      <m:t>ℱ</m:t>
                    </m:r>
                    <m:d>
                      <m:dPr>
                        <m:ctrlPr>
                          <a:rPr lang="en-IN" sz="1900" i="1">
                            <a:solidFill>
                              <a:schemeClr val="tx1"/>
                            </a:solidFill>
                            <a:latin typeface="Cambria Math" panose="02040503050406030204" pitchFamily="18" charset="0"/>
                          </a:rPr>
                        </m:ctrlPr>
                      </m:dPr>
                      <m:e>
                        <m:sSub>
                          <m:sSubPr>
                            <m:ctrlPr>
                              <a:rPr lang="en-IN" sz="1900" i="1">
                                <a:solidFill>
                                  <a:schemeClr val="tx1"/>
                                </a:solidFill>
                                <a:latin typeface="Cambria Math" panose="02040503050406030204" pitchFamily="18" charset="0"/>
                              </a:rPr>
                            </m:ctrlPr>
                          </m:sSubPr>
                          <m:e>
                            <m:r>
                              <a:rPr lang="en-IN" sz="1900" i="1">
                                <a:solidFill>
                                  <a:schemeClr val="tx1"/>
                                </a:solidFill>
                                <a:latin typeface="Cambria Math" panose="02040503050406030204" pitchFamily="18" charset="0"/>
                              </a:rPr>
                              <m:t>𝜌</m:t>
                            </m:r>
                          </m:e>
                          <m:sub>
                            <m:r>
                              <a:rPr lang="en-IN" sz="1900" i="1">
                                <a:solidFill>
                                  <a:schemeClr val="tx1"/>
                                </a:solidFill>
                                <a:latin typeface="Cambria Math" panose="02040503050406030204" pitchFamily="18" charset="0"/>
                              </a:rPr>
                              <m:t>𝜗</m:t>
                            </m:r>
                          </m:sub>
                        </m:sSub>
                        <m:r>
                          <a:rPr lang="en-IN" sz="1900" i="1">
                            <a:solidFill>
                              <a:schemeClr val="tx1"/>
                            </a:solidFill>
                            <a:latin typeface="Cambria Math" panose="02040503050406030204" pitchFamily="18" charset="0"/>
                          </a:rPr>
                          <m:t>,</m:t>
                        </m:r>
                        <m:sSub>
                          <m:sSubPr>
                            <m:ctrlPr>
                              <a:rPr lang="en-IN" sz="1900" i="1">
                                <a:solidFill>
                                  <a:schemeClr val="tx1"/>
                                </a:solidFill>
                                <a:latin typeface="Cambria Math" panose="02040503050406030204" pitchFamily="18" charset="0"/>
                              </a:rPr>
                            </m:ctrlPr>
                          </m:sSubPr>
                          <m:e>
                            <m:r>
                              <a:rPr lang="en-IN" sz="1900" i="1">
                                <a:solidFill>
                                  <a:schemeClr val="tx1"/>
                                </a:solidFill>
                                <a:latin typeface="Cambria Math" panose="02040503050406030204" pitchFamily="18" charset="0"/>
                              </a:rPr>
                              <m:t>𝜌</m:t>
                            </m:r>
                          </m:e>
                          <m:sub>
                            <m:r>
                              <a:rPr lang="en-IN" sz="1900" i="1">
                                <a:solidFill>
                                  <a:schemeClr val="tx1"/>
                                </a:solidFill>
                                <a:latin typeface="Cambria Math" panose="02040503050406030204" pitchFamily="18" charset="0"/>
                              </a:rPr>
                              <m:t>𝜗</m:t>
                            </m:r>
                            <m:r>
                              <a:rPr lang="en-IN" sz="1900" i="1">
                                <a:solidFill>
                                  <a:schemeClr val="tx1"/>
                                </a:solidFill>
                                <a:latin typeface="Cambria Math" panose="02040503050406030204" pitchFamily="18" charset="0"/>
                              </a:rPr>
                              <m:t>+</m:t>
                            </m:r>
                            <m:r>
                              <a:rPr lang="en-IN" sz="1900" i="1">
                                <a:solidFill>
                                  <a:schemeClr val="tx1"/>
                                </a:solidFill>
                                <a:latin typeface="Cambria Math" panose="02040503050406030204" pitchFamily="18" charset="0"/>
                              </a:rPr>
                              <m:t>𝑑</m:t>
                            </m:r>
                            <m:r>
                              <a:rPr lang="en-IN" sz="1900" i="1">
                                <a:solidFill>
                                  <a:schemeClr val="tx1"/>
                                </a:solidFill>
                                <a:latin typeface="Cambria Math" panose="02040503050406030204" pitchFamily="18" charset="0"/>
                              </a:rPr>
                              <m:t>𝜗</m:t>
                            </m:r>
                          </m:sub>
                        </m:sSub>
                      </m:e>
                    </m:d>
                    <m:r>
                      <a:rPr lang="en-IN" sz="1900" b="0" i="1" smtClean="0">
                        <a:solidFill>
                          <a:schemeClr val="tx1"/>
                        </a:solidFill>
                        <a:latin typeface="Cambria Math" panose="02040503050406030204" pitchFamily="18" charset="0"/>
                      </a:rPr>
                      <m:t>≡</m:t>
                    </m:r>
                    <m:r>
                      <m:rPr>
                        <m:sty m:val="p"/>
                      </m:rPr>
                      <a:rPr lang="en-IN" sz="1900" b="0" i="0" smtClean="0">
                        <a:solidFill>
                          <a:schemeClr val="tx1"/>
                        </a:solidFill>
                        <a:latin typeface="Cambria Math" panose="02040503050406030204" pitchFamily="18" charset="0"/>
                      </a:rPr>
                      <m:t>tr</m:t>
                    </m:r>
                    <m:d>
                      <m:dPr>
                        <m:begChr m:val="["/>
                        <m:endChr m:val="]"/>
                        <m:ctrlPr>
                          <a:rPr lang="en-IN" sz="1900" b="0" i="1" smtClean="0">
                            <a:solidFill>
                              <a:schemeClr val="tx1"/>
                            </a:solidFill>
                            <a:latin typeface="Cambria Math" panose="02040503050406030204" pitchFamily="18" charset="0"/>
                          </a:rPr>
                        </m:ctrlPr>
                      </m:dPr>
                      <m:e>
                        <m:rad>
                          <m:radPr>
                            <m:degHide m:val="on"/>
                            <m:ctrlPr>
                              <a:rPr lang="en-IN" sz="1900" b="0" i="1" smtClean="0">
                                <a:solidFill>
                                  <a:schemeClr val="tx1"/>
                                </a:solidFill>
                                <a:latin typeface="Cambria Math" panose="02040503050406030204" pitchFamily="18" charset="0"/>
                              </a:rPr>
                            </m:ctrlPr>
                          </m:radPr>
                          <m:deg/>
                          <m:e>
                            <m:rad>
                              <m:radPr>
                                <m:degHide m:val="on"/>
                                <m:ctrlPr>
                                  <a:rPr lang="en-IN" sz="1900" b="0" i="1" smtClean="0">
                                    <a:solidFill>
                                      <a:schemeClr val="tx1"/>
                                    </a:solidFill>
                                    <a:latin typeface="Cambria Math" panose="02040503050406030204" pitchFamily="18" charset="0"/>
                                  </a:rPr>
                                </m:ctrlPr>
                              </m:radPr>
                              <m:deg/>
                              <m:e>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𝜌</m:t>
                                    </m:r>
                                  </m:e>
                                  <m:sub>
                                    <m:r>
                                      <a:rPr lang="en-IN" sz="1900" b="0" i="1" smtClean="0">
                                        <a:solidFill>
                                          <a:schemeClr val="tx1"/>
                                        </a:solidFill>
                                        <a:latin typeface="Cambria Math" panose="02040503050406030204" pitchFamily="18" charset="0"/>
                                      </a:rPr>
                                      <m:t>𝜗</m:t>
                                    </m:r>
                                  </m:sub>
                                </m:sSub>
                              </m:e>
                            </m:rad>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𝜌</m:t>
                                </m:r>
                              </m:e>
                              <m:sub>
                                <m:r>
                                  <a:rPr lang="en-IN" sz="1900" b="0" i="1" smtClean="0">
                                    <a:solidFill>
                                      <a:schemeClr val="tx1"/>
                                    </a:solidFill>
                                    <a:latin typeface="Cambria Math" panose="02040503050406030204" pitchFamily="18" charset="0"/>
                                  </a:rPr>
                                  <m:t>𝜗</m:t>
                                </m:r>
                                <m:r>
                                  <a:rPr lang="en-IN" sz="1900" b="0" i="1" smtClean="0">
                                    <a:solidFill>
                                      <a:schemeClr val="tx1"/>
                                    </a:solidFill>
                                    <a:latin typeface="Cambria Math" panose="02040503050406030204" pitchFamily="18" charset="0"/>
                                  </a:rPr>
                                  <m:t>+</m:t>
                                </m:r>
                                <m:r>
                                  <a:rPr lang="en-IN" sz="1900" b="0" i="1" smtClean="0">
                                    <a:solidFill>
                                      <a:schemeClr val="tx1"/>
                                    </a:solidFill>
                                    <a:latin typeface="Cambria Math" panose="02040503050406030204" pitchFamily="18" charset="0"/>
                                  </a:rPr>
                                  <m:t>𝑑</m:t>
                                </m:r>
                                <m:r>
                                  <a:rPr lang="en-IN" sz="1900" b="0" i="1" smtClean="0">
                                    <a:solidFill>
                                      <a:schemeClr val="tx1"/>
                                    </a:solidFill>
                                    <a:latin typeface="Cambria Math" panose="02040503050406030204" pitchFamily="18" charset="0"/>
                                  </a:rPr>
                                  <m:t>𝜗</m:t>
                                </m:r>
                              </m:sub>
                            </m:sSub>
                            <m:rad>
                              <m:radPr>
                                <m:degHide m:val="on"/>
                                <m:ctrlPr>
                                  <a:rPr lang="en-IN" sz="1900" b="0" i="1" smtClean="0">
                                    <a:solidFill>
                                      <a:schemeClr val="tx1"/>
                                    </a:solidFill>
                                    <a:latin typeface="Cambria Math" panose="02040503050406030204" pitchFamily="18" charset="0"/>
                                  </a:rPr>
                                </m:ctrlPr>
                              </m:radPr>
                              <m:deg/>
                              <m:e>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𝜌</m:t>
                                    </m:r>
                                  </m:e>
                                  <m:sub>
                                    <m:r>
                                      <a:rPr lang="en-IN" sz="1900" b="0" i="1" smtClean="0">
                                        <a:solidFill>
                                          <a:schemeClr val="tx1"/>
                                        </a:solidFill>
                                        <a:latin typeface="Cambria Math" panose="02040503050406030204" pitchFamily="18" charset="0"/>
                                      </a:rPr>
                                      <m:t>𝜗</m:t>
                                    </m:r>
                                  </m:sub>
                                </m:sSub>
                              </m:e>
                            </m:rad>
                          </m:e>
                        </m:rad>
                      </m:e>
                    </m:d>
                    <m:r>
                      <a:rPr lang="en-IN" sz="1900" b="0" i="0" smtClean="0">
                        <a:solidFill>
                          <a:schemeClr val="tx1"/>
                        </a:solidFill>
                        <a:latin typeface="Cambria Math" panose="02040503050406030204" pitchFamily="18" charset="0"/>
                      </a:rPr>
                      <m:t>.</m:t>
                    </m:r>
                  </m:oMath>
                </a14:m>
                <a:endParaRPr lang="en-IN" sz="1900" dirty="0">
                  <a:solidFill>
                    <a:schemeClr val="tx1"/>
                  </a:solidFill>
                  <a:latin typeface="Gabriola" panose="04040605051002020D02" pitchFamily="82" charset="0"/>
                </a:endParaRPr>
              </a:p>
              <a:p>
                <a:pPr>
                  <a:lnSpc>
                    <a:spcPct val="150000"/>
                  </a:lnSpc>
                  <a:spcBef>
                    <a:spcPts val="0"/>
                  </a:spcBef>
                  <a:buFont typeface="Wingdings" panose="05000000000000000000" pitchFamily="2" charset="2"/>
                  <a:buChar char="Ø"/>
                </a:pPr>
                <a:r>
                  <a:rPr lang="en-IN" sz="2600" dirty="0">
                    <a:solidFill>
                      <a:srgbClr val="0B2BB5"/>
                    </a:solidFill>
                    <a:latin typeface="Gabriola" panose="04040605051002020D02" pitchFamily="82" charset="0"/>
                  </a:rPr>
                  <a:t>In our current analysis, the fidelity needs to be defined between two nearby covariant matrices.</a:t>
                </a:r>
                <a:endParaRPr lang="en-IN" sz="2600" dirty="0">
                  <a:solidFill>
                    <a:srgbClr val="8C3434"/>
                  </a:solidFill>
                  <a:latin typeface="Gabriola" panose="04040605051002020D02" pitchFamily="82" charset="0"/>
                </a:endParaRPr>
              </a:p>
              <a:p>
                <a:pPr>
                  <a:lnSpc>
                    <a:spcPct val="150000"/>
                  </a:lnSpc>
                  <a:buFont typeface="Wingdings" panose="05000000000000000000" pitchFamily="2" charset="2"/>
                  <a:buChar char="Ø"/>
                </a:pPr>
                <a:endParaRPr lang="en-IN" sz="3200" dirty="0">
                  <a:solidFill>
                    <a:srgbClr val="532476"/>
                  </a:solidFill>
                  <a:latin typeface="Book Antiqua" panose="02040602050305030304" pitchFamily="18" charset="0"/>
                </a:endParaRPr>
              </a:p>
              <a:p>
                <a:pPr marL="0" indent="0">
                  <a:lnSpc>
                    <a:spcPct val="150000"/>
                  </a:lnSpc>
                  <a:spcBef>
                    <a:spcPts val="0"/>
                  </a:spcBef>
                  <a:buFont typeface="Arial" panose="020B0604020202020204" pitchFamily="34" charset="0"/>
                  <a:buNone/>
                </a:pPr>
                <a:endParaRPr lang="en-IN" sz="1600" dirty="0">
                  <a:solidFill>
                    <a:srgbClr val="0B2BB5"/>
                  </a:solidFill>
                  <a:latin typeface="Book Antiqua" panose="02040602050305030304" pitchFamily="18" charset="0"/>
                </a:endParaRPr>
              </a:p>
            </p:txBody>
          </p:sp>
        </mc:Choice>
        <mc:Fallback xmlns="">
          <p:sp>
            <p:nvSpPr>
              <p:cNvPr id="6" name="Content Placeholder 2">
                <a:extLst>
                  <a:ext uri="{FF2B5EF4-FFF2-40B4-BE49-F238E27FC236}">
                    <a16:creationId xmlns:a16="http://schemas.microsoft.com/office/drawing/2014/main" id="{3D68EF9B-A50D-405B-D9A6-BE7A0E1EC539}"/>
                  </a:ext>
                </a:extLst>
              </p:cNvPr>
              <p:cNvSpPr txBox="1">
                <a:spLocks noRot="1" noChangeAspect="1" noMove="1" noResize="1" noEditPoints="1" noAdjustHandles="1" noChangeArrowheads="1" noChangeShapeType="1" noTextEdit="1"/>
              </p:cNvSpPr>
              <p:nvPr/>
            </p:nvSpPr>
            <p:spPr>
              <a:xfrm>
                <a:off x="257750" y="300505"/>
                <a:ext cx="11676500" cy="6321224"/>
              </a:xfrm>
              <a:prstGeom prst="rect">
                <a:avLst/>
              </a:prstGeom>
              <a:blipFill>
                <a:blip r:embed="rId2"/>
                <a:stretch>
                  <a:fillRect l="-783" r="-1044"/>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CED69409-63EA-4A57-3DE0-D27C78967D96}"/>
              </a:ext>
            </a:extLst>
          </p:cNvPr>
          <p:cNvSpPr>
            <a:spLocks noGrp="1"/>
          </p:cNvSpPr>
          <p:nvPr>
            <p:ph type="sldNum" sz="quarter" idx="12"/>
          </p:nvPr>
        </p:nvSpPr>
        <p:spPr/>
        <p:txBody>
          <a:bodyPr/>
          <a:lstStyle/>
          <a:p>
            <a:fld id="{1F389A8C-0E70-4ABF-BB80-974D4641D6A7}" type="slidenum">
              <a:rPr lang="en-IN" smtClean="0"/>
              <a:t>18</a:t>
            </a:fld>
            <a:endParaRPr lang="en-IN" dirty="0"/>
          </a:p>
        </p:txBody>
      </p:sp>
    </p:spTree>
    <p:extLst>
      <p:ext uri="{BB962C8B-B14F-4D97-AF65-F5344CB8AC3E}">
        <p14:creationId xmlns:p14="http://schemas.microsoft.com/office/powerpoint/2010/main" val="2071363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84658F85-13F0-63D5-1818-63F6B13BC472}"/>
                  </a:ext>
                </a:extLst>
              </p:cNvPr>
              <p:cNvSpPr txBox="1">
                <a:spLocks/>
              </p:cNvSpPr>
              <p:nvPr/>
            </p:nvSpPr>
            <p:spPr>
              <a:xfrm>
                <a:off x="302754" y="0"/>
                <a:ext cx="11676500" cy="67567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buFont typeface="Wingdings" panose="05000000000000000000" pitchFamily="2" charset="2"/>
                  <a:buChar char="Ø"/>
                </a:pPr>
                <a:r>
                  <a:rPr lang="en-IN" sz="2400" dirty="0">
                    <a:solidFill>
                      <a:srgbClr val="0B2BB5"/>
                    </a:solidFill>
                    <a:latin typeface="Gabriola" panose="04040605051002020D02" pitchFamily="82" charset="0"/>
                  </a:rPr>
                  <a:t>The fidelity between two nearby covariant matrices is defined as</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ℱ</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1</m:t>
                              </m:r>
                            </m:sub>
                          </m:sSub>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2</m:t>
                              </m:r>
                            </m:sub>
                          </m:sSub>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ad>
                            <m:radPr>
                              <m:degHide m:val="on"/>
                              <m:ctrlPr>
                                <a:rPr lang="en-IN" sz="1800" b="0" i="1" smtClean="0">
                                  <a:solidFill>
                                    <a:schemeClr val="tx1"/>
                                  </a:solidFill>
                                  <a:latin typeface="Cambria Math" panose="02040503050406030204" pitchFamily="18" charset="0"/>
                                </a:rPr>
                              </m:ctrlPr>
                            </m:radPr>
                            <m:deg/>
                            <m:e>
                              <m:r>
                                <m:rPr>
                                  <m:sty m:val="p"/>
                                </m:rPr>
                                <a:rPr lang="en-IN" sz="1800" b="0" i="0" smtClean="0">
                                  <a:solidFill>
                                    <a:schemeClr val="tx1"/>
                                  </a:solidFill>
                                  <a:latin typeface="Cambria Math" panose="02040503050406030204" pitchFamily="18" charset="0"/>
                                </a:rPr>
                                <m:t>Λ</m:t>
                              </m:r>
                              <m:r>
                                <a:rPr lang="en-IN" sz="1800" b="0" i="1" smtClean="0">
                                  <a:solidFill>
                                    <a:schemeClr val="tx1"/>
                                  </a:solidFill>
                                  <a:latin typeface="Cambria Math" panose="02040503050406030204" pitchFamily="18" charset="0"/>
                                </a:rPr>
                                <m:t>+</m:t>
                              </m:r>
                              <m:r>
                                <m:rPr>
                                  <m:sty m:val="p"/>
                                </m:rPr>
                                <a:rPr lang="en-IN" sz="1800" b="0" i="0" smtClean="0">
                                  <a:solidFill>
                                    <a:schemeClr val="tx1"/>
                                  </a:solidFill>
                                  <a:latin typeface="Cambria Math" panose="02040503050406030204" pitchFamily="18" charset="0"/>
                                </a:rPr>
                                <m:t>Δ</m:t>
                              </m:r>
                            </m:e>
                          </m:rad>
                          <m:r>
                            <a:rPr lang="en-IN" sz="1800" b="0" i="1" smtClean="0">
                              <a:solidFill>
                                <a:schemeClr val="tx1"/>
                              </a:solidFill>
                              <a:latin typeface="Cambria Math" panose="02040503050406030204" pitchFamily="18" charset="0"/>
                            </a:rPr>
                            <m:t>−</m:t>
                          </m:r>
                          <m:rad>
                            <m:radPr>
                              <m:degHide m:val="on"/>
                              <m:ctrlPr>
                                <a:rPr lang="en-IN" sz="1800" b="0" i="1" smtClean="0">
                                  <a:solidFill>
                                    <a:schemeClr val="tx1"/>
                                  </a:solidFill>
                                  <a:latin typeface="Cambria Math" panose="02040503050406030204" pitchFamily="18" charset="0"/>
                                </a:rPr>
                              </m:ctrlPr>
                            </m:radPr>
                            <m:deg/>
                            <m:e>
                              <m:r>
                                <m:rPr>
                                  <m:sty m:val="p"/>
                                </m:rPr>
                                <a:rPr lang="en-IN" sz="1800" b="0" i="0" smtClean="0">
                                  <a:solidFill>
                                    <a:schemeClr val="tx1"/>
                                  </a:solidFill>
                                  <a:latin typeface="Cambria Math" panose="02040503050406030204" pitchFamily="18" charset="0"/>
                                </a:rPr>
                                <m:t>Λ</m:t>
                              </m:r>
                            </m:e>
                          </m:rad>
                        </m:den>
                      </m:f>
                    </m:oMath>
                  </m:oMathPara>
                </a14:m>
                <a:endParaRPr lang="en-IN" sz="2600" dirty="0">
                  <a:solidFill>
                    <a:srgbClr val="0B2BB5"/>
                  </a:solidFill>
                  <a:latin typeface="Gabriola" panose="04040605051002020D02" pitchFamily="82" charset="0"/>
                </a:endParaRPr>
              </a:p>
              <a:p>
                <a:pPr marL="0" indent="0">
                  <a:lnSpc>
                    <a:spcPct val="150000"/>
                  </a:lnSpc>
                  <a:spcBef>
                    <a:spcPts val="0"/>
                  </a:spcBef>
                  <a:buNone/>
                </a:pPr>
                <a:r>
                  <a:rPr lang="en-IN" sz="2400" dirty="0">
                    <a:solidFill>
                      <a:srgbClr val="0B2BB5"/>
                    </a:solidFill>
                    <a:latin typeface="Gabriola" panose="04040605051002020D02" pitchFamily="82" charset="0"/>
                  </a:rPr>
                  <a:t>where</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r>
                        <m:rPr>
                          <m:sty m:val="p"/>
                        </m:rPr>
                        <a:rPr lang="en-IN" sz="1800" b="0" i="0" smtClean="0">
                          <a:solidFill>
                            <a:schemeClr val="tx1"/>
                          </a:solidFill>
                          <a:latin typeface="Cambria Math" panose="02040503050406030204" pitchFamily="18" charset="0"/>
                        </a:rPr>
                        <m:t>Λ</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4</m:t>
                          </m:r>
                        </m:den>
                      </m:f>
                      <m:r>
                        <m:rPr>
                          <m:sty m:val="p"/>
                        </m:rPr>
                        <a:rPr lang="en-IN" sz="1800" b="0" i="0" smtClean="0">
                          <a:solidFill>
                            <a:schemeClr val="tx1"/>
                          </a:solidFill>
                          <a:latin typeface="Cambria Math" panose="02040503050406030204" pitchFamily="18" charset="0"/>
                        </a:rPr>
                        <m:t>det</m:t>
                      </m:r>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1</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𝒪</m:t>
                              </m:r>
                            </m:num>
                            <m:den>
                              <m:r>
                                <a:rPr lang="en-IN" sz="1800" b="0" i="1" smtClean="0">
                                  <a:solidFill>
                                    <a:schemeClr val="tx1"/>
                                  </a:solidFill>
                                  <a:latin typeface="Cambria Math" panose="02040503050406030204" pitchFamily="18" charset="0"/>
                                </a:rPr>
                                <m:t>2</m:t>
                              </m:r>
                            </m:den>
                          </m:f>
                        </m:e>
                      </m:d>
                      <m:r>
                        <m:rPr>
                          <m:sty m:val="p"/>
                        </m:rPr>
                        <a:rPr lang="en-IN" sz="1800">
                          <a:solidFill>
                            <a:schemeClr val="tx1"/>
                          </a:solidFill>
                          <a:latin typeface="Cambria Math" panose="02040503050406030204" pitchFamily="18" charset="0"/>
                        </a:rPr>
                        <m:t>det</m:t>
                      </m:r>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m:rPr>
                                  <m:sty m:val="p"/>
                                </m:rPr>
                                <a:rPr lang="en-IN" sz="180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2</m:t>
                              </m:r>
                            </m:sub>
                          </m:sSub>
                          <m:r>
                            <a:rPr lang="en-IN" sz="1800" i="1">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𝒪</m:t>
                              </m:r>
                            </m:num>
                            <m:den>
                              <m:r>
                                <a:rPr lang="en-IN" sz="1800" i="1">
                                  <a:solidFill>
                                    <a:schemeClr val="tx1"/>
                                  </a:solidFill>
                                  <a:latin typeface="Cambria Math" panose="02040503050406030204" pitchFamily="18" charset="0"/>
                                </a:rPr>
                                <m:t>2</m:t>
                              </m:r>
                            </m:den>
                          </m:f>
                        </m:e>
                      </m:d>
                      <m:r>
                        <a:rPr lang="en-IN" sz="1800" b="0" i="1" smtClean="0">
                          <a:solidFill>
                            <a:schemeClr val="tx1"/>
                          </a:solidFill>
                          <a:latin typeface="Cambria Math" panose="02040503050406030204" pitchFamily="18" charset="0"/>
                        </a:rPr>
                        <m:t>, </m:t>
                      </m:r>
                      <m:r>
                        <m:rPr>
                          <m:sty m:val="p"/>
                        </m:rPr>
                        <a:rPr lang="en-IN" sz="1800" b="0" i="0" smtClean="0">
                          <a:solidFill>
                            <a:schemeClr val="tx1"/>
                          </a:solidFill>
                          <a:latin typeface="Cambria Math" panose="02040503050406030204" pitchFamily="18" charset="0"/>
                        </a:rPr>
                        <m:t>Δ</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4</m:t>
                          </m:r>
                        </m:den>
                      </m:f>
                      <m:r>
                        <m:rPr>
                          <m:sty m:val="p"/>
                        </m:rPr>
                        <a:rPr lang="en-IN" sz="1800" b="0" i="0" smtClean="0">
                          <a:solidFill>
                            <a:schemeClr val="tx1"/>
                          </a:solidFill>
                          <a:latin typeface="Cambria Math" panose="02040503050406030204" pitchFamily="18" charset="0"/>
                        </a:rPr>
                        <m:t>det</m:t>
                      </m:r>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m:rPr>
                                  <m:sty m:val="p"/>
                                </m:rPr>
                                <a:rPr lang="en-IN" sz="1800" b="0" i="0" smtClean="0">
                                  <a:solidFill>
                                    <a:schemeClr val="tx1"/>
                                  </a:solidFill>
                                  <a:latin typeface="Cambria Math" panose="02040503050406030204" pitchFamily="18" charset="0"/>
                                </a:rPr>
                                <m:t>Σ</m:t>
                              </m:r>
                            </m:e>
                            <m:sub>
                              <m:r>
                                <a:rPr lang="en-IN" sz="1800" b="0" i="0" smtClean="0">
                                  <a:solidFill>
                                    <a:schemeClr val="tx1"/>
                                  </a:solidFill>
                                  <a:latin typeface="Cambria Math" panose="02040503050406030204" pitchFamily="18" charset="0"/>
                                </a:rPr>
                                <m:t>1</m:t>
                              </m:r>
                            </m:sub>
                          </m:sSub>
                          <m:r>
                            <a:rPr lang="en-IN" sz="1800" b="0" i="0"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2</m:t>
                              </m:r>
                            </m:sub>
                          </m:sSub>
                        </m:e>
                      </m:d>
                      <m:r>
                        <a:rPr lang="en-IN" sz="1800" b="0" i="0"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50000"/>
                  </a:lnSpc>
                  <a:spcBef>
                    <a:spcPts val="0"/>
                  </a:spcBef>
                  <a:buFont typeface="Wingdings" panose="05000000000000000000" pitchFamily="2" charset="2"/>
                  <a:buChar char="Ø"/>
                </a:pPr>
                <a:r>
                  <a:rPr lang="en-IN" sz="2400" dirty="0">
                    <a:solidFill>
                      <a:srgbClr val="0B2BB5"/>
                    </a:solidFill>
                    <a:latin typeface="Gabriola" panose="04040605051002020D02" pitchFamily="82" charset="0"/>
                  </a:rPr>
                  <a:t>As</a:t>
                </a:r>
                <a:r>
                  <a:rPr lang="en-IN" sz="2600" dirty="0">
                    <a:solidFill>
                      <a:srgbClr val="8C3434"/>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𝜗</m:t>
                    </m:r>
                  </m:oMath>
                </a14:m>
                <a:r>
                  <a:rPr lang="en-IN" sz="26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is considered to be a small parameter in our analysis, it is possible to perturbatively expand </a:t>
                </a:r>
                <a14:m>
                  <m:oMath xmlns:m="http://schemas.openxmlformats.org/officeDocument/2006/math">
                    <m:r>
                      <m:rPr>
                        <m:sty m:val="p"/>
                      </m:rPr>
                      <a:rPr lang="en-IN" sz="1800" b="0" i="0" smtClean="0">
                        <a:solidFill>
                          <a:schemeClr val="tx1"/>
                        </a:solidFill>
                        <a:latin typeface="Cambria Math" panose="02040503050406030204" pitchFamily="18" charset="0"/>
                      </a:rPr>
                      <m:t>Λ</m:t>
                    </m:r>
                    <m:r>
                      <a:rPr lang="en-IN" sz="1800" b="0" i="1" smtClean="0">
                        <a:solidFill>
                          <a:schemeClr val="tx1"/>
                        </a:solidFill>
                        <a:latin typeface="Cambria Math" panose="02040503050406030204" pitchFamily="18" charset="0"/>
                      </a:rPr>
                      <m:t>, </m:t>
                    </m:r>
                    <m:r>
                      <m:rPr>
                        <m:sty m:val="p"/>
                      </m:rPr>
                      <a:rPr lang="en-IN" sz="1800" b="0" i="0" smtClean="0">
                        <a:solidFill>
                          <a:schemeClr val="tx1"/>
                        </a:solidFill>
                        <a:latin typeface="Cambria Math" panose="02040503050406030204" pitchFamily="18" charset="0"/>
                      </a:rPr>
                      <m:t>Δ</m:t>
                    </m:r>
                    <m:r>
                      <a:rPr lang="en-IN" sz="1800" b="0" i="0" smtClean="0">
                        <a:solidFill>
                          <a:schemeClr val="tx1"/>
                        </a:solidFill>
                        <a:latin typeface="Cambria Math" panose="02040503050406030204" pitchFamily="18" charset="0"/>
                      </a:rPr>
                      <m:t>, </m:t>
                    </m:r>
                    <m:r>
                      <a:rPr lang="en-IN" sz="1800" b="0" i="1" smtClean="0">
                        <a:solidFill>
                          <a:schemeClr val="tx1"/>
                        </a:solidFill>
                        <a:latin typeface="Cambria Math" panose="02040503050406030204" pitchFamily="18" charset="0"/>
                      </a:rPr>
                      <m:t>ℱ</m:t>
                    </m:r>
                    <m:r>
                      <a:rPr lang="en-IN" sz="1800" b="0" i="1" smtClean="0">
                        <a:solidFill>
                          <a:schemeClr val="tx1"/>
                        </a:solidFill>
                        <a:latin typeface="Cambria Math" panose="02040503050406030204" pitchFamily="18" charset="0"/>
                      </a:rPr>
                      <m:t>, </m:t>
                    </m:r>
                    <m:r>
                      <m:rPr>
                        <m:sty m:val="p"/>
                      </m:rPr>
                      <a:rPr lang="en-IN" sz="1800" b="0" i="0" smtClean="0">
                        <a:solidFill>
                          <a:srgbClr val="0B2BB5"/>
                        </a:solidFill>
                        <a:latin typeface="Cambria Math" panose="02040503050406030204" pitchFamily="18" charset="0"/>
                      </a:rPr>
                      <m:t>and</m:t>
                    </m:r>
                    <m:r>
                      <a:rPr lang="en-IN" sz="1800" b="0" i="1" smtClean="0">
                        <a:solidFill>
                          <a:srgbClr val="8C3434"/>
                        </a:solidFill>
                        <a:latin typeface="Cambria Math" panose="02040503050406030204" pitchFamily="18" charset="0"/>
                      </a:rPr>
                      <m:t> </m:t>
                    </m:r>
                    <m:r>
                      <a:rPr lang="en-IN" sz="1800" b="0" i="1" smtClean="0">
                        <a:solidFill>
                          <a:schemeClr val="tx1"/>
                        </a:solidFill>
                        <a:latin typeface="Cambria Math" panose="02040503050406030204" pitchFamily="18" charset="0"/>
                      </a:rPr>
                      <m:t>ℋ</m:t>
                    </m:r>
                  </m:oMath>
                </a14:m>
                <a:r>
                  <a:rPr lang="en-IN" sz="26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in powers of</a:t>
                </a:r>
                <a:r>
                  <a:rPr lang="en-IN" sz="2400" dirty="0">
                    <a:solidFill>
                      <a:srgbClr val="8C3434"/>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𝜗</m:t>
                    </m:r>
                  </m:oMath>
                </a14:m>
                <a:r>
                  <a:rPr lang="en-IN" sz="2600" dirty="0">
                    <a:solidFill>
                      <a:srgbClr val="8C3434"/>
                    </a:solidFill>
                    <a:latin typeface="Gabriola" panose="04040605051002020D02" pitchFamily="82" charset="0"/>
                  </a:rPr>
                  <a:t>.</a:t>
                </a:r>
              </a:p>
              <a:p>
                <a:pPr>
                  <a:lnSpc>
                    <a:spcPct val="150000"/>
                  </a:lnSpc>
                  <a:spcBef>
                    <a:spcPts val="0"/>
                  </a:spcBef>
                  <a:buFont typeface="Wingdings" panose="05000000000000000000" pitchFamily="2" charset="2"/>
                  <a:buChar char="Ø"/>
                </a:pPr>
                <a:r>
                  <a:rPr lang="en-IN" sz="2400" dirty="0">
                    <a:solidFill>
                      <a:srgbClr val="0B2BB5"/>
                    </a:solidFill>
                    <a:latin typeface="Gabriola" panose="04040605051002020D02" pitchFamily="82" charset="0"/>
                  </a:rPr>
                  <a:t>Using the condition</a:t>
                </a:r>
                <a:r>
                  <a:rPr lang="en-IN" sz="2400" dirty="0">
                    <a:solidFill>
                      <a:srgbClr val="8C3434"/>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ℱ</m:t>
                    </m:r>
                    <m:d>
                      <m:dPr>
                        <m:ctrlPr>
                          <a:rPr lang="en-IN" sz="1800" b="0" i="1" smtClean="0">
                            <a:solidFill>
                              <a:schemeClr val="tx1"/>
                            </a:solidFill>
                            <a:latin typeface="Cambria Math" panose="02040503050406030204" pitchFamily="18" charset="0"/>
                          </a:rPr>
                        </m:ctrlPr>
                      </m:dPr>
                      <m:e>
                        <m:r>
                          <m:rPr>
                            <m:sty m:val="p"/>
                          </m:rPr>
                          <a:rPr lang="en-IN" sz="1800" b="0" i="0" smtClean="0">
                            <a:solidFill>
                              <a:schemeClr val="tx1"/>
                            </a:solidFill>
                            <a:latin typeface="Cambria Math" panose="02040503050406030204" pitchFamily="18" charset="0"/>
                          </a:rPr>
                          <m:t>Σ</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𝜗</m:t>
                            </m:r>
                          </m:e>
                        </m:d>
                        <m:r>
                          <a:rPr lang="en-IN" sz="1800" b="0" i="1" smtClean="0">
                            <a:solidFill>
                              <a:schemeClr val="tx1"/>
                            </a:solidFill>
                            <a:latin typeface="Cambria Math" panose="02040503050406030204" pitchFamily="18" charset="0"/>
                          </a:rPr>
                          <m:t>,</m:t>
                        </m:r>
                        <m:r>
                          <m:rPr>
                            <m:sty m:val="p"/>
                          </m:rPr>
                          <a:rPr lang="en-IN" sz="1800">
                            <a:solidFill>
                              <a:schemeClr val="tx1"/>
                            </a:solidFill>
                            <a:latin typeface="Cambria Math" panose="02040503050406030204" pitchFamily="18" charset="0"/>
                          </a:rPr>
                          <m:t>Σ</m:t>
                        </m:r>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𝜗</m:t>
                            </m:r>
                          </m:e>
                        </m:d>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1</m:t>
                    </m:r>
                    <m:r>
                      <a:rPr lang="en-IN" sz="1800" b="0" i="1" smtClean="0">
                        <a:solidFill>
                          <a:schemeClr val="tx1"/>
                        </a:solidFill>
                        <a:latin typeface="Cambria Math" panose="02040503050406030204" pitchFamily="18" charset="0"/>
                      </a:rPr>
                      <m:t>,</m:t>
                    </m:r>
                  </m:oMath>
                </a14:m>
                <a:r>
                  <a:rPr lang="en-IN" sz="26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and implementing that the first derivative vanishes when</a:t>
                </a:r>
                <a:r>
                  <a:rPr lang="en-IN" sz="2400" dirty="0">
                    <a:solidFill>
                      <a:srgbClr val="8C3434"/>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𝑑</m:t>
                    </m:r>
                    <m:r>
                      <a:rPr lang="en-IN" sz="1800" b="0" i="1" smtClean="0">
                        <a:solidFill>
                          <a:schemeClr val="tx1"/>
                        </a:solidFill>
                        <a:latin typeface="Cambria Math" panose="02040503050406030204" pitchFamily="18" charset="0"/>
                      </a:rPr>
                      <m:t>𝜗</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0</m:t>
                    </m:r>
                  </m:oMath>
                </a14:m>
                <a:r>
                  <a:rPr lang="en-IN" sz="1800" dirty="0">
                    <a:solidFill>
                      <a:schemeClr val="tx1"/>
                    </a:solidFill>
                    <a:latin typeface="Gabriola" panose="04040605051002020D02" pitchFamily="82" charset="0"/>
                  </a:rPr>
                  <a:t>,</a:t>
                </a:r>
                <a:r>
                  <a:rPr lang="en-IN" sz="26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we can expand the fidelity as (dropping higher-order contributions)</a:t>
                </a:r>
                <a:endParaRPr lang="en-IN" sz="2600" dirty="0">
                  <a:solidFill>
                    <a:srgbClr val="0B2BB5"/>
                  </a:solidFill>
                  <a:latin typeface="Gabriola" panose="04040605051002020D02" pitchFamily="82" charset="0"/>
                </a:endParaRP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ℱ</m:t>
                      </m:r>
                      <m:d>
                        <m:dPr>
                          <m:ctrlPr>
                            <a:rPr lang="en-IN" sz="1800" b="0" i="1" smtClean="0">
                              <a:solidFill>
                                <a:schemeClr val="tx1"/>
                              </a:solidFill>
                              <a:latin typeface="Cambria Math" panose="02040503050406030204" pitchFamily="18" charset="0"/>
                            </a:rPr>
                          </m:ctrlPr>
                        </m:dPr>
                        <m:e>
                          <m:r>
                            <m:rPr>
                              <m:sty m:val="p"/>
                            </m:rPr>
                            <a:rPr lang="en-IN" sz="1800" b="0" i="0" smtClean="0">
                              <a:solidFill>
                                <a:schemeClr val="tx1"/>
                              </a:solidFill>
                              <a:latin typeface="Cambria Math" panose="02040503050406030204" pitchFamily="18" charset="0"/>
                            </a:rPr>
                            <m:t>Σ</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𝜗</m:t>
                              </m:r>
                            </m:e>
                          </m:d>
                          <m:r>
                            <a:rPr lang="en-IN" sz="1800" b="0" i="1" smtClean="0">
                              <a:solidFill>
                                <a:schemeClr val="tx1"/>
                              </a:solidFill>
                              <a:latin typeface="Cambria Math" panose="02040503050406030204" pitchFamily="18" charset="0"/>
                            </a:rPr>
                            <m:t>,</m:t>
                          </m:r>
                          <m:r>
                            <m:rPr>
                              <m:sty m:val="p"/>
                            </m:rPr>
                            <a:rPr lang="en-IN" sz="1800" b="0" i="0" smtClean="0">
                              <a:solidFill>
                                <a:schemeClr val="tx1"/>
                              </a:solidFill>
                              <a:latin typeface="Cambria Math" panose="02040503050406030204" pitchFamily="18" charset="0"/>
                            </a:rPr>
                            <m:t>Σ</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𝜗</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𝑑</m:t>
                              </m:r>
                              <m:r>
                                <a:rPr lang="en-IN" sz="1800" b="0" i="1" smtClean="0">
                                  <a:solidFill>
                                    <a:schemeClr val="tx1"/>
                                  </a:solidFill>
                                  <a:latin typeface="Cambria Math" panose="02040503050406030204" pitchFamily="18" charset="0"/>
                                </a:rPr>
                                <m:t>𝜗</m:t>
                              </m:r>
                            </m:e>
                          </m:d>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1</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ℱ</m:t>
                              </m:r>
                            </m:e>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e>
                              </m:d>
                            </m:sup>
                          </m:sSup>
                        </m:num>
                        <m:den>
                          <m:r>
                            <a:rPr lang="en-IN" sz="1800" b="0" i="1" smtClean="0">
                              <a:solidFill>
                                <a:schemeClr val="tx1"/>
                              </a:solidFill>
                              <a:latin typeface="Cambria Math" panose="02040503050406030204" pitchFamily="18" charset="0"/>
                            </a:rPr>
                            <m:t>2</m:t>
                          </m:r>
                        </m:den>
                      </m:f>
                      <m:r>
                        <a:rPr lang="en-IN" sz="1800" b="0" i="1" smtClean="0">
                          <a:solidFill>
                            <a:schemeClr val="tx1"/>
                          </a:solidFill>
                          <a:latin typeface="Cambria Math" panose="02040503050406030204" pitchFamily="18" charset="0"/>
                        </a:rPr>
                        <m:t>𝑑</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𝜗</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50000"/>
                  </a:lnSpc>
                  <a:spcBef>
                    <a:spcPts val="0"/>
                  </a:spcBef>
                  <a:buFont typeface="Wingdings" panose="05000000000000000000" pitchFamily="2" charset="2"/>
                  <a:buChar char="Ø"/>
                </a:pPr>
                <a:endParaRPr lang="en-IN" sz="2600" dirty="0">
                  <a:solidFill>
                    <a:srgbClr val="8C3434"/>
                  </a:solidFill>
                  <a:latin typeface="Gabriola" panose="04040605051002020D02" pitchFamily="82" charset="0"/>
                </a:endParaRPr>
              </a:p>
              <a:p>
                <a:pPr marL="0" indent="0">
                  <a:lnSpc>
                    <a:spcPct val="150000"/>
                  </a:lnSpc>
                  <a:spcBef>
                    <a:spcPts val="0"/>
                  </a:spcBef>
                  <a:buNone/>
                </a:pPr>
                <a:endParaRPr lang="en-IN" sz="2600" dirty="0">
                  <a:solidFill>
                    <a:srgbClr val="0B2BB5"/>
                  </a:solidFill>
                  <a:latin typeface="Gabriola" panose="04040605051002020D02" pitchFamily="82" charset="0"/>
                </a:endParaRPr>
              </a:p>
              <a:p>
                <a:pPr marL="0" indent="0">
                  <a:lnSpc>
                    <a:spcPct val="150000"/>
                  </a:lnSpc>
                  <a:spcBef>
                    <a:spcPts val="0"/>
                  </a:spcBef>
                  <a:buFont typeface="Arial" panose="020B0604020202020204" pitchFamily="34" charset="0"/>
                  <a:buNone/>
                </a:pPr>
                <a:endParaRPr lang="en-IN" sz="1600" dirty="0">
                  <a:solidFill>
                    <a:srgbClr val="0B2BB5"/>
                  </a:solidFill>
                  <a:latin typeface="Book Antiqua" panose="02040602050305030304" pitchFamily="18" charset="0"/>
                </a:endParaRPr>
              </a:p>
            </p:txBody>
          </p:sp>
        </mc:Choice>
        <mc:Fallback xmlns="">
          <p:sp>
            <p:nvSpPr>
              <p:cNvPr id="6" name="Content Placeholder 2">
                <a:extLst>
                  <a:ext uri="{FF2B5EF4-FFF2-40B4-BE49-F238E27FC236}">
                    <a16:creationId xmlns:a16="http://schemas.microsoft.com/office/drawing/2014/main" id="{84658F85-13F0-63D5-1818-63F6B13BC472}"/>
                  </a:ext>
                </a:extLst>
              </p:cNvPr>
              <p:cNvSpPr txBox="1">
                <a:spLocks noRot="1" noChangeAspect="1" noMove="1" noResize="1" noEditPoints="1" noAdjustHandles="1" noChangeArrowheads="1" noChangeShapeType="1" noTextEdit="1"/>
              </p:cNvSpPr>
              <p:nvPr/>
            </p:nvSpPr>
            <p:spPr>
              <a:xfrm>
                <a:off x="302754" y="0"/>
                <a:ext cx="11676500" cy="6756741"/>
              </a:xfrm>
              <a:prstGeom prst="rect">
                <a:avLst/>
              </a:prstGeom>
              <a:blipFill>
                <a:blip r:embed="rId2"/>
                <a:stretch>
                  <a:fillRect l="-836"/>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B0EE8D49-AB79-F27D-96AF-5DEC1E572BA1}"/>
              </a:ext>
            </a:extLst>
          </p:cNvPr>
          <p:cNvSpPr>
            <a:spLocks noGrp="1"/>
          </p:cNvSpPr>
          <p:nvPr>
            <p:ph type="sldNum" sz="quarter" idx="12"/>
          </p:nvPr>
        </p:nvSpPr>
        <p:spPr/>
        <p:txBody>
          <a:bodyPr/>
          <a:lstStyle/>
          <a:p>
            <a:fld id="{1F389A8C-0E70-4ABF-BB80-974D4641D6A7}" type="slidenum">
              <a:rPr lang="en-IN" smtClean="0"/>
              <a:t>19</a:t>
            </a:fld>
            <a:endParaRPr lang="en-IN" dirty="0"/>
          </a:p>
        </p:txBody>
      </p:sp>
    </p:spTree>
    <p:extLst>
      <p:ext uri="{BB962C8B-B14F-4D97-AF65-F5344CB8AC3E}">
        <p14:creationId xmlns:p14="http://schemas.microsoft.com/office/powerpoint/2010/main" val="2611091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6AD2B8-8391-105D-6EB6-514D79DC1955}"/>
              </a:ext>
            </a:extLst>
          </p:cNvPr>
          <p:cNvSpPr txBox="1"/>
          <p:nvPr/>
        </p:nvSpPr>
        <p:spPr>
          <a:xfrm>
            <a:off x="917980" y="136525"/>
            <a:ext cx="10356040" cy="1294009"/>
          </a:xfrm>
          <a:prstGeom prst="rect">
            <a:avLst/>
          </a:prstGeom>
          <a:noFill/>
        </p:spPr>
        <p:txBody>
          <a:bodyPr wrap="square" rtlCol="0">
            <a:spAutoFit/>
          </a:bodyPr>
          <a:lstStyle/>
          <a:p>
            <a:pPr algn="ctr">
              <a:lnSpc>
                <a:spcPct val="150000"/>
              </a:lnSpc>
            </a:pPr>
            <a:r>
              <a:rPr lang="en-IN" dirty="0">
                <a:solidFill>
                  <a:srgbClr val="0B2BB5"/>
                </a:solidFill>
                <a:latin typeface="High Tower Text" panose="02040502050506030303" pitchFamily="18" charset="0"/>
              </a:rPr>
              <a:t>ওঁ</a:t>
            </a:r>
          </a:p>
          <a:p>
            <a:pPr algn="ctr">
              <a:lnSpc>
                <a:spcPct val="150000"/>
              </a:lnSpc>
            </a:pPr>
            <a:r>
              <a:rPr lang="en-IN" dirty="0">
                <a:solidFill>
                  <a:srgbClr val="0B2BB5"/>
                </a:solidFill>
                <a:latin typeface="High Tower Text" panose="02040502050506030303" pitchFamily="18" charset="0"/>
              </a:rPr>
              <a:t>ঠাকুর মা</a:t>
            </a:r>
          </a:p>
          <a:p>
            <a:pPr algn="ctr">
              <a:lnSpc>
                <a:spcPct val="150000"/>
              </a:lnSpc>
            </a:pPr>
            <a:r>
              <a:rPr lang="en-IN" dirty="0">
                <a:solidFill>
                  <a:srgbClr val="0B2BB5"/>
                </a:solidFill>
                <a:latin typeface="High Tower Text" panose="02040502050506030303" pitchFamily="18" charset="0"/>
              </a:rPr>
              <a:t>সত্য মঙ্গল প্রেমময় তুমি ধ্রুবজ্যোতি তুমি অন্ধকারে</a:t>
            </a:r>
          </a:p>
        </p:txBody>
      </p:sp>
      <p:sp>
        <p:nvSpPr>
          <p:cNvPr id="3" name="Slide Number Placeholder 2">
            <a:extLst>
              <a:ext uri="{FF2B5EF4-FFF2-40B4-BE49-F238E27FC236}">
                <a16:creationId xmlns:a16="http://schemas.microsoft.com/office/drawing/2014/main" id="{ABC98844-EEDE-4679-8CD7-CC64CC3677B5}"/>
              </a:ext>
            </a:extLst>
          </p:cNvPr>
          <p:cNvSpPr>
            <a:spLocks noGrp="1"/>
          </p:cNvSpPr>
          <p:nvPr>
            <p:ph type="sldNum" sz="quarter" idx="12"/>
          </p:nvPr>
        </p:nvSpPr>
        <p:spPr/>
        <p:txBody>
          <a:bodyPr/>
          <a:lstStyle/>
          <a:p>
            <a:fld id="{1F389A8C-0E70-4ABF-BB80-974D4641D6A7}" type="slidenum">
              <a:rPr lang="en-IN" smtClean="0"/>
              <a:t>2</a:t>
            </a:fld>
            <a:endParaRPr lang="en-IN" dirty="0"/>
          </a:p>
        </p:txBody>
      </p:sp>
      <p:pic>
        <p:nvPicPr>
          <p:cNvPr id="5" name="Picture 4">
            <a:extLst>
              <a:ext uri="{FF2B5EF4-FFF2-40B4-BE49-F238E27FC236}">
                <a16:creationId xmlns:a16="http://schemas.microsoft.com/office/drawing/2014/main" id="{ADC881D0-25BD-7A6E-C027-9D5EDD5D06B6}"/>
              </a:ext>
            </a:extLst>
          </p:cNvPr>
          <p:cNvPicPr>
            <a:picLocks noChangeAspect="1"/>
          </p:cNvPicPr>
          <p:nvPr/>
        </p:nvPicPr>
        <p:blipFill>
          <a:blip r:embed="rId2"/>
          <a:stretch>
            <a:fillRect/>
          </a:stretch>
        </p:blipFill>
        <p:spPr>
          <a:xfrm>
            <a:off x="1838237" y="1979122"/>
            <a:ext cx="8515526" cy="3828639"/>
          </a:xfrm>
          <a:prstGeom prst="rect">
            <a:avLst/>
          </a:prstGeom>
        </p:spPr>
      </p:pic>
    </p:spTree>
    <p:extLst>
      <p:ext uri="{BB962C8B-B14F-4D97-AF65-F5344CB8AC3E}">
        <p14:creationId xmlns:p14="http://schemas.microsoft.com/office/powerpoint/2010/main" val="4092959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3D9C29-FED6-C15C-D002-7F56A3439104}"/>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B8701AA0-44BE-63C2-E5D4-E4FE246397FE}"/>
                  </a:ext>
                </a:extLst>
              </p:cNvPr>
              <p:cNvSpPr txBox="1">
                <a:spLocks/>
              </p:cNvSpPr>
              <p:nvPr/>
            </p:nvSpPr>
            <p:spPr>
              <a:xfrm>
                <a:off x="302754" y="0"/>
                <a:ext cx="11676500" cy="67567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buFont typeface="Wingdings" panose="05000000000000000000" pitchFamily="2" charset="2"/>
                  <a:buChar char="Ø"/>
                </a:pPr>
                <a:r>
                  <a:rPr lang="en-IN" sz="2400" dirty="0">
                    <a:solidFill>
                      <a:srgbClr val="0B2BB5"/>
                    </a:solidFill>
                    <a:latin typeface="Gabriola" panose="04040605051002020D02" pitchFamily="82" charset="0"/>
                  </a:rPr>
                  <a:t>Here, for a squeezed state with vanishing displacement, </a:t>
                </a:r>
                <a14:m>
                  <m:oMath xmlns:m="http://schemas.openxmlformats.org/officeDocument/2006/math">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ℱ</m:t>
                        </m:r>
                      </m:e>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e>
                        </m:d>
                      </m:sup>
                    </m:sSup>
                  </m:oMath>
                </a14:m>
                <a:r>
                  <a:rPr lang="en-IN" sz="24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takes the form</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ℱ</m:t>
                          </m:r>
                        </m:e>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e>
                          </m:d>
                        </m:sup>
                      </m:sSup>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𝒞</m:t>
                          </m:r>
                        </m:e>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e>
                          </m:d>
                        </m:sup>
                      </m:s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2</m:t>
                          </m:r>
                        </m:den>
                      </m:f>
                      <m:d>
                        <m:dPr>
                          <m:ctrlPr>
                            <a:rPr lang="en-IN" sz="1800" b="0" i="1" smtClean="0">
                              <a:solidFill>
                                <a:schemeClr val="tx1"/>
                              </a:solidFill>
                              <a:latin typeface="Cambria Math" panose="02040503050406030204" pitchFamily="18" charset="0"/>
                            </a:rPr>
                          </m:ctrlPr>
                        </m:dPr>
                        <m:e>
                          <m:sSubSup>
                            <m:sSubSupPr>
                              <m:ctrlPr>
                                <a:rPr lang="en-IN" sz="1800" b="0" i="1" smtClean="0">
                                  <a:solidFill>
                                    <a:schemeClr val="tx1"/>
                                  </a:solidFill>
                                  <a:latin typeface="Cambria Math" panose="02040503050406030204" pitchFamily="18" charset="0"/>
                                </a:rPr>
                              </m:ctrlPr>
                            </m:sSubSup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11</m:t>
                              </m:r>
                            </m:sub>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0</m:t>
                                  </m:r>
                                </m:e>
                              </m:d>
                            </m:sup>
                          </m:sSubSup>
                          <m:sSubSup>
                            <m:sSubSupPr>
                              <m:ctrlPr>
                                <a:rPr lang="en-IN" sz="1800" b="0" i="1" smtClean="0">
                                  <a:solidFill>
                                    <a:schemeClr val="tx1"/>
                                  </a:solidFill>
                                  <a:latin typeface="Cambria Math" panose="02040503050406030204" pitchFamily="18" charset="0"/>
                                </a:rPr>
                              </m:ctrlPr>
                            </m:sSubSup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22</m:t>
                              </m:r>
                            </m:sub>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e>
                              </m:d>
                            </m:sup>
                          </m:sSubSup>
                          <m:r>
                            <a:rPr lang="en-IN" sz="1800" b="0" i="1" smtClean="0">
                              <a:solidFill>
                                <a:schemeClr val="tx1"/>
                              </a:solidFill>
                              <a:latin typeface="Cambria Math" panose="02040503050406030204" pitchFamily="18" charset="0"/>
                            </a:rPr>
                            <m:t>+</m:t>
                          </m:r>
                          <m:sSubSup>
                            <m:sSubSupPr>
                              <m:ctrlPr>
                                <a:rPr lang="en-IN" sz="1800" i="1">
                                  <a:solidFill>
                                    <a:schemeClr val="tx1"/>
                                  </a:solidFill>
                                  <a:latin typeface="Cambria Math" panose="02040503050406030204" pitchFamily="18" charset="0"/>
                                </a:rPr>
                              </m:ctrlPr>
                            </m:sSubSupPr>
                            <m:e>
                              <m:r>
                                <m:rPr>
                                  <m:sty m:val="p"/>
                                </m:rPr>
                                <a:rPr lang="en-IN" sz="1800">
                                  <a:solidFill>
                                    <a:schemeClr val="tx1"/>
                                  </a:solidFill>
                                  <a:latin typeface="Cambria Math" panose="02040503050406030204" pitchFamily="18" charset="0"/>
                                </a:rPr>
                                <m:t>Σ</m:t>
                              </m:r>
                            </m:e>
                            <m:sub>
                              <m:r>
                                <a:rPr lang="en-IN" sz="1800" i="1">
                                  <a:solidFill>
                                    <a:schemeClr val="tx1"/>
                                  </a:solidFill>
                                  <a:latin typeface="Cambria Math" panose="02040503050406030204" pitchFamily="18" charset="0"/>
                                </a:rPr>
                                <m:t>11</m:t>
                              </m:r>
                            </m:sub>
                            <m: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e>
                              </m:d>
                            </m:sup>
                          </m:sSubSup>
                          <m:sSubSup>
                            <m:sSubSupPr>
                              <m:ctrlPr>
                                <a:rPr lang="en-IN" sz="1800" i="1">
                                  <a:solidFill>
                                    <a:schemeClr val="tx1"/>
                                  </a:solidFill>
                                  <a:latin typeface="Cambria Math" panose="02040503050406030204" pitchFamily="18" charset="0"/>
                                </a:rPr>
                              </m:ctrlPr>
                            </m:sSubSupPr>
                            <m:e>
                              <m:r>
                                <m:rPr>
                                  <m:sty m:val="p"/>
                                </m:rPr>
                                <a:rPr lang="en-IN" sz="1800">
                                  <a:solidFill>
                                    <a:schemeClr val="tx1"/>
                                  </a:solidFill>
                                  <a:latin typeface="Cambria Math" panose="02040503050406030204" pitchFamily="18" charset="0"/>
                                </a:rPr>
                                <m:t>Σ</m:t>
                              </m:r>
                            </m:e>
                            <m:sub>
                              <m:r>
                                <a:rPr lang="en-IN" sz="1800" i="1">
                                  <a:solidFill>
                                    <a:schemeClr val="tx1"/>
                                  </a:solidFill>
                                  <a:latin typeface="Cambria Math" panose="02040503050406030204" pitchFamily="18" charset="0"/>
                                </a:rPr>
                                <m:t>22</m:t>
                              </m:r>
                            </m:sub>
                            <m: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0</m:t>
                                  </m:r>
                                </m:e>
                              </m:d>
                            </m:sup>
                          </m:sSubSup>
                          <m:r>
                            <a:rPr lang="en-IN" sz="1800" b="0" i="1" smtClean="0">
                              <a:solidFill>
                                <a:schemeClr val="tx1"/>
                              </a:solidFill>
                              <a:latin typeface="Cambria Math" panose="02040503050406030204" pitchFamily="18" charset="0"/>
                            </a:rPr>
                            <m:t>−2</m:t>
                          </m:r>
                          <m:sSubSup>
                            <m:sSubSupPr>
                              <m:ctrlPr>
                                <a:rPr lang="en-IN" sz="1800" b="0" i="1" smtClean="0">
                                  <a:solidFill>
                                    <a:schemeClr val="tx1"/>
                                  </a:solidFill>
                                  <a:latin typeface="Cambria Math" panose="02040503050406030204" pitchFamily="18" charset="0"/>
                                </a:rPr>
                              </m:ctrlPr>
                            </m:sSubSup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12</m:t>
                              </m:r>
                            </m:sub>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0</m:t>
                                  </m:r>
                                </m:e>
                              </m:d>
                            </m:sup>
                          </m:sSubSup>
                          <m:sSubSup>
                            <m:sSubSupPr>
                              <m:ctrlPr>
                                <a:rPr lang="en-IN" sz="1800" b="0" i="1" smtClean="0">
                                  <a:solidFill>
                                    <a:schemeClr val="tx1"/>
                                  </a:solidFill>
                                  <a:latin typeface="Cambria Math" panose="02040503050406030204" pitchFamily="18" charset="0"/>
                                </a:rPr>
                              </m:ctrlPr>
                            </m:sSubSup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12</m:t>
                              </m:r>
                            </m:sub>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e>
                              </m:d>
                            </m:sup>
                          </m:sSubSup>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8</m:t>
                          </m:r>
                        </m:den>
                      </m:f>
                      <m:d>
                        <m:dPr>
                          <m:ctrlPr>
                            <a:rPr lang="en-IN" sz="1800" b="0" i="1" smtClean="0">
                              <a:solidFill>
                                <a:schemeClr val="tx1"/>
                              </a:solidFill>
                              <a:latin typeface="Cambria Math" panose="02040503050406030204" pitchFamily="18" charset="0"/>
                            </a:rPr>
                          </m:ctrlPr>
                        </m:dPr>
                        <m:e>
                          <m:sSubSup>
                            <m:sSubSupPr>
                              <m:ctrlPr>
                                <a:rPr lang="en-IN" sz="1800" i="1">
                                  <a:solidFill>
                                    <a:schemeClr val="tx1"/>
                                  </a:solidFill>
                                  <a:latin typeface="Cambria Math" panose="02040503050406030204" pitchFamily="18" charset="0"/>
                                </a:rPr>
                              </m:ctrlPr>
                            </m:sSubSupPr>
                            <m:e>
                              <m:r>
                                <m:rPr>
                                  <m:sty m:val="p"/>
                                </m:rPr>
                                <a:rPr lang="en-IN" sz="1800">
                                  <a:solidFill>
                                    <a:schemeClr val="tx1"/>
                                  </a:solidFill>
                                  <a:latin typeface="Cambria Math" panose="02040503050406030204" pitchFamily="18" charset="0"/>
                                </a:rPr>
                                <m:t>Σ</m:t>
                              </m:r>
                            </m:e>
                            <m:sub>
                              <m:r>
                                <a:rPr lang="en-IN" sz="1800" i="1">
                                  <a:solidFill>
                                    <a:schemeClr val="tx1"/>
                                  </a:solidFill>
                                  <a:latin typeface="Cambria Math" panose="02040503050406030204" pitchFamily="18" charset="0"/>
                                </a:rPr>
                                <m:t>11</m:t>
                              </m:r>
                            </m:sub>
                            <m: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1</m:t>
                                  </m:r>
                                </m:e>
                              </m:d>
                            </m:sup>
                          </m:sSubSup>
                          <m:sSubSup>
                            <m:sSubSupPr>
                              <m:ctrlPr>
                                <a:rPr lang="en-IN" sz="1800" i="1">
                                  <a:solidFill>
                                    <a:schemeClr val="tx1"/>
                                  </a:solidFill>
                                  <a:latin typeface="Cambria Math" panose="02040503050406030204" pitchFamily="18" charset="0"/>
                                </a:rPr>
                              </m:ctrlPr>
                            </m:sSubSupPr>
                            <m:e>
                              <m:r>
                                <m:rPr>
                                  <m:sty m:val="p"/>
                                </m:rPr>
                                <a:rPr lang="en-IN" sz="1800">
                                  <a:solidFill>
                                    <a:schemeClr val="tx1"/>
                                  </a:solidFill>
                                  <a:latin typeface="Cambria Math" panose="02040503050406030204" pitchFamily="18" charset="0"/>
                                </a:rPr>
                                <m:t>Σ</m:t>
                              </m:r>
                            </m:e>
                            <m:sub>
                              <m:r>
                                <a:rPr lang="en-IN" sz="1800" i="1">
                                  <a:solidFill>
                                    <a:schemeClr val="tx1"/>
                                  </a:solidFill>
                                  <a:latin typeface="Cambria Math" panose="02040503050406030204" pitchFamily="18" charset="0"/>
                                </a:rPr>
                                <m:t>22</m:t>
                              </m:r>
                            </m:sub>
                            <m: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1</m:t>
                                  </m:r>
                                </m:e>
                              </m:d>
                            </m:sup>
                          </m:sSubSup>
                          <m:r>
                            <a:rPr lang="en-IN" sz="1800" b="0" i="1" smtClean="0">
                              <a:solidFill>
                                <a:schemeClr val="tx1"/>
                              </a:solidFill>
                              <a:latin typeface="Cambria Math" panose="02040503050406030204" pitchFamily="18" charset="0"/>
                            </a:rPr>
                            <m:t>−2</m:t>
                          </m:r>
                          <m:sSubSup>
                            <m:sSubSupPr>
                              <m:ctrlPr>
                                <a:rPr lang="en-IN" sz="1800" b="0" i="1" smtClean="0">
                                  <a:solidFill>
                                    <a:schemeClr val="tx1"/>
                                  </a:solidFill>
                                  <a:latin typeface="Cambria Math" panose="02040503050406030204" pitchFamily="18" charset="0"/>
                                </a:rPr>
                              </m:ctrlPr>
                            </m:sSubSup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12</m:t>
                              </m:r>
                            </m:sub>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1</m:t>
                                  </m:r>
                                </m:e>
                              </m:d>
                            </m:sup>
                          </m:sSubSup>
                          <m:sSubSup>
                            <m:sSubSupPr>
                              <m:ctrlPr>
                                <a:rPr lang="en-IN" sz="1800" b="0" i="1" smtClean="0">
                                  <a:solidFill>
                                    <a:schemeClr val="tx1"/>
                                  </a:solidFill>
                                  <a:latin typeface="Cambria Math" panose="02040503050406030204" pitchFamily="18" charset="0"/>
                                </a:rPr>
                              </m:ctrlPr>
                            </m:sSubSup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12</m:t>
                              </m:r>
                            </m:sub>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1</m:t>
                                  </m:r>
                                </m:e>
                              </m:d>
                            </m:sup>
                          </m:sSubSup>
                        </m:e>
                      </m:d>
                      <m:r>
                        <a:rPr lang="en-IN" sz="1800" b="0" i="1" smtClean="0">
                          <a:solidFill>
                            <a:schemeClr val="tx1"/>
                          </a:solidFill>
                          <a:latin typeface="Cambria Math" panose="02040503050406030204" pitchFamily="18" charset="0"/>
                        </a:rPr>
                        <m:t>.</m:t>
                      </m:r>
                    </m:oMath>
                  </m:oMathPara>
                </a14:m>
                <a:endParaRPr lang="en-IN" sz="1800" b="0" dirty="0">
                  <a:solidFill>
                    <a:schemeClr val="tx1"/>
                  </a:solidFill>
                  <a:latin typeface="Book Antiqua" panose="02040602050305030304" pitchFamily="18" charset="0"/>
                </a:endParaRPr>
              </a:p>
              <a:p>
                <a:pPr>
                  <a:lnSpc>
                    <a:spcPct val="150000"/>
                  </a:lnSpc>
                  <a:spcBef>
                    <a:spcPts val="0"/>
                  </a:spcBef>
                  <a:buFont typeface="Wingdings" panose="05000000000000000000" pitchFamily="2" charset="2"/>
                  <a:buChar char="Ø"/>
                </a:pPr>
                <a:r>
                  <a:rPr lang="en-IN" sz="2400" b="0" dirty="0">
                    <a:solidFill>
                      <a:srgbClr val="0B2BB5"/>
                    </a:solidFill>
                    <a:latin typeface="Gabriola" panose="04040605051002020D02" pitchFamily="82" charset="0"/>
                  </a:rPr>
                  <a:t>Then the corresponding quantum Fisher information is obtained as</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ℋ</m:t>
                          </m:r>
                        </m:e>
                        <m:sub>
                          <m:r>
                            <a:rPr lang="en-IN" sz="1800" b="0" i="1" smtClean="0">
                              <a:solidFill>
                                <a:schemeClr val="tx1"/>
                              </a:solidFill>
                              <a:latin typeface="Cambria Math" panose="02040503050406030204" pitchFamily="18" charset="0"/>
                            </a:rPr>
                            <m:t>𝜗</m:t>
                          </m:r>
                        </m:sub>
                      </m:sSub>
                      <m:r>
                        <a:rPr lang="en-IN" sz="1800" b="0" i="1" smtClean="0">
                          <a:solidFill>
                            <a:schemeClr val="tx1"/>
                          </a:solidFill>
                          <a:latin typeface="Cambria Math" panose="02040503050406030204" pitchFamily="18" charset="0"/>
                        </a:rPr>
                        <m:t>=4</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𝒞</m:t>
                          </m:r>
                        </m:e>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e>
                          </m:d>
                        </m:sup>
                      </m:sSup>
                      <m:r>
                        <a:rPr lang="en-IN" sz="1800" b="0" i="1" smtClean="0">
                          <a:solidFill>
                            <a:schemeClr val="tx1"/>
                          </a:solidFill>
                          <a:latin typeface="Cambria Math" panose="02040503050406030204" pitchFamily="18" charset="0"/>
                        </a:rPr>
                        <m:t>.</m:t>
                      </m:r>
                    </m:oMath>
                  </m:oMathPara>
                </a14:m>
                <a:endParaRPr lang="en-IN" sz="1800" b="0" dirty="0">
                  <a:solidFill>
                    <a:schemeClr val="tx1"/>
                  </a:solidFill>
                  <a:latin typeface="Book Antiqua" panose="02040602050305030304" pitchFamily="18" charset="0"/>
                </a:endParaRPr>
              </a:p>
              <a:p>
                <a:pPr marL="0" indent="0">
                  <a:lnSpc>
                    <a:spcPct val="150000"/>
                  </a:lnSpc>
                  <a:spcBef>
                    <a:spcPts val="0"/>
                  </a:spcBef>
                  <a:buFont typeface="Arial" panose="020B0604020202020204" pitchFamily="34" charset="0"/>
                  <a:buNone/>
                </a:pPr>
                <a:endParaRPr lang="en-IN" sz="1600" dirty="0">
                  <a:solidFill>
                    <a:srgbClr val="0B2BB5"/>
                  </a:solidFill>
                  <a:latin typeface="Book Antiqua" panose="02040602050305030304" pitchFamily="18" charset="0"/>
                </a:endParaRPr>
              </a:p>
            </p:txBody>
          </p:sp>
        </mc:Choice>
        <mc:Fallback xmlns="">
          <p:sp>
            <p:nvSpPr>
              <p:cNvPr id="6" name="Content Placeholder 2">
                <a:extLst>
                  <a:ext uri="{FF2B5EF4-FFF2-40B4-BE49-F238E27FC236}">
                    <a16:creationId xmlns:a16="http://schemas.microsoft.com/office/drawing/2014/main" id="{B8701AA0-44BE-63C2-E5D4-E4FE246397FE}"/>
                  </a:ext>
                </a:extLst>
              </p:cNvPr>
              <p:cNvSpPr txBox="1">
                <a:spLocks noRot="1" noChangeAspect="1" noMove="1" noResize="1" noEditPoints="1" noAdjustHandles="1" noChangeArrowheads="1" noChangeShapeType="1" noTextEdit="1"/>
              </p:cNvSpPr>
              <p:nvPr/>
            </p:nvSpPr>
            <p:spPr>
              <a:xfrm>
                <a:off x="302754" y="0"/>
                <a:ext cx="11676500" cy="6756741"/>
              </a:xfrm>
              <a:prstGeom prst="rect">
                <a:avLst/>
              </a:prstGeom>
              <a:blipFill>
                <a:blip r:embed="rId2"/>
                <a:stretch>
                  <a:fillRect l="-731"/>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B4C340D0-4D08-0890-EA75-99B4DB48B82F}"/>
              </a:ext>
            </a:extLst>
          </p:cNvPr>
          <p:cNvSpPr>
            <a:spLocks noGrp="1"/>
          </p:cNvSpPr>
          <p:nvPr>
            <p:ph type="sldNum" sz="quarter" idx="12"/>
          </p:nvPr>
        </p:nvSpPr>
        <p:spPr/>
        <p:txBody>
          <a:bodyPr/>
          <a:lstStyle/>
          <a:p>
            <a:fld id="{1F389A8C-0E70-4ABF-BB80-974D4641D6A7}" type="slidenum">
              <a:rPr lang="en-IN" smtClean="0"/>
              <a:t>20</a:t>
            </a:fld>
            <a:endParaRPr lang="en-IN" dirty="0"/>
          </a:p>
        </p:txBody>
      </p:sp>
      <p:sp>
        <p:nvSpPr>
          <p:cNvPr id="3" name="Title 1">
            <a:extLst>
              <a:ext uri="{FF2B5EF4-FFF2-40B4-BE49-F238E27FC236}">
                <a16:creationId xmlns:a16="http://schemas.microsoft.com/office/drawing/2014/main" id="{28BE549B-E04B-3A7B-0A53-FC87884BF1E4}"/>
              </a:ext>
            </a:extLst>
          </p:cNvPr>
          <p:cNvSpPr txBox="1">
            <a:spLocks/>
          </p:cNvSpPr>
          <p:nvPr/>
        </p:nvSpPr>
        <p:spPr>
          <a:xfrm>
            <a:off x="212746" y="2374985"/>
            <a:ext cx="11666271" cy="4715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v"/>
            </a:pPr>
            <a:r>
              <a:rPr lang="en-IN" sz="2800" b="1" dirty="0">
                <a:solidFill>
                  <a:srgbClr val="702A2A"/>
                </a:solidFill>
                <a:effectLst/>
                <a:latin typeface="Gabriola" panose="04040605051002020D02" pitchFamily="82" charset="0"/>
              </a:rPr>
              <a:t>Modified covariance matrix for a Bose-Einstein condensate </a:t>
            </a:r>
            <a:endParaRPr lang="en-IN" sz="3600" b="1" dirty="0">
              <a:solidFill>
                <a:srgbClr val="702A2A"/>
              </a:solidFill>
              <a:effectLst/>
              <a:latin typeface="Gabriola" panose="04040605051002020D02" pitchFamily="82" charset="0"/>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5645F43F-5C51-14C9-005F-3E4FB1D6E61D}"/>
                  </a:ext>
                </a:extLst>
              </p:cNvPr>
              <p:cNvSpPr txBox="1"/>
              <p:nvPr/>
            </p:nvSpPr>
            <p:spPr>
              <a:xfrm>
                <a:off x="302753" y="3008695"/>
                <a:ext cx="11001439" cy="3104376"/>
              </a:xfrm>
              <a:prstGeom prst="rect">
                <a:avLst/>
              </a:prstGeom>
              <a:noFill/>
            </p:spPr>
            <p:txBody>
              <a:bodyPr wrap="square">
                <a:spAutoFit/>
              </a:bodyPr>
              <a:lstStyle/>
              <a:p>
                <a:pPr>
                  <a:lnSpc>
                    <a:spcPct val="100000"/>
                  </a:lnSpc>
                  <a:buFont typeface="Wingdings" panose="05000000000000000000" pitchFamily="2" charset="2"/>
                  <a:buChar char="Ø"/>
                </a:pPr>
                <a:r>
                  <a:rPr lang="en-IN" sz="2400" dirty="0">
                    <a:solidFill>
                      <a:srgbClr val="702A2A"/>
                    </a:solidFill>
                    <a:latin typeface="Gabriola" panose="04040605051002020D02" pitchFamily="82" charset="0"/>
                  </a:rPr>
                  <a:t>The density matrix corresponding to the </a:t>
                </a:r>
                <a14:m>
                  <m:oMath xmlns:m="http://schemas.openxmlformats.org/officeDocument/2006/math">
                    <m:sSup>
                      <m:sSupPr>
                        <m:ctrlPr>
                          <a:rPr lang="en-IN" b="0" i="1" smtClean="0">
                            <a:solidFill>
                              <a:schemeClr val="tx1"/>
                            </a:solidFill>
                            <a:latin typeface="Cambria Math" panose="02040503050406030204" pitchFamily="18" charset="0"/>
                          </a:rPr>
                        </m:ctrlPr>
                      </m:sSupPr>
                      <m:e>
                        <m:r>
                          <a:rPr lang="en-IN" b="0" i="1" smtClean="0">
                            <a:solidFill>
                              <a:schemeClr val="tx1"/>
                            </a:solidFill>
                            <a:latin typeface="Cambria Math" panose="02040503050406030204" pitchFamily="18" charset="0"/>
                          </a:rPr>
                          <m:t>𝑘</m:t>
                        </m:r>
                      </m:e>
                      <m:sup>
                        <m:r>
                          <a:rPr lang="en-IN" b="0" i="1" smtClean="0">
                            <a:solidFill>
                              <a:schemeClr val="tx1"/>
                            </a:solidFill>
                            <a:latin typeface="Cambria Math" panose="02040503050406030204" pitchFamily="18" charset="0"/>
                          </a:rPr>
                          <m:t>𝑡h</m:t>
                        </m:r>
                      </m:sup>
                    </m:sSup>
                  </m:oMath>
                </a14:m>
                <a:r>
                  <a:rPr lang="en-IN" sz="2400" dirty="0">
                    <a:solidFill>
                      <a:srgbClr val="0B2BB5"/>
                    </a:solidFill>
                    <a:latin typeface="Gabriola" panose="04040605051002020D02" pitchFamily="82" charset="0"/>
                  </a:rPr>
                  <a:t> </a:t>
                </a:r>
                <a:r>
                  <a:rPr lang="en-IN" sz="2400" dirty="0">
                    <a:solidFill>
                      <a:srgbClr val="702A2A"/>
                    </a:solidFill>
                    <a:latin typeface="Gabriola" panose="04040605051002020D02" pitchFamily="82" charset="0"/>
                  </a:rPr>
                  <a:t>bosonic mode reads (at temperature </a:t>
                </a:r>
                <a14:m>
                  <m:oMath xmlns:m="http://schemas.openxmlformats.org/officeDocument/2006/math">
                    <m:r>
                      <a:rPr lang="en-IN" i="1" dirty="0" smtClean="0">
                        <a:solidFill>
                          <a:schemeClr val="tx1"/>
                        </a:solidFill>
                        <a:latin typeface="Cambria Math" panose="02040503050406030204" pitchFamily="18" charset="0"/>
                      </a:rPr>
                      <m:t>𝑇</m:t>
                    </m:r>
                  </m:oMath>
                </a14:m>
                <a:r>
                  <a:rPr lang="en-IN" sz="2400" dirty="0">
                    <a:solidFill>
                      <a:srgbClr val="0B2BB5"/>
                    </a:solidFill>
                    <a:latin typeface="Gabriola" panose="04040605051002020D02" pitchFamily="82" charset="0"/>
                  </a:rPr>
                  <a:t> </a:t>
                </a:r>
                <a:r>
                  <a:rPr lang="en-IN" sz="2400" dirty="0">
                    <a:solidFill>
                      <a:srgbClr val="702A2A"/>
                    </a:solidFill>
                    <a:latin typeface="Gabriola" panose="04040605051002020D02" pitchFamily="82" charset="0"/>
                  </a:rPr>
                  <a:t>and </a:t>
                </a:r>
                <a14:m>
                  <m:oMath xmlns:m="http://schemas.openxmlformats.org/officeDocument/2006/math">
                    <m:r>
                      <a:rPr lang="en-IN" i="1" smtClean="0">
                        <a:solidFill>
                          <a:schemeClr val="tx1"/>
                        </a:solidFill>
                        <a:latin typeface="Cambria Math" panose="02040503050406030204" pitchFamily="18" charset="0"/>
                      </a:rPr>
                      <m:t>ß</m:t>
                    </m:r>
                    <m:r>
                      <a:rPr lang="en-IN" b="0" i="1" smtClean="0">
                        <a:solidFill>
                          <a:schemeClr val="tx1"/>
                        </a:solidFill>
                        <a:latin typeface="Cambria Math" panose="02040503050406030204" pitchFamily="18" charset="0"/>
                      </a:rPr>
                      <m:t>=</m:t>
                    </m:r>
                    <m:f>
                      <m:fPr>
                        <m:ctrlPr>
                          <a:rPr lang="en-IN" b="0" i="1" smtClean="0">
                            <a:solidFill>
                              <a:schemeClr val="tx1"/>
                            </a:solidFill>
                            <a:latin typeface="Cambria Math" panose="02040503050406030204" pitchFamily="18" charset="0"/>
                          </a:rPr>
                        </m:ctrlPr>
                      </m:fPr>
                      <m:num>
                        <m:r>
                          <a:rPr lang="en-IN" b="0" i="1" smtClean="0">
                            <a:solidFill>
                              <a:schemeClr val="tx1"/>
                            </a:solidFill>
                            <a:latin typeface="Cambria Math" panose="02040503050406030204" pitchFamily="18" charset="0"/>
                          </a:rPr>
                          <m:t>1</m:t>
                        </m:r>
                      </m:num>
                      <m:den>
                        <m:sSub>
                          <m:sSubPr>
                            <m:ctrlPr>
                              <a:rPr lang="en-IN" b="0" i="1" smtClean="0">
                                <a:solidFill>
                                  <a:schemeClr val="tx1"/>
                                </a:solidFill>
                                <a:latin typeface="Cambria Math" panose="02040503050406030204" pitchFamily="18" charset="0"/>
                              </a:rPr>
                            </m:ctrlPr>
                          </m:sSubPr>
                          <m:e>
                            <m:r>
                              <a:rPr lang="en-IN" b="0" i="1" smtClean="0">
                                <a:solidFill>
                                  <a:schemeClr val="tx1"/>
                                </a:solidFill>
                                <a:latin typeface="Cambria Math" panose="02040503050406030204" pitchFamily="18" charset="0"/>
                              </a:rPr>
                              <m:t>𝑘</m:t>
                            </m:r>
                          </m:e>
                          <m:sub>
                            <m:r>
                              <a:rPr lang="en-IN" b="0" i="1" smtClean="0">
                                <a:solidFill>
                                  <a:schemeClr val="tx1"/>
                                </a:solidFill>
                                <a:latin typeface="Cambria Math" panose="02040503050406030204" pitchFamily="18" charset="0"/>
                              </a:rPr>
                              <m:t>𝐵</m:t>
                            </m:r>
                          </m:sub>
                        </m:sSub>
                        <m:r>
                          <a:rPr lang="en-IN" b="0" i="1" smtClean="0">
                            <a:solidFill>
                              <a:schemeClr val="tx1"/>
                            </a:solidFill>
                            <a:latin typeface="Cambria Math" panose="02040503050406030204" pitchFamily="18" charset="0"/>
                          </a:rPr>
                          <m:t>𝑇</m:t>
                        </m:r>
                      </m:den>
                    </m:f>
                  </m:oMath>
                </a14:m>
                <a:r>
                  <a:rPr lang="en-IN" sz="2400" dirty="0">
                    <a:solidFill>
                      <a:srgbClr val="702A2A"/>
                    </a:solidFill>
                    <a:latin typeface="Gabriola" panose="04040605051002020D02" pitchFamily="82" charset="0"/>
                  </a:rPr>
                  <a:t>)</a:t>
                </a:r>
              </a:p>
              <a:p>
                <a:pPr marL="0" indent="0">
                  <a:lnSpc>
                    <a:spcPct val="100000"/>
                  </a:lnSpc>
                  <a:buNone/>
                </a:pPr>
                <a14:m>
                  <m:oMathPara xmlns:m="http://schemas.openxmlformats.org/officeDocument/2006/math">
                    <m:oMathParaPr>
                      <m:jc m:val="centerGroup"/>
                    </m:oMathParaPr>
                    <m:oMath xmlns:m="http://schemas.openxmlformats.org/officeDocument/2006/math">
                      <m:acc>
                        <m:accPr>
                          <m:chr m:val="̂"/>
                          <m:ctrlPr>
                            <a:rPr lang="en-IN" b="0" i="1" smtClean="0">
                              <a:solidFill>
                                <a:schemeClr val="tx1"/>
                              </a:solidFill>
                              <a:latin typeface="Cambria Math" panose="02040503050406030204" pitchFamily="18" charset="0"/>
                            </a:rPr>
                          </m:ctrlPr>
                        </m:accPr>
                        <m:e>
                          <m:r>
                            <a:rPr lang="en-IN" b="0" i="1" smtClean="0">
                              <a:solidFill>
                                <a:schemeClr val="tx1"/>
                              </a:solidFill>
                              <a:latin typeface="Cambria Math" panose="02040503050406030204" pitchFamily="18" charset="0"/>
                            </a:rPr>
                            <m:t>𝜌</m:t>
                          </m:r>
                        </m:e>
                      </m:acc>
                      <m:r>
                        <a:rPr lang="en-IN" b="0" i="1" dirty="0" smtClean="0">
                          <a:solidFill>
                            <a:schemeClr val="tx1"/>
                          </a:solidFill>
                          <a:latin typeface="Cambria Math" panose="02040503050406030204" pitchFamily="18" charset="0"/>
                        </a:rPr>
                        <m:t>=</m:t>
                      </m:r>
                      <m:f>
                        <m:fPr>
                          <m:ctrlPr>
                            <a:rPr lang="en-IN" b="0" i="1" dirty="0" smtClean="0">
                              <a:solidFill>
                                <a:schemeClr val="tx1"/>
                              </a:solidFill>
                              <a:latin typeface="Cambria Math" panose="02040503050406030204" pitchFamily="18" charset="0"/>
                            </a:rPr>
                          </m:ctrlPr>
                        </m:fPr>
                        <m:num>
                          <m:sSup>
                            <m:sSupPr>
                              <m:ctrlPr>
                                <a:rPr lang="en-IN" b="0" i="1" dirty="0" smtClean="0">
                                  <a:solidFill>
                                    <a:schemeClr val="tx1"/>
                                  </a:solidFill>
                                  <a:latin typeface="Cambria Math" panose="02040503050406030204" pitchFamily="18" charset="0"/>
                                </a:rPr>
                              </m:ctrlPr>
                            </m:sSupPr>
                            <m:e>
                              <m:r>
                                <a:rPr lang="en-IN" b="0" i="1" dirty="0" smtClean="0">
                                  <a:solidFill>
                                    <a:schemeClr val="tx1"/>
                                  </a:solidFill>
                                  <a:latin typeface="Cambria Math" panose="02040503050406030204" pitchFamily="18" charset="0"/>
                                </a:rPr>
                                <m:t>𝑒</m:t>
                              </m:r>
                            </m:e>
                            <m:sup>
                              <m:r>
                                <a:rPr lang="en-IN" b="0" i="1" dirty="0" smtClean="0">
                                  <a:solidFill>
                                    <a:schemeClr val="tx1"/>
                                  </a:solidFill>
                                  <a:latin typeface="Cambria Math" panose="02040503050406030204" pitchFamily="18" charset="0"/>
                                </a:rPr>
                                <m:t>−ß</m:t>
                              </m:r>
                              <m:acc>
                                <m:accPr>
                                  <m:chr m:val="̂"/>
                                  <m:ctrlPr>
                                    <a:rPr lang="en-IN" b="0" i="1" dirty="0" smtClean="0">
                                      <a:solidFill>
                                        <a:schemeClr val="tx1"/>
                                      </a:solidFill>
                                      <a:latin typeface="Cambria Math" panose="02040503050406030204" pitchFamily="18" charset="0"/>
                                    </a:rPr>
                                  </m:ctrlPr>
                                </m:accPr>
                                <m:e>
                                  <m:r>
                                    <a:rPr lang="en-IN" b="0" i="1" dirty="0" smtClean="0">
                                      <a:solidFill>
                                        <a:schemeClr val="tx1"/>
                                      </a:solidFill>
                                      <a:latin typeface="Cambria Math" panose="02040503050406030204" pitchFamily="18" charset="0"/>
                                    </a:rPr>
                                    <m:t>𝐻</m:t>
                                  </m:r>
                                </m:e>
                              </m:acc>
                            </m:sup>
                          </m:sSup>
                        </m:num>
                        <m:den>
                          <m:r>
                            <m:rPr>
                              <m:sty m:val="p"/>
                            </m:rPr>
                            <a:rPr lang="en-IN" b="0" i="0" dirty="0" smtClean="0">
                              <a:solidFill>
                                <a:schemeClr val="tx1"/>
                              </a:solidFill>
                              <a:latin typeface="Cambria Math" panose="02040503050406030204" pitchFamily="18" charset="0"/>
                            </a:rPr>
                            <m:t>tr</m:t>
                          </m:r>
                          <m:r>
                            <a:rPr lang="en-IN" b="0" i="1" dirty="0" smtClean="0">
                              <a:solidFill>
                                <a:schemeClr val="tx1"/>
                              </a:solidFill>
                              <a:latin typeface="Cambria Math" panose="02040503050406030204" pitchFamily="18" charset="0"/>
                            </a:rPr>
                            <m:t>[</m:t>
                          </m:r>
                          <m:sSup>
                            <m:sSupPr>
                              <m:ctrlPr>
                                <a:rPr lang="en-IN" i="1" dirty="0">
                                  <a:solidFill>
                                    <a:schemeClr val="tx1"/>
                                  </a:solidFill>
                                  <a:latin typeface="Cambria Math" panose="02040503050406030204" pitchFamily="18" charset="0"/>
                                </a:rPr>
                              </m:ctrlPr>
                            </m:sSupPr>
                            <m:e>
                              <m:r>
                                <a:rPr lang="en-IN" i="1" dirty="0">
                                  <a:solidFill>
                                    <a:schemeClr val="tx1"/>
                                  </a:solidFill>
                                  <a:latin typeface="Cambria Math" panose="02040503050406030204" pitchFamily="18" charset="0"/>
                                </a:rPr>
                                <m:t>𝑒</m:t>
                              </m:r>
                            </m:e>
                            <m:sup>
                              <m:r>
                                <a:rPr lang="en-IN" i="1" dirty="0">
                                  <a:solidFill>
                                    <a:schemeClr val="tx1"/>
                                  </a:solidFill>
                                  <a:latin typeface="Cambria Math" panose="02040503050406030204" pitchFamily="18" charset="0"/>
                                </a:rPr>
                                <m:t>−ß</m:t>
                              </m:r>
                              <m:acc>
                                <m:accPr>
                                  <m:chr m:val="̂"/>
                                  <m:ctrlPr>
                                    <a:rPr lang="en-IN" i="1" dirty="0">
                                      <a:solidFill>
                                        <a:schemeClr val="tx1"/>
                                      </a:solidFill>
                                      <a:latin typeface="Cambria Math" panose="02040503050406030204" pitchFamily="18" charset="0"/>
                                    </a:rPr>
                                  </m:ctrlPr>
                                </m:accPr>
                                <m:e>
                                  <m:r>
                                    <a:rPr lang="en-IN" i="1" dirty="0">
                                      <a:solidFill>
                                        <a:schemeClr val="tx1"/>
                                      </a:solidFill>
                                      <a:latin typeface="Cambria Math" panose="02040503050406030204" pitchFamily="18" charset="0"/>
                                    </a:rPr>
                                    <m:t>𝐻</m:t>
                                  </m:r>
                                </m:e>
                              </m:acc>
                            </m:sup>
                          </m:sSup>
                          <m:r>
                            <a:rPr lang="en-IN" b="0" i="1" dirty="0" smtClean="0">
                              <a:solidFill>
                                <a:schemeClr val="tx1"/>
                              </a:solidFill>
                              <a:latin typeface="Cambria Math" panose="02040503050406030204" pitchFamily="18" charset="0"/>
                            </a:rPr>
                            <m:t>]</m:t>
                          </m:r>
                        </m:den>
                      </m:f>
                      <m:r>
                        <a:rPr lang="en-IN" b="0" i="1" dirty="0" smtClean="0">
                          <a:solidFill>
                            <a:schemeClr val="tx1"/>
                          </a:solidFill>
                          <a:latin typeface="Cambria Math" panose="02040503050406030204" pitchFamily="18" charset="0"/>
                        </a:rPr>
                        <m:t>=</m:t>
                      </m:r>
                      <m:f>
                        <m:fPr>
                          <m:ctrlPr>
                            <a:rPr lang="en-IN" b="0" i="1" dirty="0" smtClean="0">
                              <a:solidFill>
                                <a:schemeClr val="tx1"/>
                              </a:solidFill>
                              <a:latin typeface="Cambria Math" panose="02040503050406030204" pitchFamily="18" charset="0"/>
                            </a:rPr>
                          </m:ctrlPr>
                        </m:fPr>
                        <m:num>
                          <m:nary>
                            <m:naryPr>
                              <m:chr m:val="∑"/>
                              <m:ctrlPr>
                                <a:rPr lang="en-IN" i="1" dirty="0">
                                  <a:solidFill>
                                    <a:schemeClr val="tx1"/>
                                  </a:solidFill>
                                  <a:latin typeface="Cambria Math" panose="02040503050406030204" pitchFamily="18" charset="0"/>
                                </a:rPr>
                              </m:ctrlPr>
                            </m:naryPr>
                            <m:sub>
                              <m:sSubSup>
                                <m:sSubSupPr>
                                  <m:ctrlPr>
                                    <a:rPr lang="en-IN" i="1" dirty="0">
                                      <a:solidFill>
                                        <a:schemeClr val="tx1"/>
                                      </a:solidFill>
                                      <a:latin typeface="Cambria Math" panose="02040503050406030204" pitchFamily="18" charset="0"/>
                                    </a:rPr>
                                  </m:ctrlPr>
                                </m:sSubSupPr>
                                <m:e>
                                  <m:r>
                                    <a:rPr lang="en-IN" i="1" dirty="0">
                                      <a:solidFill>
                                        <a:schemeClr val="tx1"/>
                                      </a:solidFill>
                                      <a:latin typeface="Cambria Math" panose="02040503050406030204" pitchFamily="18" charset="0"/>
                                    </a:rPr>
                                    <m:t>𝑛</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r>
                                <a:rPr lang="en-IN" i="1" dirty="0">
                                  <a:solidFill>
                                    <a:schemeClr val="tx1"/>
                                  </a:solidFill>
                                  <a:latin typeface="Cambria Math" panose="02040503050406030204" pitchFamily="18" charset="0"/>
                                </a:rPr>
                                <m:t>=0</m:t>
                              </m:r>
                            </m:sub>
                            <m:sup>
                              <m:r>
                                <a:rPr lang="en-IN" i="1" dirty="0">
                                  <a:solidFill>
                                    <a:schemeClr val="tx1"/>
                                  </a:solidFill>
                                  <a:latin typeface="Cambria Math" panose="02040503050406030204" pitchFamily="18" charset="0"/>
                                </a:rPr>
                                <m:t>∞</m:t>
                              </m:r>
                            </m:sup>
                            <m:e>
                              <m:r>
                                <a:rPr lang="en-IN" i="1" dirty="0">
                                  <a:solidFill>
                                    <a:schemeClr val="tx1"/>
                                  </a:solidFill>
                                  <a:latin typeface="Cambria Math" panose="02040503050406030204" pitchFamily="18" charset="0"/>
                                </a:rPr>
                                <m:t>|</m:t>
                              </m:r>
                              <m:sSubSup>
                                <m:sSubSupPr>
                                  <m:ctrlPr>
                                    <a:rPr lang="en-IN" i="1" dirty="0">
                                      <a:solidFill>
                                        <a:schemeClr val="tx1"/>
                                      </a:solidFill>
                                      <a:latin typeface="Cambria Math" panose="02040503050406030204" pitchFamily="18" charset="0"/>
                                    </a:rPr>
                                  </m:ctrlPr>
                                </m:sSubSupPr>
                                <m:e>
                                  <m:r>
                                    <a:rPr lang="en-IN" i="1" dirty="0">
                                      <a:solidFill>
                                        <a:schemeClr val="tx1"/>
                                      </a:solidFill>
                                      <a:latin typeface="Cambria Math" panose="02040503050406030204" pitchFamily="18" charset="0"/>
                                    </a:rPr>
                                    <m:t>𝑛</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r>
                                <a:rPr lang="en-IN" i="1" dirty="0">
                                  <a:solidFill>
                                    <a:schemeClr val="tx1"/>
                                  </a:solidFill>
                                  <a:latin typeface="Cambria Math" panose="02040503050406030204" pitchFamily="18" charset="0"/>
                                </a:rPr>
                                <m:t>⟩⟨</m:t>
                              </m:r>
                              <m:sSubSup>
                                <m:sSubSupPr>
                                  <m:ctrlPr>
                                    <a:rPr lang="en-IN" i="1" dirty="0">
                                      <a:solidFill>
                                        <a:schemeClr val="tx1"/>
                                      </a:solidFill>
                                      <a:latin typeface="Cambria Math" panose="02040503050406030204" pitchFamily="18" charset="0"/>
                                    </a:rPr>
                                  </m:ctrlPr>
                                </m:sSubSupPr>
                                <m:e>
                                  <m:r>
                                    <a:rPr lang="en-IN" i="1" dirty="0">
                                      <a:solidFill>
                                        <a:schemeClr val="tx1"/>
                                      </a:solidFill>
                                      <a:latin typeface="Cambria Math" panose="02040503050406030204" pitchFamily="18" charset="0"/>
                                    </a:rPr>
                                    <m:t>𝑛</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r>
                                <a:rPr lang="en-IN" i="1" dirty="0">
                                  <a:solidFill>
                                    <a:schemeClr val="tx1"/>
                                  </a:solidFill>
                                  <a:latin typeface="Cambria Math" panose="02040503050406030204" pitchFamily="18" charset="0"/>
                                </a:rPr>
                                <m:t>|</m:t>
                              </m:r>
                            </m:e>
                          </m:nary>
                          <m:sSup>
                            <m:sSupPr>
                              <m:ctrlPr>
                                <a:rPr lang="en-IN" i="1" dirty="0">
                                  <a:solidFill>
                                    <a:schemeClr val="tx1"/>
                                  </a:solidFill>
                                  <a:latin typeface="Cambria Math" panose="02040503050406030204" pitchFamily="18" charset="0"/>
                                </a:rPr>
                              </m:ctrlPr>
                            </m:sSupPr>
                            <m:e>
                              <m:r>
                                <a:rPr lang="en-IN" i="1" dirty="0">
                                  <a:solidFill>
                                    <a:schemeClr val="tx1"/>
                                  </a:solidFill>
                                  <a:latin typeface="Cambria Math" panose="02040503050406030204" pitchFamily="18" charset="0"/>
                                </a:rPr>
                                <m:t>𝑒</m:t>
                              </m:r>
                            </m:e>
                            <m:sup>
                              <m:r>
                                <a:rPr lang="en-IN" i="1" dirty="0">
                                  <a:solidFill>
                                    <a:schemeClr val="tx1"/>
                                  </a:solidFill>
                                  <a:latin typeface="Cambria Math" panose="02040503050406030204" pitchFamily="18" charset="0"/>
                                </a:rPr>
                                <m:t>−ß</m:t>
                              </m:r>
                              <m:r>
                                <m:rPr>
                                  <m:lit/>
                                </m:rPr>
                                <a:rPr lang="en-IN" i="1" dirty="0">
                                  <a:solidFill>
                                    <a:schemeClr val="tx1"/>
                                  </a:solidFill>
                                  <a:latin typeface="Cambria Math" panose="02040503050406030204" pitchFamily="18" charset="0"/>
                                </a:rPr>
                                <m:t> </m:t>
                              </m:r>
                              <m:sSup>
                                <m:sSupPr>
                                  <m:ctrlPr>
                                    <a:rPr lang="en-IN" i="1" dirty="0">
                                      <a:solidFill>
                                        <a:schemeClr val="tx1"/>
                                      </a:solidFill>
                                      <a:latin typeface="Cambria Math" panose="02040503050406030204" pitchFamily="18" charset="0"/>
                                    </a:rPr>
                                  </m:ctrlPr>
                                </m:sSupPr>
                                <m:e>
                                  <m:sSubSup>
                                    <m:sSubSupPr>
                                      <m:ctrlPr>
                                        <a:rPr lang="en-IN" i="1" dirty="0">
                                          <a:solidFill>
                                            <a:schemeClr val="tx1"/>
                                          </a:solidFill>
                                          <a:latin typeface="Cambria Math" panose="02040503050406030204" pitchFamily="18" charset="0"/>
                                        </a:rPr>
                                      </m:ctrlPr>
                                    </m:sSubSupPr>
                                    <m:e>
                                      <m:acc>
                                        <m:accPr>
                                          <m:chr m:val="̂"/>
                                          <m:ctrlPr>
                                            <a:rPr lang="en-IN" i="1" dirty="0">
                                              <a:solidFill>
                                                <a:schemeClr val="tx1"/>
                                              </a:solidFill>
                                              <a:latin typeface="Cambria Math" panose="02040503050406030204" pitchFamily="18" charset="0"/>
                                            </a:rPr>
                                          </m:ctrlPr>
                                        </m:accPr>
                                        <m:e>
                                          <m:r>
                                            <a:rPr lang="en-IN" i="1" dirty="0">
                                              <a:solidFill>
                                                <a:schemeClr val="tx1"/>
                                              </a:solidFill>
                                              <a:latin typeface="Cambria Math" panose="02040503050406030204" pitchFamily="18" charset="0"/>
                                            </a:rPr>
                                            <m:t>𝑎</m:t>
                                          </m:r>
                                        </m:e>
                                      </m:acc>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e>
                                <m:sup>
                                  <m:r>
                                    <a:rPr lang="en-IN" i="1" dirty="0">
                                      <a:solidFill>
                                        <a:schemeClr val="tx1"/>
                                      </a:solidFill>
                                      <a:latin typeface="Cambria Math" panose="02040503050406030204" pitchFamily="18" charset="0"/>
                                    </a:rPr>
                                    <m:t>†</m:t>
                                  </m:r>
                                </m:sup>
                              </m:sSup>
                              <m:sSubSup>
                                <m:sSubSupPr>
                                  <m:ctrlPr>
                                    <a:rPr lang="en-IN" i="1" dirty="0">
                                      <a:solidFill>
                                        <a:schemeClr val="tx1"/>
                                      </a:solidFill>
                                      <a:latin typeface="Cambria Math" panose="02040503050406030204" pitchFamily="18" charset="0"/>
                                    </a:rPr>
                                  </m:ctrlPr>
                                </m:sSubSupPr>
                                <m:e>
                                  <m:acc>
                                    <m:accPr>
                                      <m:chr m:val="̂"/>
                                      <m:ctrlPr>
                                        <a:rPr lang="en-IN" i="1" dirty="0">
                                          <a:solidFill>
                                            <a:schemeClr val="tx1"/>
                                          </a:solidFill>
                                          <a:latin typeface="Cambria Math" panose="02040503050406030204" pitchFamily="18" charset="0"/>
                                        </a:rPr>
                                      </m:ctrlPr>
                                    </m:accPr>
                                    <m:e>
                                      <m:r>
                                        <a:rPr lang="en-IN" i="1" dirty="0">
                                          <a:solidFill>
                                            <a:schemeClr val="tx1"/>
                                          </a:solidFill>
                                          <a:latin typeface="Cambria Math" panose="02040503050406030204" pitchFamily="18" charset="0"/>
                                        </a:rPr>
                                        <m:t>𝑎</m:t>
                                      </m:r>
                                    </m:e>
                                  </m:acc>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sup>
                          </m:sSup>
                        </m:num>
                        <m:den>
                          <m:nary>
                            <m:naryPr>
                              <m:chr m:val="∑"/>
                              <m:ctrlPr>
                                <a:rPr lang="en-IN" i="1" dirty="0">
                                  <a:solidFill>
                                    <a:schemeClr val="tx1"/>
                                  </a:solidFill>
                                  <a:latin typeface="Cambria Math" panose="02040503050406030204" pitchFamily="18" charset="0"/>
                                </a:rPr>
                              </m:ctrlPr>
                            </m:naryPr>
                            <m:sub>
                              <m:sSubSup>
                                <m:sSubSupPr>
                                  <m:ctrlPr>
                                    <a:rPr lang="en-IN" i="1" dirty="0">
                                      <a:solidFill>
                                        <a:schemeClr val="tx1"/>
                                      </a:solidFill>
                                      <a:latin typeface="Cambria Math" panose="02040503050406030204" pitchFamily="18" charset="0"/>
                                    </a:rPr>
                                  </m:ctrlPr>
                                </m:sSubSupPr>
                                <m:e>
                                  <m:r>
                                    <a:rPr lang="en-IN" b="0" i="1" dirty="0" smtClean="0">
                                      <a:solidFill>
                                        <a:schemeClr val="tx1"/>
                                      </a:solidFill>
                                      <a:latin typeface="Cambria Math" panose="02040503050406030204" pitchFamily="18" charset="0"/>
                                    </a:rPr>
                                    <m:t>𝑚</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r>
                                <a:rPr lang="en-IN" i="1" dirty="0">
                                  <a:solidFill>
                                    <a:schemeClr val="tx1"/>
                                  </a:solidFill>
                                  <a:latin typeface="Cambria Math" panose="02040503050406030204" pitchFamily="18" charset="0"/>
                                </a:rPr>
                                <m:t>=0</m:t>
                              </m:r>
                            </m:sub>
                            <m:sup>
                              <m:r>
                                <a:rPr lang="en-IN" i="1" dirty="0">
                                  <a:solidFill>
                                    <a:schemeClr val="tx1"/>
                                  </a:solidFill>
                                  <a:latin typeface="Cambria Math" panose="02040503050406030204" pitchFamily="18" charset="0"/>
                                </a:rPr>
                                <m:t>∞</m:t>
                              </m:r>
                            </m:sup>
                            <m:e>
                              <m:r>
                                <a:rPr lang="en-IN" i="1" dirty="0">
                                  <a:solidFill>
                                    <a:schemeClr val="tx1"/>
                                  </a:solidFill>
                                  <a:latin typeface="Cambria Math" panose="02040503050406030204" pitchFamily="18" charset="0"/>
                                </a:rPr>
                                <m:t>⟨</m:t>
                              </m:r>
                              <m:sSubSup>
                                <m:sSubSupPr>
                                  <m:ctrlPr>
                                    <a:rPr lang="en-IN" i="1" dirty="0">
                                      <a:solidFill>
                                        <a:schemeClr val="tx1"/>
                                      </a:solidFill>
                                      <a:latin typeface="Cambria Math" panose="02040503050406030204" pitchFamily="18" charset="0"/>
                                    </a:rPr>
                                  </m:ctrlPr>
                                </m:sSubSupPr>
                                <m:e>
                                  <m:r>
                                    <a:rPr lang="en-IN" b="0" i="1" dirty="0" smtClean="0">
                                      <a:solidFill>
                                        <a:schemeClr val="tx1"/>
                                      </a:solidFill>
                                      <a:latin typeface="Cambria Math" panose="02040503050406030204" pitchFamily="18" charset="0"/>
                                    </a:rPr>
                                    <m:t>𝑚</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r>
                                <a:rPr lang="en-IN" i="1" dirty="0">
                                  <a:solidFill>
                                    <a:schemeClr val="tx1"/>
                                  </a:solidFill>
                                  <a:latin typeface="Cambria Math" panose="02040503050406030204" pitchFamily="18" charset="0"/>
                                </a:rPr>
                                <m:t>|</m:t>
                              </m:r>
                            </m:e>
                          </m:nary>
                          <m:sSup>
                            <m:sSupPr>
                              <m:ctrlPr>
                                <a:rPr lang="en-IN" i="1" dirty="0">
                                  <a:solidFill>
                                    <a:schemeClr val="tx1"/>
                                  </a:solidFill>
                                  <a:latin typeface="Cambria Math" panose="02040503050406030204" pitchFamily="18" charset="0"/>
                                </a:rPr>
                              </m:ctrlPr>
                            </m:sSupPr>
                            <m:e>
                              <m:r>
                                <a:rPr lang="en-IN" i="1" dirty="0">
                                  <a:solidFill>
                                    <a:schemeClr val="tx1"/>
                                  </a:solidFill>
                                  <a:latin typeface="Cambria Math" panose="02040503050406030204" pitchFamily="18" charset="0"/>
                                </a:rPr>
                                <m:t>𝑒</m:t>
                              </m:r>
                            </m:e>
                            <m:sup>
                              <m:r>
                                <a:rPr lang="en-IN" i="1" dirty="0">
                                  <a:solidFill>
                                    <a:schemeClr val="tx1"/>
                                  </a:solidFill>
                                  <a:latin typeface="Cambria Math" panose="02040503050406030204" pitchFamily="18" charset="0"/>
                                </a:rPr>
                                <m:t>−ß</m:t>
                              </m:r>
                              <m:r>
                                <m:rPr>
                                  <m:lit/>
                                </m:rPr>
                                <a:rPr lang="en-IN" i="1" dirty="0">
                                  <a:solidFill>
                                    <a:schemeClr val="tx1"/>
                                  </a:solidFill>
                                  <a:latin typeface="Cambria Math" panose="02040503050406030204" pitchFamily="18" charset="0"/>
                                </a:rPr>
                                <m:t> </m:t>
                              </m:r>
                              <m:sSup>
                                <m:sSupPr>
                                  <m:ctrlPr>
                                    <a:rPr lang="en-IN" i="1" dirty="0">
                                      <a:solidFill>
                                        <a:schemeClr val="tx1"/>
                                      </a:solidFill>
                                      <a:latin typeface="Cambria Math" panose="02040503050406030204" pitchFamily="18" charset="0"/>
                                    </a:rPr>
                                  </m:ctrlPr>
                                </m:sSupPr>
                                <m:e>
                                  <m:sSubSup>
                                    <m:sSubSupPr>
                                      <m:ctrlPr>
                                        <a:rPr lang="en-IN" i="1" dirty="0">
                                          <a:solidFill>
                                            <a:schemeClr val="tx1"/>
                                          </a:solidFill>
                                          <a:latin typeface="Cambria Math" panose="02040503050406030204" pitchFamily="18" charset="0"/>
                                        </a:rPr>
                                      </m:ctrlPr>
                                    </m:sSubSupPr>
                                    <m:e>
                                      <m:acc>
                                        <m:accPr>
                                          <m:chr m:val="̂"/>
                                          <m:ctrlPr>
                                            <a:rPr lang="en-IN" i="1" dirty="0">
                                              <a:solidFill>
                                                <a:schemeClr val="tx1"/>
                                              </a:solidFill>
                                              <a:latin typeface="Cambria Math" panose="02040503050406030204" pitchFamily="18" charset="0"/>
                                            </a:rPr>
                                          </m:ctrlPr>
                                        </m:accPr>
                                        <m:e>
                                          <m:r>
                                            <a:rPr lang="en-IN" i="1" dirty="0">
                                              <a:solidFill>
                                                <a:schemeClr val="tx1"/>
                                              </a:solidFill>
                                              <a:latin typeface="Cambria Math" panose="02040503050406030204" pitchFamily="18" charset="0"/>
                                            </a:rPr>
                                            <m:t>𝑎</m:t>
                                          </m:r>
                                        </m:e>
                                      </m:acc>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e>
                                <m:sup>
                                  <m:r>
                                    <a:rPr lang="en-IN" i="1" dirty="0">
                                      <a:solidFill>
                                        <a:schemeClr val="tx1"/>
                                      </a:solidFill>
                                      <a:latin typeface="Cambria Math" panose="02040503050406030204" pitchFamily="18" charset="0"/>
                                    </a:rPr>
                                    <m:t>†</m:t>
                                  </m:r>
                                </m:sup>
                              </m:sSup>
                              <m:sSubSup>
                                <m:sSubSupPr>
                                  <m:ctrlPr>
                                    <a:rPr lang="en-IN" i="1" dirty="0">
                                      <a:solidFill>
                                        <a:schemeClr val="tx1"/>
                                      </a:solidFill>
                                      <a:latin typeface="Cambria Math" panose="02040503050406030204" pitchFamily="18" charset="0"/>
                                    </a:rPr>
                                  </m:ctrlPr>
                                </m:sSubSupPr>
                                <m:e>
                                  <m:acc>
                                    <m:accPr>
                                      <m:chr m:val="̂"/>
                                      <m:ctrlPr>
                                        <a:rPr lang="en-IN" i="1" dirty="0">
                                          <a:solidFill>
                                            <a:schemeClr val="tx1"/>
                                          </a:solidFill>
                                          <a:latin typeface="Cambria Math" panose="02040503050406030204" pitchFamily="18" charset="0"/>
                                        </a:rPr>
                                      </m:ctrlPr>
                                    </m:accPr>
                                    <m:e>
                                      <m:r>
                                        <a:rPr lang="en-IN" i="1" dirty="0">
                                          <a:solidFill>
                                            <a:schemeClr val="tx1"/>
                                          </a:solidFill>
                                          <a:latin typeface="Cambria Math" panose="02040503050406030204" pitchFamily="18" charset="0"/>
                                        </a:rPr>
                                        <m:t>𝑎</m:t>
                                      </m:r>
                                    </m:e>
                                  </m:acc>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sup>
                          </m:sSup>
                          <m:r>
                            <a:rPr lang="en-IN" i="1" dirty="0">
                              <a:solidFill>
                                <a:schemeClr val="tx1"/>
                              </a:solidFill>
                              <a:latin typeface="Cambria Math" panose="02040503050406030204" pitchFamily="18" charset="0"/>
                            </a:rPr>
                            <m:t>|</m:t>
                          </m:r>
                          <m:sSubSup>
                            <m:sSubSupPr>
                              <m:ctrlPr>
                                <a:rPr lang="en-IN" i="1" dirty="0">
                                  <a:solidFill>
                                    <a:schemeClr val="tx1"/>
                                  </a:solidFill>
                                  <a:latin typeface="Cambria Math" panose="02040503050406030204" pitchFamily="18" charset="0"/>
                                </a:rPr>
                              </m:ctrlPr>
                            </m:sSubSupPr>
                            <m:e>
                              <m:r>
                                <a:rPr lang="en-IN" b="0" i="1" dirty="0" smtClean="0">
                                  <a:solidFill>
                                    <a:schemeClr val="tx1"/>
                                  </a:solidFill>
                                  <a:latin typeface="Cambria Math" panose="02040503050406030204" pitchFamily="18" charset="0"/>
                                </a:rPr>
                                <m:t>𝑚</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r>
                            <a:rPr lang="en-IN" i="1" dirty="0">
                              <a:solidFill>
                                <a:schemeClr val="tx1"/>
                              </a:solidFill>
                              <a:latin typeface="Cambria Math" panose="02040503050406030204" pitchFamily="18" charset="0"/>
                            </a:rPr>
                            <m:t>⟩</m:t>
                          </m:r>
                        </m:den>
                      </m:f>
                      <m:r>
                        <a:rPr lang="en-IN" b="0" i="1" dirty="0" smtClean="0">
                          <a:solidFill>
                            <a:schemeClr val="tx1"/>
                          </a:solidFill>
                          <a:latin typeface="Cambria Math" panose="02040503050406030204" pitchFamily="18" charset="0"/>
                        </a:rPr>
                        <m:t>=</m:t>
                      </m:r>
                      <m:d>
                        <m:dPr>
                          <m:ctrlPr>
                            <a:rPr lang="en-IN" b="0" i="1" dirty="0" smtClean="0">
                              <a:solidFill>
                                <a:schemeClr val="tx1"/>
                              </a:solidFill>
                              <a:latin typeface="Cambria Math" panose="02040503050406030204" pitchFamily="18" charset="0"/>
                            </a:rPr>
                          </m:ctrlPr>
                        </m:dPr>
                        <m:e>
                          <m:r>
                            <a:rPr lang="en-IN" b="0" i="1" dirty="0" smtClean="0">
                              <a:solidFill>
                                <a:schemeClr val="tx1"/>
                              </a:solidFill>
                              <a:latin typeface="Cambria Math" panose="02040503050406030204" pitchFamily="18" charset="0"/>
                            </a:rPr>
                            <m:t>1−</m:t>
                          </m:r>
                          <m:sSup>
                            <m:sSupPr>
                              <m:ctrlPr>
                                <a:rPr lang="en-IN" b="0" i="1" dirty="0" smtClean="0">
                                  <a:solidFill>
                                    <a:schemeClr val="tx1"/>
                                  </a:solidFill>
                                  <a:latin typeface="Cambria Math" panose="02040503050406030204" pitchFamily="18" charset="0"/>
                                </a:rPr>
                              </m:ctrlPr>
                            </m:sSupPr>
                            <m:e>
                              <m:r>
                                <a:rPr lang="en-IN" b="0" i="1" dirty="0" smtClean="0">
                                  <a:solidFill>
                                    <a:schemeClr val="tx1"/>
                                  </a:solidFill>
                                  <a:latin typeface="Cambria Math" panose="02040503050406030204" pitchFamily="18" charset="0"/>
                                </a:rPr>
                                <m:t>𝑒</m:t>
                              </m:r>
                            </m:e>
                            <m:sup>
                              <m:r>
                                <a:rPr lang="en-IN" b="0" i="1" dirty="0" smtClean="0">
                                  <a:solidFill>
                                    <a:schemeClr val="tx1"/>
                                  </a:solidFill>
                                  <a:latin typeface="Cambria Math" panose="02040503050406030204" pitchFamily="18" charset="0"/>
                                </a:rPr>
                                <m:t>−ß</m:t>
                              </m:r>
                            </m:sup>
                          </m:sSup>
                        </m:e>
                      </m:d>
                      <m:nary>
                        <m:naryPr>
                          <m:chr m:val="∑"/>
                          <m:ctrlPr>
                            <a:rPr lang="en-IN" i="1" dirty="0">
                              <a:solidFill>
                                <a:schemeClr val="tx1"/>
                              </a:solidFill>
                              <a:latin typeface="Cambria Math" panose="02040503050406030204" pitchFamily="18" charset="0"/>
                            </a:rPr>
                          </m:ctrlPr>
                        </m:naryPr>
                        <m:sub>
                          <m:sSubSup>
                            <m:sSubSupPr>
                              <m:ctrlPr>
                                <a:rPr lang="en-IN" i="1" dirty="0">
                                  <a:solidFill>
                                    <a:schemeClr val="tx1"/>
                                  </a:solidFill>
                                  <a:latin typeface="Cambria Math" panose="02040503050406030204" pitchFamily="18" charset="0"/>
                                </a:rPr>
                              </m:ctrlPr>
                            </m:sSubSupPr>
                            <m:e>
                              <m:r>
                                <a:rPr lang="en-IN" i="1" dirty="0">
                                  <a:solidFill>
                                    <a:schemeClr val="tx1"/>
                                  </a:solidFill>
                                  <a:latin typeface="Cambria Math" panose="02040503050406030204" pitchFamily="18" charset="0"/>
                                </a:rPr>
                                <m:t>𝑛</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r>
                            <a:rPr lang="en-IN" i="1" dirty="0">
                              <a:solidFill>
                                <a:schemeClr val="tx1"/>
                              </a:solidFill>
                              <a:latin typeface="Cambria Math" panose="02040503050406030204" pitchFamily="18" charset="0"/>
                            </a:rPr>
                            <m:t>=0</m:t>
                          </m:r>
                        </m:sub>
                        <m:sup>
                          <m:r>
                            <a:rPr lang="en-IN" i="1" dirty="0">
                              <a:solidFill>
                                <a:schemeClr val="tx1"/>
                              </a:solidFill>
                              <a:latin typeface="Cambria Math" panose="02040503050406030204" pitchFamily="18" charset="0"/>
                            </a:rPr>
                            <m:t>∞</m:t>
                          </m:r>
                        </m:sup>
                        <m:e>
                          <m:d>
                            <m:dPr>
                              <m:begChr m:val="|"/>
                              <m:endChr m:val="⟩"/>
                              <m:ctrlPr>
                                <a:rPr lang="en-IN" i="1" dirty="0">
                                  <a:solidFill>
                                    <a:schemeClr val="tx1"/>
                                  </a:solidFill>
                                  <a:latin typeface="Cambria Math" panose="02040503050406030204" pitchFamily="18" charset="0"/>
                                </a:rPr>
                              </m:ctrlPr>
                            </m:dPr>
                            <m:e>
                              <m:sSubSup>
                                <m:sSubSupPr>
                                  <m:ctrlPr>
                                    <a:rPr lang="en-IN" i="1" dirty="0">
                                      <a:solidFill>
                                        <a:schemeClr val="tx1"/>
                                      </a:solidFill>
                                      <a:latin typeface="Cambria Math" panose="02040503050406030204" pitchFamily="18" charset="0"/>
                                    </a:rPr>
                                  </m:ctrlPr>
                                </m:sSubSupPr>
                                <m:e>
                                  <m:r>
                                    <a:rPr lang="en-IN" i="1" dirty="0">
                                      <a:solidFill>
                                        <a:schemeClr val="tx1"/>
                                      </a:solidFill>
                                      <a:latin typeface="Cambria Math" panose="02040503050406030204" pitchFamily="18" charset="0"/>
                                    </a:rPr>
                                    <m:t>𝑛</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e>
                          </m:d>
                          <m:d>
                            <m:dPr>
                              <m:begChr m:val="⟨"/>
                              <m:endChr m:val="|"/>
                              <m:ctrlPr>
                                <a:rPr lang="en-IN" i="1" dirty="0">
                                  <a:solidFill>
                                    <a:schemeClr val="tx1"/>
                                  </a:solidFill>
                                  <a:latin typeface="Cambria Math" panose="02040503050406030204" pitchFamily="18" charset="0"/>
                                </a:rPr>
                              </m:ctrlPr>
                            </m:dPr>
                            <m:e>
                              <m:sSubSup>
                                <m:sSubSupPr>
                                  <m:ctrlPr>
                                    <a:rPr lang="en-IN" i="1" dirty="0">
                                      <a:solidFill>
                                        <a:schemeClr val="tx1"/>
                                      </a:solidFill>
                                      <a:latin typeface="Cambria Math" panose="02040503050406030204" pitchFamily="18" charset="0"/>
                                    </a:rPr>
                                  </m:ctrlPr>
                                </m:sSubSupPr>
                                <m:e>
                                  <m:r>
                                    <a:rPr lang="en-IN" i="1" dirty="0">
                                      <a:solidFill>
                                        <a:schemeClr val="tx1"/>
                                      </a:solidFill>
                                      <a:latin typeface="Cambria Math" panose="02040503050406030204" pitchFamily="18" charset="0"/>
                                    </a:rPr>
                                    <m:t>𝑛</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e>
                          </m:d>
                        </m:e>
                      </m:nary>
                      <m:sSup>
                        <m:sSupPr>
                          <m:ctrlPr>
                            <a:rPr lang="en-IN" i="1" dirty="0">
                              <a:solidFill>
                                <a:schemeClr val="tx1"/>
                              </a:solidFill>
                              <a:latin typeface="Cambria Math" panose="02040503050406030204" pitchFamily="18" charset="0"/>
                            </a:rPr>
                          </m:ctrlPr>
                        </m:sSupPr>
                        <m:e>
                          <m:r>
                            <a:rPr lang="en-IN" i="1" dirty="0">
                              <a:solidFill>
                                <a:schemeClr val="tx1"/>
                              </a:solidFill>
                              <a:latin typeface="Cambria Math" panose="02040503050406030204" pitchFamily="18" charset="0"/>
                            </a:rPr>
                            <m:t>𝑒</m:t>
                          </m:r>
                        </m:e>
                        <m:sup>
                          <m:r>
                            <a:rPr lang="en-IN" i="1" dirty="0">
                              <a:solidFill>
                                <a:schemeClr val="tx1"/>
                              </a:solidFill>
                              <a:latin typeface="Cambria Math" panose="02040503050406030204" pitchFamily="18" charset="0"/>
                            </a:rPr>
                            <m:t>−ß</m:t>
                          </m:r>
                          <m:sSup>
                            <m:sSupPr>
                              <m:ctrlPr>
                                <a:rPr lang="en-IN" i="1" dirty="0">
                                  <a:solidFill>
                                    <a:schemeClr val="tx1"/>
                                  </a:solidFill>
                                  <a:latin typeface="Cambria Math" panose="02040503050406030204" pitchFamily="18" charset="0"/>
                                </a:rPr>
                              </m:ctrlPr>
                            </m:sSupPr>
                            <m:e>
                              <m:sSubSup>
                                <m:sSubSupPr>
                                  <m:ctrlPr>
                                    <a:rPr lang="en-IN" i="1" dirty="0">
                                      <a:solidFill>
                                        <a:schemeClr val="tx1"/>
                                      </a:solidFill>
                                      <a:latin typeface="Cambria Math" panose="02040503050406030204" pitchFamily="18" charset="0"/>
                                    </a:rPr>
                                  </m:ctrlPr>
                                </m:sSubSupPr>
                                <m:e>
                                  <m:acc>
                                    <m:accPr>
                                      <m:chr m:val="̂"/>
                                      <m:ctrlPr>
                                        <a:rPr lang="en-IN" i="1" dirty="0">
                                          <a:solidFill>
                                            <a:schemeClr val="tx1"/>
                                          </a:solidFill>
                                          <a:latin typeface="Cambria Math" panose="02040503050406030204" pitchFamily="18" charset="0"/>
                                        </a:rPr>
                                      </m:ctrlPr>
                                    </m:accPr>
                                    <m:e>
                                      <m:r>
                                        <a:rPr lang="en-IN" i="1" dirty="0">
                                          <a:solidFill>
                                            <a:schemeClr val="tx1"/>
                                          </a:solidFill>
                                          <a:latin typeface="Cambria Math" panose="02040503050406030204" pitchFamily="18" charset="0"/>
                                        </a:rPr>
                                        <m:t>𝑎</m:t>
                                      </m:r>
                                    </m:e>
                                  </m:acc>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e>
                            <m:sup>
                              <m:r>
                                <a:rPr lang="en-IN" i="1" dirty="0">
                                  <a:solidFill>
                                    <a:schemeClr val="tx1"/>
                                  </a:solidFill>
                                  <a:latin typeface="Cambria Math" panose="02040503050406030204" pitchFamily="18" charset="0"/>
                                </a:rPr>
                                <m:t>†</m:t>
                              </m:r>
                            </m:sup>
                          </m:sSup>
                          <m:sSubSup>
                            <m:sSubSupPr>
                              <m:ctrlPr>
                                <a:rPr lang="en-IN" i="1" dirty="0">
                                  <a:solidFill>
                                    <a:schemeClr val="tx1"/>
                                  </a:solidFill>
                                  <a:latin typeface="Cambria Math" panose="02040503050406030204" pitchFamily="18" charset="0"/>
                                </a:rPr>
                              </m:ctrlPr>
                            </m:sSubSupPr>
                            <m:e>
                              <m:acc>
                                <m:accPr>
                                  <m:chr m:val="̂"/>
                                  <m:ctrlPr>
                                    <a:rPr lang="en-IN" i="1" dirty="0">
                                      <a:solidFill>
                                        <a:schemeClr val="tx1"/>
                                      </a:solidFill>
                                      <a:latin typeface="Cambria Math" panose="02040503050406030204" pitchFamily="18" charset="0"/>
                                    </a:rPr>
                                  </m:ctrlPr>
                                </m:accPr>
                                <m:e>
                                  <m:r>
                                    <a:rPr lang="en-IN" i="1" dirty="0">
                                      <a:solidFill>
                                        <a:schemeClr val="tx1"/>
                                      </a:solidFill>
                                      <a:latin typeface="Cambria Math" panose="02040503050406030204" pitchFamily="18" charset="0"/>
                                    </a:rPr>
                                    <m:t>𝑎</m:t>
                                  </m:r>
                                </m:e>
                              </m:acc>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sup>
                      </m:sSup>
                    </m:oMath>
                  </m:oMathPara>
                </a14:m>
                <a:endParaRPr lang="en-IN" i="1" dirty="0">
                  <a:solidFill>
                    <a:schemeClr val="tx1"/>
                  </a:solidFill>
                  <a:latin typeface="Gabriola" panose="04040605051002020D02" pitchFamily="82" charset="0"/>
                </a:endParaRPr>
              </a:p>
              <a:p>
                <a:pPr marL="0" indent="0">
                  <a:lnSpc>
                    <a:spcPct val="100000"/>
                  </a:lnSpc>
                  <a:buNone/>
                </a:pPr>
                <a14:m>
                  <m:oMathPara xmlns:m="http://schemas.openxmlformats.org/officeDocument/2006/math">
                    <m:oMathParaPr>
                      <m:jc m:val="centerGroup"/>
                    </m:oMathParaPr>
                    <m:oMath xmlns:m="http://schemas.openxmlformats.org/officeDocument/2006/math">
                      <m:r>
                        <a:rPr lang="en-IN" b="0" i="1" dirty="0" smtClean="0">
                          <a:solidFill>
                            <a:schemeClr val="tx1"/>
                          </a:solidFill>
                          <a:latin typeface="Cambria Math" panose="02040503050406030204" pitchFamily="18" charset="0"/>
                        </a:rPr>
                        <m:t>⇒</m:t>
                      </m:r>
                      <m:acc>
                        <m:accPr>
                          <m:chr m:val="̂"/>
                          <m:ctrlPr>
                            <a:rPr lang="en-IN" b="0" i="1" dirty="0" smtClean="0">
                              <a:solidFill>
                                <a:schemeClr val="tx1"/>
                              </a:solidFill>
                              <a:latin typeface="Cambria Math" panose="02040503050406030204" pitchFamily="18" charset="0"/>
                            </a:rPr>
                          </m:ctrlPr>
                        </m:accPr>
                        <m:e>
                          <m:r>
                            <a:rPr lang="en-IN" b="0" i="1" dirty="0" smtClean="0">
                              <a:solidFill>
                                <a:schemeClr val="tx1"/>
                              </a:solidFill>
                              <a:latin typeface="Cambria Math" panose="02040503050406030204" pitchFamily="18" charset="0"/>
                            </a:rPr>
                            <m:t>𝜌</m:t>
                          </m:r>
                        </m:e>
                      </m:acc>
                      <m:r>
                        <a:rPr lang="en-IN" b="0" i="1" dirty="0" smtClean="0">
                          <a:solidFill>
                            <a:schemeClr val="tx1"/>
                          </a:solidFill>
                          <a:latin typeface="Cambria Math" panose="02040503050406030204" pitchFamily="18" charset="0"/>
                        </a:rPr>
                        <m:t>=</m:t>
                      </m:r>
                      <m:f>
                        <m:fPr>
                          <m:ctrlPr>
                            <a:rPr lang="en-IN" b="0" i="1" dirty="0" smtClean="0">
                              <a:solidFill>
                                <a:schemeClr val="tx1"/>
                              </a:solidFill>
                              <a:latin typeface="Cambria Math" panose="02040503050406030204" pitchFamily="18" charset="0"/>
                            </a:rPr>
                          </m:ctrlPr>
                        </m:fPr>
                        <m:num>
                          <m:r>
                            <a:rPr lang="en-IN" b="0" i="1" dirty="0" smtClean="0">
                              <a:solidFill>
                                <a:schemeClr val="tx1"/>
                              </a:solidFill>
                              <a:latin typeface="Cambria Math" panose="02040503050406030204" pitchFamily="18" charset="0"/>
                            </a:rPr>
                            <m:t>1</m:t>
                          </m:r>
                        </m:num>
                        <m:den>
                          <m:r>
                            <a:rPr lang="en-IN" b="0" i="1" dirty="0" smtClean="0">
                              <a:solidFill>
                                <a:schemeClr val="tx1"/>
                              </a:solidFill>
                              <a:latin typeface="Cambria Math" panose="02040503050406030204" pitchFamily="18" charset="0"/>
                            </a:rPr>
                            <m:t>1+</m:t>
                          </m:r>
                          <m:r>
                            <a:rPr lang="en-IN" b="0" i="1" dirty="0" smtClean="0">
                              <a:solidFill>
                                <a:schemeClr val="tx1"/>
                              </a:solidFill>
                              <a:latin typeface="Cambria Math" panose="02040503050406030204" pitchFamily="18" charset="0"/>
                            </a:rPr>
                            <m:t>𝒩</m:t>
                          </m:r>
                        </m:den>
                      </m:f>
                      <m:nary>
                        <m:naryPr>
                          <m:chr m:val="∑"/>
                          <m:ctrlPr>
                            <a:rPr lang="en-IN" b="0" i="1" dirty="0" smtClean="0">
                              <a:solidFill>
                                <a:schemeClr val="tx1"/>
                              </a:solidFill>
                              <a:latin typeface="Cambria Math" panose="02040503050406030204" pitchFamily="18" charset="0"/>
                            </a:rPr>
                          </m:ctrlPr>
                        </m:naryPr>
                        <m:sub>
                          <m:sSubSup>
                            <m:sSubSupPr>
                              <m:ctrlPr>
                                <a:rPr lang="en-IN" b="0" i="1" dirty="0" smtClean="0">
                                  <a:solidFill>
                                    <a:schemeClr val="tx1"/>
                                  </a:solidFill>
                                  <a:latin typeface="Cambria Math" panose="02040503050406030204" pitchFamily="18" charset="0"/>
                                </a:rPr>
                              </m:ctrlPr>
                            </m:sSubSupPr>
                            <m:e>
                              <m:r>
                                <a:rPr lang="en-IN" b="0" i="1" dirty="0" smtClean="0">
                                  <a:solidFill>
                                    <a:schemeClr val="tx1"/>
                                  </a:solidFill>
                                  <a:latin typeface="Cambria Math" panose="02040503050406030204" pitchFamily="18" charset="0"/>
                                </a:rPr>
                                <m:t>𝑛</m:t>
                              </m:r>
                            </m:e>
                            <m:sub>
                              <m:r>
                                <a:rPr lang="en-IN" b="0" i="1" dirty="0" smtClean="0">
                                  <a:solidFill>
                                    <a:schemeClr val="tx1"/>
                                  </a:solidFill>
                                  <a:latin typeface="Cambria Math" panose="02040503050406030204" pitchFamily="18" charset="0"/>
                                </a:rPr>
                                <m:t>𝑘</m:t>
                              </m:r>
                            </m:sub>
                            <m:sup>
                              <m:r>
                                <a:rPr lang="en-IN" b="0" i="1" dirty="0" smtClean="0">
                                  <a:solidFill>
                                    <a:schemeClr val="tx1"/>
                                  </a:solidFill>
                                  <a:latin typeface="Cambria Math" panose="02040503050406030204" pitchFamily="18" charset="0"/>
                                </a:rPr>
                                <m:t>𝛽</m:t>
                              </m:r>
                            </m:sup>
                          </m:sSubSup>
                          <m:r>
                            <a:rPr lang="en-IN" b="0" i="1" dirty="0" smtClean="0">
                              <a:solidFill>
                                <a:schemeClr val="tx1"/>
                              </a:solidFill>
                              <a:latin typeface="Cambria Math" panose="02040503050406030204" pitchFamily="18" charset="0"/>
                            </a:rPr>
                            <m:t>=0</m:t>
                          </m:r>
                        </m:sub>
                        <m:sup>
                          <m:r>
                            <a:rPr lang="en-IN" b="0" i="1" dirty="0" smtClean="0">
                              <a:solidFill>
                                <a:schemeClr val="tx1"/>
                              </a:solidFill>
                              <a:latin typeface="Cambria Math" panose="02040503050406030204" pitchFamily="18" charset="0"/>
                            </a:rPr>
                            <m:t>∞</m:t>
                          </m:r>
                        </m:sup>
                        <m:e>
                          <m:sSup>
                            <m:sSupPr>
                              <m:ctrlPr>
                                <a:rPr lang="en-IN" b="0" i="1" dirty="0" smtClean="0">
                                  <a:solidFill>
                                    <a:schemeClr val="tx1"/>
                                  </a:solidFill>
                                  <a:latin typeface="Cambria Math" panose="02040503050406030204" pitchFamily="18" charset="0"/>
                                </a:rPr>
                              </m:ctrlPr>
                            </m:sSupPr>
                            <m:e>
                              <m:d>
                                <m:dPr>
                                  <m:ctrlPr>
                                    <a:rPr lang="en-IN" b="0" i="1" dirty="0" smtClean="0">
                                      <a:solidFill>
                                        <a:schemeClr val="tx1"/>
                                      </a:solidFill>
                                      <a:latin typeface="Cambria Math" panose="02040503050406030204" pitchFamily="18" charset="0"/>
                                    </a:rPr>
                                  </m:ctrlPr>
                                </m:dPr>
                                <m:e>
                                  <m:f>
                                    <m:fPr>
                                      <m:ctrlPr>
                                        <a:rPr lang="en-IN" b="0" i="1" dirty="0" smtClean="0">
                                          <a:solidFill>
                                            <a:schemeClr val="tx1"/>
                                          </a:solidFill>
                                          <a:latin typeface="Cambria Math" panose="02040503050406030204" pitchFamily="18" charset="0"/>
                                        </a:rPr>
                                      </m:ctrlPr>
                                    </m:fPr>
                                    <m:num>
                                      <m:r>
                                        <a:rPr lang="en-IN" b="0" i="1" dirty="0" smtClean="0">
                                          <a:solidFill>
                                            <a:schemeClr val="tx1"/>
                                          </a:solidFill>
                                          <a:latin typeface="Cambria Math" panose="02040503050406030204" pitchFamily="18" charset="0"/>
                                        </a:rPr>
                                        <m:t>𝒩</m:t>
                                      </m:r>
                                    </m:num>
                                    <m:den>
                                      <m:r>
                                        <a:rPr lang="en-IN" b="0" i="1" dirty="0" smtClean="0">
                                          <a:solidFill>
                                            <a:schemeClr val="tx1"/>
                                          </a:solidFill>
                                          <a:latin typeface="Cambria Math" panose="02040503050406030204" pitchFamily="18" charset="0"/>
                                        </a:rPr>
                                        <m:t>𝒩</m:t>
                                      </m:r>
                                      <m:r>
                                        <a:rPr lang="en-IN" b="0" i="1" dirty="0" smtClean="0">
                                          <a:solidFill>
                                            <a:schemeClr val="tx1"/>
                                          </a:solidFill>
                                          <a:latin typeface="Cambria Math" panose="02040503050406030204" pitchFamily="18" charset="0"/>
                                        </a:rPr>
                                        <m:t>+1</m:t>
                                      </m:r>
                                    </m:den>
                                  </m:f>
                                </m:e>
                              </m:d>
                            </m:e>
                            <m:sup>
                              <m:sSubSup>
                                <m:sSubSupPr>
                                  <m:ctrlPr>
                                    <a:rPr lang="en-IN" i="1" dirty="0">
                                      <a:solidFill>
                                        <a:schemeClr val="tx1"/>
                                      </a:solidFill>
                                      <a:latin typeface="Cambria Math" panose="02040503050406030204" pitchFamily="18" charset="0"/>
                                    </a:rPr>
                                  </m:ctrlPr>
                                </m:sSubSupPr>
                                <m:e>
                                  <m:r>
                                    <a:rPr lang="en-IN" i="1" dirty="0">
                                      <a:solidFill>
                                        <a:schemeClr val="tx1"/>
                                      </a:solidFill>
                                      <a:latin typeface="Cambria Math" panose="02040503050406030204" pitchFamily="18" charset="0"/>
                                    </a:rPr>
                                    <m:t>𝑛</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sup>
                          </m:sSup>
                          <m:r>
                            <a:rPr lang="en-IN" b="0" i="1" dirty="0" smtClean="0">
                              <a:solidFill>
                                <a:schemeClr val="tx1"/>
                              </a:solidFill>
                              <a:latin typeface="Cambria Math" panose="02040503050406030204" pitchFamily="18" charset="0"/>
                            </a:rPr>
                            <m:t>|</m:t>
                          </m:r>
                          <m:sSubSup>
                            <m:sSubSupPr>
                              <m:ctrlPr>
                                <a:rPr lang="en-IN" i="1" dirty="0">
                                  <a:solidFill>
                                    <a:schemeClr val="tx1"/>
                                  </a:solidFill>
                                  <a:latin typeface="Cambria Math" panose="02040503050406030204" pitchFamily="18" charset="0"/>
                                </a:rPr>
                              </m:ctrlPr>
                            </m:sSubSupPr>
                            <m:e>
                              <m:r>
                                <a:rPr lang="en-IN" i="1" dirty="0">
                                  <a:solidFill>
                                    <a:schemeClr val="tx1"/>
                                  </a:solidFill>
                                  <a:latin typeface="Cambria Math" panose="02040503050406030204" pitchFamily="18" charset="0"/>
                                </a:rPr>
                                <m:t>𝑛</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r>
                            <a:rPr lang="en-IN" b="0" i="1" dirty="0" smtClean="0">
                              <a:solidFill>
                                <a:schemeClr val="tx1"/>
                              </a:solidFill>
                              <a:latin typeface="Cambria Math" panose="02040503050406030204" pitchFamily="18" charset="0"/>
                            </a:rPr>
                            <m:t>⟩⟨</m:t>
                          </m:r>
                          <m:sSubSup>
                            <m:sSubSupPr>
                              <m:ctrlPr>
                                <a:rPr lang="en-IN" i="1" dirty="0">
                                  <a:solidFill>
                                    <a:schemeClr val="tx1"/>
                                  </a:solidFill>
                                  <a:latin typeface="Cambria Math" panose="02040503050406030204" pitchFamily="18" charset="0"/>
                                </a:rPr>
                              </m:ctrlPr>
                            </m:sSubSupPr>
                            <m:e>
                              <m:r>
                                <a:rPr lang="en-IN" i="1" dirty="0">
                                  <a:solidFill>
                                    <a:schemeClr val="tx1"/>
                                  </a:solidFill>
                                  <a:latin typeface="Cambria Math" panose="02040503050406030204" pitchFamily="18" charset="0"/>
                                </a:rPr>
                                <m:t>𝑛</m:t>
                              </m:r>
                            </m:e>
                            <m:sub>
                              <m:r>
                                <a:rPr lang="en-IN" i="1" dirty="0">
                                  <a:solidFill>
                                    <a:schemeClr val="tx1"/>
                                  </a:solidFill>
                                  <a:latin typeface="Cambria Math" panose="02040503050406030204" pitchFamily="18" charset="0"/>
                                </a:rPr>
                                <m:t>𝑘</m:t>
                              </m:r>
                            </m:sub>
                            <m:sup>
                              <m:r>
                                <a:rPr lang="en-IN" i="1" dirty="0">
                                  <a:solidFill>
                                    <a:schemeClr val="tx1"/>
                                  </a:solidFill>
                                  <a:latin typeface="Cambria Math" panose="02040503050406030204" pitchFamily="18" charset="0"/>
                                </a:rPr>
                                <m:t>𝛽</m:t>
                              </m:r>
                            </m:sup>
                          </m:sSubSup>
                          <m:r>
                            <a:rPr lang="en-IN" b="0" i="1" dirty="0" smtClean="0">
                              <a:solidFill>
                                <a:schemeClr val="tx1"/>
                              </a:solidFill>
                              <a:latin typeface="Cambria Math" panose="02040503050406030204" pitchFamily="18" charset="0"/>
                            </a:rPr>
                            <m:t>|</m:t>
                          </m:r>
                        </m:e>
                      </m:nary>
                    </m:oMath>
                  </m:oMathPara>
                </a14:m>
                <a:endParaRPr lang="en-IN" dirty="0">
                  <a:solidFill>
                    <a:schemeClr val="tx1"/>
                  </a:solidFill>
                  <a:latin typeface="Gabriola" panose="04040605051002020D02" pitchFamily="82" charset="0"/>
                </a:endParaRPr>
              </a:p>
              <a:p>
                <a:pPr marL="0" indent="0">
                  <a:lnSpc>
                    <a:spcPct val="100000"/>
                  </a:lnSpc>
                  <a:buNone/>
                </a:pPr>
                <a:r>
                  <a:rPr lang="en-IN" sz="2400" dirty="0">
                    <a:solidFill>
                      <a:srgbClr val="0B2BB5"/>
                    </a:solidFill>
                    <a:latin typeface="Gabriola" panose="04040605051002020D02" pitchFamily="82" charset="0"/>
                  </a:rPr>
                  <a:t>where </a:t>
                </a:r>
                <a14:m>
                  <m:oMath xmlns:m="http://schemas.openxmlformats.org/officeDocument/2006/math">
                    <m:r>
                      <a:rPr lang="en-IN" b="0" i="1" smtClean="0">
                        <a:solidFill>
                          <a:schemeClr val="tx1"/>
                        </a:solidFill>
                        <a:latin typeface="Cambria Math" panose="02040503050406030204" pitchFamily="18" charset="0"/>
                      </a:rPr>
                      <m:t>𝒩</m:t>
                    </m:r>
                    <m:r>
                      <a:rPr lang="en-IN" b="0" i="1" smtClean="0">
                        <a:solidFill>
                          <a:schemeClr val="tx1"/>
                        </a:solidFill>
                        <a:latin typeface="Cambria Math" panose="02040503050406030204" pitchFamily="18" charset="0"/>
                      </a:rPr>
                      <m:t>=</m:t>
                    </m:r>
                    <m:f>
                      <m:fPr>
                        <m:ctrlPr>
                          <a:rPr lang="en-IN" b="0" i="1" smtClean="0">
                            <a:solidFill>
                              <a:schemeClr val="tx1"/>
                            </a:solidFill>
                            <a:latin typeface="Cambria Math" panose="02040503050406030204" pitchFamily="18" charset="0"/>
                          </a:rPr>
                        </m:ctrlPr>
                      </m:fPr>
                      <m:num>
                        <m:r>
                          <a:rPr lang="en-IN" b="0" i="1" smtClean="0">
                            <a:solidFill>
                              <a:schemeClr val="tx1"/>
                            </a:solidFill>
                            <a:latin typeface="Cambria Math" panose="02040503050406030204" pitchFamily="18" charset="0"/>
                          </a:rPr>
                          <m:t>1</m:t>
                        </m:r>
                      </m:num>
                      <m:den>
                        <m:sSup>
                          <m:sSupPr>
                            <m:ctrlPr>
                              <a:rPr lang="en-IN" b="0" i="1" smtClean="0">
                                <a:solidFill>
                                  <a:schemeClr val="tx1"/>
                                </a:solidFill>
                                <a:latin typeface="Cambria Math" panose="02040503050406030204" pitchFamily="18" charset="0"/>
                              </a:rPr>
                            </m:ctrlPr>
                          </m:sSupPr>
                          <m:e>
                            <m:r>
                              <a:rPr lang="en-IN" b="0" i="1" smtClean="0">
                                <a:solidFill>
                                  <a:schemeClr val="tx1"/>
                                </a:solidFill>
                                <a:latin typeface="Cambria Math" panose="02040503050406030204" pitchFamily="18" charset="0"/>
                              </a:rPr>
                              <m:t>𝑒</m:t>
                            </m:r>
                          </m:e>
                          <m:sup>
                            <m:r>
                              <a:rPr lang="en-IN" b="0" i="1" smtClean="0">
                                <a:solidFill>
                                  <a:schemeClr val="tx1"/>
                                </a:solidFill>
                                <a:latin typeface="Cambria Math" panose="02040503050406030204" pitchFamily="18" charset="0"/>
                              </a:rPr>
                              <m:t>ß</m:t>
                            </m:r>
                          </m:sup>
                        </m:sSup>
                        <m:r>
                          <a:rPr lang="en-IN" b="0" i="1" smtClean="0">
                            <a:solidFill>
                              <a:schemeClr val="tx1"/>
                            </a:solidFill>
                            <a:latin typeface="Cambria Math" panose="02040503050406030204" pitchFamily="18" charset="0"/>
                          </a:rPr>
                          <m:t>−1</m:t>
                        </m:r>
                      </m:den>
                    </m:f>
                  </m:oMath>
                </a14:m>
                <a:r>
                  <a:rPr lang="en-IN" sz="2400" dirty="0">
                    <a:solidFill>
                      <a:srgbClr val="0B2BB5"/>
                    </a:solidFill>
                    <a:latin typeface="Gabriola" panose="04040605051002020D02" pitchFamily="82" charset="0"/>
                  </a:rPr>
                  <a:t> . It is important to note that as </a:t>
                </a:r>
                <a14:m>
                  <m:oMath xmlns:m="http://schemas.openxmlformats.org/officeDocument/2006/math">
                    <m:r>
                      <a:rPr lang="en-IN" b="0" i="1" smtClean="0">
                        <a:solidFill>
                          <a:schemeClr val="tx1"/>
                        </a:solidFill>
                        <a:latin typeface="Cambria Math" panose="02040503050406030204" pitchFamily="18" charset="0"/>
                      </a:rPr>
                      <m:t>𝑇</m:t>
                    </m:r>
                    <m:r>
                      <a:rPr lang="en-IN" b="0" i="1" smtClean="0">
                        <a:solidFill>
                          <a:schemeClr val="tx1"/>
                        </a:solidFill>
                        <a:latin typeface="Cambria Math" panose="02040503050406030204" pitchFamily="18" charset="0"/>
                      </a:rPr>
                      <m:t>→0,</m:t>
                    </m:r>
                  </m:oMath>
                </a14:m>
                <a:r>
                  <a:rPr lang="en-IN" dirty="0">
                    <a:solidFill>
                      <a:schemeClr val="tx1"/>
                    </a:solidFill>
                    <a:latin typeface="Gabriola" panose="04040605051002020D02" pitchFamily="82" charset="0"/>
                  </a:rPr>
                  <a:t> </a:t>
                </a:r>
                <a14:m>
                  <m:oMath xmlns:m="http://schemas.openxmlformats.org/officeDocument/2006/math">
                    <m:r>
                      <a:rPr lang="en-IN" i="1" dirty="0" smtClean="0">
                        <a:solidFill>
                          <a:schemeClr val="tx1"/>
                        </a:solidFill>
                        <a:latin typeface="Cambria Math" panose="02040503050406030204" pitchFamily="18" charset="0"/>
                      </a:rPr>
                      <m:t>ß</m:t>
                    </m:r>
                    <m:r>
                      <a:rPr lang="en-IN" b="0" i="1" dirty="0" smtClean="0">
                        <a:solidFill>
                          <a:schemeClr val="tx1"/>
                        </a:solidFill>
                        <a:latin typeface="Cambria Math" panose="02040503050406030204" pitchFamily="18" charset="0"/>
                      </a:rPr>
                      <m:t>→∞</m:t>
                    </m:r>
                    <m:r>
                      <a:rPr lang="en-IN" b="0" i="1" dirty="0" smtClean="0">
                        <a:solidFill>
                          <a:srgbClr val="0B2BB5"/>
                        </a:solidFill>
                        <a:latin typeface="Cambria Math" panose="02040503050406030204" pitchFamily="18" charset="0"/>
                      </a:rPr>
                      <m:t>,</m:t>
                    </m:r>
                  </m:oMath>
                </a14:m>
                <a:r>
                  <a:rPr lang="en-IN" sz="2400" dirty="0">
                    <a:solidFill>
                      <a:srgbClr val="0B2BB5"/>
                    </a:solidFill>
                    <a:latin typeface="Gabriola" panose="04040605051002020D02" pitchFamily="82" charset="0"/>
                  </a:rPr>
                  <a:t> and as a result </a:t>
                </a:r>
                <a14:m>
                  <m:oMath xmlns:m="http://schemas.openxmlformats.org/officeDocument/2006/math">
                    <m:r>
                      <a:rPr lang="en-IN" b="0" i="1" smtClean="0">
                        <a:solidFill>
                          <a:schemeClr val="tx1"/>
                        </a:solidFill>
                        <a:latin typeface="Cambria Math" panose="02040503050406030204" pitchFamily="18" charset="0"/>
                      </a:rPr>
                      <m:t>𝒩</m:t>
                    </m:r>
                    <m:r>
                      <a:rPr lang="en-IN" b="0" i="1" smtClean="0">
                        <a:solidFill>
                          <a:schemeClr val="tx1"/>
                        </a:solidFill>
                        <a:latin typeface="Cambria Math" panose="02040503050406030204" pitchFamily="18" charset="0"/>
                      </a:rPr>
                      <m:t>→0</m:t>
                    </m:r>
                  </m:oMath>
                </a14:m>
                <a:r>
                  <a:rPr lang="en-IN" dirty="0">
                    <a:solidFill>
                      <a:schemeClr val="tx1"/>
                    </a:solidFill>
                    <a:latin typeface="Gabriola" panose="04040605051002020D02" pitchFamily="82" charset="0"/>
                  </a:rPr>
                  <a:t>.</a:t>
                </a:r>
                <a:endParaRPr lang="en-IN" sz="2400" dirty="0">
                  <a:solidFill>
                    <a:srgbClr val="0B2BB5"/>
                  </a:solidFill>
                  <a:latin typeface="Gabriola" panose="04040605051002020D02" pitchFamily="82" charset="0"/>
                </a:endParaRPr>
              </a:p>
            </p:txBody>
          </p:sp>
        </mc:Choice>
        <mc:Fallback xmlns="">
          <p:sp>
            <p:nvSpPr>
              <p:cNvPr id="5" name="TextBox 4">
                <a:extLst>
                  <a:ext uri="{FF2B5EF4-FFF2-40B4-BE49-F238E27FC236}">
                    <a16:creationId xmlns:a16="http://schemas.microsoft.com/office/drawing/2014/main" id="{5645F43F-5C51-14C9-005F-3E4FB1D6E61D}"/>
                  </a:ext>
                </a:extLst>
              </p:cNvPr>
              <p:cNvSpPr txBox="1">
                <a:spLocks noRot="1" noChangeAspect="1" noMove="1" noResize="1" noEditPoints="1" noAdjustHandles="1" noChangeArrowheads="1" noChangeShapeType="1" noTextEdit="1"/>
              </p:cNvSpPr>
              <p:nvPr/>
            </p:nvSpPr>
            <p:spPr>
              <a:xfrm>
                <a:off x="302753" y="3008695"/>
                <a:ext cx="11001439" cy="3104376"/>
              </a:xfrm>
              <a:prstGeom prst="rect">
                <a:avLst/>
              </a:prstGeom>
              <a:blipFill>
                <a:blip r:embed="rId3"/>
                <a:stretch>
                  <a:fillRect l="-887" t="-2161" b="-786"/>
                </a:stretch>
              </a:blipFill>
            </p:spPr>
            <p:txBody>
              <a:bodyPr/>
              <a:lstStyle/>
              <a:p>
                <a:r>
                  <a:rPr lang="en-IN">
                    <a:noFill/>
                  </a:rPr>
                  <a:t> </a:t>
                </a:r>
              </a:p>
            </p:txBody>
          </p:sp>
        </mc:Fallback>
      </mc:AlternateContent>
    </p:spTree>
    <p:extLst>
      <p:ext uri="{BB962C8B-B14F-4D97-AF65-F5344CB8AC3E}">
        <p14:creationId xmlns:p14="http://schemas.microsoft.com/office/powerpoint/2010/main" val="31661823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38648-0B43-902D-CD5E-196F636CE433}"/>
              </a:ext>
            </a:extLst>
          </p:cNvPr>
          <p:cNvSpPr>
            <a:spLocks noGrp="1"/>
          </p:cNvSpPr>
          <p:nvPr>
            <p:ph type="title"/>
          </p:nvPr>
        </p:nvSpPr>
        <p:spPr>
          <a:xfrm>
            <a:off x="343667" y="-6135"/>
            <a:ext cx="10515600" cy="748702"/>
          </a:xfrm>
        </p:spPr>
        <p:txBody>
          <a:bodyPr>
            <a:noAutofit/>
          </a:bodyPr>
          <a:lstStyle/>
          <a:p>
            <a:pPr>
              <a:lnSpc>
                <a:spcPct val="150000"/>
              </a:lnSpc>
            </a:pPr>
            <a:r>
              <a:rPr lang="en-IN" sz="3600" b="1" dirty="0">
                <a:solidFill>
                  <a:srgbClr val="532476"/>
                </a:solidFill>
                <a:latin typeface="Bradley Hand ITC" panose="03070402050302030203" pitchFamily="66" charset="0"/>
              </a:rPr>
              <a:t>Covariance Matrix Calculation (Additional Slide)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423447" y="1372899"/>
                <a:ext cx="11586491" cy="5348576"/>
              </a:xfrm>
            </p:spPr>
            <p:txBody>
              <a:bodyPr>
                <a:noAutofit/>
              </a:bodyPr>
              <a:lstStyle/>
              <a:p>
                <a:pPr>
                  <a:lnSpc>
                    <a:spcPct val="100000"/>
                  </a:lnSpc>
                  <a:spcBef>
                    <a:spcPts val="12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For an </a:t>
                </a:r>
                <a14:m>
                  <m:oMath xmlns:m="http://schemas.openxmlformats.org/officeDocument/2006/math">
                    <m:r>
                      <a:rPr lang="en-IN" sz="1800" b="0" i="1" smtClean="0">
                        <a:solidFill>
                          <a:schemeClr val="tx1"/>
                        </a:solidFill>
                        <a:latin typeface="Cambria Math" panose="02040503050406030204" pitchFamily="18" charset="0"/>
                      </a:rPr>
                      <m:t>𝑛</m:t>
                    </m:r>
                  </m:oMath>
                </a14:m>
                <a:r>
                  <a:rPr lang="en-IN" sz="2400" dirty="0">
                    <a:solidFill>
                      <a:srgbClr val="0B2BB5"/>
                    </a:solidFill>
                    <a:latin typeface="Gabriola" panose="04040605051002020D02" pitchFamily="82" charset="0"/>
                  </a:rPr>
                  <a:t>-mode bosonic system, the position and conjugate momentum operator corresponding to the</a:t>
                </a:r>
                <a:r>
                  <a:rPr lang="en-IN" sz="2400" dirty="0">
                    <a:solidFill>
                      <a:srgbClr val="8C3434"/>
                    </a:solidFill>
                    <a:latin typeface="Gabriola" panose="04040605051002020D02" pitchFamily="82" charset="0"/>
                  </a:rPr>
                  <a:t> </a:t>
                </a:r>
                <a14:m>
                  <m:oMath xmlns:m="http://schemas.openxmlformats.org/officeDocument/2006/math">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m:rPr>
                            <m:sty m:val="p"/>
                          </m:rPr>
                          <a:rPr lang="en-IN" sz="1800" b="0" i="0" smtClean="0">
                            <a:solidFill>
                              <a:schemeClr val="tx1"/>
                            </a:solidFill>
                            <a:latin typeface="Cambria Math" panose="02040503050406030204" pitchFamily="18" charset="0"/>
                          </a:rPr>
                          <m:t>th</m:t>
                        </m:r>
                      </m:sup>
                    </m:sSup>
                    <m:r>
                      <a:rPr lang="en-IN" sz="1800" b="0" i="0" smtClean="0">
                        <a:solidFill>
                          <a:srgbClr val="8C3434"/>
                        </a:solidFill>
                        <a:latin typeface="Cambria Math" panose="02040503050406030204" pitchFamily="18" charset="0"/>
                      </a:rPr>
                      <m:t> </m:t>
                    </m:r>
                  </m:oMath>
                </a14:m>
                <a:r>
                  <a:rPr lang="en-IN" sz="2400" dirty="0">
                    <a:solidFill>
                      <a:srgbClr val="0B2BB5"/>
                    </a:solidFill>
                    <a:latin typeface="Gabriola" panose="04040605051002020D02" pitchFamily="82" charset="0"/>
                  </a:rPr>
                  <a:t>mode reads</a:t>
                </a:r>
              </a:p>
              <a:p>
                <a:pPr marL="0" indent="0">
                  <a:lnSpc>
                    <a:spcPct val="100000"/>
                  </a:lnSpc>
                  <a:spcBef>
                    <a:spcPts val="1200"/>
                  </a:spcBef>
                  <a:spcAft>
                    <a:spcPts val="600"/>
                  </a:spcAft>
                  <a:buNone/>
                </a:pPr>
                <a14:m>
                  <m:oMathPara xmlns:m="http://schemas.openxmlformats.org/officeDocument/2006/math">
                    <m:oMathParaPr>
                      <m:jc m:val="centerGroup"/>
                    </m:oMathParaPr>
                    <m:oMath xmlns:m="http://schemas.openxmlformats.org/officeDocument/2006/math">
                      <m:sSubSup>
                        <m:sSubSupPr>
                          <m:ctrlPr>
                            <a:rPr lang="en-IN" sz="1800" b="0" i="1" dirty="0" smtClean="0">
                              <a:solidFill>
                                <a:schemeClr val="tx1"/>
                              </a:solidFill>
                              <a:latin typeface="Cambria Math" panose="02040503050406030204" pitchFamily="18" charset="0"/>
                            </a:rPr>
                          </m:ctrlPr>
                        </m:sSub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sub>
                          <m:r>
                            <a:rPr lang="en-IN" sz="1800" b="0" i="1" dirty="0" smtClean="0">
                              <a:solidFill>
                                <a:schemeClr val="tx1"/>
                              </a:solidFill>
                              <a:latin typeface="Cambria Math" panose="02040503050406030204" pitchFamily="18" charset="0"/>
                            </a:rPr>
                            <m:t>𝑘</m:t>
                          </m:r>
                        </m:sub>
                        <m:sup>
                          <m:r>
                            <a:rPr lang="en-IN" sz="1800" b="0" i="1" dirty="0" smtClean="0">
                              <a:solidFill>
                                <a:schemeClr val="tx1"/>
                              </a:solidFill>
                              <a:latin typeface="Cambria Math" panose="02040503050406030204" pitchFamily="18" charset="0"/>
                            </a:rPr>
                            <m:t>𝛽</m:t>
                          </m:r>
                        </m:sup>
                      </m:sSubSup>
                      <m:r>
                        <a:rPr lang="en-IN" sz="1800" b="0" i="1" dirty="0" smtClean="0">
                          <a:solidFill>
                            <a:schemeClr val="tx1"/>
                          </a:solidFill>
                          <a:latin typeface="Cambria Math" panose="02040503050406030204" pitchFamily="18" charset="0"/>
                        </a:rPr>
                        <m:t>=</m:t>
                      </m:r>
                      <m:rad>
                        <m:radPr>
                          <m:degHide m:val="on"/>
                          <m:ctrlPr>
                            <a:rPr lang="en-IN" sz="1800" b="0" i="1" dirty="0" smtClean="0">
                              <a:solidFill>
                                <a:schemeClr val="tx1"/>
                              </a:solidFill>
                              <a:latin typeface="Cambria Math" panose="02040503050406030204" pitchFamily="18" charset="0"/>
                            </a:rPr>
                          </m:ctrlPr>
                        </m:radPr>
                        <m:deg/>
                        <m:e>
                          <m:f>
                            <m:fPr>
                              <m:ctrlPr>
                                <a:rPr lang="en-IN" sz="1800" b="0" i="1" dirty="0" smtClean="0">
                                  <a:solidFill>
                                    <a:schemeClr val="tx1"/>
                                  </a:solidFill>
                                  <a:latin typeface="Cambria Math" panose="02040503050406030204" pitchFamily="18" charset="0"/>
                                </a:rPr>
                              </m:ctrlPr>
                            </m:fPr>
                            <m:num>
                              <m:r>
                                <a:rPr lang="en-IN" sz="1800" b="0" i="1" dirty="0" smtClean="0">
                                  <a:solidFill>
                                    <a:schemeClr val="tx1"/>
                                  </a:solidFill>
                                  <a:latin typeface="Cambria Math" panose="02040503050406030204" pitchFamily="18" charset="0"/>
                                </a:rPr>
                                <m:t>ℏ</m:t>
                              </m:r>
                            </m:num>
                            <m:den>
                              <m:r>
                                <a:rPr lang="en-IN" sz="1800" b="0" i="1" dirty="0" smtClean="0">
                                  <a:solidFill>
                                    <a:schemeClr val="tx1"/>
                                  </a:solidFill>
                                  <a:latin typeface="Cambria Math" panose="02040503050406030204" pitchFamily="18" charset="0"/>
                                </a:rPr>
                                <m:t>2</m:t>
                              </m:r>
                              <m:r>
                                <a:rPr lang="en-IN" sz="1800" b="0" i="1" dirty="0" smtClean="0">
                                  <a:solidFill>
                                    <a:schemeClr val="tx1"/>
                                  </a:solidFill>
                                  <a:latin typeface="Cambria Math" panose="02040503050406030204" pitchFamily="18" charset="0"/>
                                </a:rPr>
                                <m:t>𝑚</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𝜔</m:t>
                                  </m:r>
                                </m:e>
                                <m:sub>
                                  <m:r>
                                    <a:rPr lang="en-IN" sz="1800" b="0" i="1" dirty="0" smtClean="0">
                                      <a:solidFill>
                                        <a:schemeClr val="tx1"/>
                                      </a:solidFill>
                                      <a:latin typeface="Cambria Math" panose="02040503050406030204" pitchFamily="18" charset="0"/>
                                    </a:rPr>
                                    <m:t>𝛽</m:t>
                                  </m:r>
                                </m:sub>
                              </m:sSub>
                            </m:den>
                          </m:f>
                        </m:e>
                      </m:rad>
                      <m:d>
                        <m:dPr>
                          <m:ctrlPr>
                            <a:rPr lang="en-IN" sz="1800" b="0" i="1" dirty="0" smtClean="0">
                              <a:solidFill>
                                <a:schemeClr val="tx1"/>
                              </a:solidFill>
                              <a:latin typeface="Cambria Math" panose="02040503050406030204" pitchFamily="18" charset="0"/>
                            </a:rPr>
                          </m:ctrlPr>
                        </m:dPr>
                        <m:e>
                          <m:sSubSup>
                            <m:sSubSupPr>
                              <m:ctrlPr>
                                <a:rPr lang="en-IN" sz="1800" i="1" dirty="0">
                                  <a:solidFill>
                                    <a:schemeClr val="tx1"/>
                                  </a:solidFill>
                                  <a:latin typeface="Cambria Math" panose="02040503050406030204" pitchFamily="18" charset="0"/>
                                </a:rPr>
                              </m:ctrlPr>
                            </m:sSub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𝑎</m:t>
                                  </m:r>
                                </m:e>
                              </m:acc>
                            </m:e>
                            <m:sub>
                              <m:r>
                                <a:rPr lang="en-IN" sz="1800" i="1" dirty="0">
                                  <a:solidFill>
                                    <a:schemeClr val="tx1"/>
                                  </a:solidFill>
                                  <a:latin typeface="Cambria Math" panose="02040503050406030204" pitchFamily="18" charset="0"/>
                                </a:rPr>
                                <m:t>𝑘</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sSup>
                            <m:sSupPr>
                              <m:ctrlPr>
                                <a:rPr lang="en-IN" sz="1800" i="1" dirty="0">
                                  <a:solidFill>
                                    <a:schemeClr val="tx1"/>
                                  </a:solidFill>
                                  <a:latin typeface="Cambria Math" panose="02040503050406030204" pitchFamily="18" charset="0"/>
                                </a:rPr>
                              </m:ctrlPr>
                            </m:sSupPr>
                            <m:e>
                              <m:sSubSup>
                                <m:sSubSupPr>
                                  <m:ctrlPr>
                                    <a:rPr lang="en-IN" sz="1800" i="1" dirty="0">
                                      <a:solidFill>
                                        <a:schemeClr val="tx1"/>
                                      </a:solidFill>
                                      <a:latin typeface="Cambria Math" panose="02040503050406030204" pitchFamily="18" charset="0"/>
                                    </a:rPr>
                                  </m:ctrlPr>
                                </m:sSub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𝑎</m:t>
                                      </m:r>
                                    </m:e>
                                  </m:acc>
                                </m:e>
                                <m:sub>
                                  <m:r>
                                    <a:rPr lang="en-IN" sz="1800" i="1" dirty="0">
                                      <a:solidFill>
                                        <a:schemeClr val="tx1"/>
                                      </a:solidFill>
                                      <a:latin typeface="Cambria Math" panose="02040503050406030204" pitchFamily="18" charset="0"/>
                                    </a:rPr>
                                    <m:t>𝑘</m:t>
                                  </m:r>
                                </m:sub>
                                <m:sup>
                                  <m:r>
                                    <a:rPr lang="en-IN" sz="1800" i="1" dirty="0">
                                      <a:solidFill>
                                        <a:schemeClr val="tx1"/>
                                      </a:solidFill>
                                      <a:latin typeface="Cambria Math" panose="02040503050406030204" pitchFamily="18" charset="0"/>
                                    </a:rPr>
                                    <m:t>𝛽</m:t>
                                  </m:r>
                                </m:sup>
                              </m:sSubSup>
                            </m:e>
                            <m:sup>
                              <m:r>
                                <a:rPr lang="en-IN" sz="1800" i="1" dirty="0">
                                  <a:solidFill>
                                    <a:schemeClr val="tx1"/>
                                  </a:solidFill>
                                  <a:latin typeface="Cambria Math" panose="02040503050406030204" pitchFamily="18" charset="0"/>
                                </a:rPr>
                                <m:t>†</m:t>
                              </m:r>
                            </m:sup>
                          </m:sSup>
                        </m:e>
                      </m:d>
                      <m:r>
                        <a:rPr lang="en-IN" sz="1800" b="0" i="1" dirty="0" smtClean="0">
                          <a:solidFill>
                            <a:schemeClr val="tx1"/>
                          </a:solidFill>
                          <a:latin typeface="Cambria Math" panose="02040503050406030204" pitchFamily="18" charset="0"/>
                        </a:rPr>
                        <m:t>, </m:t>
                      </m:r>
                      <m:sSubSup>
                        <m:sSubSupPr>
                          <m:ctrlPr>
                            <a:rPr lang="en-IN" sz="1800" b="0" i="1" dirty="0" smtClean="0">
                              <a:solidFill>
                                <a:schemeClr val="tx1"/>
                              </a:solidFill>
                              <a:latin typeface="Cambria Math" panose="02040503050406030204" pitchFamily="18" charset="0"/>
                            </a:rPr>
                          </m:ctrlPr>
                        </m:sSubSup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𝑝</m:t>
                              </m:r>
                            </m:e>
                          </m:acc>
                        </m:e>
                        <m:sub>
                          <m:r>
                            <a:rPr lang="en-IN" sz="1800" b="0" i="1" dirty="0" smtClean="0">
                              <a:solidFill>
                                <a:schemeClr val="tx1"/>
                              </a:solidFill>
                              <a:latin typeface="Cambria Math" panose="02040503050406030204" pitchFamily="18" charset="0"/>
                            </a:rPr>
                            <m:t>𝑘</m:t>
                          </m:r>
                        </m:sub>
                        <m:sup>
                          <m:r>
                            <a:rPr lang="en-IN" sz="1800" b="0" i="1" dirty="0" smtClean="0">
                              <a:solidFill>
                                <a:schemeClr val="tx1"/>
                              </a:solidFill>
                              <a:latin typeface="Cambria Math" panose="02040503050406030204" pitchFamily="18" charset="0"/>
                            </a:rPr>
                            <m:t>𝛽</m:t>
                          </m:r>
                        </m:sup>
                      </m:sSubSup>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𝑖</m:t>
                      </m:r>
                      <m:rad>
                        <m:radPr>
                          <m:degHide m:val="on"/>
                          <m:ctrlPr>
                            <a:rPr lang="en-IN" sz="1800" b="0" i="1" dirty="0" smtClean="0">
                              <a:solidFill>
                                <a:schemeClr val="tx1"/>
                              </a:solidFill>
                              <a:latin typeface="Cambria Math" panose="02040503050406030204" pitchFamily="18" charset="0"/>
                            </a:rPr>
                          </m:ctrlPr>
                        </m:radPr>
                        <m:deg/>
                        <m:e>
                          <m:f>
                            <m:fPr>
                              <m:ctrlPr>
                                <a:rPr lang="en-IN" sz="1800" b="0" i="1" dirty="0" smtClean="0">
                                  <a:solidFill>
                                    <a:schemeClr val="tx1"/>
                                  </a:solidFill>
                                  <a:latin typeface="Cambria Math" panose="02040503050406030204" pitchFamily="18" charset="0"/>
                                </a:rPr>
                              </m:ctrlPr>
                            </m:fPr>
                            <m:num>
                              <m:r>
                                <a:rPr lang="en-IN" sz="1800" b="0" i="1" dirty="0" smtClean="0">
                                  <a:solidFill>
                                    <a:schemeClr val="tx1"/>
                                  </a:solidFill>
                                  <a:latin typeface="Cambria Math" panose="02040503050406030204" pitchFamily="18" charset="0"/>
                                </a:rPr>
                                <m:t>𝑚</m:t>
                              </m:r>
                              <m:r>
                                <a:rPr lang="en-IN" sz="1800" b="0" i="1" dirty="0" smtClean="0">
                                  <a:solidFill>
                                    <a:schemeClr val="tx1"/>
                                  </a:solidFill>
                                  <a:latin typeface="Cambria Math" panose="02040503050406030204" pitchFamily="18" charset="0"/>
                                </a:rPr>
                                <m:t>ℏ</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𝜔</m:t>
                                  </m:r>
                                </m:e>
                                <m:sub>
                                  <m:r>
                                    <a:rPr lang="en-IN" sz="1800" b="0" i="1" dirty="0" smtClean="0">
                                      <a:solidFill>
                                        <a:schemeClr val="tx1"/>
                                      </a:solidFill>
                                      <a:latin typeface="Cambria Math" panose="02040503050406030204" pitchFamily="18" charset="0"/>
                                    </a:rPr>
                                    <m:t>𝛽</m:t>
                                  </m:r>
                                </m:sub>
                              </m:sSub>
                            </m:num>
                            <m:den>
                              <m:r>
                                <a:rPr lang="en-IN" sz="1800" b="0" i="1" dirty="0" smtClean="0">
                                  <a:solidFill>
                                    <a:schemeClr val="tx1"/>
                                  </a:solidFill>
                                  <a:latin typeface="Cambria Math" panose="02040503050406030204" pitchFamily="18" charset="0"/>
                                </a:rPr>
                                <m:t>2</m:t>
                              </m:r>
                            </m:den>
                          </m:f>
                        </m:e>
                      </m:rad>
                      <m:d>
                        <m:dPr>
                          <m:ctrlPr>
                            <a:rPr lang="en-IN" sz="1800" b="0" i="1" dirty="0" smtClean="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sSubSup>
                                <m:sSubSupPr>
                                  <m:ctrlPr>
                                    <a:rPr lang="en-IN" sz="1800" i="1" dirty="0">
                                      <a:solidFill>
                                        <a:schemeClr val="tx1"/>
                                      </a:solidFill>
                                      <a:latin typeface="Cambria Math" panose="02040503050406030204" pitchFamily="18" charset="0"/>
                                    </a:rPr>
                                  </m:ctrlPr>
                                </m:sSub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𝑎</m:t>
                                      </m:r>
                                    </m:e>
                                  </m:acc>
                                </m:e>
                                <m:sub>
                                  <m:r>
                                    <a:rPr lang="en-IN" sz="1800" i="1" dirty="0">
                                      <a:solidFill>
                                        <a:schemeClr val="tx1"/>
                                      </a:solidFill>
                                      <a:latin typeface="Cambria Math" panose="02040503050406030204" pitchFamily="18" charset="0"/>
                                    </a:rPr>
                                    <m:t>𝑘</m:t>
                                  </m:r>
                                </m:sub>
                                <m:sup>
                                  <m:r>
                                    <a:rPr lang="en-IN" sz="1800" i="1" dirty="0">
                                      <a:solidFill>
                                        <a:schemeClr val="tx1"/>
                                      </a:solidFill>
                                      <a:latin typeface="Cambria Math" panose="02040503050406030204" pitchFamily="18" charset="0"/>
                                    </a:rPr>
                                    <m:t>𝛽</m:t>
                                  </m:r>
                                </m:sup>
                              </m:sSubSup>
                            </m:e>
                            <m:sup>
                              <m:r>
                                <a:rPr lang="en-IN" sz="1800" i="1" dirty="0">
                                  <a:solidFill>
                                    <a:schemeClr val="tx1"/>
                                  </a:solidFill>
                                  <a:latin typeface="Cambria Math" panose="02040503050406030204" pitchFamily="18" charset="0"/>
                                </a:rPr>
                                <m:t>†</m:t>
                              </m:r>
                            </m:sup>
                          </m:sSup>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𝑎</m:t>
                                  </m:r>
                                </m:e>
                              </m:acc>
                            </m:e>
                            <m:sub>
                              <m:r>
                                <a:rPr lang="en-IN" sz="1800" i="1" dirty="0">
                                  <a:solidFill>
                                    <a:schemeClr val="tx1"/>
                                  </a:solidFill>
                                  <a:latin typeface="Cambria Math" panose="02040503050406030204" pitchFamily="18" charset="0"/>
                                </a:rPr>
                                <m:t>𝑘</m:t>
                              </m:r>
                            </m:sub>
                            <m:sup>
                              <m:r>
                                <a:rPr lang="en-IN" sz="1800" i="1" dirty="0">
                                  <a:solidFill>
                                    <a:schemeClr val="tx1"/>
                                  </a:solidFill>
                                  <a:latin typeface="Cambria Math" panose="02040503050406030204" pitchFamily="18" charset="0"/>
                                </a:rPr>
                                <m:t>𝛽</m:t>
                              </m:r>
                            </m:sup>
                          </m:sSubSup>
                        </m:e>
                      </m:d>
                      <m:r>
                        <a:rPr lang="en-IN" sz="1800" b="0" i="1" dirty="0"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00000"/>
                  </a:lnSpc>
                  <a:spcBef>
                    <a:spcPts val="12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One can now define a column matrix given by</a:t>
                </a:r>
                <a:r>
                  <a:rPr lang="en-IN" sz="2400" dirty="0">
                    <a:solidFill>
                      <a:srgbClr val="8C3434"/>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ℛ</m:t>
                    </m:r>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rad>
                              <m:radPr>
                                <m:degHide m:val="on"/>
                                <m:ctrlPr>
                                  <a:rPr lang="en-IN" sz="1800" b="0" i="1" smtClean="0">
                                    <a:solidFill>
                                      <a:schemeClr val="tx1"/>
                                    </a:solidFill>
                                    <a:latin typeface="Cambria Math" panose="02040503050406030204" pitchFamily="18" charset="0"/>
                                  </a:rPr>
                                </m:ctrlPr>
                              </m:radPr>
                              <m:deg/>
                              <m:e>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𝑚</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num>
                                  <m:den>
                                    <m:r>
                                      <a:rPr lang="en-IN" sz="1800" b="0" i="1" smtClean="0">
                                        <a:solidFill>
                                          <a:schemeClr val="tx1"/>
                                        </a:solidFill>
                                        <a:latin typeface="Cambria Math" panose="02040503050406030204" pitchFamily="18" charset="0"/>
                                      </a:rPr>
                                      <m:t>ℏ</m:t>
                                    </m:r>
                                  </m:den>
                                </m:f>
                              </m:e>
                            </m:rad>
                            <m:r>
                              <a:rPr lang="en-IN" sz="1800" b="0" i="1" smtClean="0">
                                <a:solidFill>
                                  <a:schemeClr val="tx1"/>
                                </a:solidFill>
                                <a:latin typeface="Cambria Math" panose="02040503050406030204" pitchFamily="18" charset="0"/>
                              </a:rPr>
                              <m:t> </m:t>
                            </m:r>
                            <m:sSubSup>
                              <m:sSubSupPr>
                                <m:ctrlPr>
                                  <a:rPr lang="en-IN" sz="1800" b="0" i="1" smtClean="0">
                                    <a:solidFill>
                                      <a:schemeClr val="tx1"/>
                                    </a:solidFill>
                                    <a:latin typeface="Cambria Math" panose="02040503050406030204" pitchFamily="18" charset="0"/>
                                  </a:rPr>
                                </m:ctrlPr>
                              </m:sSub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sub>
                                <m:r>
                                  <a:rPr lang="en-IN" sz="1800" b="0" i="1" smtClean="0">
                                    <a:solidFill>
                                      <a:schemeClr val="tx1"/>
                                    </a:solidFill>
                                    <a:latin typeface="Cambria Math" panose="02040503050406030204" pitchFamily="18" charset="0"/>
                                  </a:rPr>
                                  <m:t>1</m:t>
                                </m:r>
                              </m:sub>
                              <m:sup>
                                <m:r>
                                  <a:rPr lang="en-IN" sz="1800" b="0" i="1" smtClean="0">
                                    <a:solidFill>
                                      <a:schemeClr val="tx1"/>
                                    </a:solidFill>
                                    <a:latin typeface="Cambria Math" panose="02040503050406030204" pitchFamily="18" charset="0"/>
                                  </a:rPr>
                                  <m:t>𝛽</m:t>
                                </m:r>
                              </m:sup>
                            </m:sSub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𝑚</m:t>
                                    </m:r>
                                    <m:r>
                                      <a:rPr lang="en-IN" sz="1800" b="0" i="1" smtClean="0">
                                        <a:solidFill>
                                          <a:schemeClr val="tx1"/>
                                        </a:solidFill>
                                        <a:latin typeface="Cambria Math" panose="02040503050406030204" pitchFamily="18" charset="0"/>
                                      </a:rPr>
                                      <m:t>ℏ</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e>
                                </m:rad>
                              </m:den>
                            </m:f>
                            <m:r>
                              <a:rPr lang="en-IN" sz="1800" b="0" i="1" smtClean="0">
                                <a:solidFill>
                                  <a:schemeClr val="tx1"/>
                                </a:solidFill>
                                <a:latin typeface="Cambria Math" panose="02040503050406030204" pitchFamily="18" charset="0"/>
                              </a:rPr>
                              <m:t> </m:t>
                            </m:r>
                            <m:sSubSup>
                              <m:sSubSupPr>
                                <m:ctrlPr>
                                  <a:rPr lang="en-IN" sz="1800" b="0" i="1" smtClean="0">
                                    <a:solidFill>
                                      <a:schemeClr val="tx1"/>
                                    </a:solidFill>
                                    <a:latin typeface="Cambria Math" panose="02040503050406030204" pitchFamily="18" charset="0"/>
                                  </a:rPr>
                                </m:ctrlPr>
                              </m:sSub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𝑝</m:t>
                                    </m:r>
                                  </m:e>
                                </m:acc>
                              </m:e>
                              <m:sub>
                                <m:r>
                                  <a:rPr lang="en-IN" sz="1800" b="0" i="1" smtClean="0">
                                    <a:solidFill>
                                      <a:schemeClr val="tx1"/>
                                    </a:solidFill>
                                    <a:latin typeface="Cambria Math" panose="02040503050406030204" pitchFamily="18" charset="0"/>
                                  </a:rPr>
                                  <m:t>1</m:t>
                                </m:r>
                              </m:sub>
                              <m:sup>
                                <m:r>
                                  <a:rPr lang="en-IN" sz="1800" b="0" i="1" smtClean="0">
                                    <a:solidFill>
                                      <a:schemeClr val="tx1"/>
                                    </a:solidFill>
                                    <a:latin typeface="Cambria Math" panose="02040503050406030204" pitchFamily="18" charset="0"/>
                                  </a:rPr>
                                  <m:t>𝛽</m:t>
                                </m:r>
                              </m:sup>
                            </m:sSubSup>
                            <m:r>
                              <a:rPr lang="en-IN" sz="1800" b="0" i="1" smtClean="0">
                                <a:solidFill>
                                  <a:schemeClr val="tx1"/>
                                </a:solidFill>
                                <a:latin typeface="Cambria Math" panose="02040503050406030204" pitchFamily="18" charset="0"/>
                              </a:rPr>
                              <m:t>,⋯,</m:t>
                            </m:r>
                            <m:rad>
                              <m:radPr>
                                <m:degHide m:val="on"/>
                                <m:ctrlPr>
                                  <a:rPr lang="en-IN" sz="1800" i="1">
                                    <a:solidFill>
                                      <a:schemeClr val="tx1"/>
                                    </a:solidFill>
                                    <a:latin typeface="Cambria Math" panose="02040503050406030204" pitchFamily="18" charset="0"/>
                                  </a:rPr>
                                </m:ctrlPr>
                              </m:radPr>
                              <m:deg/>
                              <m:e>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𝑚</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num>
                                  <m:den>
                                    <m:r>
                                      <a:rPr lang="en-IN" sz="1800" i="1">
                                        <a:solidFill>
                                          <a:schemeClr val="tx1"/>
                                        </a:solidFill>
                                        <a:latin typeface="Cambria Math" panose="02040503050406030204" pitchFamily="18" charset="0"/>
                                      </a:rPr>
                                      <m:t>ℏ</m:t>
                                    </m:r>
                                  </m:den>
                                </m:f>
                              </m:e>
                            </m:rad>
                            <m:r>
                              <a:rPr lang="en-IN" sz="1800" i="1">
                                <a:solidFill>
                                  <a:schemeClr val="tx1"/>
                                </a:solidFill>
                                <a:latin typeface="Cambria Math" panose="02040503050406030204" pitchFamily="18" charset="0"/>
                              </a:rPr>
                              <m:t> </m:t>
                            </m:r>
                            <m:sSubSup>
                              <m:sSubSupPr>
                                <m:ctrlPr>
                                  <a:rPr lang="en-IN" sz="1800" i="1">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𝑥</m:t>
                                    </m:r>
                                  </m:e>
                                </m:acc>
                              </m:e>
                              <m:sub>
                                <m:r>
                                  <a:rPr lang="en-IN" sz="1800" b="0" i="1" smtClean="0">
                                    <a:solidFill>
                                      <a:schemeClr val="tx1"/>
                                    </a:solidFill>
                                    <a:latin typeface="Cambria Math" panose="02040503050406030204" pitchFamily="18" charset="0"/>
                                  </a:rPr>
                                  <m:t>𝑛</m:t>
                                </m:r>
                              </m:sub>
                              <m:sup>
                                <m:r>
                                  <a:rPr lang="en-IN" sz="1800" i="1">
                                    <a:solidFill>
                                      <a:schemeClr val="tx1"/>
                                    </a:solidFill>
                                    <a:latin typeface="Cambria Math" panose="02040503050406030204" pitchFamily="18" charset="0"/>
                                  </a:rPr>
                                  <m:t>𝛽</m:t>
                                </m:r>
                              </m:sup>
                            </m:sSubSup>
                            <m:r>
                              <a:rPr lang="en-IN" sz="1800" i="1">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1</m:t>
                                </m:r>
                              </m:num>
                              <m:den>
                                <m:rad>
                                  <m:radPr>
                                    <m:degHide m:val="on"/>
                                    <m:ctrlPr>
                                      <a:rPr lang="en-IN" sz="1800" i="1">
                                        <a:solidFill>
                                          <a:schemeClr val="tx1"/>
                                        </a:solidFill>
                                        <a:latin typeface="Cambria Math" panose="02040503050406030204" pitchFamily="18" charset="0"/>
                                      </a:rPr>
                                    </m:ctrlPr>
                                  </m:radPr>
                                  <m:deg/>
                                  <m:e>
                                    <m:r>
                                      <a:rPr lang="en-IN" sz="1800" i="1">
                                        <a:solidFill>
                                          <a:schemeClr val="tx1"/>
                                        </a:solidFill>
                                        <a:latin typeface="Cambria Math" panose="02040503050406030204" pitchFamily="18" charset="0"/>
                                      </a:rPr>
                                      <m:t>𝑚</m:t>
                                    </m:r>
                                    <m:r>
                                      <a:rPr lang="en-IN" sz="1800" i="1">
                                        <a:solidFill>
                                          <a:schemeClr val="tx1"/>
                                        </a:solidFill>
                                        <a:latin typeface="Cambria Math" panose="02040503050406030204" pitchFamily="18" charset="0"/>
                                      </a:rPr>
                                      <m:t>ℏ</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e>
                                </m:rad>
                              </m:den>
                            </m:f>
                            <m:r>
                              <a:rPr lang="en-IN" sz="1800" i="1">
                                <a:solidFill>
                                  <a:schemeClr val="tx1"/>
                                </a:solidFill>
                                <a:latin typeface="Cambria Math" panose="02040503050406030204" pitchFamily="18" charset="0"/>
                              </a:rPr>
                              <m:t> </m:t>
                            </m:r>
                            <m:sSubSup>
                              <m:sSubSupPr>
                                <m:ctrlPr>
                                  <a:rPr lang="en-IN" sz="1800" i="1">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𝑝</m:t>
                                    </m:r>
                                  </m:e>
                                </m:acc>
                              </m:e>
                              <m:sub>
                                <m:r>
                                  <a:rPr lang="en-IN" sz="1800" b="0" i="1" smtClean="0">
                                    <a:solidFill>
                                      <a:schemeClr val="tx1"/>
                                    </a:solidFill>
                                    <a:latin typeface="Cambria Math" panose="02040503050406030204" pitchFamily="18" charset="0"/>
                                  </a:rPr>
                                  <m:t>𝑛</m:t>
                                </m:r>
                              </m:sub>
                              <m:sup>
                                <m:r>
                                  <a:rPr lang="en-IN" sz="1800" i="1">
                                    <a:solidFill>
                                      <a:schemeClr val="tx1"/>
                                    </a:solidFill>
                                    <a:latin typeface="Cambria Math" panose="02040503050406030204" pitchFamily="18" charset="0"/>
                                  </a:rPr>
                                  <m:t>𝛽</m:t>
                                </m:r>
                              </m:sup>
                            </m:sSubSup>
                          </m:e>
                        </m:d>
                      </m:e>
                      <m:sup>
                        <m:r>
                          <a:rPr lang="en-IN" sz="1800" b="0" i="1" smtClean="0">
                            <a:solidFill>
                              <a:schemeClr val="tx1"/>
                            </a:solidFill>
                            <a:latin typeface="Cambria Math" panose="02040503050406030204" pitchFamily="18" charset="0"/>
                          </a:rPr>
                          <m:t>𝑇</m:t>
                        </m:r>
                      </m:sup>
                    </m:sSup>
                  </m:oMath>
                </a14:m>
                <a:r>
                  <a:rPr lang="en-IN" sz="2400" dirty="0">
                    <a:solidFill>
                      <a:srgbClr val="0B2BB5"/>
                    </a:solidFill>
                    <a:latin typeface="Gabriola" panose="04040605051002020D02" pitchFamily="82" charset="0"/>
                  </a:rPr>
                  <a:t> and it is straightforward to show</a:t>
                </a:r>
              </a:p>
              <a:p>
                <a:pPr marL="0" indent="0">
                  <a:lnSpc>
                    <a:spcPct val="100000"/>
                  </a:lnSpc>
                  <a:spcBef>
                    <a:spcPts val="12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n-IN" sz="180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ℛ</m:t>
                          </m:r>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ℛ</m:t>
                              </m:r>
                            </m:e>
                            <m:sup>
                              <m:r>
                                <a:rPr lang="en-IN" sz="1800" b="0" i="1" smtClean="0">
                                  <a:solidFill>
                                    <a:schemeClr val="tx1"/>
                                  </a:solidFill>
                                  <a:latin typeface="Cambria Math" panose="02040503050406030204" pitchFamily="18" charset="0"/>
                                </a:rPr>
                                <m:t>𝑇</m:t>
                              </m:r>
                            </m:sup>
                          </m:sSup>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ℛ</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ℛ</m:t>
                          </m:r>
                        </m:e>
                        <m:sup>
                          <m:r>
                            <a:rPr lang="en-IN" sz="1800" b="0" i="1" smtClean="0">
                              <a:solidFill>
                                <a:schemeClr val="tx1"/>
                              </a:solidFill>
                              <a:latin typeface="Cambria Math" panose="02040503050406030204" pitchFamily="18" charset="0"/>
                            </a:rPr>
                            <m:t>𝑇</m:t>
                          </m:r>
                        </m:sup>
                      </m:sSup>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ℛ</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ℛ</m:t>
                                  </m:r>
                                </m:e>
                                <m:sup>
                                  <m:r>
                                    <a:rPr lang="en-IN" sz="1800" i="1">
                                      <a:solidFill>
                                        <a:schemeClr val="tx1"/>
                                      </a:solidFill>
                                      <a:latin typeface="Cambria Math" panose="02040503050406030204" pitchFamily="18" charset="0"/>
                                    </a:rPr>
                                    <m:t>𝑇</m:t>
                                  </m:r>
                                </m:sup>
                              </m:sSup>
                            </m:e>
                          </m:d>
                        </m:e>
                        <m:sup>
                          <m:r>
                            <a:rPr lang="en-IN" sz="1800" b="0" i="1" smtClean="0">
                              <a:solidFill>
                                <a:schemeClr val="tx1"/>
                              </a:solidFill>
                              <a:latin typeface="Cambria Math" panose="02040503050406030204" pitchFamily="18" charset="0"/>
                            </a:rPr>
                            <m:t>𝑇</m:t>
                          </m:r>
                        </m:sup>
                      </m:s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𝑖</m:t>
                      </m:r>
                      <m:r>
                        <a:rPr lang="en-IN" sz="1800" b="0" i="1" smtClean="0">
                          <a:solidFill>
                            <a:schemeClr val="tx1"/>
                          </a:solidFill>
                          <a:latin typeface="Cambria Math" panose="02040503050406030204" pitchFamily="18" charset="0"/>
                        </a:rPr>
                        <m:t>𝒪</m:t>
                      </m:r>
                    </m:oMath>
                  </m:oMathPara>
                </a14:m>
                <a:endParaRPr lang="en-IN" sz="1800" dirty="0">
                  <a:solidFill>
                    <a:schemeClr val="tx1"/>
                  </a:solidFill>
                  <a:latin typeface="Gabriola" panose="04040605051002020D02" pitchFamily="82" charset="0"/>
                </a:endParaRPr>
              </a:p>
              <a:p>
                <a:pPr marL="0" indent="0">
                  <a:lnSpc>
                    <a:spcPct val="100000"/>
                  </a:lnSpc>
                  <a:buNone/>
                </a:pPr>
                <a:r>
                  <a:rPr lang="en-IN" sz="2400" dirty="0">
                    <a:solidFill>
                      <a:srgbClr val="0B2BB5"/>
                    </a:solidFill>
                    <a:latin typeface="Gabriola" panose="04040605051002020D02" pitchFamily="82" charset="0"/>
                  </a:rPr>
                  <a:t>where </a:t>
                </a:r>
                <a14:m>
                  <m:oMath xmlns:m="http://schemas.openxmlformats.org/officeDocument/2006/math">
                    <m:r>
                      <a:rPr lang="en-IN" sz="1800" b="0" i="1" smtClean="0">
                        <a:solidFill>
                          <a:schemeClr val="tx1"/>
                        </a:solidFill>
                        <a:latin typeface="Cambria Math" panose="02040503050406030204" pitchFamily="18" charset="0"/>
                      </a:rPr>
                      <m:t>𝒪</m:t>
                    </m:r>
                    <m:r>
                      <a:rPr lang="en-IN" sz="1800" b="0" i="1" smtClean="0">
                        <a:solidFill>
                          <a:schemeClr val="tx1"/>
                        </a:solidFill>
                        <a:latin typeface="Cambria Math" panose="02040503050406030204" pitchFamily="18" charset="0"/>
                      </a:rPr>
                      <m:t>=</m:t>
                    </m:r>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m:t>
                        </m:r>
                      </m:e>
                      <m:sub>
                        <m:r>
                          <a:rPr lang="en-IN" sz="1800" b="0" i="1" smtClean="0">
                            <a:solidFill>
                              <a:schemeClr val="tx1"/>
                            </a:solidFill>
                            <a:latin typeface="Cambria Math" panose="02040503050406030204" pitchFamily="18" charset="0"/>
                          </a:rPr>
                          <m:t>𝑗</m:t>
                        </m:r>
                        <m:r>
                          <a:rPr lang="en-IN" sz="1800" b="0" i="1" smtClean="0">
                            <a:solidFill>
                              <a:schemeClr val="tx1"/>
                            </a:solidFill>
                            <a:latin typeface="Cambria Math" panose="02040503050406030204" pitchFamily="18" charset="0"/>
                          </a:rPr>
                          <m:t>=1</m:t>
                        </m:r>
                      </m:sub>
                      <m:sup>
                        <m:r>
                          <a:rPr lang="en-IN" sz="1800" b="0" i="1" smtClean="0">
                            <a:solidFill>
                              <a:schemeClr val="tx1"/>
                            </a:solidFill>
                            <a:latin typeface="Cambria Math" panose="02040503050406030204" pitchFamily="18" charset="0"/>
                          </a:rPr>
                          <m:t>𝑁</m:t>
                        </m:r>
                      </m:sup>
                    </m:sSubSup>
                    <m:r>
                      <a:rPr lang="en-IN" sz="1800" b="0" i="1" smtClean="0">
                        <a:solidFill>
                          <a:schemeClr val="tx1"/>
                        </a:solidFill>
                        <a:latin typeface="Cambria Math" panose="02040503050406030204" pitchFamily="18" charset="0"/>
                      </a:rPr>
                      <m:t>𝑖</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𝜎</m:t>
                        </m:r>
                      </m:e>
                      <m:sub>
                        <m:r>
                          <a:rPr lang="en-IN" sz="1800" b="0" i="1" smtClean="0">
                            <a:solidFill>
                              <a:schemeClr val="tx1"/>
                            </a:solidFill>
                            <a:latin typeface="Cambria Math" panose="02040503050406030204" pitchFamily="18" charset="0"/>
                          </a:rPr>
                          <m:t>2</m:t>
                        </m:r>
                      </m:sub>
                    </m:sSub>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with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𝜎</m:t>
                        </m:r>
                      </m:e>
                      <m:sub>
                        <m:r>
                          <a:rPr lang="en-IN" sz="1800" b="0" i="1" smtClean="0">
                            <a:solidFill>
                              <a:schemeClr val="tx1"/>
                            </a:solidFill>
                            <a:latin typeface="Cambria Math" panose="02040503050406030204" pitchFamily="18" charset="0"/>
                          </a:rPr>
                          <m:t>2</m:t>
                        </m:r>
                      </m:sub>
                    </m:sSub>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denoting the second Pauli spin matrix.</a:t>
                </a:r>
              </a:p>
              <a:p>
                <a:pPr>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The covariance matrix </a:t>
                </a:r>
                <a14:m>
                  <m:oMath xmlns:m="http://schemas.openxmlformats.org/officeDocument/2006/math">
                    <m:r>
                      <m:rPr>
                        <m:sty m:val="p"/>
                      </m:rPr>
                      <a:rPr lang="en-IN" sz="1800" b="0" i="0" smtClean="0">
                        <a:solidFill>
                          <a:schemeClr val="tx1"/>
                        </a:solidFill>
                        <a:latin typeface="Cambria Math" panose="02040503050406030204" pitchFamily="18" charset="0"/>
                      </a:rPr>
                      <m:t>Σ</m:t>
                    </m:r>
                  </m:oMath>
                </a14:m>
                <a:r>
                  <a:rPr lang="en-IN" sz="2400" dirty="0">
                    <a:solidFill>
                      <a:srgbClr val="0B2BB5"/>
                    </a:solidFill>
                    <a:latin typeface="Gabriola" panose="04040605051002020D02" pitchFamily="82" charset="0"/>
                  </a:rPr>
                  <a:t> in terms of </a:t>
                </a:r>
                <a14:m>
                  <m:oMath xmlns:m="http://schemas.openxmlformats.org/officeDocument/2006/math">
                    <m:r>
                      <a:rPr lang="en-IN" sz="1800" b="0" i="1" smtClean="0">
                        <a:solidFill>
                          <a:schemeClr val="tx1"/>
                        </a:solidFill>
                        <a:latin typeface="Cambria Math" panose="02040503050406030204" pitchFamily="18" charset="0"/>
                      </a:rPr>
                      <m:t>ℛ</m:t>
                    </m:r>
                  </m:oMath>
                </a14:m>
                <a:r>
                  <a:rPr lang="en-IN" sz="2400" dirty="0">
                    <a:solidFill>
                      <a:srgbClr val="0B2BB5"/>
                    </a:solidFill>
                    <a:latin typeface="Gabriola" panose="04040605051002020D02" pitchFamily="82" charset="0"/>
                  </a:rPr>
                  <a:t> is defined as</a:t>
                </a:r>
              </a:p>
              <a:p>
                <a:pPr marL="0" indent="0">
                  <a:lnSpc>
                    <a:spcPct val="10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𝑖𝑗</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2</m:t>
                          </m:r>
                        </m:den>
                      </m:f>
                      <m:d>
                        <m:dPr>
                          <m:begChr m:val="⟨"/>
                          <m:endChr m:val="⟩"/>
                          <m:ctrlPr>
                            <a:rPr lang="en-IN" sz="1800" b="0" i="1" smtClean="0">
                              <a:solidFill>
                                <a:schemeClr val="tx1"/>
                              </a:solidFill>
                              <a:latin typeface="Cambria Math" panose="02040503050406030204" pitchFamily="18" charset="0"/>
                            </a:rPr>
                          </m:ctrlPr>
                        </m:dPr>
                        <m:e>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ℛ</m:t>
                                  </m:r>
                                </m:e>
                                <m:sub>
                                  <m:r>
                                    <a:rPr lang="en-IN" sz="1800" b="0" i="1" smtClean="0">
                                      <a:solidFill>
                                        <a:schemeClr val="tx1"/>
                                      </a:solidFill>
                                      <a:latin typeface="Cambria Math" panose="02040503050406030204" pitchFamily="18" charset="0"/>
                                    </a:rPr>
                                    <m:t>𝑖</m:t>
                                  </m:r>
                                </m:sub>
                              </m:sSub>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ℛ</m:t>
                                  </m:r>
                                </m:e>
                                <m:sub>
                                  <m:r>
                                    <a:rPr lang="en-IN" sz="1800" b="0" i="1" smtClean="0">
                                      <a:solidFill>
                                        <a:schemeClr val="tx1"/>
                                      </a:solidFill>
                                      <a:latin typeface="Cambria Math" panose="02040503050406030204" pitchFamily="18" charset="0"/>
                                    </a:rPr>
                                    <m:t>𝑗</m:t>
                                  </m:r>
                                </m:sub>
                              </m:sSub>
                            </m:e>
                          </m:d>
                        </m:e>
                      </m:d>
                      <m:r>
                        <a:rPr lang="en-IN" sz="1800" b="0" i="1" smtClean="0">
                          <a:solidFill>
                            <a:schemeClr val="tx1"/>
                          </a:solidFill>
                          <a:latin typeface="Cambria Math" panose="02040503050406030204" pitchFamily="18" charset="0"/>
                        </a:rPr>
                        <m:t>−</m:t>
                      </m:r>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ℛ</m:t>
                              </m:r>
                            </m:e>
                            <m:sub>
                              <m:r>
                                <a:rPr lang="en-IN" sz="1800" b="0" i="1" smtClean="0">
                                  <a:solidFill>
                                    <a:schemeClr val="tx1"/>
                                  </a:solidFill>
                                  <a:latin typeface="Cambria Math" panose="02040503050406030204" pitchFamily="18" charset="0"/>
                                </a:rPr>
                                <m:t>𝑖</m:t>
                              </m:r>
                            </m:sub>
                          </m:sSub>
                        </m:e>
                      </m:d>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ℛ</m:t>
                              </m:r>
                            </m:e>
                            <m:sub>
                              <m:r>
                                <a:rPr lang="en-IN" sz="1800" b="0" i="1" smtClean="0">
                                  <a:solidFill>
                                    <a:schemeClr val="tx1"/>
                                  </a:solidFill>
                                  <a:latin typeface="Cambria Math" panose="02040503050406030204" pitchFamily="18" charset="0"/>
                                </a:rPr>
                                <m:t>𝑗</m:t>
                              </m:r>
                            </m:sub>
                          </m:sSub>
                        </m:e>
                      </m:d>
                    </m:oMath>
                  </m:oMathPara>
                </a14:m>
                <a:endParaRPr lang="en-IN" sz="1800" b="0" dirty="0">
                  <a:solidFill>
                    <a:schemeClr val="tx1"/>
                  </a:solidFill>
                  <a:latin typeface="Gabriola" panose="04040605051002020D02" pitchFamily="82" charset="0"/>
                </a:endParaRPr>
              </a:p>
              <a:p>
                <a:pPr marL="0" indent="0">
                  <a:lnSpc>
                    <a:spcPct val="100000"/>
                  </a:lnSpc>
                  <a:buNone/>
                </a:pPr>
                <a:r>
                  <a:rPr lang="en-IN" sz="2400" b="0" dirty="0">
                    <a:solidFill>
                      <a:srgbClr val="0B2BB5"/>
                    </a:solidFill>
                    <a:latin typeface="Gabriola" panose="04040605051002020D02" pitchFamily="82" charset="0"/>
                  </a:rPr>
                  <a:t>where the expectation value is taken with respect to the density matrix of the system.</a:t>
                </a:r>
                <a:endParaRPr lang="en-IN" sz="1800" b="0" dirty="0">
                  <a:solidFill>
                    <a:srgbClr val="0B2BB5"/>
                  </a:solidFill>
                  <a:latin typeface="Gabriola" panose="04040605051002020D02" pitchFamily="82" charset="0"/>
                </a:endParaRPr>
              </a:p>
              <a:p>
                <a:pPr>
                  <a:lnSpc>
                    <a:spcPct val="100000"/>
                  </a:lnSpc>
                  <a:buFont typeface="Wingdings" panose="05000000000000000000" pitchFamily="2" charset="2"/>
                  <a:buChar char="Ø"/>
                </a:pPr>
                <a:endParaRPr lang="en-IN" sz="2400" dirty="0">
                  <a:solidFill>
                    <a:srgbClr val="0B2BB5"/>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423447" y="1372899"/>
                <a:ext cx="11586491" cy="5348576"/>
              </a:xfrm>
              <a:blipFill>
                <a:blip r:embed="rId2"/>
                <a:stretch>
                  <a:fillRect l="-789" t="-911"/>
                </a:stretch>
              </a:blipFill>
            </p:spPr>
            <p:txBody>
              <a:bodyPr/>
              <a:lstStyle/>
              <a:p>
                <a:r>
                  <a:rPr lang="en-IN">
                    <a:noFill/>
                  </a:rPr>
                  <a:t> </a:t>
                </a:r>
              </a:p>
            </p:txBody>
          </p:sp>
        </mc:Fallback>
      </mc:AlternateContent>
      <mc:AlternateContent xmlns:mc="http://schemas.openxmlformats.org/markup-compatibility/2006" xmlns:a14="http://schemas.microsoft.com/office/drawing/2010/main">
        <mc:Choice Requires="a14">
          <p:sp>
            <p:nvSpPr>
              <p:cNvPr id="4" name="Title 1">
                <a:extLst>
                  <a:ext uri="{FF2B5EF4-FFF2-40B4-BE49-F238E27FC236}">
                    <a16:creationId xmlns:a16="http://schemas.microsoft.com/office/drawing/2014/main" id="{CC774964-BBE8-791A-7D0D-CB9E3725E35E}"/>
                  </a:ext>
                </a:extLst>
              </p:cNvPr>
              <p:cNvSpPr txBox="1">
                <a:spLocks/>
              </p:cNvSpPr>
              <p:nvPr/>
            </p:nvSpPr>
            <p:spPr>
              <a:xfrm>
                <a:off x="343667" y="742567"/>
                <a:ext cx="11666271" cy="4715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v"/>
                </a:pPr>
                <a:r>
                  <a:rPr lang="en-IN" sz="2800" b="1" dirty="0">
                    <a:solidFill>
                      <a:schemeClr val="accent6">
                        <a:lumMod val="50000"/>
                      </a:schemeClr>
                    </a:solidFill>
                    <a:effectLst/>
                    <a:latin typeface="Gabriola" panose="04040605051002020D02" pitchFamily="82" charset="0"/>
                  </a:rPr>
                  <a:t>Calculating the covariance matrix for a single mode of an </a:t>
                </a:r>
                <a14:m>
                  <m:oMath xmlns:m="http://schemas.openxmlformats.org/officeDocument/2006/math">
                    <m:r>
                      <a:rPr lang="en-IN" sz="2200" b="1" i="1" dirty="0" smtClean="0">
                        <a:solidFill>
                          <a:srgbClr val="0B2BB5"/>
                        </a:solidFill>
                        <a:effectLst/>
                        <a:latin typeface="Cambria Math" panose="02040503050406030204" pitchFamily="18" charset="0"/>
                      </a:rPr>
                      <m:t>𝒏</m:t>
                    </m:r>
                  </m:oMath>
                </a14:m>
                <a:r>
                  <a:rPr lang="en-IN" sz="2800" b="1" dirty="0">
                    <a:solidFill>
                      <a:schemeClr val="accent6">
                        <a:lumMod val="50000"/>
                      </a:schemeClr>
                    </a:solidFill>
                    <a:effectLst/>
                    <a:latin typeface="Gabriola" panose="04040605051002020D02" pitchFamily="82" charset="0"/>
                  </a:rPr>
                  <a:t>-mode bosonic system</a:t>
                </a:r>
                <a:endParaRPr lang="en-IN" sz="3600" b="1" dirty="0">
                  <a:solidFill>
                    <a:schemeClr val="accent6">
                      <a:lumMod val="50000"/>
                    </a:schemeClr>
                  </a:solidFill>
                  <a:effectLst/>
                  <a:latin typeface="Gabriola" panose="04040605051002020D02" pitchFamily="82" charset="0"/>
                </a:endParaRPr>
              </a:p>
            </p:txBody>
          </p:sp>
        </mc:Choice>
        <mc:Fallback xmlns="">
          <p:sp>
            <p:nvSpPr>
              <p:cNvPr id="4" name="Title 1">
                <a:extLst>
                  <a:ext uri="{FF2B5EF4-FFF2-40B4-BE49-F238E27FC236}">
                    <a16:creationId xmlns:a16="http://schemas.microsoft.com/office/drawing/2014/main" id="{CC774964-BBE8-791A-7D0D-CB9E3725E35E}"/>
                  </a:ext>
                </a:extLst>
              </p:cNvPr>
              <p:cNvSpPr txBox="1">
                <a:spLocks noRot="1" noChangeAspect="1" noMove="1" noResize="1" noEditPoints="1" noAdjustHandles="1" noChangeArrowheads="1" noChangeShapeType="1" noTextEdit="1"/>
              </p:cNvSpPr>
              <p:nvPr/>
            </p:nvSpPr>
            <p:spPr>
              <a:xfrm>
                <a:off x="343667" y="742567"/>
                <a:ext cx="11666271" cy="471517"/>
              </a:xfrm>
              <a:prstGeom prst="rect">
                <a:avLst/>
              </a:prstGeom>
              <a:blipFill>
                <a:blip r:embed="rId3"/>
                <a:stretch>
                  <a:fillRect l="-888" t="-3896" b="-55844"/>
                </a:stretch>
              </a:blipFill>
            </p:spPr>
            <p:txBody>
              <a:bodyPr/>
              <a:lstStyle/>
              <a:p>
                <a:r>
                  <a:rPr lang="en-IN">
                    <a:noFill/>
                  </a:rPr>
                  <a:t> </a:t>
                </a:r>
              </a:p>
            </p:txBody>
          </p:sp>
        </mc:Fallback>
      </mc:AlternateContent>
      <p:sp>
        <p:nvSpPr>
          <p:cNvPr id="5" name="Slide Number Placeholder 4">
            <a:extLst>
              <a:ext uri="{FF2B5EF4-FFF2-40B4-BE49-F238E27FC236}">
                <a16:creationId xmlns:a16="http://schemas.microsoft.com/office/drawing/2014/main" id="{A318AD78-5987-8BC8-1AEB-8E39CAEE92A1}"/>
              </a:ext>
            </a:extLst>
          </p:cNvPr>
          <p:cNvSpPr>
            <a:spLocks noGrp="1"/>
          </p:cNvSpPr>
          <p:nvPr>
            <p:ph type="sldNum" sz="quarter" idx="12"/>
          </p:nvPr>
        </p:nvSpPr>
        <p:spPr/>
        <p:txBody>
          <a:bodyPr/>
          <a:lstStyle/>
          <a:p>
            <a:fld id="{1F389A8C-0E70-4ABF-BB80-974D4641D6A7}" type="slidenum">
              <a:rPr lang="en-IN" smtClean="0"/>
              <a:t>21</a:t>
            </a:fld>
            <a:endParaRPr lang="en-IN" dirty="0"/>
          </a:p>
        </p:txBody>
      </p:sp>
    </p:spTree>
    <p:extLst>
      <p:ext uri="{BB962C8B-B14F-4D97-AF65-F5344CB8AC3E}">
        <p14:creationId xmlns:p14="http://schemas.microsoft.com/office/powerpoint/2010/main" val="12057029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F9AFB-D79C-F4EB-463D-318BB38380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D03B57-7232-1C17-07A5-A2F9F8E7D446}"/>
              </a:ext>
            </a:extLst>
          </p:cNvPr>
          <p:cNvSpPr>
            <a:spLocks noGrp="1"/>
          </p:cNvSpPr>
          <p:nvPr>
            <p:ph type="title"/>
          </p:nvPr>
        </p:nvSpPr>
        <p:spPr>
          <a:xfrm>
            <a:off x="343667" y="-6135"/>
            <a:ext cx="10515600" cy="644374"/>
          </a:xfrm>
        </p:spPr>
        <p:txBody>
          <a:bodyPr>
            <a:noAutofit/>
          </a:bodyPr>
          <a:lstStyle/>
          <a:p>
            <a:pPr>
              <a:lnSpc>
                <a:spcPct val="150000"/>
              </a:lnSpc>
            </a:pPr>
            <a:r>
              <a:rPr lang="en-IN" sz="3600" b="1" dirty="0">
                <a:solidFill>
                  <a:srgbClr val="532476"/>
                </a:solidFill>
                <a:latin typeface="Bradley Hand ITC" panose="03070402050302030203" pitchFamily="66" charset="0"/>
              </a:rPr>
              <a:t>Quantum metrology and the noise of gravitons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0725441-5C57-FD6D-67C9-B2030F108386}"/>
                  </a:ext>
                </a:extLst>
              </p:cNvPr>
              <p:cNvSpPr>
                <a:spLocks noGrp="1"/>
              </p:cNvSpPr>
              <p:nvPr>
                <p:ph idx="1"/>
              </p:nvPr>
            </p:nvSpPr>
            <p:spPr>
              <a:xfrm>
                <a:off x="343667" y="837689"/>
                <a:ext cx="11586491" cy="5599933"/>
              </a:xfrm>
            </p:spPr>
            <p:txBody>
              <a:bodyPr>
                <a:noAutofit/>
              </a:bodyPr>
              <a:lstStyle/>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covariance matrix corresponding to the </a:t>
                </a:r>
                <a14:m>
                  <m:oMath xmlns:m="http://schemas.openxmlformats.org/officeDocument/2006/math">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a:rPr lang="en-IN" sz="1800" b="0" i="1" smtClean="0">
                            <a:solidFill>
                              <a:schemeClr val="tx1"/>
                            </a:solidFill>
                            <a:latin typeface="Cambria Math" panose="02040503050406030204" pitchFamily="18" charset="0"/>
                          </a:rPr>
                          <m:t>𝑡h</m:t>
                        </m:r>
                      </m:sup>
                    </m:sSup>
                  </m:oMath>
                </a14:m>
                <a:r>
                  <a:rPr lang="en-IN" sz="2400" dirty="0">
                    <a:solidFill>
                      <a:srgbClr val="0B2BB5"/>
                    </a:solidFill>
                    <a:latin typeface="Gabriola" panose="04040605051002020D02" pitchFamily="82" charset="0"/>
                  </a:rPr>
                  <a:t> mode of the </a:t>
                </a:r>
                <a14:m>
                  <m:oMath xmlns:m="http://schemas.openxmlformats.org/officeDocument/2006/math">
                    <m:r>
                      <a:rPr lang="en-IN" sz="1800" b="0" i="1" smtClean="0">
                        <a:solidFill>
                          <a:schemeClr val="tx1"/>
                        </a:solidFill>
                        <a:latin typeface="Cambria Math" panose="02040503050406030204" pitchFamily="18" charset="0"/>
                      </a:rPr>
                      <m:t>𝑛</m:t>
                    </m:r>
                  </m:oMath>
                </a14:m>
                <a:r>
                  <a:rPr lang="en-IN" sz="2400" dirty="0">
                    <a:solidFill>
                      <a:srgbClr val="0B2BB5"/>
                    </a:solidFill>
                    <a:latin typeface="Gabriola" panose="04040605051002020D02" pitchFamily="82" charset="0"/>
                  </a:rPr>
                  <a:t>-mode bosonic system then takes the form</a:t>
                </a:r>
              </a:p>
              <a:p>
                <a:pPr marL="0" indent="0">
                  <a:lnSpc>
                    <a:spcPct val="150000"/>
                  </a:lnSpc>
                  <a:buNone/>
                </a:pPr>
                <a14:m>
                  <m:oMathPara xmlns:m="http://schemas.openxmlformats.org/officeDocument/2006/math">
                    <m:oMathParaPr>
                      <m:jc m:val="centerGroup"/>
                    </m:oMathParaPr>
                    <m:oMath xmlns:m="http://schemas.openxmlformats.org/officeDocument/2006/math">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Σ</m:t>
                          </m:r>
                        </m:e>
                        <m:sup>
                          <m:r>
                            <a:rPr lang="en-IN" sz="1800" b="0" i="1" smtClean="0">
                              <a:solidFill>
                                <a:schemeClr val="tx1"/>
                              </a:solidFill>
                              <a:latin typeface="Cambria Math" panose="02040503050406030204" pitchFamily="18" charset="0"/>
                            </a:rPr>
                            <m:t>𝑘</m:t>
                          </m:r>
                        </m:sup>
                      </m:sSup>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𝒩</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𝑇</m:t>
                              </m:r>
                            </m:e>
                          </m:d>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𝒩</m:t>
                          </m:r>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2</m:t>
                          </m:r>
                        </m:den>
                      </m:f>
                      <m:d>
                        <m:dPr>
                          <m:begChr m:val="["/>
                          <m:endChr m:val="]"/>
                          <m:ctrlPr>
                            <a:rPr lang="en-IN" sz="1800" b="0" i="1" smtClean="0">
                              <a:solidFill>
                                <a:schemeClr val="tx1"/>
                              </a:solidFill>
                              <a:latin typeface="Cambria Math" panose="02040503050406030204" pitchFamily="18" charset="0"/>
                            </a:rPr>
                          </m:ctrlPr>
                        </m:dPr>
                        <m:e>
                          <m:m>
                            <m:mPr>
                              <m:mcs>
                                <m:mc>
                                  <m:mcPr>
                                    <m:count m:val="2"/>
                                    <m:mcJc m:val="center"/>
                                  </m:mcPr>
                                </m:mc>
                              </m:mcs>
                              <m:ctrlPr>
                                <a:rPr lang="en-IN" sz="1800" b="0" i="1" smtClean="0">
                                  <a:solidFill>
                                    <a:schemeClr val="tx1"/>
                                  </a:solidFill>
                                  <a:latin typeface="Cambria Math" panose="02040503050406030204" pitchFamily="18" charset="0"/>
                                </a:rPr>
                              </m:ctrlPr>
                            </m:mPr>
                            <m:mr>
                              <m:e>
                                <m:r>
                                  <m:rPr>
                                    <m:brk m:alnAt="7"/>
                                  </m:rPr>
                                  <a:rPr lang="en-IN" sz="1800" b="0" i="1" smtClean="0">
                                    <a:solidFill>
                                      <a:schemeClr val="tx1"/>
                                    </a:solidFill>
                                    <a:latin typeface="Cambria Math" panose="02040503050406030204" pitchFamily="18" charset="0"/>
                                  </a:rPr>
                                  <m:t>1</m:t>
                                </m:r>
                              </m:e>
                              <m:e>
                                <m:r>
                                  <a:rPr lang="en-IN" sz="1800" b="0" i="1" smtClean="0">
                                    <a:solidFill>
                                      <a:schemeClr val="tx1"/>
                                    </a:solidFill>
                                    <a:latin typeface="Cambria Math" panose="02040503050406030204" pitchFamily="18" charset="0"/>
                                  </a:rPr>
                                  <m:t>0</m:t>
                                </m:r>
                              </m:e>
                            </m:mr>
                            <m:mr>
                              <m:e>
                                <m:r>
                                  <a:rPr lang="en-IN" sz="1800" b="0" i="1" smtClean="0">
                                    <a:solidFill>
                                      <a:schemeClr val="tx1"/>
                                    </a:solidFill>
                                    <a:latin typeface="Cambria Math" panose="02040503050406030204" pitchFamily="18" charset="0"/>
                                  </a:rPr>
                                  <m:t>0</m:t>
                                </m:r>
                              </m:e>
                              <m:e>
                                <m:r>
                                  <a:rPr lang="en-IN" sz="1800" b="0" i="1" smtClean="0">
                                    <a:solidFill>
                                      <a:schemeClr val="tx1"/>
                                    </a:solidFill>
                                    <a:latin typeface="Cambria Math" panose="02040503050406030204" pitchFamily="18" charset="0"/>
                                  </a:rPr>
                                  <m:t>1</m:t>
                                </m:r>
                              </m:e>
                            </m:mr>
                          </m:m>
                        </m:e>
                      </m:d>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50000"/>
                  </a:lnSpc>
                  <a:spcBef>
                    <a:spcPts val="0"/>
                  </a:spcBef>
                  <a:buFont typeface="Wingdings" panose="05000000000000000000" pitchFamily="2" charset="2"/>
                  <a:buChar char="Ø"/>
                </a:pPr>
                <a:r>
                  <a:rPr lang="en-IN" sz="2400" dirty="0">
                    <a:solidFill>
                      <a:srgbClr val="0B2BB5"/>
                    </a:solidFill>
                    <a:latin typeface="Gabriola" panose="04040605051002020D02" pitchFamily="82" charset="0"/>
                  </a:rPr>
                  <a:t>At </a:t>
                </a:r>
                <a14:m>
                  <m:oMath xmlns:m="http://schemas.openxmlformats.org/officeDocument/2006/math">
                    <m:r>
                      <a:rPr lang="en-IN" sz="1800" b="0" i="1" smtClean="0">
                        <a:solidFill>
                          <a:schemeClr val="tx1"/>
                        </a:solidFill>
                        <a:latin typeface="Cambria Math" panose="02040503050406030204" pitchFamily="18" charset="0"/>
                      </a:rPr>
                      <m:t>𝑇</m:t>
                    </m:r>
                    <m:r>
                      <a:rPr lang="en-IN" sz="1800" b="0" i="1" smtClean="0">
                        <a:solidFill>
                          <a:schemeClr val="tx1"/>
                        </a:solidFill>
                        <a:latin typeface="Cambria Math" panose="02040503050406030204" pitchFamily="18" charset="0"/>
                      </a:rPr>
                      <m:t>=0</m:t>
                    </m:r>
                  </m:oMath>
                </a14:m>
                <a:r>
                  <a:rPr lang="en-IN" sz="2400" dirty="0">
                    <a:solidFill>
                      <a:srgbClr val="0B2BB5"/>
                    </a:solidFill>
                    <a:latin typeface="Gabriola" panose="04040605051002020D02" pitchFamily="82" charset="0"/>
                  </a:rPr>
                  <a:t>, the covariance matrix finally takes the form</a:t>
                </a:r>
              </a:p>
              <a:p>
                <a:pPr marL="0" indent="0">
                  <a:lnSpc>
                    <a:spcPct val="150000"/>
                  </a:lnSpc>
                  <a:buNone/>
                </a:pPr>
                <a14:m>
                  <m:oMathPara xmlns:m="http://schemas.openxmlformats.org/officeDocument/2006/math">
                    <m:oMathParaPr>
                      <m:jc m:val="centerGroup"/>
                    </m:oMathParaPr>
                    <m:oMath xmlns:m="http://schemas.openxmlformats.org/officeDocument/2006/math">
                      <m:sSup>
                        <m:sSupPr>
                          <m:ctrlPr>
                            <a:rPr lang="en-IN" sz="1800" i="1" smtClean="0">
                              <a:solidFill>
                                <a:schemeClr val="tx1"/>
                              </a:solidFill>
                              <a:latin typeface="Cambria Math" panose="02040503050406030204" pitchFamily="18" charset="0"/>
                            </a:rPr>
                          </m:ctrlPr>
                        </m:sSupPr>
                        <m:e>
                          <m:r>
                            <m:rPr>
                              <m:sty m:val="p"/>
                            </m:rPr>
                            <a:rPr lang="en-IN" sz="1800">
                              <a:solidFill>
                                <a:schemeClr val="tx1"/>
                              </a:solidFill>
                              <a:latin typeface="Cambria Math" panose="02040503050406030204" pitchFamily="18" charset="0"/>
                            </a:rPr>
                            <m:t>Σ</m:t>
                          </m:r>
                        </m:e>
                        <m:sup>
                          <m:r>
                            <a:rPr lang="en-IN" sz="1800" i="1">
                              <a:solidFill>
                                <a:schemeClr val="tx1"/>
                              </a:solidFill>
                              <a:latin typeface="Cambria Math" panose="02040503050406030204" pitchFamily="18" charset="0"/>
                            </a:rPr>
                            <m:t>𝑘</m:t>
                          </m:r>
                        </m:sup>
                      </m:sSup>
                      <m:d>
                        <m:dPr>
                          <m:begChr m:val="["/>
                          <m:endChr m:val="]"/>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𝒩</m:t>
                          </m:r>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0</m:t>
                              </m:r>
                            </m:e>
                          </m:d>
                        </m:e>
                      </m:d>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Σ</m:t>
                          </m:r>
                        </m:e>
                        <m:sup>
                          <m:r>
                            <a:rPr lang="en-IN" sz="1800" b="0" i="1" smtClean="0">
                              <a:solidFill>
                                <a:schemeClr val="tx1"/>
                              </a:solidFill>
                              <a:latin typeface="Cambria Math" panose="02040503050406030204" pitchFamily="18" charset="0"/>
                            </a:rPr>
                            <m:t>𝑘</m:t>
                          </m:r>
                        </m:sup>
                      </m:sSup>
                      <m:r>
                        <a:rPr lang="en-IN" sz="1800" b="0" i="1" smtClean="0">
                          <a:solidFill>
                            <a:schemeClr val="tx1"/>
                          </a:solidFill>
                          <a:latin typeface="Cambria Math" panose="02040503050406030204" pitchFamily="18" charset="0"/>
                        </a:rPr>
                        <m:t>[0]=</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1</m:t>
                          </m:r>
                        </m:num>
                        <m:den>
                          <m:r>
                            <a:rPr lang="en-IN" sz="1800" i="1">
                              <a:solidFill>
                                <a:schemeClr val="tx1"/>
                              </a:solidFill>
                              <a:latin typeface="Cambria Math" panose="02040503050406030204" pitchFamily="18" charset="0"/>
                            </a:rPr>
                            <m:t>2</m:t>
                          </m:r>
                        </m:den>
                      </m:f>
                      <m:d>
                        <m:dPr>
                          <m:begChr m:val="["/>
                          <m:endChr m:val="]"/>
                          <m:ctrlPr>
                            <a:rPr lang="en-IN" sz="1800" i="1">
                              <a:solidFill>
                                <a:schemeClr val="tx1"/>
                              </a:solidFill>
                              <a:latin typeface="Cambria Math" panose="02040503050406030204" pitchFamily="18" charset="0"/>
                            </a:rPr>
                          </m:ctrlPr>
                        </m:dPr>
                        <m:e>
                          <m:m>
                            <m:mPr>
                              <m:mcs>
                                <m:mc>
                                  <m:mcPr>
                                    <m:count m:val="2"/>
                                    <m:mcJc m:val="center"/>
                                  </m:mcPr>
                                </m:mc>
                              </m:mcs>
                              <m:ctrlPr>
                                <a:rPr lang="en-IN" sz="1800" i="1">
                                  <a:solidFill>
                                    <a:schemeClr val="tx1"/>
                                  </a:solidFill>
                                  <a:latin typeface="Cambria Math" panose="02040503050406030204" pitchFamily="18" charset="0"/>
                                </a:rPr>
                              </m:ctrlPr>
                            </m:mPr>
                            <m:mr>
                              <m:e>
                                <m:r>
                                  <m:rPr>
                                    <m:brk m:alnAt="7"/>
                                  </m:rPr>
                                  <a:rPr lang="en-IN" sz="1800" i="1">
                                    <a:solidFill>
                                      <a:schemeClr val="tx1"/>
                                    </a:solidFill>
                                    <a:latin typeface="Cambria Math" panose="02040503050406030204" pitchFamily="18" charset="0"/>
                                  </a:rPr>
                                  <m:t>1</m:t>
                                </m:r>
                              </m:e>
                              <m:e>
                                <m:r>
                                  <a:rPr lang="en-IN" sz="1800" i="1">
                                    <a:solidFill>
                                      <a:schemeClr val="tx1"/>
                                    </a:solidFill>
                                    <a:latin typeface="Cambria Math" panose="02040503050406030204" pitchFamily="18" charset="0"/>
                                  </a:rPr>
                                  <m:t>0</m:t>
                                </m:r>
                              </m:e>
                            </m:mr>
                            <m:mr>
                              <m:e>
                                <m:r>
                                  <a:rPr lang="en-IN" sz="1800" i="1">
                                    <a:solidFill>
                                      <a:schemeClr val="tx1"/>
                                    </a:solidFill>
                                    <a:latin typeface="Cambria Math" panose="02040503050406030204" pitchFamily="18" charset="0"/>
                                  </a:rPr>
                                  <m:t>0</m:t>
                                </m:r>
                              </m:e>
                              <m:e>
                                <m:r>
                                  <a:rPr lang="en-IN" sz="1800" i="1">
                                    <a:solidFill>
                                      <a:schemeClr val="tx1"/>
                                    </a:solidFill>
                                    <a:latin typeface="Cambria Math" panose="02040503050406030204" pitchFamily="18" charset="0"/>
                                  </a:rPr>
                                  <m:t>1</m:t>
                                </m:r>
                              </m:e>
                            </m:mr>
                          </m:m>
                        </m:e>
                      </m:d>
                      <m:r>
                        <a:rPr lang="en-IN" sz="1800" i="1">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8C3434"/>
                    </a:solidFill>
                    <a:latin typeface="Gabriola" panose="04040605051002020D02" pitchFamily="82" charset="0"/>
                  </a:rPr>
                  <a:t>The above matrix denotes the covariance matrix of a Bose-Einstein Condensate (single mode case).</a:t>
                </a:r>
              </a:p>
              <a:p>
                <a:pPr>
                  <a:lnSpc>
                    <a:spcPct val="150000"/>
                  </a:lnSpc>
                  <a:spcBef>
                    <a:spcPts val="0"/>
                  </a:spcBef>
                  <a:buFont typeface="Wingdings" panose="05000000000000000000" pitchFamily="2" charset="2"/>
                  <a:buChar char="Ø"/>
                </a:pPr>
                <a:r>
                  <a:rPr lang="en-IN" sz="2400" dirty="0">
                    <a:solidFill>
                      <a:srgbClr val="0B2BB5"/>
                    </a:solidFill>
                    <a:latin typeface="Gabriola" panose="04040605051002020D02" pitchFamily="82" charset="0"/>
                  </a:rPr>
                  <a:t>Similarly, one can write down the covariance matrix corresponding to the single-mode squeezed phonons of the BEC as</a:t>
                </a:r>
              </a:p>
              <a:p>
                <a:pPr marL="0" indent="0">
                  <a:lnSpc>
                    <a:spcPct val="150000"/>
                  </a:lnSpc>
                  <a:spcBef>
                    <a:spcPts val="0"/>
                  </a:spcBef>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m:rPr>
                              <m:sty m:val="p"/>
                            </m:rPr>
                            <a:rPr lang="en-IN" sz="1800" b="0" i="0" smtClean="0">
                              <a:solidFill>
                                <a:schemeClr val="tx1"/>
                              </a:solidFill>
                              <a:latin typeface="Cambria Math" panose="02040503050406030204" pitchFamily="18" charset="0"/>
                            </a:rPr>
                            <m:t>Σ</m:t>
                          </m:r>
                        </m:e>
                        <m:sub>
                          <m:r>
                            <a:rPr lang="en-IN" sz="1800" b="0" i="1" smtClean="0">
                              <a:solidFill>
                                <a:schemeClr val="tx1"/>
                              </a:solidFill>
                              <a:latin typeface="Cambria Math" panose="02040503050406030204" pitchFamily="18" charset="0"/>
                            </a:rPr>
                            <m:t>𝑠𝑞</m:t>
                          </m:r>
                          <m:r>
                            <a:rPr lang="en-IN" sz="1800" b="0" i="1" smtClean="0">
                              <a:solidFill>
                                <a:schemeClr val="tx1"/>
                              </a:solidFill>
                              <a:latin typeface="Cambria Math" panose="02040503050406030204" pitchFamily="18" charset="0"/>
                            </a:rPr>
                            <m:t>.</m:t>
                          </m:r>
                        </m:sub>
                      </m:sSub>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0</m:t>
                          </m:r>
                        </m:e>
                      </m:d>
                      <m:r>
                        <a:rPr lang="en-IN" sz="1800" i="1">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1</m:t>
                          </m:r>
                        </m:num>
                        <m:den>
                          <m:r>
                            <a:rPr lang="en-IN" sz="1800" i="1">
                              <a:solidFill>
                                <a:schemeClr val="tx1"/>
                              </a:solidFill>
                              <a:latin typeface="Cambria Math" panose="02040503050406030204" pitchFamily="18" charset="0"/>
                            </a:rPr>
                            <m:t>2</m:t>
                          </m:r>
                        </m:den>
                      </m:f>
                      <m:d>
                        <m:dPr>
                          <m:begChr m:val="["/>
                          <m:endChr m:val="]"/>
                          <m:ctrlPr>
                            <a:rPr lang="en-IN" sz="1800" i="1">
                              <a:solidFill>
                                <a:schemeClr val="tx1"/>
                              </a:solidFill>
                              <a:latin typeface="Cambria Math" panose="02040503050406030204" pitchFamily="18" charset="0"/>
                            </a:rPr>
                          </m:ctrlPr>
                        </m:dPr>
                        <m:e>
                          <m:m>
                            <m:mPr>
                              <m:mcs>
                                <m:mc>
                                  <m:mcPr>
                                    <m:count m:val="2"/>
                                    <m:mcJc m:val="center"/>
                                  </m:mcPr>
                                </m:mc>
                              </m:mcs>
                              <m:ctrlPr>
                                <a:rPr lang="en-IN" sz="1800" i="1">
                                  <a:solidFill>
                                    <a:schemeClr val="tx1"/>
                                  </a:solidFill>
                                  <a:latin typeface="Cambria Math" panose="02040503050406030204" pitchFamily="18" charset="0"/>
                                </a:rPr>
                              </m:ctrlPr>
                            </m:mPr>
                            <m:mr>
                              <m:e>
                                <m:func>
                                  <m:funcPr>
                                    <m:ctrlPr>
                                      <a:rPr lang="en-IN" sz="1800" i="1" smtClean="0">
                                        <a:solidFill>
                                          <a:schemeClr val="tx1"/>
                                        </a:solidFill>
                                        <a:latin typeface="Cambria Math" panose="02040503050406030204" pitchFamily="18" charset="0"/>
                                      </a:rPr>
                                    </m:ctrlPr>
                                  </m:funcPr>
                                  <m:fName>
                                    <m:r>
                                      <m:rPr>
                                        <m:sty m:val="p"/>
                                        <m:brk m:alnAt="7"/>
                                      </m:rPr>
                                      <a:rPr lang="en-IN" sz="1800" i="0" smtClean="0">
                                        <a:solidFill>
                                          <a:schemeClr val="tx1"/>
                                        </a:solidFill>
                                        <a:latin typeface="Cambria Math" panose="02040503050406030204" pitchFamily="18" charset="0"/>
                                      </a:rPr>
                                      <m:t>c</m:t>
                                    </m:r>
                                    <m:r>
                                      <m:rPr>
                                        <m:sty m:val="p"/>
                                      </m:rPr>
                                      <a:rPr lang="en-IN" sz="1800" i="0" smtClean="0">
                                        <a:solidFill>
                                          <a:schemeClr val="tx1"/>
                                        </a:solidFill>
                                        <a:latin typeface="Cambria Math" panose="02040503050406030204" pitchFamily="18" charset="0"/>
                                      </a:rPr>
                                      <m:t>osh</m:t>
                                    </m:r>
                                  </m:fName>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𝑟</m:t>
                                    </m:r>
                                  </m:e>
                                </m:func>
                                <m:r>
                                  <m:rPr>
                                    <m:brk m:alnAt="7"/>
                                  </m:rPr>
                                  <a:rPr lang="en-IN" sz="1800" b="0" i="1" smtClean="0">
                                    <a:solidFill>
                                      <a:schemeClr val="tx1"/>
                                    </a:solidFill>
                                    <a:latin typeface="Cambria Math" panose="02040503050406030204" pitchFamily="18" charset="0"/>
                                  </a:rPr>
                                  <m:t>+</m:t>
                                </m:r>
                                <m:func>
                                  <m:funcPr>
                                    <m:ctrlPr>
                                      <a:rPr lang="en-IN" sz="1800" b="0" i="1" smtClean="0">
                                        <a:solidFill>
                                          <a:schemeClr val="tx1"/>
                                        </a:solidFill>
                                        <a:latin typeface="Cambria Math" panose="02040503050406030204" pitchFamily="18" charset="0"/>
                                      </a:rPr>
                                    </m:ctrlPr>
                                  </m:funcPr>
                                  <m:fName>
                                    <m:r>
                                      <m:rPr>
                                        <m:sty m:val="p"/>
                                        <m:brk m:alnAt="7"/>
                                      </m:rPr>
                                      <a:rPr lang="en-IN" sz="1800" b="0" i="0" smtClean="0">
                                        <a:solidFill>
                                          <a:schemeClr val="tx1"/>
                                        </a:solidFill>
                                        <a:latin typeface="Cambria Math" panose="02040503050406030204" pitchFamily="18" charset="0"/>
                                      </a:rPr>
                                      <m:t>c</m:t>
                                    </m:r>
                                    <m:r>
                                      <m:rPr>
                                        <m:sty m:val="p"/>
                                      </m:rPr>
                                      <a:rPr lang="en-IN" sz="1800" b="0" i="0" smtClean="0">
                                        <a:solidFill>
                                          <a:schemeClr val="tx1"/>
                                        </a:solidFill>
                                        <a:latin typeface="Cambria Math" panose="02040503050406030204" pitchFamily="18" charset="0"/>
                                      </a:rPr>
                                      <m:t>os</m:t>
                                    </m:r>
                                  </m:fName>
                                  <m:e>
                                    <m:r>
                                      <m:rPr>
                                        <m:brk m:alnAt="7"/>
                                      </m:rPr>
                                      <a:rPr lang="en-IN" sz="1800" b="0" i="1" smtClean="0">
                                        <a:solidFill>
                                          <a:schemeClr val="tx1"/>
                                        </a:solidFill>
                                        <a:latin typeface="Cambria Math" panose="02040503050406030204" pitchFamily="18" charset="0"/>
                                      </a:rPr>
                                      <m:t>𝜑</m:t>
                                    </m:r>
                                  </m:e>
                                </m:func>
                                <m:func>
                                  <m:funcPr>
                                    <m:ctrlPr>
                                      <a:rPr lang="en-IN" sz="1800" b="0" i="1" smtClean="0">
                                        <a:solidFill>
                                          <a:schemeClr val="tx1"/>
                                        </a:solidFill>
                                        <a:latin typeface="Cambria Math" panose="02040503050406030204" pitchFamily="18" charset="0"/>
                                      </a:rPr>
                                    </m:ctrlPr>
                                  </m:funcPr>
                                  <m:fName>
                                    <m:r>
                                      <m:rPr>
                                        <m:sty m:val="p"/>
                                        <m:brk m:alnAt="7"/>
                                      </m:rPr>
                                      <a:rPr lang="en-IN" sz="1800" b="0" i="0" smtClean="0">
                                        <a:solidFill>
                                          <a:schemeClr val="tx1"/>
                                        </a:solidFill>
                                        <a:latin typeface="Cambria Math" panose="02040503050406030204" pitchFamily="18" charset="0"/>
                                      </a:rPr>
                                      <m:t>s</m:t>
                                    </m:r>
                                    <m:r>
                                      <m:rPr>
                                        <m:sty m:val="p"/>
                                      </m:rPr>
                                      <a:rPr lang="en-IN" sz="1800" b="0" i="0" smtClean="0">
                                        <a:solidFill>
                                          <a:schemeClr val="tx1"/>
                                        </a:solidFill>
                                        <a:latin typeface="Cambria Math" panose="02040503050406030204" pitchFamily="18" charset="0"/>
                                      </a:rPr>
                                      <m:t>inh</m:t>
                                    </m:r>
                                  </m:fName>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𝑟</m:t>
                                    </m:r>
                                  </m:e>
                                </m:func>
                              </m:e>
                              <m:e>
                                <m:func>
                                  <m:funcPr>
                                    <m:ctrlPr>
                                      <a:rPr lang="en-IN" sz="1800" i="1" smtClean="0">
                                        <a:solidFill>
                                          <a:schemeClr val="tx1"/>
                                        </a:solidFill>
                                        <a:latin typeface="Cambria Math" panose="02040503050406030204" pitchFamily="18" charset="0"/>
                                      </a:rPr>
                                    </m:ctrlPr>
                                  </m:funcPr>
                                  <m:fName>
                                    <m:r>
                                      <m:rPr>
                                        <m:sty m:val="p"/>
                                      </m:rPr>
                                      <a:rPr lang="en-IN" sz="1800" i="0" smtClean="0">
                                        <a:solidFill>
                                          <a:schemeClr val="tx1"/>
                                        </a:solidFill>
                                        <a:latin typeface="Cambria Math" panose="02040503050406030204" pitchFamily="18" charset="0"/>
                                      </a:rPr>
                                      <m:t>sin</m:t>
                                    </m:r>
                                  </m:fName>
                                  <m:e>
                                    <m:r>
                                      <a:rPr lang="en-IN" sz="1800" b="0" i="1" smtClean="0">
                                        <a:solidFill>
                                          <a:schemeClr val="tx1"/>
                                        </a:solidFill>
                                        <a:latin typeface="Cambria Math" panose="02040503050406030204" pitchFamily="18" charset="0"/>
                                      </a:rPr>
                                      <m:t>𝜑</m:t>
                                    </m:r>
                                  </m:e>
                                </m:func>
                                <m:func>
                                  <m:funcPr>
                                    <m:ctrlPr>
                                      <a:rPr lang="en-IN" sz="1800" i="1" smtClean="0">
                                        <a:solidFill>
                                          <a:schemeClr val="tx1"/>
                                        </a:solidFill>
                                        <a:latin typeface="Cambria Math" panose="02040503050406030204" pitchFamily="18" charset="0"/>
                                      </a:rPr>
                                    </m:ctrlPr>
                                  </m:funcPr>
                                  <m:fName>
                                    <m:r>
                                      <m:rPr>
                                        <m:sty m:val="p"/>
                                      </m:rPr>
                                      <a:rPr lang="en-IN" sz="1800" i="0" smtClean="0">
                                        <a:solidFill>
                                          <a:schemeClr val="tx1"/>
                                        </a:solidFill>
                                        <a:latin typeface="Cambria Math" panose="02040503050406030204" pitchFamily="18" charset="0"/>
                                      </a:rPr>
                                      <m:t>sinh</m:t>
                                    </m:r>
                                  </m:fName>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𝑟</m:t>
                                    </m:r>
                                  </m:e>
                                </m:func>
                              </m:e>
                            </m:mr>
                            <m:mr>
                              <m:e>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sin</m:t>
                                    </m:r>
                                  </m:fName>
                                  <m:e>
                                    <m:r>
                                      <a:rPr lang="en-IN" sz="1800" i="1">
                                        <a:solidFill>
                                          <a:schemeClr val="tx1"/>
                                        </a:solidFill>
                                        <a:latin typeface="Cambria Math" panose="02040503050406030204" pitchFamily="18" charset="0"/>
                                      </a:rPr>
                                      <m:t>𝜑</m:t>
                                    </m:r>
                                  </m:e>
                                </m:func>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sinh</m:t>
                                    </m:r>
                                  </m:fName>
                                  <m:e>
                                    <m:r>
                                      <a:rPr lang="en-IN" sz="1800" i="1">
                                        <a:solidFill>
                                          <a:schemeClr val="tx1"/>
                                        </a:solidFill>
                                        <a:latin typeface="Cambria Math" panose="02040503050406030204" pitchFamily="18" charset="0"/>
                                      </a:rPr>
                                      <m:t>2</m:t>
                                    </m:r>
                                    <m:r>
                                      <a:rPr lang="en-IN" sz="1800" i="1">
                                        <a:solidFill>
                                          <a:schemeClr val="tx1"/>
                                        </a:solidFill>
                                        <a:latin typeface="Cambria Math" panose="02040503050406030204" pitchFamily="18" charset="0"/>
                                      </a:rPr>
                                      <m:t>𝑟</m:t>
                                    </m:r>
                                  </m:e>
                                </m:func>
                              </m:e>
                              <m:e>
                                <m:func>
                                  <m:funcPr>
                                    <m:ctrlPr>
                                      <a:rPr lang="en-IN" sz="1800" i="1">
                                        <a:solidFill>
                                          <a:schemeClr val="tx1"/>
                                        </a:solidFill>
                                        <a:latin typeface="Cambria Math" panose="02040503050406030204" pitchFamily="18" charset="0"/>
                                      </a:rPr>
                                    </m:ctrlPr>
                                  </m:funcPr>
                                  <m:fName>
                                    <m:r>
                                      <m:rPr>
                                        <m:sty m:val="p"/>
                                        <m:brk m:alnAt="7"/>
                                      </m:rPr>
                                      <a:rPr lang="en-IN" sz="1800">
                                        <a:solidFill>
                                          <a:schemeClr val="tx1"/>
                                        </a:solidFill>
                                        <a:latin typeface="Cambria Math" panose="02040503050406030204" pitchFamily="18" charset="0"/>
                                      </a:rPr>
                                      <m:t>c</m:t>
                                    </m:r>
                                    <m:r>
                                      <m:rPr>
                                        <m:sty m:val="p"/>
                                      </m:rPr>
                                      <a:rPr lang="en-IN" sz="1800">
                                        <a:solidFill>
                                          <a:schemeClr val="tx1"/>
                                        </a:solidFill>
                                        <a:latin typeface="Cambria Math" panose="02040503050406030204" pitchFamily="18" charset="0"/>
                                      </a:rPr>
                                      <m:t>osh</m:t>
                                    </m:r>
                                  </m:fName>
                                  <m:e>
                                    <m:r>
                                      <a:rPr lang="en-IN" sz="1800" i="1">
                                        <a:solidFill>
                                          <a:schemeClr val="tx1"/>
                                        </a:solidFill>
                                        <a:latin typeface="Cambria Math" panose="02040503050406030204" pitchFamily="18" charset="0"/>
                                      </a:rPr>
                                      <m:t>2</m:t>
                                    </m:r>
                                    <m:r>
                                      <a:rPr lang="en-IN" sz="1800" i="1">
                                        <a:solidFill>
                                          <a:schemeClr val="tx1"/>
                                        </a:solidFill>
                                        <a:latin typeface="Cambria Math" panose="02040503050406030204" pitchFamily="18" charset="0"/>
                                      </a:rPr>
                                      <m:t>𝑟</m:t>
                                    </m:r>
                                  </m:e>
                                </m:func>
                                <m:r>
                                  <a:rPr lang="en-IN" sz="1800" b="0" i="1" smtClean="0">
                                    <a:solidFill>
                                      <a:schemeClr val="tx1"/>
                                    </a:solidFill>
                                    <a:latin typeface="Cambria Math" panose="02040503050406030204" pitchFamily="18" charset="0"/>
                                  </a:rPr>
                                  <m:t>−</m:t>
                                </m:r>
                                <m:func>
                                  <m:funcPr>
                                    <m:ctrlPr>
                                      <a:rPr lang="en-IN" sz="1800" i="1">
                                        <a:solidFill>
                                          <a:schemeClr val="tx1"/>
                                        </a:solidFill>
                                        <a:latin typeface="Cambria Math" panose="02040503050406030204" pitchFamily="18" charset="0"/>
                                      </a:rPr>
                                    </m:ctrlPr>
                                  </m:funcPr>
                                  <m:fName>
                                    <m:r>
                                      <m:rPr>
                                        <m:sty m:val="p"/>
                                        <m:brk m:alnAt="7"/>
                                      </m:rPr>
                                      <a:rPr lang="en-IN" sz="1800">
                                        <a:solidFill>
                                          <a:schemeClr val="tx1"/>
                                        </a:solidFill>
                                        <a:latin typeface="Cambria Math" panose="02040503050406030204" pitchFamily="18" charset="0"/>
                                      </a:rPr>
                                      <m:t>c</m:t>
                                    </m:r>
                                    <m:r>
                                      <m:rPr>
                                        <m:sty m:val="p"/>
                                      </m:rPr>
                                      <a:rPr lang="en-IN" sz="1800">
                                        <a:solidFill>
                                          <a:schemeClr val="tx1"/>
                                        </a:solidFill>
                                        <a:latin typeface="Cambria Math" panose="02040503050406030204" pitchFamily="18" charset="0"/>
                                      </a:rPr>
                                      <m:t>os</m:t>
                                    </m:r>
                                  </m:fName>
                                  <m:e>
                                    <m:r>
                                      <m:rPr>
                                        <m:brk m:alnAt="7"/>
                                      </m:rPr>
                                      <a:rPr lang="en-IN" sz="1800" i="1">
                                        <a:solidFill>
                                          <a:schemeClr val="tx1"/>
                                        </a:solidFill>
                                        <a:latin typeface="Cambria Math" panose="02040503050406030204" pitchFamily="18" charset="0"/>
                                      </a:rPr>
                                      <m:t>𝜑</m:t>
                                    </m:r>
                                  </m:e>
                                </m:func>
                                <m:func>
                                  <m:funcPr>
                                    <m:ctrlPr>
                                      <a:rPr lang="en-IN" sz="1800" i="1">
                                        <a:solidFill>
                                          <a:schemeClr val="tx1"/>
                                        </a:solidFill>
                                        <a:latin typeface="Cambria Math" panose="02040503050406030204" pitchFamily="18" charset="0"/>
                                      </a:rPr>
                                    </m:ctrlPr>
                                  </m:funcPr>
                                  <m:fName>
                                    <m:r>
                                      <m:rPr>
                                        <m:sty m:val="p"/>
                                        <m:brk m:alnAt="7"/>
                                      </m:rPr>
                                      <a:rPr lang="en-IN" sz="1800">
                                        <a:solidFill>
                                          <a:schemeClr val="tx1"/>
                                        </a:solidFill>
                                        <a:latin typeface="Cambria Math" panose="02040503050406030204" pitchFamily="18" charset="0"/>
                                      </a:rPr>
                                      <m:t>s</m:t>
                                    </m:r>
                                    <m:r>
                                      <m:rPr>
                                        <m:sty m:val="p"/>
                                      </m:rPr>
                                      <a:rPr lang="en-IN" sz="1800">
                                        <a:solidFill>
                                          <a:schemeClr val="tx1"/>
                                        </a:solidFill>
                                        <a:latin typeface="Cambria Math" panose="02040503050406030204" pitchFamily="18" charset="0"/>
                                      </a:rPr>
                                      <m:t>inh</m:t>
                                    </m:r>
                                  </m:fName>
                                  <m:e>
                                    <m:r>
                                      <a:rPr lang="en-IN" sz="1800" i="1">
                                        <a:solidFill>
                                          <a:schemeClr val="tx1"/>
                                        </a:solidFill>
                                        <a:latin typeface="Cambria Math" panose="02040503050406030204" pitchFamily="18" charset="0"/>
                                      </a:rPr>
                                      <m:t>2</m:t>
                                    </m:r>
                                    <m:r>
                                      <a:rPr lang="en-IN" sz="1800" i="1">
                                        <a:solidFill>
                                          <a:schemeClr val="tx1"/>
                                        </a:solidFill>
                                        <a:latin typeface="Cambria Math" panose="02040503050406030204" pitchFamily="18" charset="0"/>
                                      </a:rPr>
                                      <m:t>𝑟</m:t>
                                    </m:r>
                                  </m:e>
                                </m:func>
                              </m:e>
                            </m:mr>
                          </m:m>
                        </m:e>
                      </m:d>
                    </m:oMath>
                  </m:oMathPara>
                </a14:m>
                <a:endParaRPr lang="en-IN" sz="2400" dirty="0">
                  <a:solidFill>
                    <a:srgbClr val="8C3434"/>
                  </a:solidFill>
                  <a:latin typeface="Book Antiqua" panose="02040602050305030304" pitchFamily="18" charset="0"/>
                </a:endParaRPr>
              </a:p>
              <a:p>
                <a:pPr marL="0" indent="0">
                  <a:lnSpc>
                    <a:spcPct val="150000"/>
                  </a:lnSpc>
                  <a:spcBef>
                    <a:spcPts val="0"/>
                  </a:spcBef>
                  <a:buNone/>
                </a:pPr>
                <a:r>
                  <a:rPr lang="en-IN" sz="2400" dirty="0">
                    <a:solidFill>
                      <a:srgbClr val="0B2BB5"/>
                    </a:solidFill>
                    <a:latin typeface="Gabriola" panose="04040605051002020D02" pitchFamily="82" charset="0"/>
                  </a:rPr>
                  <a:t>where </a:t>
                </a:r>
                <a14:m>
                  <m:oMath xmlns:m="http://schemas.openxmlformats.org/officeDocument/2006/math">
                    <m:r>
                      <a:rPr lang="en-IN" sz="1800" b="0" i="1" smtClean="0">
                        <a:solidFill>
                          <a:schemeClr val="tx1"/>
                        </a:solidFill>
                        <a:latin typeface="Cambria Math" panose="02040503050406030204" pitchFamily="18" charset="0"/>
                      </a:rPr>
                      <m:t>𝑟</m:t>
                    </m:r>
                  </m:oMath>
                </a14:m>
                <a:r>
                  <a:rPr lang="en-IN" sz="2400" dirty="0">
                    <a:solidFill>
                      <a:srgbClr val="0B2BB5"/>
                    </a:solidFill>
                    <a:latin typeface="Gabriola" panose="04040605051002020D02" pitchFamily="82" charset="0"/>
                  </a:rPr>
                  <a:t> denotes the squeezing parameter and </a:t>
                </a:r>
                <a14:m>
                  <m:oMath xmlns:m="http://schemas.openxmlformats.org/officeDocument/2006/math">
                    <m:r>
                      <a:rPr lang="en-IN" sz="1800" b="0" i="1" smtClean="0">
                        <a:solidFill>
                          <a:schemeClr val="tx1"/>
                        </a:solidFill>
                        <a:latin typeface="Cambria Math" panose="02040503050406030204" pitchFamily="18" charset="0"/>
                      </a:rPr>
                      <m:t>𝜑</m:t>
                    </m:r>
                  </m:oMath>
                </a14:m>
                <a:r>
                  <a:rPr lang="en-IN" sz="2400" dirty="0">
                    <a:solidFill>
                      <a:srgbClr val="0B2BB5"/>
                    </a:solidFill>
                    <a:latin typeface="Gabriola" panose="04040605051002020D02" pitchFamily="82" charset="0"/>
                  </a:rPr>
                  <a:t> denotes the squeezing angle.</a:t>
                </a:r>
              </a:p>
              <a:p>
                <a:pPr>
                  <a:lnSpc>
                    <a:spcPct val="150000"/>
                  </a:lnSpc>
                  <a:buFont typeface="Wingdings" panose="05000000000000000000" pitchFamily="2" charset="2"/>
                  <a:buChar char="Ø"/>
                </a:pPr>
                <a:endParaRPr lang="en-IN" sz="1800" dirty="0">
                  <a:solidFill>
                    <a:srgbClr val="8C3434"/>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E0725441-5C57-FD6D-67C9-B2030F108386}"/>
                  </a:ext>
                </a:extLst>
              </p:cNvPr>
              <p:cNvSpPr>
                <a:spLocks noGrp="1" noRot="1" noChangeAspect="1" noMove="1" noResize="1" noEditPoints="1" noAdjustHandles="1" noChangeArrowheads="1" noChangeShapeType="1" noTextEdit="1"/>
              </p:cNvSpPr>
              <p:nvPr>
                <p:ph idx="1"/>
              </p:nvPr>
            </p:nvSpPr>
            <p:spPr>
              <a:xfrm>
                <a:off x="343667" y="837689"/>
                <a:ext cx="11586491" cy="5599933"/>
              </a:xfrm>
              <a:blipFill>
                <a:blip r:embed="rId2"/>
                <a:stretch>
                  <a:fillRect l="-789" r="-210"/>
                </a:stretch>
              </a:blipFill>
            </p:spPr>
            <p:txBody>
              <a:bodyPr/>
              <a:lstStyle/>
              <a:p>
                <a:r>
                  <a:rPr lang="en-IN">
                    <a:noFill/>
                  </a:rPr>
                  <a:t> </a:t>
                </a:r>
              </a:p>
            </p:txBody>
          </p:sp>
        </mc:Fallback>
      </mc:AlternateContent>
    </p:spTree>
    <p:extLst>
      <p:ext uri="{BB962C8B-B14F-4D97-AF65-F5344CB8AC3E}">
        <p14:creationId xmlns:p14="http://schemas.microsoft.com/office/powerpoint/2010/main" val="25612423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202518" y="42958"/>
                <a:ext cx="11635587" cy="6744468"/>
              </a:xfrm>
            </p:spPr>
            <p:txBody>
              <a:bodyPr>
                <a:normAutofit fontScale="92500" lnSpcReduction="20000"/>
              </a:bodyPr>
              <a:lstStyle/>
              <a:p>
                <a:pPr algn="just">
                  <a:lnSpc>
                    <a:spcPct val="110000"/>
                  </a:lnSpc>
                  <a:spcBef>
                    <a:spcPts val="600"/>
                  </a:spcBef>
                  <a:spcAft>
                    <a:spcPts val="600"/>
                  </a:spcAft>
                  <a:buFont typeface="Wingdings" panose="05000000000000000000" pitchFamily="2" charset="2"/>
                  <a:buChar char="Ø"/>
                </a:pPr>
                <a:r>
                  <a:rPr lang="en-IN" sz="2400" dirty="0">
                    <a:solidFill>
                      <a:srgbClr val="8C3434"/>
                    </a:solidFill>
                    <a:latin typeface="Gabriola" panose="04040605051002020D02" pitchFamily="82" charset="0"/>
                  </a:rPr>
                  <a:t>When a gravitational wave interacts with the squeezed BEC, it transforms its covariance matrix as</a:t>
                </a:r>
              </a:p>
              <a:p>
                <a:pPr marL="0" indent="0" algn="just">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m:rPr>
                                  <m:sty m:val="p"/>
                                </m:rPr>
                                <a:rPr lang="en-IN" sz="1800" b="0" i="0" smtClean="0">
                                  <a:solidFill>
                                    <a:schemeClr val="tx1"/>
                                  </a:solidFill>
                                  <a:latin typeface="Cambria Math" panose="02040503050406030204" pitchFamily="18" charset="0"/>
                                </a:rPr>
                                <m:t>Σ</m:t>
                              </m:r>
                            </m:e>
                          </m:acc>
                        </m:e>
                        <m:sub>
                          <m:r>
                            <a:rPr lang="en-IN" sz="1800" b="0" i="1" dirty="0" smtClean="0">
                              <a:solidFill>
                                <a:schemeClr val="tx1"/>
                              </a:solidFill>
                              <a:latin typeface="Cambria Math" panose="02040503050406030204" pitchFamily="18" charset="0"/>
                            </a:rPr>
                            <m:t>𝑘</m:t>
                          </m:r>
                        </m:sub>
                      </m:sSub>
                      <m:d>
                        <m:dPr>
                          <m:ctrlPr>
                            <a:rPr lang="en-IN" sz="1800" b="0" i="1" dirty="0" smtClean="0">
                              <a:solidFill>
                                <a:schemeClr val="tx1"/>
                              </a:solidFill>
                              <a:latin typeface="Cambria Math" panose="02040503050406030204" pitchFamily="18" charset="0"/>
                            </a:rPr>
                          </m:ctrlPr>
                        </m:d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𝜀</m:t>
                              </m:r>
                            </m:e>
                          </m:acc>
                        </m:e>
                      </m:d>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ℳ</m:t>
                          </m:r>
                        </m:e>
                        <m:sub>
                          <m:r>
                            <a:rPr lang="en-IN" sz="1800" b="0" i="1" dirty="0" smtClean="0">
                              <a:solidFill>
                                <a:schemeClr val="tx1"/>
                              </a:solidFill>
                              <a:latin typeface="Cambria Math" panose="02040503050406030204" pitchFamily="18" charset="0"/>
                            </a:rPr>
                            <m:t>𝑘𝑘</m:t>
                          </m:r>
                        </m:sub>
                      </m:sSub>
                      <m:d>
                        <m:dPr>
                          <m:ctrlPr>
                            <a:rPr lang="en-IN" sz="1800" b="0" i="1" dirty="0" smtClean="0">
                              <a:solidFill>
                                <a:schemeClr val="tx1"/>
                              </a:solidFill>
                              <a:latin typeface="Cambria Math" panose="02040503050406030204" pitchFamily="18" charset="0"/>
                            </a:rPr>
                          </m:ctrlPr>
                        </m:d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e>
                      </m:d>
                      <m:sSub>
                        <m:sSubPr>
                          <m:ctrlPr>
                            <a:rPr lang="en-IN" sz="1800" b="0" i="1" dirty="0" smtClean="0">
                              <a:solidFill>
                                <a:schemeClr val="tx1"/>
                              </a:solidFill>
                              <a:latin typeface="Cambria Math" panose="02040503050406030204" pitchFamily="18" charset="0"/>
                            </a:rPr>
                          </m:ctrlPr>
                        </m:sSubPr>
                        <m:e>
                          <m:r>
                            <m:rPr>
                              <m:sty m:val="p"/>
                            </m:rPr>
                            <a:rPr lang="en-IN" sz="1800" b="0" i="0" dirty="0" smtClean="0">
                              <a:solidFill>
                                <a:schemeClr val="tx1"/>
                              </a:solidFill>
                              <a:latin typeface="Cambria Math" panose="02040503050406030204" pitchFamily="18" charset="0"/>
                            </a:rPr>
                            <m:t>Σ</m:t>
                          </m:r>
                        </m:e>
                        <m:sub>
                          <m:r>
                            <m:rPr>
                              <m:sty m:val="p"/>
                            </m:rPr>
                            <a:rPr lang="en-IN" sz="1800" b="0" i="0" dirty="0" smtClean="0">
                              <a:solidFill>
                                <a:schemeClr val="tx1"/>
                              </a:solidFill>
                              <a:latin typeface="Cambria Math" panose="02040503050406030204" pitchFamily="18" charset="0"/>
                            </a:rPr>
                            <m:t>sq</m:t>
                          </m:r>
                          <m:r>
                            <a:rPr lang="en-IN" sz="1800" b="0" i="0" dirty="0" smtClean="0">
                              <a:solidFill>
                                <a:schemeClr val="tx1"/>
                              </a:solidFill>
                              <a:latin typeface="Cambria Math" panose="02040503050406030204" pitchFamily="18" charset="0"/>
                            </a:rPr>
                            <m:t>.</m:t>
                          </m:r>
                        </m:sub>
                      </m:sSub>
                      <m:d>
                        <m:dPr>
                          <m:begChr m:val="["/>
                          <m:endChr m:val="]"/>
                          <m:ctrlPr>
                            <a:rPr lang="en-IN" sz="1800" b="0" i="1" dirty="0" smtClean="0">
                              <a:solidFill>
                                <a:schemeClr val="tx1"/>
                              </a:solidFill>
                              <a:latin typeface="Cambria Math" panose="02040503050406030204" pitchFamily="18" charset="0"/>
                            </a:rPr>
                          </m:ctrlPr>
                        </m:dPr>
                        <m:e>
                          <m:r>
                            <a:rPr lang="en-IN" sz="1800" b="0" i="0" dirty="0" smtClean="0">
                              <a:solidFill>
                                <a:schemeClr val="tx1"/>
                              </a:solidFill>
                              <a:latin typeface="Cambria Math" panose="02040503050406030204" pitchFamily="18" charset="0"/>
                            </a:rPr>
                            <m:t>0</m:t>
                          </m:r>
                        </m:e>
                      </m:d>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ℳ</m:t>
                          </m:r>
                        </m:e>
                        <m:sub>
                          <m:r>
                            <a:rPr lang="en-IN" sz="1800" b="0" i="1" dirty="0" smtClean="0">
                              <a:solidFill>
                                <a:schemeClr val="tx1"/>
                              </a:solidFill>
                              <a:latin typeface="Cambria Math" panose="02040503050406030204" pitchFamily="18" charset="0"/>
                            </a:rPr>
                            <m:t>𝑘𝑘</m:t>
                          </m:r>
                        </m:sub>
                        <m:sup>
                          <m:r>
                            <a:rPr lang="en-IN" sz="1800" b="0" i="1" dirty="0" smtClean="0">
                              <a:solidFill>
                                <a:schemeClr val="tx1"/>
                              </a:solidFill>
                              <a:latin typeface="Cambria Math" panose="02040503050406030204" pitchFamily="18" charset="0"/>
                            </a:rPr>
                            <m:t>𝑇</m:t>
                          </m:r>
                        </m:sup>
                      </m:sSubSup>
                      <m:d>
                        <m:dPr>
                          <m:ctrlPr>
                            <a:rPr lang="en-IN" sz="1800" b="0" i="1" dirty="0" smtClean="0">
                              <a:solidFill>
                                <a:schemeClr val="tx1"/>
                              </a:solidFill>
                              <a:latin typeface="Cambria Math" panose="02040503050406030204" pitchFamily="18" charset="0"/>
                            </a:rPr>
                          </m:ctrlPr>
                        </m:d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e>
                      </m:d>
                      <m:r>
                        <a:rPr lang="en-IN" sz="1800" b="0" i="1" dirty="0" smtClean="0">
                          <a:solidFill>
                            <a:schemeClr val="tx1"/>
                          </a:solidFill>
                          <a:latin typeface="Cambria Math" panose="02040503050406030204" pitchFamily="18" charset="0"/>
                        </a:rPr>
                        <m:t>+</m:t>
                      </m:r>
                      <m:nary>
                        <m:naryPr>
                          <m:chr m:val="∑"/>
                          <m:supHide m:val="on"/>
                          <m:ctrlPr>
                            <a:rPr lang="en-IN" sz="1800" b="0" i="1" dirty="0" smtClean="0">
                              <a:solidFill>
                                <a:schemeClr val="tx1"/>
                              </a:solidFill>
                              <a:latin typeface="Cambria Math" panose="02040503050406030204" pitchFamily="18" charset="0"/>
                            </a:rPr>
                          </m:ctrlPr>
                        </m:naryPr>
                        <m:sub>
                          <m:r>
                            <a:rPr lang="en-IN" sz="1800" b="0" i="1" dirty="0" smtClean="0">
                              <a:solidFill>
                                <a:schemeClr val="tx1"/>
                              </a:solidFill>
                              <a:latin typeface="Cambria Math" panose="02040503050406030204" pitchFamily="18" charset="0"/>
                            </a:rPr>
                            <m:t>𝑗</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𝑘</m:t>
                          </m:r>
                        </m:sub>
                        <m:sup/>
                        <m:e>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ℳ</m:t>
                              </m:r>
                            </m:e>
                            <m:sub>
                              <m:r>
                                <a:rPr lang="en-IN" sz="1800" b="0" i="1" dirty="0" smtClean="0">
                                  <a:solidFill>
                                    <a:schemeClr val="tx1"/>
                                  </a:solidFill>
                                  <a:latin typeface="Cambria Math" panose="02040503050406030204" pitchFamily="18" charset="0"/>
                                </a:rPr>
                                <m:t>𝑘𝑗</m:t>
                              </m:r>
                            </m:sub>
                          </m:sSub>
                          <m:d>
                            <m:dPr>
                              <m:ctrlPr>
                                <a:rPr lang="en-IN" sz="1800" b="0" i="1" dirty="0" smtClean="0">
                                  <a:solidFill>
                                    <a:schemeClr val="tx1"/>
                                  </a:solidFill>
                                  <a:latin typeface="Cambria Math" panose="02040503050406030204" pitchFamily="18" charset="0"/>
                                </a:rPr>
                              </m:ctrlPr>
                            </m:d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e>
                          </m:d>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ℳ</m:t>
                              </m:r>
                            </m:e>
                            <m:sub>
                              <m:r>
                                <a:rPr lang="en-IN" sz="1800" b="0" i="1" dirty="0" smtClean="0">
                                  <a:solidFill>
                                    <a:schemeClr val="tx1"/>
                                  </a:solidFill>
                                  <a:latin typeface="Cambria Math" panose="02040503050406030204" pitchFamily="18" charset="0"/>
                                </a:rPr>
                                <m:t>𝑘𝑗</m:t>
                              </m:r>
                            </m:sub>
                            <m:sup>
                              <m:r>
                                <a:rPr lang="en-IN" sz="1800" b="0" i="1" dirty="0" smtClean="0">
                                  <a:solidFill>
                                    <a:schemeClr val="tx1"/>
                                  </a:solidFill>
                                  <a:latin typeface="Cambria Math" panose="02040503050406030204" pitchFamily="18" charset="0"/>
                                </a:rPr>
                                <m:t>𝑇</m:t>
                              </m:r>
                            </m:sup>
                          </m:sSubSup>
                          <m:r>
                            <a:rPr lang="en-IN" sz="1800" b="0" i="1" dirty="0" smtClean="0">
                              <a:solidFill>
                                <a:schemeClr val="tx1"/>
                              </a:solidFill>
                              <a:latin typeface="Cambria Math" panose="02040503050406030204" pitchFamily="18" charset="0"/>
                            </a:rPr>
                            <m:t>(</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r>
                            <a:rPr lang="en-IN" sz="1800" b="0" i="1" dirty="0" smtClean="0">
                              <a:solidFill>
                                <a:schemeClr val="tx1"/>
                              </a:solidFill>
                              <a:latin typeface="Cambria Math" panose="02040503050406030204" pitchFamily="18" charset="0"/>
                            </a:rPr>
                            <m:t>)</m:t>
                          </m:r>
                        </m:e>
                      </m:nary>
                    </m:oMath>
                  </m:oMathPara>
                </a14:m>
                <a:endParaRPr lang="en-IN" sz="2400" dirty="0">
                  <a:solidFill>
                    <a:srgbClr val="0B2BB5"/>
                  </a:solidFill>
                  <a:latin typeface="Gabriola" panose="04040605051002020D02" pitchFamily="82" charset="0"/>
                </a:endParaRPr>
              </a:p>
              <a:p>
                <a:pPr marL="0" indent="0" algn="just">
                  <a:lnSpc>
                    <a:spcPct val="110000"/>
                  </a:lnSpc>
                  <a:spcBef>
                    <a:spcPts val="600"/>
                  </a:spcBef>
                  <a:spcAft>
                    <a:spcPts val="600"/>
                  </a:spcAft>
                  <a:buNone/>
                </a:pPr>
                <a:r>
                  <a:rPr lang="en-IN" sz="2400" dirty="0">
                    <a:solidFill>
                      <a:srgbClr val="0B2BB5"/>
                    </a:solidFill>
                    <a:latin typeface="Gabriola" panose="04040605051002020D02" pitchFamily="82" charset="0"/>
                  </a:rPr>
                  <a:t>where the symplectic matrix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ℳ</m:t>
                        </m:r>
                      </m:e>
                      <m:sub>
                        <m:r>
                          <a:rPr lang="en-IN" sz="1800" b="0" i="1" smtClean="0">
                            <a:solidFill>
                              <a:schemeClr val="tx1"/>
                            </a:solidFill>
                            <a:latin typeface="Cambria Math" panose="02040503050406030204" pitchFamily="18" charset="0"/>
                          </a:rPr>
                          <m:t>𝑘𝑗</m:t>
                        </m:r>
                      </m:sub>
                    </m:sSub>
                    <m:r>
                      <a:rPr lang="en-IN" sz="1800" b="0" i="1" smtClean="0">
                        <a:solidFill>
                          <a:schemeClr val="tx1"/>
                        </a:solidFill>
                        <a:latin typeface="Cambria Math" panose="02040503050406030204" pitchFamily="18" charset="0"/>
                      </a:rPr>
                      <m:t>(</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r>
                      <a:rPr lang="en-IN" sz="1800" b="0" i="1" smtClean="0">
                        <a:solidFill>
                          <a:schemeClr val="tx1"/>
                        </a:solidFill>
                        <a:latin typeface="Cambria Math" panose="02040503050406030204" pitchFamily="18" charset="0"/>
                      </a:rPr>
                      <m:t>)</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are defined as</a:t>
                </a:r>
              </a:p>
              <a:p>
                <a:pPr marL="0" indent="0" algn="just">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ℳ</m:t>
                          </m:r>
                        </m:e>
                        <m:sub>
                          <m:r>
                            <a:rPr lang="en-IN" sz="1800" b="0" i="1" smtClean="0">
                              <a:solidFill>
                                <a:schemeClr val="tx1"/>
                              </a:solidFill>
                              <a:latin typeface="Cambria Math" panose="02040503050406030204" pitchFamily="18" charset="0"/>
                            </a:rPr>
                            <m:t>𝑘𝑗</m:t>
                          </m:r>
                        </m:sub>
                      </m:sSub>
                      <m:d>
                        <m:dPr>
                          <m:ctrlPr>
                            <a:rPr lang="en-IN" sz="1800" b="0" i="1" smtClean="0">
                              <a:solidFill>
                                <a:schemeClr val="tx1"/>
                              </a:solidFill>
                              <a:latin typeface="Cambria Math" panose="02040503050406030204" pitchFamily="18" charset="0"/>
                            </a:rPr>
                          </m:ctrlPr>
                        </m:d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e>
                      </m:d>
                      <m:r>
                        <a:rPr lang="en-IN" sz="1800" b="0" i="1" dirty="0" smtClean="0">
                          <a:solidFill>
                            <a:schemeClr val="tx1"/>
                          </a:solidFill>
                          <a:latin typeface="Cambria Math" panose="02040503050406030204" pitchFamily="18" charset="0"/>
                        </a:rPr>
                        <m:t>=</m:t>
                      </m:r>
                      <m:d>
                        <m:dPr>
                          <m:begChr m:val="["/>
                          <m:endChr m:val="]"/>
                          <m:ctrlPr>
                            <a:rPr lang="en-IN" sz="1800" b="0" i="1" dirty="0" smtClean="0">
                              <a:solidFill>
                                <a:schemeClr val="tx1"/>
                              </a:solidFill>
                              <a:latin typeface="Cambria Math" panose="02040503050406030204" pitchFamily="18" charset="0"/>
                            </a:rPr>
                          </m:ctrlPr>
                        </m:dPr>
                        <m:e>
                          <m:m>
                            <m:mPr>
                              <m:mcs>
                                <m:mc>
                                  <m:mcPr>
                                    <m:count m:val="2"/>
                                    <m:mcJc m:val="center"/>
                                  </m:mcPr>
                                </m:mc>
                              </m:mcs>
                              <m:ctrlPr>
                                <a:rPr lang="en-IN" sz="1800" b="0" i="1" dirty="0" smtClean="0">
                                  <a:solidFill>
                                    <a:schemeClr val="tx1"/>
                                  </a:solidFill>
                                  <a:latin typeface="Cambria Math" panose="02040503050406030204" pitchFamily="18" charset="0"/>
                                </a:rPr>
                              </m:ctrlPr>
                            </m:mPr>
                            <m:mr>
                              <m:e>
                                <m:r>
                                  <a:rPr lang="en-IN" sz="1800" b="0" i="1" dirty="0" smtClean="0">
                                    <a:solidFill>
                                      <a:schemeClr val="tx1"/>
                                    </a:solidFill>
                                    <a:latin typeface="Cambria Math" panose="02040503050406030204" pitchFamily="18" charset="0"/>
                                  </a:rPr>
                                  <m:t>ℜ</m:t>
                                </m:r>
                                <m:r>
                                  <a:rPr lang="en-IN" sz="1800" b="0" i="1" dirty="0" smtClean="0">
                                    <a:solidFill>
                                      <a:schemeClr val="tx1"/>
                                    </a:solidFill>
                                    <a:latin typeface="Cambria Math" panose="02040503050406030204" pitchFamily="18" charset="0"/>
                                  </a:rPr>
                                  <m:t>[</m:t>
                                </m:r>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𝛼</m:t>
                                    </m:r>
                                  </m:e>
                                  <m:sub>
                                    <m:r>
                                      <a:rPr lang="en-IN" sz="1800" b="0" i="1" dirty="0" smtClean="0">
                                        <a:solidFill>
                                          <a:schemeClr val="tx1"/>
                                        </a:solidFill>
                                        <a:latin typeface="Cambria Math" panose="02040503050406030204" pitchFamily="18" charset="0"/>
                                      </a:rPr>
                                      <m:t>𝑘𝑗</m:t>
                                    </m:r>
                                  </m:sub>
                                  <m:sup>
                                    <m:r>
                                      <a:rPr lang="en-IN" sz="1800" b="0" i="1" dirty="0" smtClean="0">
                                        <a:solidFill>
                                          <a:schemeClr val="tx1"/>
                                        </a:solidFill>
                                        <a:latin typeface="Cambria Math" panose="02040503050406030204" pitchFamily="18" charset="0"/>
                                      </a:rPr>
                                      <m:t>𝛽</m:t>
                                    </m:r>
                                  </m:sup>
                                </m:sSubSup>
                                <m:r>
                                  <a:rPr lang="en-IN" sz="1800" b="0" i="1" dirty="0" smtClean="0">
                                    <a:solidFill>
                                      <a:schemeClr val="tx1"/>
                                    </a:solidFill>
                                    <a:latin typeface="Cambria Math" panose="02040503050406030204" pitchFamily="18" charset="0"/>
                                  </a:rPr>
                                  <m:t>−</m:t>
                                </m:r>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𝛽</m:t>
                                    </m:r>
                                  </m:e>
                                  <m:sub>
                                    <m:r>
                                      <a:rPr lang="en-IN" sz="1800" b="0" i="1" dirty="0" smtClean="0">
                                        <a:solidFill>
                                          <a:schemeClr val="tx1"/>
                                        </a:solidFill>
                                        <a:latin typeface="Cambria Math" panose="02040503050406030204" pitchFamily="18" charset="0"/>
                                      </a:rPr>
                                      <m:t>𝑘𝑗</m:t>
                                    </m:r>
                                  </m:sub>
                                  <m:sup>
                                    <m:r>
                                      <a:rPr lang="en-IN" sz="1800" b="0" i="1" dirty="0" smtClean="0">
                                        <a:solidFill>
                                          <a:schemeClr val="tx1"/>
                                        </a:solidFill>
                                        <a:latin typeface="Cambria Math" panose="02040503050406030204" pitchFamily="18" charset="0"/>
                                      </a:rPr>
                                      <m:t>𝛽</m:t>
                                    </m:r>
                                  </m:sup>
                                </m:sSubSup>
                                <m:r>
                                  <a:rPr lang="en-IN" sz="1800" b="0" i="1" dirty="0" smtClean="0">
                                    <a:solidFill>
                                      <a:schemeClr val="tx1"/>
                                    </a:solidFill>
                                    <a:latin typeface="Cambria Math" panose="02040503050406030204" pitchFamily="18" charset="0"/>
                                  </a:rPr>
                                  <m:t>]</m:t>
                                </m:r>
                              </m:e>
                              <m:e>
                                <m:r>
                                  <a:rPr lang="en-IN" sz="1800" b="0" i="1" dirty="0" smtClean="0">
                                    <a:solidFill>
                                      <a:schemeClr val="tx1"/>
                                    </a:solidFill>
                                    <a:latin typeface="Cambria Math" panose="02040503050406030204" pitchFamily="18" charset="0"/>
                                  </a:rPr>
                                  <m:t>ℑ</m:t>
                                </m:r>
                                <m:r>
                                  <a:rPr lang="en-IN" sz="1800" i="1" dirty="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𝛼</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𝛽</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e>
                            </m:mr>
                            <m:mr>
                              <m:e>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ℑ</m:t>
                                </m:r>
                                <m:r>
                                  <a:rPr lang="en-IN" sz="1800" i="1" dirty="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𝛼</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𝛽</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e>
                              <m:e>
                                <m:r>
                                  <a:rPr lang="en-IN" sz="1800" b="0" i="1" dirty="0" smtClean="0">
                                    <a:solidFill>
                                      <a:schemeClr val="tx1"/>
                                    </a:solidFill>
                                    <a:latin typeface="Cambria Math" panose="02040503050406030204" pitchFamily="18" charset="0"/>
                                  </a:rPr>
                                  <m:t>ℜ</m:t>
                                </m:r>
                                <m:r>
                                  <a:rPr lang="en-IN" sz="1800" i="1" dirty="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𝛼</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𝛽</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e>
                            </m:mr>
                          </m:m>
                        </m:e>
                      </m:d>
                    </m:oMath>
                  </m:oMathPara>
                </a14:m>
                <a:endParaRPr lang="en-IN" sz="2400" dirty="0">
                  <a:solidFill>
                    <a:srgbClr val="0B2BB5"/>
                  </a:solidFill>
                  <a:latin typeface="Gabriola" panose="04040605051002020D02" pitchFamily="82" charset="0"/>
                </a:endParaRPr>
              </a:p>
              <a:p>
                <a:pPr marL="0" indent="0" algn="just">
                  <a:lnSpc>
                    <a:spcPct val="110000"/>
                  </a:lnSpc>
                  <a:spcBef>
                    <a:spcPts val="600"/>
                  </a:spcBef>
                  <a:spcAft>
                    <a:spcPts val="600"/>
                  </a:spcAft>
                  <a:buNone/>
                </a:pPr>
                <a:r>
                  <a:rPr lang="en-IN" sz="2400" dirty="0">
                    <a:solidFill>
                      <a:srgbClr val="0B2BB5"/>
                    </a:solidFill>
                    <a:latin typeface="Gabriola" panose="04040605051002020D02" pitchFamily="82" charset="0"/>
                  </a:rPr>
                  <a:t>with </a:t>
                </a:r>
                <a14:m>
                  <m:oMath xmlns:m="http://schemas.openxmlformats.org/officeDocument/2006/math">
                    <m:sSubSup>
                      <m:sSubSupPr>
                        <m:ctrlPr>
                          <a:rPr lang="en-IN" sz="1800" i="1" dirty="0" smtClean="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𝛼</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𝛿</m:t>
                        </m:r>
                      </m:e>
                      <m:sub>
                        <m:r>
                          <a:rPr lang="en-IN" sz="1800" b="0" i="1" dirty="0" smtClean="0">
                            <a:solidFill>
                              <a:schemeClr val="tx1"/>
                            </a:solidFill>
                            <a:latin typeface="Cambria Math" panose="02040503050406030204" pitchFamily="18" charset="0"/>
                          </a:rPr>
                          <m:t>𝑘𝑗</m:t>
                        </m:r>
                      </m:sub>
                    </m:sSub>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𝛼</m:t>
                        </m:r>
                      </m:e>
                      <m:sup>
                        <m:r>
                          <a:rPr lang="en-IN" sz="1800" b="0" i="1" dirty="0" smtClean="0">
                            <a:solidFill>
                              <a:schemeClr val="tx1"/>
                            </a:solidFill>
                            <a:latin typeface="Cambria Math" panose="02040503050406030204" pitchFamily="18" charset="0"/>
                          </a:rPr>
                          <m:t>𝛽</m:t>
                        </m:r>
                      </m:sup>
                    </m:sSup>
                  </m:oMath>
                </a14:m>
                <a:r>
                  <a:rPr lang="en-IN" sz="2400" dirty="0">
                    <a:solidFill>
                      <a:srgbClr val="0B2BB5"/>
                    </a:solidFill>
                    <a:latin typeface="Gabriola" panose="04040605051002020D02" pitchFamily="82" charset="0"/>
                  </a:rPr>
                  <a:t> and </a:t>
                </a:r>
                <a14:m>
                  <m:oMath xmlns:m="http://schemas.openxmlformats.org/officeDocument/2006/math">
                    <m:sSubSup>
                      <m:sSubSupPr>
                        <m:ctrlPr>
                          <a:rPr lang="en-IN" sz="1800" i="1" dirty="0" smtClean="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𝛽</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𝛿</m:t>
                        </m:r>
                      </m:e>
                      <m:sub>
                        <m:r>
                          <a:rPr lang="en-IN" sz="1800" b="0" i="1" dirty="0" smtClean="0">
                            <a:solidFill>
                              <a:schemeClr val="tx1"/>
                            </a:solidFill>
                            <a:latin typeface="Cambria Math" panose="02040503050406030204" pitchFamily="18" charset="0"/>
                          </a:rPr>
                          <m:t>𝑘𝑗</m:t>
                        </m:r>
                      </m:sub>
                    </m:sSub>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𝛽</m:t>
                        </m:r>
                      </m:e>
                      <m:sup>
                        <m:r>
                          <a:rPr lang="en-IN" sz="1800" b="0" i="1" dirty="0" smtClean="0">
                            <a:solidFill>
                              <a:schemeClr val="tx1"/>
                            </a:solidFill>
                            <a:latin typeface="Cambria Math" panose="02040503050406030204" pitchFamily="18" charset="0"/>
                          </a:rPr>
                          <m:t>𝛽</m:t>
                        </m:r>
                      </m:sup>
                    </m:sSup>
                    <m:r>
                      <a:rPr lang="en-IN" sz="1800" b="0" i="1" dirty="0" smtClean="0">
                        <a:solidFill>
                          <a:srgbClr val="0B2BB5"/>
                        </a:solidFill>
                        <a:latin typeface="Cambria Math" panose="02040503050406030204" pitchFamily="18" charset="0"/>
                      </a:rPr>
                      <m:t>.</m:t>
                    </m:r>
                  </m:oMath>
                </a14:m>
                <a:endParaRPr lang="en-IN" sz="2400" b="0" dirty="0">
                  <a:solidFill>
                    <a:srgbClr val="0B2BB5"/>
                  </a:solidFill>
                  <a:latin typeface="Gabriola" panose="04040605051002020D02" pitchFamily="82" charset="0"/>
                </a:endParaRPr>
              </a:p>
              <a:p>
                <a:pPr algn="just">
                  <a:lnSpc>
                    <a:spcPct val="110000"/>
                  </a:lnSpc>
                  <a:spcBef>
                    <a:spcPts val="600"/>
                  </a:spcBef>
                  <a:spcAft>
                    <a:spcPts val="600"/>
                  </a:spcAft>
                  <a:buFont typeface="Wingdings" panose="05000000000000000000" pitchFamily="2" charset="2"/>
                  <a:buChar char="Ø"/>
                </a:pPr>
                <a:r>
                  <a:rPr lang="en-IN" sz="2400" dirty="0">
                    <a:solidFill>
                      <a:srgbClr val="782E92"/>
                    </a:solidFill>
                    <a:latin typeface="Gabriola" panose="04040605051002020D02" pitchFamily="82" charset="0"/>
                  </a:rPr>
                  <a:t>In the current case, the Bogoliubov coefficients have operator contributions due to the quantum gravitational fluctuations in it. </a:t>
                </a:r>
              </a:p>
              <a:p>
                <a:pPr algn="just">
                  <a:lnSpc>
                    <a:spcPct val="110000"/>
                  </a:lnSpc>
                  <a:spcBef>
                    <a:spcPts val="600"/>
                  </a:spcBef>
                  <a:spcAft>
                    <a:spcPts val="600"/>
                  </a:spcAft>
                  <a:buFont typeface="Wingdings" panose="05000000000000000000" pitchFamily="2" charset="2"/>
                  <a:buChar char="Ø"/>
                </a:pPr>
                <a:r>
                  <a:rPr lang="en-IN" sz="2400" b="1" dirty="0">
                    <a:solidFill>
                      <a:srgbClr val="0B2BB5"/>
                    </a:solidFill>
                    <a:latin typeface="Gabriola" panose="04040605051002020D02" pitchFamily="82" charset="0"/>
                  </a:rPr>
                  <a:t>The new transformation matrices then take the form </a:t>
                </a:r>
                <a:r>
                  <a:rPr lang="en-IN" sz="2400" dirty="0">
                    <a:solidFill>
                      <a:srgbClr val="0B2BB5"/>
                    </a:solidFill>
                    <a:latin typeface="Gabriola" panose="04040605051002020D02" pitchFamily="82" charset="0"/>
                  </a:rPr>
                  <a:t>(</a:t>
                </a:r>
                <a14:m>
                  <m:oMath xmlns:m="http://schemas.openxmlformats.org/officeDocument/2006/math">
                    <m:sSubSup>
                      <m:sSubSupPr>
                        <m:ctrlPr>
                          <a:rPr lang="en-IN" sz="1800" i="1" dirty="0" smtClean="0">
                            <a:solidFill>
                              <a:schemeClr val="tx1"/>
                            </a:solidFill>
                            <a:latin typeface="Cambria Math" panose="02040503050406030204" pitchFamily="18" charset="0"/>
                          </a:rPr>
                        </m:ctrlPr>
                      </m:sSubSup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𝛼</m:t>
                            </m:r>
                          </m:e>
                        </m:acc>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𝛿</m:t>
                        </m:r>
                      </m:e>
                      <m:sub>
                        <m:r>
                          <a:rPr lang="en-IN" sz="1800" i="1" dirty="0">
                            <a:solidFill>
                              <a:schemeClr val="tx1"/>
                            </a:solidFill>
                            <a:latin typeface="Cambria Math" panose="02040503050406030204" pitchFamily="18" charset="0"/>
                          </a:rPr>
                          <m:t>𝑘𝑗</m:t>
                        </m:r>
                      </m:sub>
                    </m:sSub>
                    <m:sSup>
                      <m:sSupPr>
                        <m:ctrlPr>
                          <a:rPr lang="en-IN" sz="1800" i="1" dirty="0">
                            <a:solidFill>
                              <a:schemeClr val="tx1"/>
                            </a:solidFill>
                            <a:latin typeface="Cambria Math" panose="02040503050406030204" pitchFamily="18" charset="0"/>
                          </a:rPr>
                        </m:ctrlPr>
                      </m:sSup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𝛼</m:t>
                            </m:r>
                          </m:e>
                        </m:acc>
                      </m:e>
                      <m:sup>
                        <m:r>
                          <a:rPr lang="en-IN" sz="1800" i="1" dirty="0">
                            <a:solidFill>
                              <a:schemeClr val="tx1"/>
                            </a:solidFill>
                            <a:latin typeface="Cambria Math" panose="02040503050406030204" pitchFamily="18" charset="0"/>
                          </a:rPr>
                          <m:t>𝛽</m:t>
                        </m:r>
                      </m:sup>
                    </m:sSup>
                  </m:oMath>
                </a14:m>
                <a:r>
                  <a:rPr lang="en-IN" sz="2400" dirty="0">
                    <a:solidFill>
                      <a:srgbClr val="0B2BB5"/>
                    </a:solidFill>
                    <a:latin typeface="Gabriola" panose="04040605051002020D02" pitchFamily="82" charset="0"/>
                  </a:rPr>
                  <a:t> and </a:t>
                </a:r>
                <a14:m>
                  <m:oMath xmlns:m="http://schemas.openxmlformats.org/officeDocument/2006/math">
                    <m:sSubSup>
                      <m:sSubSupPr>
                        <m:ctrlPr>
                          <a:rPr lang="en-IN" sz="1800" i="1" dirty="0" smtClean="0">
                            <a:solidFill>
                              <a:schemeClr val="tx1"/>
                            </a:solidFill>
                            <a:latin typeface="Cambria Math" panose="02040503050406030204" pitchFamily="18" charset="0"/>
                          </a:rPr>
                        </m:ctrlPr>
                      </m:sSubSup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𝛽</m:t>
                            </m:r>
                          </m:e>
                        </m:acc>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𝛿</m:t>
                        </m:r>
                      </m:e>
                      <m:sub>
                        <m:r>
                          <a:rPr lang="en-IN" sz="1800" i="1" dirty="0">
                            <a:solidFill>
                              <a:schemeClr val="tx1"/>
                            </a:solidFill>
                            <a:latin typeface="Cambria Math" panose="02040503050406030204" pitchFamily="18" charset="0"/>
                          </a:rPr>
                          <m:t>𝑘𝑗</m:t>
                        </m:r>
                      </m:sub>
                    </m:sSub>
                    <m:sSup>
                      <m:sSupPr>
                        <m:ctrlPr>
                          <a:rPr lang="en-IN" sz="1800" i="1" dirty="0">
                            <a:solidFill>
                              <a:schemeClr val="tx1"/>
                            </a:solidFill>
                            <a:latin typeface="Cambria Math" panose="02040503050406030204" pitchFamily="18" charset="0"/>
                          </a:rPr>
                        </m:ctrlPr>
                      </m:sSup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𝛽</m:t>
                            </m:r>
                          </m:e>
                        </m:acc>
                      </m:e>
                      <m:sup>
                        <m:r>
                          <a:rPr lang="en-IN" sz="1800" i="1" dirty="0">
                            <a:solidFill>
                              <a:schemeClr val="tx1"/>
                            </a:solidFill>
                            <a:latin typeface="Cambria Math" panose="02040503050406030204" pitchFamily="18" charset="0"/>
                          </a:rPr>
                          <m:t>𝛽</m:t>
                        </m:r>
                      </m:sup>
                    </m:sSup>
                  </m:oMath>
                </a14:m>
                <a:r>
                  <a:rPr lang="en-IN" sz="2400" dirty="0">
                    <a:solidFill>
                      <a:srgbClr val="0B2BB5"/>
                    </a:solidFill>
                    <a:latin typeface="Gabriola" panose="04040605051002020D02" pitchFamily="82" charset="0"/>
                  </a:rPr>
                  <a:t>) </a:t>
                </a:r>
                <a:endParaRPr lang="en-IN" sz="1600" dirty="0">
                  <a:solidFill>
                    <a:srgbClr val="0B2BB5"/>
                  </a:solidFill>
                  <a:latin typeface="Gabriola" panose="04040605051002020D02" pitchFamily="82" charset="0"/>
                </a:endParaRPr>
              </a:p>
              <a:p>
                <a:pPr marL="0" indent="0" algn="just">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acc>
                                <m:accPr>
                                  <m:chr m:val="̂"/>
                                  <m:ctrlPr>
                                    <a:rPr lang="en-IN" sz="1800" b="0" i="1" smtClean="0">
                                      <a:solidFill>
                                        <a:schemeClr val="tx1"/>
                                      </a:solidFill>
                                      <a:latin typeface="Cambria Math" panose="02040503050406030204" pitchFamily="18" charset="0"/>
                                    </a:rPr>
                                  </m:ctrlPr>
                                </m:acc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ℳ</m:t>
                                      </m:r>
                                    </m:e>
                                  </m:acc>
                                </m:e>
                              </m:acc>
                            </m:e>
                          </m:acc>
                        </m:e>
                        <m:sub>
                          <m:r>
                            <a:rPr lang="en-IN" sz="1800" b="0" i="1" dirty="0" smtClean="0">
                              <a:solidFill>
                                <a:schemeClr val="tx1"/>
                              </a:solidFill>
                              <a:latin typeface="Cambria Math" panose="02040503050406030204" pitchFamily="18" charset="0"/>
                            </a:rPr>
                            <m:t>𝑘𝑗</m:t>
                          </m:r>
                        </m:sub>
                      </m:sSub>
                      <m:r>
                        <a:rPr lang="en-IN" sz="1800" b="0" i="1" dirty="0" smtClean="0">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ℳ</m:t>
                          </m:r>
                        </m:e>
                        <m:sub>
                          <m:r>
                            <a:rPr lang="en-IN" sz="1800" i="1">
                              <a:solidFill>
                                <a:schemeClr val="tx1"/>
                              </a:solidFill>
                              <a:latin typeface="Cambria Math" panose="02040503050406030204" pitchFamily="18" charset="0"/>
                            </a:rPr>
                            <m:t>𝑘𝑗</m:t>
                          </m:r>
                        </m:sub>
                      </m:sSub>
                      <m:d>
                        <m:dPr>
                          <m:ctrlPr>
                            <a:rPr lang="en-IN" sz="1800" i="1">
                              <a:solidFill>
                                <a:schemeClr val="tx1"/>
                              </a:solidFill>
                              <a:latin typeface="Cambria Math" panose="02040503050406030204" pitchFamily="18" charset="0"/>
                            </a:rPr>
                          </m:ctrlPr>
                        </m:d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e>
                      </m:d>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𝛿</m:t>
                      </m:r>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ℳ</m:t>
                                  </m:r>
                                </m:e>
                              </m:acc>
                            </m:e>
                          </m:acc>
                        </m:e>
                        <m:sub>
                          <m:r>
                            <a:rPr lang="en-IN" sz="1800" b="0" i="1" dirty="0" smtClean="0">
                              <a:solidFill>
                                <a:schemeClr val="tx1"/>
                              </a:solidFill>
                              <a:latin typeface="Cambria Math" panose="02040503050406030204" pitchFamily="18" charset="0"/>
                            </a:rPr>
                            <m:t>𝑘𝑗</m:t>
                          </m:r>
                        </m:sub>
                      </m:sSub>
                      <m:d>
                        <m:dPr>
                          <m:ctrlPr>
                            <a:rPr lang="en-IN" sz="1800" b="0" i="1" dirty="0" smtClean="0">
                              <a:solidFill>
                                <a:schemeClr val="tx1"/>
                              </a:solidFill>
                              <a:latin typeface="Cambria Math" panose="02040503050406030204" pitchFamily="18" charset="0"/>
                            </a:rPr>
                          </m:ctrlPr>
                        </m:d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𝜀</m:t>
                              </m:r>
                            </m:e>
                          </m:acc>
                        </m:e>
                      </m:d>
                      <m:r>
                        <a:rPr lang="en-IN" sz="1800" b="0" i="1" dirty="0" smtClean="0">
                          <a:solidFill>
                            <a:schemeClr val="tx1"/>
                          </a:solidFill>
                          <a:latin typeface="Cambria Math" panose="02040503050406030204" pitchFamily="18" charset="0"/>
                        </a:rPr>
                        <m:t>=</m:t>
                      </m:r>
                      <m:d>
                        <m:dPr>
                          <m:begChr m:val="["/>
                          <m:endChr m:val="]"/>
                          <m:ctrlPr>
                            <a:rPr lang="en-IN" sz="1800" i="1" dirty="0">
                              <a:solidFill>
                                <a:schemeClr val="tx1"/>
                              </a:solidFill>
                              <a:latin typeface="Cambria Math" panose="02040503050406030204" pitchFamily="18" charset="0"/>
                            </a:rPr>
                          </m:ctrlPr>
                        </m:dPr>
                        <m:e>
                          <m:m>
                            <m:mPr>
                              <m:mcs>
                                <m:mc>
                                  <m:mcPr>
                                    <m:count m:val="2"/>
                                    <m:mcJc m:val="center"/>
                                  </m:mcPr>
                                </m:mc>
                              </m:mcs>
                              <m:ctrlPr>
                                <a:rPr lang="en-IN" sz="1800" i="1" dirty="0">
                                  <a:solidFill>
                                    <a:schemeClr val="tx1"/>
                                  </a:solidFill>
                                  <a:latin typeface="Cambria Math" panose="02040503050406030204" pitchFamily="18" charset="0"/>
                                </a:rPr>
                              </m:ctrlPr>
                            </m:mPr>
                            <m:mr>
                              <m:e>
                                <m:r>
                                  <a:rPr lang="en-IN" sz="1800" i="1" dirty="0">
                                    <a:solidFill>
                                      <a:schemeClr val="tx1"/>
                                    </a:solidFill>
                                    <a:latin typeface="Cambria Math" panose="02040503050406030204" pitchFamily="18" charset="0"/>
                                  </a:rPr>
                                  <m:t>ℜ</m:t>
                                </m:r>
                                <m:d>
                                  <m:dPr>
                                    <m:begChr m:val="["/>
                                    <m:endChr m:val="]"/>
                                    <m:ctrlPr>
                                      <a:rPr lang="en-IN" sz="1800" i="1" dirty="0">
                                        <a:solidFill>
                                          <a:schemeClr val="tx1"/>
                                        </a:solidFill>
                                        <a:latin typeface="Cambria Math" panose="02040503050406030204" pitchFamily="18" charset="0"/>
                                      </a:rPr>
                                    </m:ctrlPr>
                                  </m:dPr>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𝛼</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𝛽</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e>
                                </m:d>
                              </m:e>
                              <m:e>
                                <m:r>
                                  <a:rPr lang="en-IN" sz="1800" i="1" dirty="0">
                                    <a:solidFill>
                                      <a:schemeClr val="tx1"/>
                                    </a:solidFill>
                                    <a:latin typeface="Cambria Math" panose="02040503050406030204" pitchFamily="18" charset="0"/>
                                  </a:rPr>
                                  <m:t>ℑ</m:t>
                                </m:r>
                                <m:d>
                                  <m:dPr>
                                    <m:begChr m:val="["/>
                                    <m:endChr m:val="]"/>
                                    <m:ctrlPr>
                                      <a:rPr lang="en-IN" sz="1800" i="1" dirty="0">
                                        <a:solidFill>
                                          <a:schemeClr val="tx1"/>
                                        </a:solidFill>
                                        <a:latin typeface="Cambria Math" panose="02040503050406030204" pitchFamily="18" charset="0"/>
                                      </a:rPr>
                                    </m:ctrlPr>
                                  </m:dPr>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𝛼</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𝛽</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e>
                                </m:d>
                              </m:e>
                            </m:mr>
                            <m:mr>
                              <m:e>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ℑ</m:t>
                                </m:r>
                                <m:d>
                                  <m:dPr>
                                    <m:begChr m:val="["/>
                                    <m:endChr m:val="]"/>
                                    <m:ctrlPr>
                                      <a:rPr lang="en-IN" sz="1800" i="1" dirty="0">
                                        <a:solidFill>
                                          <a:schemeClr val="tx1"/>
                                        </a:solidFill>
                                        <a:latin typeface="Cambria Math" panose="02040503050406030204" pitchFamily="18" charset="0"/>
                                      </a:rPr>
                                    </m:ctrlPr>
                                  </m:dPr>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𝛼</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𝛽</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e>
                                </m:d>
                              </m:e>
                              <m:e>
                                <m:r>
                                  <a:rPr lang="en-IN" sz="1800" i="1" dirty="0">
                                    <a:solidFill>
                                      <a:schemeClr val="tx1"/>
                                    </a:solidFill>
                                    <a:latin typeface="Cambria Math" panose="02040503050406030204" pitchFamily="18" charset="0"/>
                                  </a:rPr>
                                  <m:t>ℜ</m:t>
                                </m:r>
                                <m:d>
                                  <m:dPr>
                                    <m:begChr m:val="["/>
                                    <m:endChr m:val="]"/>
                                    <m:ctrlPr>
                                      <a:rPr lang="en-IN" sz="1800" i="1" dirty="0">
                                        <a:solidFill>
                                          <a:schemeClr val="tx1"/>
                                        </a:solidFill>
                                        <a:latin typeface="Cambria Math" panose="02040503050406030204" pitchFamily="18" charset="0"/>
                                      </a:rPr>
                                    </m:ctrlPr>
                                  </m:dPr>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𝛼</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r>
                                      <a:rPr lang="en-IN" sz="1800" i="1" dirty="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𝛽</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sup>
                                    </m:sSubSup>
                                  </m:e>
                                </m:d>
                              </m:e>
                            </m:mr>
                          </m:m>
                        </m:e>
                      </m:d>
                      <m:r>
                        <a:rPr lang="en-IN" sz="1800" b="0" i="1" dirty="0" smtClean="0">
                          <a:solidFill>
                            <a:schemeClr val="tx1"/>
                          </a:solidFill>
                          <a:latin typeface="Cambria Math" panose="02040503050406030204" pitchFamily="18" charset="0"/>
                        </a:rPr>
                        <m:t>+</m:t>
                      </m:r>
                      <m:d>
                        <m:dPr>
                          <m:begChr m:val="["/>
                          <m:endChr m:val="]"/>
                          <m:ctrlPr>
                            <a:rPr lang="en-IN" sz="1800" b="0" i="1" dirty="0" smtClean="0">
                              <a:solidFill>
                                <a:schemeClr val="tx1"/>
                              </a:solidFill>
                              <a:latin typeface="Cambria Math" panose="02040503050406030204" pitchFamily="18" charset="0"/>
                            </a:rPr>
                          </m:ctrlPr>
                        </m:dPr>
                        <m:e>
                          <m:m>
                            <m:mPr>
                              <m:mcs>
                                <m:mc>
                                  <m:mcPr>
                                    <m:count m:val="2"/>
                                    <m:mcJc m:val="center"/>
                                  </m:mcPr>
                                </m:mc>
                              </m:mcs>
                              <m:ctrlPr>
                                <a:rPr lang="en-IN" sz="1800" b="0" i="1" dirty="0" smtClean="0">
                                  <a:solidFill>
                                    <a:schemeClr val="tx1"/>
                                  </a:solidFill>
                                  <a:latin typeface="Cambria Math" panose="02040503050406030204" pitchFamily="18" charset="0"/>
                                </a:rPr>
                              </m:ctrlPr>
                            </m:mPr>
                            <m:mr>
                              <m:e>
                                <m:r>
                                  <m:rPr>
                                    <m:brk m:alnAt="7"/>
                                  </m:rPr>
                                  <a:rPr lang="en-IN" sz="1800" b="0" i="1" dirty="0" smtClean="0">
                                    <a:solidFill>
                                      <a:schemeClr val="tx1"/>
                                    </a:solidFill>
                                    <a:latin typeface="Cambria Math" panose="02040503050406030204" pitchFamily="18" charset="0"/>
                                  </a:rPr>
                                  <m:t>ℜ</m:t>
                                </m:r>
                                <m:d>
                                  <m:dPr>
                                    <m:begChr m:val="["/>
                                    <m:endChr m:val="]"/>
                                    <m:ctrlPr>
                                      <a:rPr lang="en-IN" sz="1800" b="0" i="1" dirty="0" smtClean="0">
                                        <a:solidFill>
                                          <a:schemeClr val="tx1"/>
                                        </a:solidFill>
                                        <a:latin typeface="Cambria Math" panose="02040503050406030204" pitchFamily="18" charset="0"/>
                                      </a:rPr>
                                    </m:ctrlPr>
                                  </m:dPr>
                                  <m:e>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𝒸</m:t>
                                        </m:r>
                                      </m:e>
                                      <m:sub>
                                        <m:r>
                                          <a:rPr lang="en-IN" sz="1800" b="0" i="1" dirty="0" smtClean="0">
                                            <a:solidFill>
                                              <a:schemeClr val="tx1"/>
                                            </a:solidFill>
                                            <a:latin typeface="Cambria Math" panose="02040503050406030204" pitchFamily="18" charset="0"/>
                                          </a:rPr>
                                          <m:t>𝑘𝑗</m:t>
                                        </m:r>
                                      </m:sub>
                                      <m:sup>
                                        <m:r>
                                          <a:rPr lang="en-IN" sz="1800" b="0" i="1" dirty="0" smtClean="0">
                                            <a:solidFill>
                                              <a:schemeClr val="tx1"/>
                                            </a:solidFill>
                                            <a:latin typeface="Cambria Math" panose="02040503050406030204" pitchFamily="18" charset="0"/>
                                          </a:rPr>
                                          <m:t>𝛼</m:t>
                                        </m:r>
                                      </m:sup>
                                    </m:sSubSup>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𝒸</m:t>
                                        </m:r>
                                      </m:e>
                                      <m:sub>
                                        <m:r>
                                          <a:rPr lang="en-IN" sz="1800" i="1" dirty="0">
                                            <a:solidFill>
                                              <a:schemeClr val="tx1"/>
                                            </a:solidFill>
                                            <a:latin typeface="Cambria Math" panose="02040503050406030204" pitchFamily="18" charset="0"/>
                                          </a:rPr>
                                          <m:t>𝑘𝑗</m:t>
                                        </m:r>
                                      </m:sub>
                                      <m:sup>
                                        <m:r>
                                          <a:rPr lang="en-IN" sz="1800" b="0" i="1" dirty="0" smtClean="0">
                                            <a:solidFill>
                                              <a:schemeClr val="tx1"/>
                                            </a:solidFill>
                                            <a:latin typeface="Cambria Math" panose="02040503050406030204" pitchFamily="18" charset="0"/>
                                          </a:rPr>
                                          <m:t>𝛽</m:t>
                                        </m:r>
                                        <m:r>
                                          <a:rPr lang="en-IN" sz="1800" b="0" i="1" dirty="0" smtClean="0">
                                            <a:solidFill>
                                              <a:schemeClr val="tx1"/>
                                            </a:solidFill>
                                            <a:latin typeface="Cambria Math" panose="02040503050406030204" pitchFamily="18" charset="0"/>
                                          </a:rPr>
                                          <m:t> </m:t>
                                        </m:r>
                                      </m:sup>
                                    </m:sSubSup>
                                  </m:e>
                                </m:d>
                              </m:e>
                              <m:e>
                                <m:r>
                                  <m:rPr>
                                    <m:brk m:alnAt="7"/>
                                  </m:rPr>
                                  <a:rPr lang="en-IN" sz="1800" b="0" i="1" dirty="0" smtClean="0">
                                    <a:solidFill>
                                      <a:schemeClr val="tx1"/>
                                    </a:solidFill>
                                    <a:latin typeface="Cambria Math" panose="02040503050406030204" pitchFamily="18" charset="0"/>
                                  </a:rPr>
                                  <m:t>ℜ</m:t>
                                </m:r>
                                <m:d>
                                  <m:dPr>
                                    <m:begChr m:val="["/>
                                    <m:endChr m:val="]"/>
                                    <m:ctrlPr>
                                      <a:rPr lang="en-IN" sz="1800" b="0" i="1" dirty="0" smtClean="0">
                                        <a:solidFill>
                                          <a:schemeClr val="tx1"/>
                                        </a:solidFill>
                                        <a:latin typeface="Cambria Math" panose="02040503050406030204" pitchFamily="18" charset="0"/>
                                      </a:rPr>
                                    </m:ctrlPr>
                                  </m:dPr>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𝒸</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𝛼</m:t>
                                        </m:r>
                                      </m:sup>
                                    </m:sSubSup>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𝒸</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r>
                                          <a:rPr lang="en-IN" sz="1800" i="1" dirty="0">
                                            <a:solidFill>
                                              <a:schemeClr val="tx1"/>
                                            </a:solidFill>
                                            <a:latin typeface="Cambria Math" panose="02040503050406030204" pitchFamily="18" charset="0"/>
                                          </a:rPr>
                                          <m:t> </m:t>
                                        </m:r>
                                      </m:sup>
                                    </m:sSubSup>
                                  </m:e>
                                </m:d>
                              </m:e>
                            </m:mr>
                            <m:mr>
                              <m:e>
                                <m:r>
                                  <a:rPr lang="en-IN" sz="1800" b="0" i="1" dirty="0" smtClean="0">
                                    <a:solidFill>
                                      <a:schemeClr val="tx1"/>
                                    </a:solidFill>
                                    <a:latin typeface="Cambria Math" panose="02040503050406030204" pitchFamily="18" charset="0"/>
                                  </a:rPr>
                                  <m:t>−</m:t>
                                </m:r>
                                <m:r>
                                  <m:rPr>
                                    <m:brk m:alnAt="7"/>
                                  </m:rPr>
                                  <a:rPr lang="en-IN" sz="1800" b="0" i="1" dirty="0" smtClean="0">
                                    <a:solidFill>
                                      <a:schemeClr val="tx1"/>
                                    </a:solidFill>
                                    <a:latin typeface="Cambria Math" panose="02040503050406030204" pitchFamily="18" charset="0"/>
                                  </a:rPr>
                                  <m:t>ℑ</m:t>
                                </m:r>
                                <m:d>
                                  <m:dPr>
                                    <m:begChr m:val="["/>
                                    <m:endChr m:val="]"/>
                                    <m:ctrlPr>
                                      <a:rPr lang="en-IN" sz="1800" b="0" i="1" dirty="0" smtClean="0">
                                        <a:solidFill>
                                          <a:schemeClr val="tx1"/>
                                        </a:solidFill>
                                        <a:latin typeface="Cambria Math" panose="02040503050406030204" pitchFamily="18" charset="0"/>
                                      </a:rPr>
                                    </m:ctrlPr>
                                  </m:dPr>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𝒸</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𝛼</m:t>
                                        </m:r>
                                      </m:sup>
                                    </m:sSubSup>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𝒸</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r>
                                          <a:rPr lang="en-IN" sz="1800" i="1" dirty="0">
                                            <a:solidFill>
                                              <a:schemeClr val="tx1"/>
                                            </a:solidFill>
                                            <a:latin typeface="Cambria Math" panose="02040503050406030204" pitchFamily="18" charset="0"/>
                                          </a:rPr>
                                          <m:t> </m:t>
                                        </m:r>
                                      </m:sup>
                                    </m:sSubSup>
                                  </m:e>
                                </m:d>
                              </m:e>
                              <m:e>
                                <m:r>
                                  <m:rPr>
                                    <m:brk m:alnAt="7"/>
                                  </m:rPr>
                                  <a:rPr lang="en-IN" sz="1800" b="0" i="1" dirty="0" smtClean="0">
                                    <a:solidFill>
                                      <a:schemeClr val="tx1"/>
                                    </a:solidFill>
                                    <a:latin typeface="Cambria Math" panose="02040503050406030204" pitchFamily="18" charset="0"/>
                                  </a:rPr>
                                  <m:t>ℑ</m:t>
                                </m:r>
                                <m:d>
                                  <m:dPr>
                                    <m:begChr m:val="["/>
                                    <m:endChr m:val="]"/>
                                    <m:ctrlPr>
                                      <a:rPr lang="en-IN" sz="1800" b="0" i="1" dirty="0" smtClean="0">
                                        <a:solidFill>
                                          <a:schemeClr val="tx1"/>
                                        </a:solidFill>
                                        <a:latin typeface="Cambria Math" panose="02040503050406030204" pitchFamily="18" charset="0"/>
                                      </a:rPr>
                                    </m:ctrlPr>
                                  </m:dPr>
                                  <m:e>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𝒸</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𝛼</m:t>
                                        </m:r>
                                      </m:sup>
                                    </m:sSubSup>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𝒸</m:t>
                                        </m:r>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𝛽</m:t>
                                        </m:r>
                                        <m:r>
                                          <a:rPr lang="en-IN" sz="1800" i="1" dirty="0">
                                            <a:solidFill>
                                              <a:schemeClr val="tx1"/>
                                            </a:solidFill>
                                            <a:latin typeface="Cambria Math" panose="02040503050406030204" pitchFamily="18" charset="0"/>
                                          </a:rPr>
                                          <m:t> </m:t>
                                        </m:r>
                                      </m:sup>
                                    </m:sSubSup>
                                  </m:e>
                                </m:d>
                              </m:e>
                            </m:mr>
                          </m:m>
                        </m:e>
                      </m:d>
                      <m:r>
                        <a:rPr lang="en-IN" sz="1800" b="0" i="1" dirty="0" smtClean="0">
                          <a:solidFill>
                            <a:schemeClr val="tx1"/>
                          </a:solidFill>
                          <a:latin typeface="Cambria Math" panose="02040503050406030204" pitchFamily="18" charset="0"/>
                        </a:rPr>
                        <m:t>𝛿</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𝑁</m:t>
                          </m:r>
                        </m:e>
                      </m:acc>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𝓉</m:t>
                          </m:r>
                        </m:e>
                      </m:d>
                      <m:r>
                        <a:rPr lang="en-IN" sz="1800" b="0" i="1" dirty="0"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gn="just">
                  <a:lnSpc>
                    <a:spcPct val="110000"/>
                  </a:lnSpc>
                  <a:spcBef>
                    <a:spcPts val="600"/>
                  </a:spcBef>
                  <a:spcAft>
                    <a:spcPts val="600"/>
                  </a:spcAft>
                  <a:buFont typeface="Wingdings" panose="05000000000000000000" pitchFamily="2" charset="2"/>
                  <a:buChar char="Ø"/>
                </a:pPr>
                <a:endParaRPr lang="en-IN" sz="1600" dirty="0">
                  <a:solidFill>
                    <a:srgbClr val="0B2BB5"/>
                  </a:solidFill>
                  <a:latin typeface="Book Antiqua" panose="02040602050305030304" pitchFamily="18" charset="0"/>
                </a:endParaRPr>
              </a:p>
              <a:p>
                <a:pPr algn="just">
                  <a:lnSpc>
                    <a:spcPct val="110000"/>
                  </a:lnSpc>
                  <a:spcBef>
                    <a:spcPts val="600"/>
                  </a:spcBef>
                  <a:spcAft>
                    <a:spcPts val="600"/>
                  </a:spcAft>
                  <a:buFont typeface="Wingdings" panose="05000000000000000000" pitchFamily="2" charset="2"/>
                  <a:buChar char="Ø"/>
                </a:pPr>
                <a:r>
                  <a:rPr lang="en-IN" sz="2400" b="1" dirty="0">
                    <a:solidFill>
                      <a:srgbClr val="0B2BB5"/>
                    </a:solidFill>
                    <a:latin typeface="Gabriola" panose="04040605051002020D02" pitchFamily="82" charset="0"/>
                  </a:rPr>
                  <a:t>The new transformed covariance matrix with operator valued elements then takes the form</a:t>
                </a:r>
                <a:endParaRPr lang="en-IN" sz="1600" b="1" dirty="0">
                  <a:solidFill>
                    <a:srgbClr val="0B2BB5"/>
                  </a:solidFill>
                  <a:latin typeface="Gabriola" panose="04040605051002020D02" pitchFamily="82" charset="0"/>
                </a:endParaRPr>
              </a:p>
              <a:p>
                <a:pPr marL="0" indent="0" algn="just">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acc>
                                <m:accPr>
                                  <m:chr m:val="̂"/>
                                  <m:ctrlPr>
                                    <a:rPr lang="en-IN" sz="1800" b="0" i="1" dirty="0" smtClean="0">
                                      <a:solidFill>
                                        <a:schemeClr val="tx1"/>
                                      </a:solidFill>
                                      <a:latin typeface="Cambria Math" panose="02040503050406030204" pitchFamily="18" charset="0"/>
                                    </a:rPr>
                                  </m:ctrlPr>
                                </m:accPr>
                                <m:e>
                                  <m:acc>
                                    <m:accPr>
                                      <m:chr m:val="̃"/>
                                      <m:ctrlPr>
                                        <a:rPr lang="en-IN" sz="1800" b="0" i="1" dirty="0" smtClean="0">
                                          <a:solidFill>
                                            <a:schemeClr val="tx1"/>
                                          </a:solidFill>
                                          <a:latin typeface="Cambria Math" panose="02040503050406030204" pitchFamily="18" charset="0"/>
                                        </a:rPr>
                                      </m:ctrlPr>
                                    </m:accPr>
                                    <m:e>
                                      <m:r>
                                        <m:rPr>
                                          <m:sty m:val="p"/>
                                        </m:rPr>
                                        <a:rPr lang="en-IN" sz="1800" b="0" i="0" dirty="0" smtClean="0">
                                          <a:solidFill>
                                            <a:schemeClr val="tx1"/>
                                          </a:solidFill>
                                          <a:latin typeface="Cambria Math" panose="02040503050406030204" pitchFamily="18" charset="0"/>
                                        </a:rPr>
                                        <m:t>Σ</m:t>
                                      </m:r>
                                    </m:e>
                                  </m:acc>
                                </m:e>
                              </m:acc>
                            </m:e>
                          </m:acc>
                        </m:e>
                        <m:sub>
                          <m:r>
                            <a:rPr lang="en-IN" sz="1800" b="0" i="1" dirty="0" smtClean="0">
                              <a:solidFill>
                                <a:schemeClr val="tx1"/>
                              </a:solidFill>
                              <a:latin typeface="Cambria Math" panose="02040503050406030204" pitchFamily="18" charset="0"/>
                            </a:rPr>
                            <m:t>𝑘</m:t>
                          </m:r>
                        </m:sub>
                      </m:sSub>
                      <m:d>
                        <m:dPr>
                          <m:ctrlPr>
                            <a:rPr lang="en-IN" sz="1800" b="0" i="1" dirty="0" smtClean="0">
                              <a:solidFill>
                                <a:schemeClr val="tx1"/>
                              </a:solidFill>
                              <a:latin typeface="Cambria Math" panose="02040503050406030204" pitchFamily="18" charset="0"/>
                            </a:rPr>
                          </m:ctrlPr>
                        </m:d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𝜀</m:t>
                              </m:r>
                            </m:e>
                          </m:acc>
                        </m:e>
                      </m:d>
                      <m:r>
                        <a:rPr lang="en-IN" sz="1800" i="1" dirty="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acc>
                            <m:accPr>
                              <m:chr m:val="̂"/>
                              <m:ctrlPr>
                                <a:rPr lang="en-IN" sz="1800" i="1">
                                  <a:solidFill>
                                    <a:schemeClr val="tx1"/>
                                  </a:solidFill>
                                  <a:latin typeface="Cambria Math" panose="02040503050406030204" pitchFamily="18" charset="0"/>
                                </a:rPr>
                              </m:ctrlPr>
                            </m:accPr>
                            <m:e>
                              <m:acc>
                                <m:accPr>
                                  <m:chr m:val="̂"/>
                                  <m:ctrlPr>
                                    <a:rPr lang="en-IN" sz="1800" i="1">
                                      <a:solidFill>
                                        <a:schemeClr val="tx1"/>
                                      </a:solidFill>
                                      <a:latin typeface="Cambria Math" panose="02040503050406030204" pitchFamily="18" charset="0"/>
                                    </a:rPr>
                                  </m:ctrlPr>
                                </m:acc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ℳ</m:t>
                                      </m:r>
                                    </m:e>
                                  </m:acc>
                                </m:e>
                              </m:acc>
                            </m:e>
                          </m:acc>
                        </m:e>
                        <m:sub>
                          <m:r>
                            <a:rPr lang="en-IN" sz="1800" i="1" dirty="0">
                              <a:solidFill>
                                <a:schemeClr val="tx1"/>
                              </a:solidFill>
                              <a:latin typeface="Cambria Math" panose="02040503050406030204" pitchFamily="18" charset="0"/>
                            </a:rPr>
                            <m:t>𝑘</m:t>
                          </m:r>
                          <m:r>
                            <a:rPr lang="en-IN" sz="1800" b="0" i="1" dirty="0" smtClean="0">
                              <a:solidFill>
                                <a:schemeClr val="tx1"/>
                              </a:solidFill>
                              <a:latin typeface="Cambria Math" panose="02040503050406030204" pitchFamily="18" charset="0"/>
                            </a:rPr>
                            <m:t>𝑘</m:t>
                          </m:r>
                        </m:sub>
                      </m:sSub>
                      <m:d>
                        <m:dPr>
                          <m:ctrlPr>
                            <a:rPr lang="en-IN" sz="1800" i="1" dirty="0">
                              <a:solidFill>
                                <a:schemeClr val="tx1"/>
                              </a:solidFill>
                              <a:latin typeface="Cambria Math" panose="02040503050406030204" pitchFamily="18" charset="0"/>
                            </a:rPr>
                          </m:ctrlPr>
                        </m:d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e>
                      </m:d>
                      <m:sSub>
                        <m:sSubPr>
                          <m:ctrlPr>
                            <a:rPr lang="en-IN" sz="1800" i="1" dirty="0">
                              <a:solidFill>
                                <a:schemeClr val="tx1"/>
                              </a:solidFill>
                              <a:latin typeface="Cambria Math" panose="02040503050406030204" pitchFamily="18" charset="0"/>
                            </a:rPr>
                          </m:ctrlPr>
                        </m:sSubPr>
                        <m:e>
                          <m:r>
                            <m:rPr>
                              <m:sty m:val="p"/>
                            </m:rPr>
                            <a:rPr lang="en-IN" sz="1800" dirty="0">
                              <a:solidFill>
                                <a:schemeClr val="tx1"/>
                              </a:solidFill>
                              <a:latin typeface="Cambria Math" panose="02040503050406030204" pitchFamily="18" charset="0"/>
                            </a:rPr>
                            <m:t>Σ</m:t>
                          </m:r>
                        </m:e>
                        <m:sub>
                          <m:r>
                            <m:rPr>
                              <m:sty m:val="p"/>
                            </m:rPr>
                            <a:rPr lang="en-IN" sz="1800" dirty="0">
                              <a:solidFill>
                                <a:schemeClr val="tx1"/>
                              </a:solidFill>
                              <a:latin typeface="Cambria Math" panose="02040503050406030204" pitchFamily="18" charset="0"/>
                            </a:rPr>
                            <m:t>sq</m:t>
                          </m:r>
                          <m:r>
                            <a:rPr lang="en-IN" sz="1800" dirty="0">
                              <a:solidFill>
                                <a:schemeClr val="tx1"/>
                              </a:solidFill>
                              <a:latin typeface="Cambria Math" panose="02040503050406030204" pitchFamily="18" charset="0"/>
                            </a:rPr>
                            <m:t>.</m:t>
                          </m:r>
                        </m:sub>
                      </m:sSub>
                      <m:d>
                        <m:dPr>
                          <m:begChr m:val="["/>
                          <m:endChr m:val="]"/>
                          <m:ctrlPr>
                            <a:rPr lang="en-IN" sz="1800" i="1" dirty="0">
                              <a:solidFill>
                                <a:schemeClr val="tx1"/>
                              </a:solidFill>
                              <a:latin typeface="Cambria Math" panose="02040503050406030204" pitchFamily="18" charset="0"/>
                            </a:rPr>
                          </m:ctrlPr>
                        </m:dPr>
                        <m:e>
                          <m:r>
                            <a:rPr lang="en-IN" sz="1800" dirty="0">
                              <a:solidFill>
                                <a:schemeClr val="tx1"/>
                              </a:solidFill>
                              <a:latin typeface="Cambria Math" panose="02040503050406030204" pitchFamily="18" charset="0"/>
                            </a:rPr>
                            <m:t>0</m:t>
                          </m:r>
                        </m:e>
                      </m:d>
                      <m:sSubSup>
                        <m:sSubSupPr>
                          <m:ctrlPr>
                            <a:rPr lang="en-IN" sz="1800" b="0" i="1" dirty="0" smtClean="0">
                              <a:solidFill>
                                <a:schemeClr val="tx1"/>
                              </a:solidFill>
                              <a:latin typeface="Cambria Math" panose="02040503050406030204" pitchFamily="18" charset="0"/>
                            </a:rPr>
                          </m:ctrlPr>
                        </m:sSubSupPr>
                        <m:e>
                          <m:acc>
                            <m:accPr>
                              <m:chr m:val="̂"/>
                              <m:ctrlPr>
                                <a:rPr lang="en-IN" sz="1800" i="1">
                                  <a:solidFill>
                                    <a:schemeClr val="tx1"/>
                                  </a:solidFill>
                                  <a:latin typeface="Cambria Math" panose="02040503050406030204" pitchFamily="18" charset="0"/>
                                </a:rPr>
                              </m:ctrlPr>
                            </m:accPr>
                            <m:e>
                              <m:acc>
                                <m:accPr>
                                  <m:chr m:val="̂"/>
                                  <m:ctrlPr>
                                    <a:rPr lang="en-IN" sz="1800" i="1">
                                      <a:solidFill>
                                        <a:schemeClr val="tx1"/>
                                      </a:solidFill>
                                      <a:latin typeface="Cambria Math" panose="02040503050406030204" pitchFamily="18" charset="0"/>
                                    </a:rPr>
                                  </m:ctrlPr>
                                </m:acc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ℳ</m:t>
                                      </m:r>
                                    </m:e>
                                  </m:acc>
                                </m:e>
                              </m:acc>
                            </m:e>
                          </m:acc>
                        </m:e>
                        <m:sub>
                          <m:r>
                            <a:rPr lang="en-IN" sz="1800" i="1" dirty="0">
                              <a:solidFill>
                                <a:schemeClr val="tx1"/>
                              </a:solidFill>
                              <a:latin typeface="Cambria Math" panose="02040503050406030204" pitchFamily="18" charset="0"/>
                            </a:rPr>
                            <m:t>𝑘</m:t>
                          </m:r>
                          <m:r>
                            <a:rPr lang="en-IN" sz="1800" b="0" i="1" dirty="0" smtClean="0">
                              <a:solidFill>
                                <a:schemeClr val="tx1"/>
                              </a:solidFill>
                              <a:latin typeface="Cambria Math" panose="02040503050406030204" pitchFamily="18" charset="0"/>
                            </a:rPr>
                            <m:t>𝑘</m:t>
                          </m:r>
                        </m:sub>
                        <m:sup>
                          <m:r>
                            <a:rPr lang="en-IN" sz="1800" b="0" i="1" dirty="0" smtClean="0">
                              <a:solidFill>
                                <a:schemeClr val="tx1"/>
                              </a:solidFill>
                              <a:latin typeface="Cambria Math" panose="02040503050406030204" pitchFamily="18" charset="0"/>
                            </a:rPr>
                            <m:t>𝑇</m:t>
                          </m:r>
                        </m:sup>
                      </m:sSubSup>
                      <m:d>
                        <m:dPr>
                          <m:ctrlPr>
                            <a:rPr lang="en-IN" sz="1800" i="1" dirty="0">
                              <a:solidFill>
                                <a:schemeClr val="tx1"/>
                              </a:solidFill>
                              <a:latin typeface="Cambria Math" panose="02040503050406030204" pitchFamily="18" charset="0"/>
                            </a:rPr>
                          </m:ctrlPr>
                        </m:d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e>
                      </m:d>
                      <m:r>
                        <a:rPr lang="en-IN" sz="1800" i="1" dirty="0">
                          <a:solidFill>
                            <a:schemeClr val="tx1"/>
                          </a:solidFill>
                          <a:latin typeface="Cambria Math" panose="02040503050406030204" pitchFamily="18" charset="0"/>
                        </a:rPr>
                        <m:t>+</m:t>
                      </m:r>
                      <m:nary>
                        <m:naryPr>
                          <m:chr m:val="∑"/>
                          <m:supHide m:val="on"/>
                          <m:ctrlPr>
                            <a:rPr lang="en-IN" sz="1800" i="1" dirty="0">
                              <a:solidFill>
                                <a:schemeClr val="tx1"/>
                              </a:solidFill>
                              <a:latin typeface="Cambria Math" panose="02040503050406030204" pitchFamily="18" charset="0"/>
                            </a:rPr>
                          </m:ctrlPr>
                        </m:naryPr>
                        <m:sub>
                          <m:r>
                            <a:rPr lang="en-IN" sz="1800" i="1" dirty="0">
                              <a:solidFill>
                                <a:schemeClr val="tx1"/>
                              </a:solidFill>
                              <a:latin typeface="Cambria Math" panose="02040503050406030204" pitchFamily="18" charset="0"/>
                            </a:rPr>
                            <m:t>𝑗</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𝑘</m:t>
                          </m:r>
                        </m:sub>
                        <m:sup/>
                        <m:e>
                          <m:sSub>
                            <m:sSubPr>
                              <m:ctrlPr>
                                <a:rPr lang="en-IN" sz="1800" i="1" dirty="0">
                                  <a:solidFill>
                                    <a:schemeClr val="tx1"/>
                                  </a:solidFill>
                                  <a:latin typeface="Cambria Math" panose="02040503050406030204" pitchFamily="18" charset="0"/>
                                </a:rPr>
                              </m:ctrlPr>
                            </m:sSubPr>
                            <m:e>
                              <m:acc>
                                <m:accPr>
                                  <m:chr m:val="̂"/>
                                  <m:ctrlPr>
                                    <a:rPr lang="en-IN" sz="1800" i="1">
                                      <a:solidFill>
                                        <a:schemeClr val="tx1"/>
                                      </a:solidFill>
                                      <a:latin typeface="Cambria Math" panose="02040503050406030204" pitchFamily="18" charset="0"/>
                                    </a:rPr>
                                  </m:ctrlPr>
                                </m:accPr>
                                <m:e>
                                  <m:acc>
                                    <m:accPr>
                                      <m:chr m:val="̂"/>
                                      <m:ctrlPr>
                                        <a:rPr lang="en-IN" sz="1800" i="1">
                                          <a:solidFill>
                                            <a:schemeClr val="tx1"/>
                                          </a:solidFill>
                                          <a:latin typeface="Cambria Math" panose="02040503050406030204" pitchFamily="18" charset="0"/>
                                        </a:rPr>
                                      </m:ctrlPr>
                                    </m:acc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ℳ</m:t>
                                          </m:r>
                                        </m:e>
                                      </m:acc>
                                    </m:e>
                                  </m:acc>
                                </m:e>
                              </m:acc>
                            </m:e>
                            <m:sub>
                              <m:r>
                                <a:rPr lang="en-IN" sz="1800" i="1" dirty="0">
                                  <a:solidFill>
                                    <a:schemeClr val="tx1"/>
                                  </a:solidFill>
                                  <a:latin typeface="Cambria Math" panose="02040503050406030204" pitchFamily="18" charset="0"/>
                                </a:rPr>
                                <m:t>𝑘𝑗</m:t>
                              </m:r>
                            </m:sub>
                          </m:sSub>
                          <m:d>
                            <m:dPr>
                              <m:ctrlPr>
                                <a:rPr lang="en-IN" sz="1800" i="1" dirty="0">
                                  <a:solidFill>
                                    <a:schemeClr val="tx1"/>
                                  </a:solidFill>
                                  <a:latin typeface="Cambria Math" panose="02040503050406030204" pitchFamily="18" charset="0"/>
                                </a:rPr>
                              </m:ctrlPr>
                            </m:d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e>
                          </m:d>
                          <m:sSubSup>
                            <m:sSubSupPr>
                              <m:ctrlPr>
                                <a:rPr lang="en-IN" sz="1800" i="1" dirty="0" smtClean="0">
                                  <a:solidFill>
                                    <a:schemeClr val="tx1"/>
                                  </a:solidFill>
                                  <a:latin typeface="Cambria Math" panose="02040503050406030204" pitchFamily="18" charset="0"/>
                                </a:rPr>
                              </m:ctrlPr>
                            </m:sSubSupPr>
                            <m:e>
                              <m:acc>
                                <m:accPr>
                                  <m:chr m:val="̂"/>
                                  <m:ctrlPr>
                                    <a:rPr lang="en-IN" sz="1800" b="0" i="1" dirty="0" smtClean="0">
                                      <a:solidFill>
                                        <a:schemeClr val="tx1"/>
                                      </a:solidFill>
                                      <a:latin typeface="Cambria Math" panose="02040503050406030204" pitchFamily="18" charset="0"/>
                                    </a:rPr>
                                  </m:ctrlPr>
                                </m:accPr>
                                <m:e>
                                  <m:acc>
                                    <m:accPr>
                                      <m:chr m:val="̂"/>
                                      <m:ctrlPr>
                                        <a:rPr lang="en-IN" sz="1800" b="0" i="1" dirty="0" smtClean="0">
                                          <a:solidFill>
                                            <a:schemeClr val="tx1"/>
                                          </a:solidFill>
                                          <a:latin typeface="Cambria Math" panose="02040503050406030204" pitchFamily="18" charset="0"/>
                                        </a:rPr>
                                      </m:ctrlPr>
                                    </m:acc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ℳ</m:t>
                                          </m:r>
                                        </m:e>
                                      </m:acc>
                                    </m:e>
                                  </m:acc>
                                </m:e>
                              </m:acc>
                            </m:e>
                            <m:sub>
                              <m:r>
                                <a:rPr lang="en-IN" sz="1800" i="1" dirty="0">
                                  <a:solidFill>
                                    <a:schemeClr val="tx1"/>
                                  </a:solidFill>
                                  <a:latin typeface="Cambria Math" panose="02040503050406030204" pitchFamily="18" charset="0"/>
                                </a:rPr>
                                <m:t>𝑘𝑗</m:t>
                              </m:r>
                            </m:sub>
                            <m:sup>
                              <m:r>
                                <a:rPr lang="en-IN" sz="1800" i="1" dirty="0">
                                  <a:solidFill>
                                    <a:schemeClr val="tx1"/>
                                  </a:solidFill>
                                  <a:latin typeface="Cambria Math" panose="02040503050406030204" pitchFamily="18" charset="0"/>
                                </a:rPr>
                                <m:t>𝑇</m:t>
                              </m:r>
                            </m:sup>
                          </m:sSubSup>
                          <m:d>
                            <m:dPr>
                              <m:ctrlPr>
                                <a:rPr lang="en-IN" sz="1800" i="1" dirty="0">
                                  <a:solidFill>
                                    <a:schemeClr val="tx1"/>
                                  </a:solidFill>
                                  <a:latin typeface="Cambria Math" panose="02040503050406030204" pitchFamily="18" charset="0"/>
                                </a:rPr>
                              </m:ctrlPr>
                            </m:d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e>
                          </m:d>
                        </m:e>
                      </m:nary>
                      <m:r>
                        <a:rPr lang="en-IN" sz="1800" b="0" i="1" dirty="0" smtClean="0">
                          <a:solidFill>
                            <a:schemeClr val="tx1"/>
                          </a:solidFill>
                          <a:latin typeface="Cambria Math" panose="02040503050406030204" pitchFamily="18" charset="0"/>
                        </a:rPr>
                        <m:t>.</m:t>
                      </m:r>
                    </m:oMath>
                  </m:oMathPara>
                </a14:m>
                <a:endParaRPr lang="en-IN" sz="1800" dirty="0">
                  <a:solidFill>
                    <a:schemeClr val="tx1"/>
                  </a:solidFill>
                  <a:latin typeface="Book Antiqua" panose="02040602050305030304" pitchFamily="18" charset="0"/>
                </a:endParaRPr>
              </a:p>
              <a:p>
                <a:pPr marL="0" indent="0" algn="just">
                  <a:lnSpc>
                    <a:spcPct val="110000"/>
                  </a:lnSpc>
                  <a:spcBef>
                    <a:spcPts val="600"/>
                  </a:spcBef>
                  <a:spcAft>
                    <a:spcPts val="600"/>
                  </a:spcAft>
                  <a:buNone/>
                </a:pPr>
                <a:endParaRPr lang="en-IN" sz="2400" b="0" dirty="0">
                  <a:solidFill>
                    <a:srgbClr val="0B2BB5"/>
                  </a:solidFill>
                  <a:latin typeface="Gabriola" panose="04040605051002020D02" pitchFamily="82" charset="0"/>
                </a:endParaRPr>
              </a:p>
              <a:p>
                <a:pPr marL="0" indent="0" algn="just">
                  <a:lnSpc>
                    <a:spcPct val="110000"/>
                  </a:lnSpc>
                  <a:spcBef>
                    <a:spcPts val="600"/>
                  </a:spcBef>
                  <a:spcAft>
                    <a:spcPts val="600"/>
                  </a:spcAft>
                  <a:buNone/>
                </a:pPr>
                <a:endParaRPr lang="en-IN" sz="1800" b="0" dirty="0">
                  <a:solidFill>
                    <a:srgbClr val="0B2BB5"/>
                  </a:solidFill>
                  <a:latin typeface="Gabriola" panose="04040605051002020D02" pitchFamily="82" charset="0"/>
                </a:endParaRPr>
              </a:p>
              <a:p>
                <a:pPr algn="just">
                  <a:lnSpc>
                    <a:spcPct val="110000"/>
                  </a:lnSpc>
                  <a:spcBef>
                    <a:spcPts val="600"/>
                  </a:spcBef>
                  <a:spcAft>
                    <a:spcPts val="600"/>
                  </a:spcAft>
                  <a:buFont typeface="Wingdings" panose="05000000000000000000" pitchFamily="2" charset="2"/>
                  <a:buChar char="Ø"/>
                </a:pPr>
                <a:endParaRPr lang="en-IN" sz="1000" dirty="0">
                  <a:solidFill>
                    <a:srgbClr val="0B2BB5"/>
                  </a:solidFill>
                  <a:latin typeface="Book Antiqua" panose="02040602050305030304" pitchFamily="18" charset="0"/>
                </a:endParaRP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202518" y="42958"/>
                <a:ext cx="11635587" cy="6744468"/>
              </a:xfrm>
              <a:blipFill>
                <a:blip r:embed="rId2"/>
                <a:stretch>
                  <a:fillRect l="-681" t="-1175"/>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FC9794A7-AE73-A410-C33E-D2865F20C200}"/>
              </a:ext>
            </a:extLst>
          </p:cNvPr>
          <p:cNvSpPr>
            <a:spLocks noGrp="1"/>
          </p:cNvSpPr>
          <p:nvPr>
            <p:ph type="sldNum" sz="quarter" idx="12"/>
          </p:nvPr>
        </p:nvSpPr>
        <p:spPr/>
        <p:txBody>
          <a:bodyPr/>
          <a:lstStyle/>
          <a:p>
            <a:fld id="{1F389A8C-0E70-4ABF-BB80-974D4641D6A7}" type="slidenum">
              <a:rPr lang="en-IN" smtClean="0"/>
              <a:t>23</a:t>
            </a:fld>
            <a:endParaRPr lang="en-IN" dirty="0"/>
          </a:p>
        </p:txBody>
      </p:sp>
    </p:spTree>
    <p:extLst>
      <p:ext uri="{BB962C8B-B14F-4D97-AF65-F5344CB8AC3E}">
        <p14:creationId xmlns:p14="http://schemas.microsoft.com/office/powerpoint/2010/main" val="2819762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A2AEA-D86B-BE62-CA95-7FB71453059D}"/>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5C0C9C50-8A6B-D7B5-F10B-147A965E5C5A}"/>
                  </a:ext>
                </a:extLst>
              </p:cNvPr>
              <p:cNvSpPr txBox="1">
                <a:spLocks/>
              </p:cNvSpPr>
              <p:nvPr/>
            </p:nvSpPr>
            <p:spPr>
              <a:xfrm>
                <a:off x="262864" y="862000"/>
                <a:ext cx="11666271" cy="59376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300"/>
                  </a:spcBef>
                  <a:spcAft>
                    <a:spcPts val="300"/>
                  </a:spcAft>
                  <a:buFont typeface="Wingdings" panose="05000000000000000000" pitchFamily="2" charset="2"/>
                  <a:buChar char="Ø"/>
                </a:pPr>
                <a:r>
                  <a:rPr lang="en-IN" dirty="0">
                    <a:solidFill>
                      <a:srgbClr val="0B2BB5"/>
                    </a:solidFill>
                    <a:latin typeface="Gabriola" panose="04040605051002020D02" pitchFamily="82" charset="0"/>
                  </a:rPr>
                  <a:t>In this analysis we have calculated the quantum Fisher information when the gravitational wave is quantized. The “symplectic” transformation matrix (with operator entries) takes the form</a:t>
                </a:r>
              </a:p>
              <a:p>
                <a:pPr marL="0" indent="0">
                  <a:lnSpc>
                    <a:spcPct val="150000"/>
                  </a:lnSpc>
                  <a:spcBef>
                    <a:spcPts val="300"/>
                  </a:spcBef>
                  <a:spcAft>
                    <a:spcPts val="300"/>
                  </a:spcAft>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acc>
                                <m:accPr>
                                  <m:chr m:val="̂"/>
                                  <m:ctrlPr>
                                    <a:rPr lang="en-IN" sz="1800" b="0" i="1" smtClean="0">
                                      <a:solidFill>
                                        <a:schemeClr val="tx1"/>
                                      </a:solidFill>
                                      <a:latin typeface="Cambria Math" panose="02040503050406030204" pitchFamily="18" charset="0"/>
                                    </a:rPr>
                                  </m:ctrlPr>
                                </m:acc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ℳ</m:t>
                                      </m:r>
                                    </m:e>
                                  </m:acc>
                                </m:e>
                              </m:acc>
                            </m:e>
                          </m:acc>
                        </m:e>
                        <m:sub>
                          <m:r>
                            <a:rPr lang="en-IN" sz="1800" b="0" i="1" dirty="0" smtClean="0">
                              <a:solidFill>
                                <a:schemeClr val="tx1"/>
                              </a:solidFill>
                              <a:latin typeface="Cambria Math" panose="02040503050406030204" pitchFamily="18" charset="0"/>
                            </a:rPr>
                            <m:t>11</m:t>
                          </m:r>
                        </m:sub>
                      </m:sSub>
                      <m:d>
                        <m:dPr>
                          <m:ctrlPr>
                            <a:rPr lang="en-IN" sz="1800" b="0" i="1" dirty="0" smtClean="0">
                              <a:solidFill>
                                <a:schemeClr val="tx1"/>
                              </a:solidFill>
                              <a:latin typeface="Cambria Math" panose="02040503050406030204" pitchFamily="18" charset="0"/>
                            </a:rPr>
                          </m:ctrlPr>
                        </m:d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𝜀</m:t>
                              </m:r>
                            </m:e>
                          </m:acc>
                        </m:e>
                      </m:d>
                      <m:r>
                        <a:rPr lang="en-IN" sz="1800" b="0" i="1" dirty="0" smtClean="0">
                          <a:solidFill>
                            <a:schemeClr val="tx1"/>
                          </a:solidFill>
                          <a:latin typeface="Cambria Math" panose="02040503050406030204" pitchFamily="18" charset="0"/>
                        </a:rPr>
                        <m:t>=</m:t>
                      </m:r>
                      <m:d>
                        <m:dPr>
                          <m:begChr m:val="["/>
                          <m:endChr m:val="]"/>
                          <m:ctrlPr>
                            <a:rPr lang="en-IN" sz="1800" b="0" i="1" dirty="0" smtClean="0">
                              <a:solidFill>
                                <a:schemeClr val="tx1"/>
                              </a:solidFill>
                              <a:latin typeface="Cambria Math" panose="02040503050406030204" pitchFamily="18" charset="0"/>
                            </a:rPr>
                          </m:ctrlPr>
                        </m:dPr>
                        <m:e>
                          <m:m>
                            <m:mPr>
                              <m:mcs>
                                <m:mc>
                                  <m:mcPr>
                                    <m:count m:val="2"/>
                                    <m:mcJc m:val="center"/>
                                  </m:mcPr>
                                </m:mc>
                              </m:mcs>
                              <m:ctrlPr>
                                <a:rPr lang="en-IN" sz="1800" b="0" i="1" dirty="0" smtClean="0">
                                  <a:solidFill>
                                    <a:schemeClr val="tx1"/>
                                  </a:solidFill>
                                  <a:latin typeface="Cambria Math" panose="02040503050406030204" pitchFamily="18" charset="0"/>
                                </a:rPr>
                              </m:ctrlPr>
                            </m:mPr>
                            <m:mr>
                              <m:e>
                                <m:r>
                                  <a:rPr lang="en-IN" sz="1800" i="1" dirty="0">
                                    <a:solidFill>
                                      <a:schemeClr val="tx1"/>
                                    </a:solidFill>
                                    <a:latin typeface="Cambria Math" panose="02040503050406030204" pitchFamily="18" charset="0"/>
                                  </a:rPr>
                                  <m:t>1</m:t>
                                </m:r>
                                <m:r>
                                  <a:rPr lang="en-IN" sz="1800" b="0" i="1" dirty="0" smtClean="0">
                                    <a:solidFill>
                                      <a:schemeClr val="tx1"/>
                                    </a:solidFill>
                                    <a:latin typeface="Cambria Math" panose="02040503050406030204" pitchFamily="18" charset="0"/>
                                  </a:rPr>
                                  <m:t>−</m:t>
                                </m:r>
                                <m:f>
                                  <m:fPr>
                                    <m:ctrlPr>
                                      <a:rPr lang="en-IN" sz="1800" b="0" i="1" dirty="0" smtClean="0">
                                        <a:solidFill>
                                          <a:schemeClr val="tx1"/>
                                        </a:solidFill>
                                        <a:latin typeface="Cambria Math" panose="02040503050406030204" pitchFamily="18" charset="0"/>
                                      </a:rPr>
                                    </m:ctrlPr>
                                  </m:fPr>
                                  <m:num>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𝜀</m:t>
                                        </m:r>
                                      </m:e>
                                    </m:acc>
                                  </m:num>
                                  <m:den>
                                    <m:r>
                                      <a:rPr lang="en-IN" sz="1800" b="0" i="1" dirty="0" smtClean="0">
                                        <a:solidFill>
                                          <a:schemeClr val="tx1"/>
                                        </a:solidFill>
                                        <a:latin typeface="Cambria Math" panose="02040503050406030204" pitchFamily="18" charset="0"/>
                                      </a:rPr>
                                      <m:t>2</m:t>
                                    </m:r>
                                    <m:r>
                                      <a:rPr lang="en-IN" sz="1800" b="0" i="1" dirty="0" smtClean="0">
                                        <a:solidFill>
                                          <a:schemeClr val="tx1"/>
                                        </a:solidFill>
                                        <a:latin typeface="Cambria Math" panose="02040503050406030204" pitchFamily="18" charset="0"/>
                                      </a:rPr>
                                      <m:t>𝜀</m:t>
                                    </m:r>
                                  </m:den>
                                </m:f>
                                <m:d>
                                  <m:dPr>
                                    <m:begChr m:val="["/>
                                    <m:endChr m:val="]"/>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𝛿</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𝑁</m:t>
                                        </m:r>
                                      </m:e>
                                    </m:acc>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b="0" i="1" dirty="0" smtClean="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r>
                                          <a:rPr lang="en-IN" sz="1800" b="0" i="1" dirty="0" smtClean="0">
                                            <a:solidFill>
                                              <a:schemeClr val="tx1"/>
                                            </a:solidFill>
                                            <a:latin typeface="Cambria Math" panose="02040503050406030204" pitchFamily="18" charset="0"/>
                                          </a:rPr>
                                          <m:t>𝜀</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𝜔</m:t>
                                            </m:r>
                                          </m:e>
                                          <m:sub>
                                            <m:r>
                                              <a:rPr lang="en-IN" sz="1800" i="1" dirty="0">
                                                <a:solidFill>
                                                  <a:schemeClr val="tx1"/>
                                                </a:solidFill>
                                                <a:latin typeface="Cambria Math" panose="02040503050406030204" pitchFamily="18" charset="0"/>
                                              </a:rPr>
                                              <m:t>𝛽</m:t>
                                            </m:r>
                                          </m:sub>
                                        </m:sSub>
                                        <m:r>
                                          <a:rPr lang="en-IN" sz="1800" i="1" dirty="0">
                                            <a:solidFill>
                                              <a:schemeClr val="tx1"/>
                                            </a:solidFill>
                                            <a:latin typeface="Cambria Math" panose="02040503050406030204" pitchFamily="18" charset="0"/>
                                          </a:rPr>
                                          <m:t>𝜏</m:t>
                                        </m:r>
                                        <m:rad>
                                          <m:radPr>
                                            <m:degHide m:val="on"/>
                                            <m:ctrlPr>
                                              <a:rPr lang="en-IN" sz="1800" i="1" dirty="0">
                                                <a:solidFill>
                                                  <a:schemeClr val="tx1"/>
                                                </a:solidFill>
                                                <a:latin typeface="Cambria Math" panose="02040503050406030204" pitchFamily="18" charset="0"/>
                                              </a:rPr>
                                            </m:ctrlPr>
                                          </m:radPr>
                                          <m:deg/>
                                          <m:e>
                                            <m:r>
                                              <a:rPr lang="en-IN" sz="1800" i="1" dirty="0">
                                                <a:solidFill>
                                                  <a:schemeClr val="tx1"/>
                                                </a:solidFill>
                                                <a:latin typeface="Cambria Math" panose="02040503050406030204" pitchFamily="18" charset="0"/>
                                              </a:rPr>
                                              <m:t>𝜋</m:t>
                                            </m:r>
                                          </m:e>
                                        </m:rad>
                                      </m:num>
                                      <m:den>
                                        <m:r>
                                          <a:rPr lang="en-IN" sz="1800" i="1" dirty="0">
                                            <a:solidFill>
                                              <a:schemeClr val="tx1"/>
                                            </a:solidFill>
                                            <a:latin typeface="Cambria Math" panose="02040503050406030204" pitchFamily="18" charset="0"/>
                                          </a:rPr>
                                          <m:t>4</m:t>
                                        </m:r>
                                      </m:den>
                                    </m:f>
                                    <m:d>
                                      <m:dPr>
                                        <m:begChr m:val="["/>
                                        <m:endChr m:val="]"/>
                                        <m:ctrlPr>
                                          <a:rPr lang="en-IN" sz="1800" i="1" dirty="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𝑒</m:t>
                                            </m:r>
                                          </m:e>
                                          <m:sup>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𝜏</m:t>
                                                    </m:r>
                                                  </m:e>
                                                  <m:sup>
                                                    <m:r>
                                                      <a:rPr lang="en-IN" sz="1800" i="1" dirty="0">
                                                        <a:solidFill>
                                                          <a:schemeClr val="tx1"/>
                                                        </a:solidFill>
                                                        <a:latin typeface="Cambria Math" panose="02040503050406030204" pitchFamily="18" charset="0"/>
                                                      </a:rPr>
                                                      <m:t>2</m:t>
                                                    </m:r>
                                                  </m:sup>
                                                </m:sSup>
                                              </m:num>
                                              <m:den>
                                                <m:r>
                                                  <a:rPr lang="en-IN" sz="1800" i="1" dirty="0">
                                                    <a:solidFill>
                                                      <a:schemeClr val="tx1"/>
                                                    </a:solidFill>
                                                    <a:latin typeface="Cambria Math" panose="02040503050406030204" pitchFamily="18" charset="0"/>
                                                  </a:rPr>
                                                  <m:t>4</m:t>
                                                </m:r>
                                              </m:den>
                                            </m:f>
                                            <m:sSup>
                                              <m:sSupPr>
                                                <m:ctrlPr>
                                                  <a:rPr lang="en-IN" sz="1800" i="1" dirty="0">
                                                    <a:solidFill>
                                                      <a:schemeClr val="tx1"/>
                                                    </a:solidFill>
                                                    <a:latin typeface="Cambria Math" panose="02040503050406030204" pitchFamily="18" charset="0"/>
                                                  </a:rPr>
                                                </m:ctrlPr>
                                              </m:sSupPr>
                                              <m:e>
                                                <m:d>
                                                  <m:dPr>
                                                    <m:ctrlPr>
                                                      <a:rPr lang="en-IN" sz="1800" i="1" dirty="0">
                                                        <a:solidFill>
                                                          <a:schemeClr val="tx1"/>
                                                        </a:solidFill>
                                                        <a:latin typeface="Cambria Math" panose="02040503050406030204" pitchFamily="18" charset="0"/>
                                                      </a:rPr>
                                                    </m:ctrlPr>
                                                  </m:dPr>
                                                  <m:e>
                                                    <m:r>
                                                      <m:rPr>
                                                        <m:sty m:val="p"/>
                                                      </m:rPr>
                                                      <a:rPr lang="en-IN" sz="1800" dirty="0">
                                                        <a:solidFill>
                                                          <a:schemeClr val="tx1"/>
                                                        </a:solidFill>
                                                        <a:latin typeface="Cambria Math" panose="02040503050406030204" pitchFamily="18" charset="0"/>
                                                      </a:rPr>
                                                      <m:t>Ω</m:t>
                                                    </m:r>
                                                    <m:r>
                                                      <a:rPr lang="en-IN" sz="1800" i="1" dirty="0">
                                                        <a:solidFill>
                                                          <a:schemeClr val="tx1"/>
                                                        </a:solidFill>
                                                        <a:latin typeface="Cambria Math" panose="02040503050406030204" pitchFamily="18" charset="0"/>
                                                      </a:rPr>
                                                      <m:t>−2</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𝜔</m:t>
                                                        </m:r>
                                                      </m:e>
                                                      <m:sub>
                                                        <m:r>
                                                          <a:rPr lang="en-IN" sz="1800" i="1" dirty="0">
                                                            <a:solidFill>
                                                              <a:schemeClr val="tx1"/>
                                                            </a:solidFill>
                                                            <a:latin typeface="Cambria Math" panose="02040503050406030204" pitchFamily="18" charset="0"/>
                                                          </a:rPr>
                                                          <m:t>𝛽</m:t>
                                                        </m:r>
                                                      </m:sub>
                                                    </m:sSub>
                                                  </m:e>
                                                </m:d>
                                              </m:e>
                                              <m:sup>
                                                <m:r>
                                                  <a:rPr lang="en-IN" sz="1800" i="1" dirty="0">
                                                    <a:solidFill>
                                                      <a:schemeClr val="tx1"/>
                                                    </a:solidFill>
                                                    <a:latin typeface="Cambria Math" panose="02040503050406030204" pitchFamily="18" charset="0"/>
                                                  </a:rPr>
                                                  <m:t>2</m:t>
                                                </m:r>
                                              </m:sup>
                                            </m:sSup>
                                          </m:sup>
                                        </m:sSup>
                                        <m:r>
                                          <a:rPr lang="en-IN" sz="1800" i="1" dirty="0">
                                            <a:solidFill>
                                              <a:schemeClr val="tx1"/>
                                            </a:solidFill>
                                            <a:latin typeface="Cambria Math" panose="02040503050406030204" pitchFamily="18" charset="0"/>
                                          </a:rPr>
                                          <m:t>−</m:t>
                                        </m:r>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𝑒</m:t>
                                            </m:r>
                                          </m:e>
                                          <m:sup>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𝜏</m:t>
                                                    </m:r>
                                                  </m:e>
                                                  <m:sup>
                                                    <m:r>
                                                      <a:rPr lang="en-IN" sz="1800" i="1" dirty="0">
                                                        <a:solidFill>
                                                          <a:schemeClr val="tx1"/>
                                                        </a:solidFill>
                                                        <a:latin typeface="Cambria Math" panose="02040503050406030204" pitchFamily="18" charset="0"/>
                                                      </a:rPr>
                                                      <m:t>2</m:t>
                                                    </m:r>
                                                  </m:sup>
                                                </m:sSup>
                                              </m:num>
                                              <m:den>
                                                <m:r>
                                                  <a:rPr lang="en-IN" sz="1800" i="1" dirty="0">
                                                    <a:solidFill>
                                                      <a:schemeClr val="tx1"/>
                                                    </a:solidFill>
                                                    <a:latin typeface="Cambria Math" panose="02040503050406030204" pitchFamily="18" charset="0"/>
                                                  </a:rPr>
                                                  <m:t>4</m:t>
                                                </m:r>
                                              </m:den>
                                            </m:f>
                                            <m:sSup>
                                              <m:sSupPr>
                                                <m:ctrlPr>
                                                  <a:rPr lang="en-IN" sz="1800" i="1" dirty="0">
                                                    <a:solidFill>
                                                      <a:schemeClr val="tx1"/>
                                                    </a:solidFill>
                                                    <a:latin typeface="Cambria Math" panose="02040503050406030204" pitchFamily="18" charset="0"/>
                                                  </a:rPr>
                                                </m:ctrlPr>
                                              </m:sSupPr>
                                              <m:e>
                                                <m:d>
                                                  <m:dPr>
                                                    <m:ctrlPr>
                                                      <a:rPr lang="en-IN" sz="1800" i="1" dirty="0">
                                                        <a:solidFill>
                                                          <a:schemeClr val="tx1"/>
                                                        </a:solidFill>
                                                        <a:latin typeface="Cambria Math" panose="02040503050406030204" pitchFamily="18" charset="0"/>
                                                      </a:rPr>
                                                    </m:ctrlPr>
                                                  </m:dPr>
                                                  <m:e>
                                                    <m:r>
                                                      <m:rPr>
                                                        <m:sty m:val="p"/>
                                                      </m:rPr>
                                                      <a:rPr lang="en-IN" sz="1800" dirty="0">
                                                        <a:solidFill>
                                                          <a:schemeClr val="tx1"/>
                                                        </a:solidFill>
                                                        <a:latin typeface="Cambria Math" panose="02040503050406030204" pitchFamily="18" charset="0"/>
                                                      </a:rPr>
                                                      <m:t>Ω</m:t>
                                                    </m:r>
                                                    <m:r>
                                                      <a:rPr lang="en-IN" sz="1800" i="1" dirty="0">
                                                        <a:solidFill>
                                                          <a:schemeClr val="tx1"/>
                                                        </a:solidFill>
                                                        <a:latin typeface="Cambria Math" panose="02040503050406030204" pitchFamily="18" charset="0"/>
                                                      </a:rPr>
                                                      <m:t>+2</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𝜔</m:t>
                                                        </m:r>
                                                      </m:e>
                                                      <m:sub>
                                                        <m:r>
                                                          <a:rPr lang="en-IN" sz="1800" i="1" dirty="0">
                                                            <a:solidFill>
                                                              <a:schemeClr val="tx1"/>
                                                            </a:solidFill>
                                                            <a:latin typeface="Cambria Math" panose="02040503050406030204" pitchFamily="18" charset="0"/>
                                                          </a:rPr>
                                                          <m:t>𝛽</m:t>
                                                        </m:r>
                                                      </m:sub>
                                                    </m:sSub>
                                                  </m:e>
                                                </m:d>
                                              </m:e>
                                              <m:sup>
                                                <m:r>
                                                  <a:rPr lang="en-IN" sz="1800" i="1" dirty="0">
                                                    <a:solidFill>
                                                      <a:schemeClr val="tx1"/>
                                                    </a:solidFill>
                                                    <a:latin typeface="Cambria Math" panose="02040503050406030204" pitchFamily="18" charset="0"/>
                                                  </a:rPr>
                                                  <m:t>2</m:t>
                                                </m:r>
                                              </m:sup>
                                            </m:sSup>
                                          </m:sup>
                                        </m:sSup>
                                      </m:e>
                                    </m:d>
                                  </m:e>
                                </m:d>
                              </m:e>
                              <m:e>
                                <m:r>
                                  <a:rPr lang="en-IN" sz="1800" b="0" i="1" dirty="0" smtClean="0">
                                    <a:solidFill>
                                      <a:schemeClr val="tx1"/>
                                    </a:solidFill>
                                    <a:latin typeface="Cambria Math" panose="02040503050406030204" pitchFamily="18" charset="0"/>
                                  </a:rPr>
                                  <m:t>−</m:t>
                                </m:r>
                                <m:f>
                                  <m:fPr>
                                    <m:ctrlPr>
                                      <a:rPr lang="en-IN" sz="1800" b="0" i="1" dirty="0" smtClean="0">
                                        <a:solidFill>
                                          <a:schemeClr val="tx1"/>
                                        </a:solidFill>
                                        <a:latin typeface="Cambria Math" panose="02040503050406030204" pitchFamily="18" charset="0"/>
                                      </a:rPr>
                                    </m:ctrlPr>
                                  </m:fPr>
                                  <m:num>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𝜀</m:t>
                                        </m:r>
                                      </m:e>
                                    </m:acc>
                                  </m:num>
                                  <m:den>
                                    <m:r>
                                      <a:rPr lang="en-IN" sz="1800" b="0" i="1" dirty="0" smtClean="0">
                                        <a:solidFill>
                                          <a:schemeClr val="tx1"/>
                                        </a:solidFill>
                                        <a:latin typeface="Cambria Math" panose="02040503050406030204" pitchFamily="18" charset="0"/>
                                      </a:rPr>
                                      <m:t>2</m:t>
                                    </m:r>
                                    <m:r>
                                      <a:rPr lang="en-IN" sz="1800" b="0" i="1" dirty="0" smtClean="0">
                                        <a:solidFill>
                                          <a:schemeClr val="tx1"/>
                                        </a:solidFill>
                                        <a:latin typeface="Cambria Math" panose="02040503050406030204" pitchFamily="18" charset="0"/>
                                      </a:rPr>
                                      <m:t>𝜀</m:t>
                                    </m:r>
                                  </m:den>
                                </m:f>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𝜔</m:t>
                                    </m:r>
                                  </m:e>
                                  <m:sub>
                                    <m:r>
                                      <a:rPr lang="en-IN" sz="1800" b="0" i="1" dirty="0" smtClean="0">
                                        <a:solidFill>
                                          <a:schemeClr val="tx1"/>
                                        </a:solidFill>
                                        <a:latin typeface="Cambria Math" panose="02040503050406030204" pitchFamily="18" charset="0"/>
                                      </a:rPr>
                                      <m:t>𝛽</m:t>
                                    </m:r>
                                  </m:sub>
                                </m:sSub>
                                <m:r>
                                  <a:rPr lang="en-IN" sz="1800" b="0" i="1" dirty="0" smtClean="0">
                                    <a:solidFill>
                                      <a:schemeClr val="tx1"/>
                                    </a:solidFill>
                                    <a:latin typeface="Cambria Math" panose="02040503050406030204" pitchFamily="18" charset="0"/>
                                  </a:rPr>
                                  <m:t>𝜏𝛿</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𝑁</m:t>
                                    </m:r>
                                  </m:e>
                                </m:acc>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𝜏</m:t>
                                </m:r>
                                <m:r>
                                  <a:rPr lang="en-IN" sz="1800" b="0" i="1" dirty="0" smtClean="0">
                                    <a:solidFill>
                                      <a:schemeClr val="tx1"/>
                                    </a:solidFill>
                                    <a:latin typeface="Cambria Math" panose="02040503050406030204" pitchFamily="18" charset="0"/>
                                  </a:rPr>
                                  <m:t>)</m:t>
                                </m:r>
                              </m:e>
                            </m:mr>
                            <m:mr>
                              <m:e>
                                <m:f>
                                  <m:fPr>
                                    <m:ctrlPr>
                                      <a:rPr lang="en-IN" sz="1800" i="1" dirty="0" smtClean="0">
                                        <a:solidFill>
                                          <a:schemeClr val="tx1"/>
                                        </a:solidFill>
                                        <a:latin typeface="Cambria Math" panose="02040503050406030204" pitchFamily="18" charset="0"/>
                                      </a:rPr>
                                    </m:ctrlPr>
                                  </m:fPr>
                                  <m:num>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𝜀</m:t>
                                        </m:r>
                                      </m:e>
                                    </m:acc>
                                  </m:num>
                                  <m:den>
                                    <m:r>
                                      <a:rPr lang="en-IN" sz="1800" i="1" dirty="0">
                                        <a:solidFill>
                                          <a:schemeClr val="tx1"/>
                                        </a:solidFill>
                                        <a:latin typeface="Cambria Math" panose="02040503050406030204" pitchFamily="18" charset="0"/>
                                      </a:rPr>
                                      <m:t>2</m:t>
                                    </m:r>
                                    <m:r>
                                      <a:rPr lang="en-IN" sz="1800" i="1" dirty="0">
                                        <a:solidFill>
                                          <a:schemeClr val="tx1"/>
                                        </a:solidFill>
                                        <a:latin typeface="Cambria Math" panose="02040503050406030204" pitchFamily="18" charset="0"/>
                                      </a:rPr>
                                      <m:t>𝜀</m:t>
                                    </m:r>
                                  </m:den>
                                </m:f>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𝜔</m:t>
                                    </m:r>
                                  </m:e>
                                  <m:sub>
                                    <m:r>
                                      <a:rPr lang="en-IN" sz="1800" i="1" dirty="0">
                                        <a:solidFill>
                                          <a:schemeClr val="tx1"/>
                                        </a:solidFill>
                                        <a:latin typeface="Cambria Math" panose="02040503050406030204" pitchFamily="18" charset="0"/>
                                      </a:rPr>
                                      <m:t>𝛽</m:t>
                                    </m:r>
                                  </m:sub>
                                </m:sSub>
                                <m:r>
                                  <a:rPr lang="en-IN" sz="1800" b="0" i="1" dirty="0" smtClean="0">
                                    <a:solidFill>
                                      <a:schemeClr val="tx1"/>
                                    </a:solidFill>
                                    <a:latin typeface="Cambria Math" panose="02040503050406030204" pitchFamily="18" charset="0"/>
                                  </a:rPr>
                                  <m:t>𝜏</m:t>
                                </m:r>
                                <m:r>
                                  <a:rPr lang="en-IN" sz="1800" i="1" dirty="0">
                                    <a:solidFill>
                                      <a:schemeClr val="tx1"/>
                                    </a:solidFill>
                                    <a:latin typeface="Cambria Math" panose="02040503050406030204" pitchFamily="18" charset="0"/>
                                  </a:rPr>
                                  <m:t>𝛿</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𝑁</m:t>
                                    </m:r>
                                  </m:e>
                                </m:acc>
                                <m:r>
                                  <a:rPr lang="en-IN" sz="1800" i="1" dirty="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𝜏</m:t>
                                </m:r>
                                <m:r>
                                  <a:rPr lang="en-IN" sz="1800" i="1" dirty="0">
                                    <a:solidFill>
                                      <a:schemeClr val="tx1"/>
                                    </a:solidFill>
                                    <a:latin typeface="Cambria Math" panose="02040503050406030204" pitchFamily="18" charset="0"/>
                                  </a:rPr>
                                  <m:t>)</m:t>
                                </m:r>
                              </m:e>
                              <m:e>
                                <m:r>
                                  <a:rPr lang="en-IN" sz="1800" b="0" i="1" dirty="0" smtClean="0">
                                    <a:solidFill>
                                      <a:schemeClr val="tx1"/>
                                    </a:solidFill>
                                    <a:latin typeface="Cambria Math" panose="02040503050406030204" pitchFamily="18" charset="0"/>
                                  </a:rPr>
                                  <m:t>1+</m:t>
                                </m:r>
                                <m:f>
                                  <m:fPr>
                                    <m:ctrlPr>
                                      <a:rPr lang="en-IN" sz="1800" b="0" i="1" dirty="0" smtClean="0">
                                        <a:solidFill>
                                          <a:schemeClr val="tx1"/>
                                        </a:solidFill>
                                        <a:latin typeface="Cambria Math" panose="02040503050406030204" pitchFamily="18" charset="0"/>
                                      </a:rPr>
                                    </m:ctrlPr>
                                  </m:fPr>
                                  <m:num>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𝜀</m:t>
                                        </m:r>
                                      </m:e>
                                    </m:acc>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𝜔</m:t>
                                        </m:r>
                                      </m:e>
                                      <m:sub>
                                        <m:r>
                                          <a:rPr lang="en-IN" sz="1800" b="0" i="1" dirty="0" smtClean="0">
                                            <a:solidFill>
                                              <a:schemeClr val="tx1"/>
                                            </a:solidFill>
                                            <a:latin typeface="Cambria Math" panose="02040503050406030204" pitchFamily="18" charset="0"/>
                                          </a:rPr>
                                          <m:t>𝛽</m:t>
                                        </m:r>
                                      </m:sub>
                                    </m:sSub>
                                    <m:r>
                                      <a:rPr lang="en-IN" sz="1800" b="0" i="1" dirty="0" smtClean="0">
                                        <a:solidFill>
                                          <a:schemeClr val="tx1"/>
                                        </a:solidFill>
                                        <a:latin typeface="Cambria Math" panose="02040503050406030204" pitchFamily="18" charset="0"/>
                                      </a:rPr>
                                      <m:t>𝜏</m:t>
                                    </m:r>
                                    <m:rad>
                                      <m:radPr>
                                        <m:degHide m:val="on"/>
                                        <m:ctrlPr>
                                          <a:rPr lang="en-IN" sz="1800" b="0" i="1" dirty="0" smtClean="0">
                                            <a:solidFill>
                                              <a:schemeClr val="tx1"/>
                                            </a:solidFill>
                                            <a:latin typeface="Cambria Math" panose="02040503050406030204" pitchFamily="18" charset="0"/>
                                          </a:rPr>
                                        </m:ctrlPr>
                                      </m:radPr>
                                      <m:deg/>
                                      <m:e>
                                        <m:r>
                                          <a:rPr lang="en-IN" sz="1800" b="0" i="1" dirty="0" smtClean="0">
                                            <a:solidFill>
                                              <a:schemeClr val="tx1"/>
                                            </a:solidFill>
                                            <a:latin typeface="Cambria Math" panose="02040503050406030204" pitchFamily="18" charset="0"/>
                                          </a:rPr>
                                          <m:t>𝜋</m:t>
                                        </m:r>
                                      </m:e>
                                    </m:rad>
                                  </m:num>
                                  <m:den>
                                    <m:r>
                                      <a:rPr lang="en-IN" sz="1800" b="0" i="1" dirty="0" smtClean="0">
                                        <a:solidFill>
                                          <a:schemeClr val="tx1"/>
                                        </a:solidFill>
                                        <a:latin typeface="Cambria Math" panose="02040503050406030204" pitchFamily="18" charset="0"/>
                                      </a:rPr>
                                      <m:t>4</m:t>
                                    </m:r>
                                  </m:den>
                                </m:f>
                                <m:d>
                                  <m:dPr>
                                    <m:begChr m:val="["/>
                                    <m:endChr m:val="]"/>
                                    <m:ctrlPr>
                                      <a:rPr lang="en-IN" sz="1800" b="0" i="1" dirty="0" smtClean="0">
                                        <a:solidFill>
                                          <a:schemeClr val="tx1"/>
                                        </a:solidFill>
                                        <a:latin typeface="Cambria Math" panose="02040503050406030204" pitchFamily="18" charset="0"/>
                                      </a:rPr>
                                    </m:ctrlPr>
                                  </m:dPr>
                                  <m:e>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𝑒</m:t>
                                        </m:r>
                                      </m:e>
                                      <m:sup>
                                        <m:r>
                                          <a:rPr lang="en-IN" sz="1800" b="0" i="1" dirty="0" smtClean="0">
                                            <a:solidFill>
                                              <a:schemeClr val="tx1"/>
                                            </a:solidFill>
                                            <a:latin typeface="Cambria Math" panose="02040503050406030204" pitchFamily="18" charset="0"/>
                                          </a:rPr>
                                          <m:t>−</m:t>
                                        </m:r>
                                        <m:f>
                                          <m:fPr>
                                            <m:ctrlPr>
                                              <a:rPr lang="en-IN" sz="1800" b="0" i="1" dirty="0" smtClean="0">
                                                <a:solidFill>
                                                  <a:schemeClr val="tx1"/>
                                                </a:solidFill>
                                                <a:latin typeface="Cambria Math" panose="02040503050406030204" pitchFamily="18" charset="0"/>
                                              </a:rPr>
                                            </m:ctrlPr>
                                          </m:fPr>
                                          <m:num>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𝜏</m:t>
                                                </m:r>
                                              </m:e>
                                              <m:sup>
                                                <m:r>
                                                  <a:rPr lang="en-IN" sz="1800" b="0" i="1" dirty="0" smtClean="0">
                                                    <a:solidFill>
                                                      <a:schemeClr val="tx1"/>
                                                    </a:solidFill>
                                                    <a:latin typeface="Cambria Math" panose="02040503050406030204" pitchFamily="18" charset="0"/>
                                                  </a:rPr>
                                                  <m:t>2</m:t>
                                                </m:r>
                                              </m:sup>
                                            </m:sSup>
                                          </m:num>
                                          <m:den>
                                            <m:r>
                                              <a:rPr lang="en-IN" sz="1800" b="0" i="1" dirty="0" smtClean="0">
                                                <a:solidFill>
                                                  <a:schemeClr val="tx1"/>
                                                </a:solidFill>
                                                <a:latin typeface="Cambria Math" panose="02040503050406030204" pitchFamily="18" charset="0"/>
                                              </a:rPr>
                                              <m:t>4</m:t>
                                            </m:r>
                                          </m:den>
                                        </m:f>
                                        <m:sSup>
                                          <m:sSupPr>
                                            <m:ctrlPr>
                                              <a:rPr lang="en-IN" sz="1800" b="0" i="1" dirty="0" smtClean="0">
                                                <a:solidFill>
                                                  <a:schemeClr val="tx1"/>
                                                </a:solidFill>
                                                <a:latin typeface="Cambria Math" panose="02040503050406030204" pitchFamily="18" charset="0"/>
                                              </a:rPr>
                                            </m:ctrlPr>
                                          </m:sSupPr>
                                          <m:e>
                                            <m:d>
                                              <m:dPr>
                                                <m:ctrlPr>
                                                  <a:rPr lang="en-IN" sz="1800" b="0" i="1" dirty="0" smtClean="0">
                                                    <a:solidFill>
                                                      <a:schemeClr val="tx1"/>
                                                    </a:solidFill>
                                                    <a:latin typeface="Cambria Math" panose="02040503050406030204" pitchFamily="18" charset="0"/>
                                                  </a:rPr>
                                                </m:ctrlPr>
                                              </m:dPr>
                                              <m:e>
                                                <m:r>
                                                  <m:rPr>
                                                    <m:sty m:val="p"/>
                                                  </m:rPr>
                                                  <a:rPr lang="en-IN" sz="1800" b="0" i="0" dirty="0" smtClean="0">
                                                    <a:solidFill>
                                                      <a:schemeClr val="tx1"/>
                                                    </a:solidFill>
                                                    <a:latin typeface="Cambria Math" panose="02040503050406030204" pitchFamily="18" charset="0"/>
                                                  </a:rPr>
                                                  <m:t>Ω</m:t>
                                                </m:r>
                                                <m:r>
                                                  <a:rPr lang="en-IN" sz="1800" b="0" i="1" dirty="0" smtClean="0">
                                                    <a:solidFill>
                                                      <a:schemeClr val="tx1"/>
                                                    </a:solidFill>
                                                    <a:latin typeface="Cambria Math" panose="02040503050406030204" pitchFamily="18" charset="0"/>
                                                  </a:rPr>
                                                  <m:t>−2</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𝜔</m:t>
                                                    </m:r>
                                                  </m:e>
                                                  <m:sub>
                                                    <m:r>
                                                      <a:rPr lang="en-IN" sz="1800" b="0" i="1" dirty="0" smtClean="0">
                                                        <a:solidFill>
                                                          <a:schemeClr val="tx1"/>
                                                        </a:solidFill>
                                                        <a:latin typeface="Cambria Math" panose="02040503050406030204" pitchFamily="18" charset="0"/>
                                                      </a:rPr>
                                                      <m:t>𝛽</m:t>
                                                    </m:r>
                                                  </m:sub>
                                                </m:sSub>
                                              </m:e>
                                            </m:d>
                                          </m:e>
                                          <m:sup>
                                            <m:r>
                                              <a:rPr lang="en-IN" sz="1800" b="0" i="1" dirty="0" smtClean="0">
                                                <a:solidFill>
                                                  <a:schemeClr val="tx1"/>
                                                </a:solidFill>
                                                <a:latin typeface="Cambria Math" panose="02040503050406030204" pitchFamily="18" charset="0"/>
                                              </a:rPr>
                                              <m:t>2</m:t>
                                            </m:r>
                                          </m:sup>
                                        </m:sSup>
                                      </m:sup>
                                    </m:sSup>
                                    <m:r>
                                      <a:rPr lang="en-IN" sz="1800" b="0" i="1" dirty="0" smtClean="0">
                                        <a:solidFill>
                                          <a:schemeClr val="tx1"/>
                                        </a:solidFill>
                                        <a:latin typeface="Cambria Math" panose="02040503050406030204" pitchFamily="18" charset="0"/>
                                      </a:rPr>
                                      <m:t>−</m:t>
                                    </m:r>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𝑒</m:t>
                                        </m:r>
                                      </m:e>
                                      <m:sup>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𝜏</m:t>
                                                </m:r>
                                              </m:e>
                                              <m:sup>
                                                <m:r>
                                                  <a:rPr lang="en-IN" sz="1800" i="1" dirty="0">
                                                    <a:solidFill>
                                                      <a:schemeClr val="tx1"/>
                                                    </a:solidFill>
                                                    <a:latin typeface="Cambria Math" panose="02040503050406030204" pitchFamily="18" charset="0"/>
                                                  </a:rPr>
                                                  <m:t>2</m:t>
                                                </m:r>
                                              </m:sup>
                                            </m:sSup>
                                          </m:num>
                                          <m:den>
                                            <m:r>
                                              <a:rPr lang="en-IN" sz="1800" i="1" dirty="0">
                                                <a:solidFill>
                                                  <a:schemeClr val="tx1"/>
                                                </a:solidFill>
                                                <a:latin typeface="Cambria Math" panose="02040503050406030204" pitchFamily="18" charset="0"/>
                                              </a:rPr>
                                              <m:t>4</m:t>
                                            </m:r>
                                          </m:den>
                                        </m:f>
                                        <m:sSup>
                                          <m:sSupPr>
                                            <m:ctrlPr>
                                              <a:rPr lang="en-IN" sz="1800" i="1" dirty="0">
                                                <a:solidFill>
                                                  <a:schemeClr val="tx1"/>
                                                </a:solidFill>
                                                <a:latin typeface="Cambria Math" panose="02040503050406030204" pitchFamily="18" charset="0"/>
                                              </a:rPr>
                                            </m:ctrlPr>
                                          </m:sSupPr>
                                          <m:e>
                                            <m:d>
                                              <m:dPr>
                                                <m:ctrlPr>
                                                  <a:rPr lang="en-IN" sz="1800" i="1" dirty="0">
                                                    <a:solidFill>
                                                      <a:schemeClr val="tx1"/>
                                                    </a:solidFill>
                                                    <a:latin typeface="Cambria Math" panose="02040503050406030204" pitchFamily="18" charset="0"/>
                                                  </a:rPr>
                                                </m:ctrlPr>
                                              </m:dPr>
                                              <m:e>
                                                <m:r>
                                                  <m:rPr>
                                                    <m:sty m:val="p"/>
                                                  </m:rPr>
                                                  <a:rPr lang="en-IN" sz="1800" dirty="0">
                                                    <a:solidFill>
                                                      <a:schemeClr val="tx1"/>
                                                    </a:solidFill>
                                                    <a:latin typeface="Cambria Math" panose="02040503050406030204" pitchFamily="18" charset="0"/>
                                                  </a:rPr>
                                                  <m:t>Ω</m:t>
                                                </m:r>
                                                <m:r>
                                                  <a:rPr lang="en-IN" sz="1800" b="0" i="1" dirty="0" smtClean="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2</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𝜔</m:t>
                                                    </m:r>
                                                  </m:e>
                                                  <m:sub>
                                                    <m:r>
                                                      <a:rPr lang="en-IN" sz="1800" i="1" dirty="0">
                                                        <a:solidFill>
                                                          <a:schemeClr val="tx1"/>
                                                        </a:solidFill>
                                                        <a:latin typeface="Cambria Math" panose="02040503050406030204" pitchFamily="18" charset="0"/>
                                                      </a:rPr>
                                                      <m:t>𝛽</m:t>
                                                    </m:r>
                                                  </m:sub>
                                                </m:sSub>
                                              </m:e>
                                            </m:d>
                                          </m:e>
                                          <m:sup>
                                            <m:r>
                                              <a:rPr lang="en-IN" sz="1800" i="1" dirty="0">
                                                <a:solidFill>
                                                  <a:schemeClr val="tx1"/>
                                                </a:solidFill>
                                                <a:latin typeface="Cambria Math" panose="02040503050406030204" pitchFamily="18" charset="0"/>
                                              </a:rPr>
                                              <m:t>2</m:t>
                                            </m:r>
                                          </m:sup>
                                        </m:sSup>
                                      </m:sup>
                                    </m:sSup>
                                  </m:e>
                                </m:d>
                              </m:e>
                            </m:mr>
                          </m:m>
                        </m:e>
                      </m:d>
                      <m:r>
                        <a:rPr lang="en-IN" sz="1800" b="0" i="1" dirty="0" smtClean="0">
                          <a:solidFill>
                            <a:schemeClr val="tx1"/>
                          </a:solidFill>
                          <a:latin typeface="Cambria Math" panose="02040503050406030204" pitchFamily="18" charset="0"/>
                        </a:rPr>
                        <m:t>.</m:t>
                      </m:r>
                    </m:oMath>
                  </m:oMathPara>
                </a14:m>
                <a:endParaRPr lang="en-IN" sz="1800" dirty="0">
                  <a:solidFill>
                    <a:schemeClr val="tx1"/>
                  </a:solidFill>
                  <a:latin typeface="Book Antiqua" panose="02040602050305030304" pitchFamily="18" charset="0"/>
                </a:endParaRPr>
              </a:p>
              <a:p>
                <a:pPr>
                  <a:lnSpc>
                    <a:spcPct val="150000"/>
                  </a:lnSpc>
                  <a:spcBef>
                    <a:spcPts val="300"/>
                  </a:spcBef>
                  <a:spcAft>
                    <a:spcPts val="300"/>
                  </a:spcAft>
                  <a:buFont typeface="Wingdings" panose="05000000000000000000" pitchFamily="2" charset="2"/>
                  <a:buChar char="Ø"/>
                </a:pPr>
                <a:r>
                  <a:rPr lang="en-IN" sz="2800" dirty="0">
                    <a:solidFill>
                      <a:srgbClr val="0B2BB5"/>
                    </a:solidFill>
                    <a:latin typeface="Gabriola" panose="04040605051002020D02" pitchFamily="82" charset="0"/>
                  </a:rPr>
                  <a:t>It is easy to infer that the covariance matrix will have a contribution from the quantum gravitational fluctuations which will also induce fluctuations in the fidelity as well as quantum Fisher information.</a:t>
                </a:r>
                <a:endParaRPr lang="en-IN" dirty="0">
                  <a:solidFill>
                    <a:srgbClr val="0B2BB5"/>
                  </a:solidFill>
                  <a:latin typeface="Gabriola" panose="04040605051002020D02" pitchFamily="82" charset="0"/>
                </a:endParaRPr>
              </a:p>
              <a:p>
                <a:pPr marL="0" indent="0">
                  <a:lnSpc>
                    <a:spcPct val="150000"/>
                  </a:lnSpc>
                  <a:spcBef>
                    <a:spcPts val="0"/>
                  </a:spcBef>
                  <a:buFont typeface="Arial" panose="020B0604020202020204" pitchFamily="34" charset="0"/>
                  <a:buNone/>
                </a:pPr>
                <a:endParaRPr lang="en-IN" sz="1600" dirty="0">
                  <a:solidFill>
                    <a:srgbClr val="0B2BB5"/>
                  </a:solidFill>
                  <a:latin typeface="Book Antiqua" panose="02040602050305030304" pitchFamily="18" charset="0"/>
                </a:endParaRPr>
              </a:p>
            </p:txBody>
          </p:sp>
        </mc:Choice>
        <mc:Fallback xmlns="">
          <p:sp>
            <p:nvSpPr>
              <p:cNvPr id="6" name="Content Placeholder 2">
                <a:extLst>
                  <a:ext uri="{FF2B5EF4-FFF2-40B4-BE49-F238E27FC236}">
                    <a16:creationId xmlns:a16="http://schemas.microsoft.com/office/drawing/2014/main" id="{5C0C9C50-8A6B-D7B5-F10B-147A965E5C5A}"/>
                  </a:ext>
                </a:extLst>
              </p:cNvPr>
              <p:cNvSpPr txBox="1">
                <a:spLocks noRot="1" noChangeAspect="1" noMove="1" noResize="1" noEditPoints="1" noAdjustHandles="1" noChangeArrowheads="1" noChangeShapeType="1" noTextEdit="1"/>
              </p:cNvSpPr>
              <p:nvPr/>
            </p:nvSpPr>
            <p:spPr>
              <a:xfrm>
                <a:off x="262864" y="862000"/>
                <a:ext cx="11666271" cy="5937699"/>
              </a:xfrm>
              <a:prstGeom prst="rect">
                <a:avLst/>
              </a:prstGeom>
              <a:blipFill>
                <a:blip r:embed="rId2"/>
                <a:stretch>
                  <a:fillRect l="-888"/>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9C7DFAFC-B5B6-8303-E8D9-E1416A88F406}"/>
              </a:ext>
            </a:extLst>
          </p:cNvPr>
          <p:cNvSpPr>
            <a:spLocks noGrp="1"/>
          </p:cNvSpPr>
          <p:nvPr>
            <p:ph type="sldNum" sz="quarter" idx="12"/>
          </p:nvPr>
        </p:nvSpPr>
        <p:spPr/>
        <p:txBody>
          <a:bodyPr/>
          <a:lstStyle/>
          <a:p>
            <a:fld id="{1F389A8C-0E70-4ABF-BB80-974D4641D6A7}" type="slidenum">
              <a:rPr lang="en-IN" smtClean="0"/>
              <a:t>24</a:t>
            </a:fld>
            <a:endParaRPr lang="en-IN" dirty="0"/>
          </a:p>
        </p:txBody>
      </p:sp>
      <p:sp>
        <p:nvSpPr>
          <p:cNvPr id="4" name="Title 1">
            <a:extLst>
              <a:ext uri="{FF2B5EF4-FFF2-40B4-BE49-F238E27FC236}">
                <a16:creationId xmlns:a16="http://schemas.microsoft.com/office/drawing/2014/main" id="{F4FAD9E0-958E-24B1-E38B-A0A41B71548C}"/>
              </a:ext>
            </a:extLst>
          </p:cNvPr>
          <p:cNvSpPr txBox="1">
            <a:spLocks/>
          </p:cNvSpPr>
          <p:nvPr/>
        </p:nvSpPr>
        <p:spPr>
          <a:xfrm>
            <a:off x="262864" y="196381"/>
            <a:ext cx="11666271" cy="4715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v"/>
            </a:pPr>
            <a:r>
              <a:rPr lang="en-IN" sz="2800" b="1" dirty="0">
                <a:solidFill>
                  <a:srgbClr val="702A2A"/>
                </a:solidFill>
                <a:effectLst/>
                <a:latin typeface="Gabriola" panose="04040605051002020D02" pitchFamily="82" charset="0"/>
              </a:rPr>
              <a:t>“Symplectic matrix” constructed using operator-valued Bogoliubov coefficients</a:t>
            </a:r>
            <a:endParaRPr lang="en-IN" sz="3600" b="1" dirty="0">
              <a:solidFill>
                <a:srgbClr val="702A2A"/>
              </a:solidFill>
              <a:effectLst/>
              <a:latin typeface="Gabriola" panose="04040605051002020D02" pitchFamily="82" charset="0"/>
            </a:endParaRPr>
          </a:p>
        </p:txBody>
      </p:sp>
    </p:spTree>
    <p:extLst>
      <p:ext uri="{BB962C8B-B14F-4D97-AF65-F5344CB8AC3E}">
        <p14:creationId xmlns:p14="http://schemas.microsoft.com/office/powerpoint/2010/main" val="2504428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84658F85-13F0-63D5-1818-63F6B13BC472}"/>
                  </a:ext>
                </a:extLst>
              </p:cNvPr>
              <p:cNvSpPr txBox="1">
                <a:spLocks/>
              </p:cNvSpPr>
              <p:nvPr/>
            </p:nvSpPr>
            <p:spPr>
              <a:xfrm>
                <a:off x="106373" y="667898"/>
                <a:ext cx="11979253" cy="60550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spcAft>
                    <a:spcPts val="600"/>
                  </a:spcAft>
                  <a:buFont typeface="Wingdings" panose="05000000000000000000" pitchFamily="2" charset="2"/>
                  <a:buChar char="Ø"/>
                </a:pPr>
                <a:r>
                  <a:rPr lang="en-IN" sz="2400" dirty="0">
                    <a:solidFill>
                      <a:srgbClr val="8C3434"/>
                    </a:solidFill>
                    <a:latin typeface="Gabriola" panose="04040605051002020D02" pitchFamily="82" charset="0"/>
                  </a:rPr>
                  <a:t>Using the form of the modified covariance matrix</a:t>
                </a:r>
                <a:r>
                  <a:rPr lang="en-IN" sz="2400" b="1" dirty="0">
                    <a:solidFill>
                      <a:srgbClr val="8C3434"/>
                    </a:solidFill>
                    <a:latin typeface="Gabriola" panose="04040605051002020D02" pitchFamily="82" charset="0"/>
                  </a:rPr>
                  <a:t> </a:t>
                </a:r>
                <a14:m>
                  <m:oMath xmlns:m="http://schemas.openxmlformats.org/officeDocument/2006/math">
                    <m:sSub>
                      <m:sSubPr>
                        <m:ctrlPr>
                          <a:rPr lang="en-IN" sz="1800" i="1" dirty="0">
                            <a:latin typeface="Cambria Math" panose="02040503050406030204" pitchFamily="18" charset="0"/>
                          </a:rPr>
                        </m:ctrlPr>
                      </m:sSubPr>
                      <m:e>
                        <m:acc>
                          <m:accPr>
                            <m:chr m:val="̂"/>
                            <m:ctrlPr>
                              <a:rPr lang="en-IN" sz="1800" i="1" dirty="0">
                                <a:latin typeface="Cambria Math" panose="02040503050406030204" pitchFamily="18" charset="0"/>
                              </a:rPr>
                            </m:ctrlPr>
                          </m:accPr>
                          <m:e>
                            <m:acc>
                              <m:accPr>
                                <m:chr m:val="̂"/>
                                <m:ctrlPr>
                                  <a:rPr lang="en-IN" sz="1800" i="1" dirty="0">
                                    <a:latin typeface="Cambria Math" panose="02040503050406030204" pitchFamily="18" charset="0"/>
                                  </a:rPr>
                                </m:ctrlPr>
                              </m:accPr>
                              <m:e>
                                <m:acc>
                                  <m:accPr>
                                    <m:chr m:val="̃"/>
                                    <m:ctrlPr>
                                      <a:rPr lang="en-IN" sz="1800" i="1" dirty="0">
                                        <a:latin typeface="Cambria Math" panose="02040503050406030204" pitchFamily="18" charset="0"/>
                                      </a:rPr>
                                    </m:ctrlPr>
                                  </m:accPr>
                                  <m:e>
                                    <m:r>
                                      <m:rPr>
                                        <m:sty m:val="p"/>
                                      </m:rPr>
                                      <a:rPr lang="en-IN" sz="1800" dirty="0">
                                        <a:latin typeface="Cambria Math" panose="02040503050406030204" pitchFamily="18" charset="0"/>
                                      </a:rPr>
                                      <m:t>Σ</m:t>
                                    </m:r>
                                  </m:e>
                                </m:acc>
                              </m:e>
                            </m:acc>
                          </m:e>
                        </m:acc>
                      </m:e>
                      <m:sub>
                        <m:r>
                          <a:rPr lang="en-IN" sz="1800" i="1" dirty="0">
                            <a:latin typeface="Cambria Math" panose="02040503050406030204" pitchFamily="18" charset="0"/>
                          </a:rPr>
                          <m:t>𝑘</m:t>
                        </m:r>
                      </m:sub>
                    </m:sSub>
                    <m:d>
                      <m:dPr>
                        <m:ctrlPr>
                          <a:rPr lang="en-IN" sz="1800" i="1" dirty="0">
                            <a:latin typeface="Cambria Math" panose="02040503050406030204" pitchFamily="18" charset="0"/>
                          </a:rPr>
                        </m:ctrlPr>
                      </m:dPr>
                      <m:e>
                        <m:acc>
                          <m:accPr>
                            <m:chr m:val="̃"/>
                            <m:ctrlPr>
                              <a:rPr lang="en-IN" sz="1800" i="1" dirty="0">
                                <a:latin typeface="Cambria Math" panose="02040503050406030204" pitchFamily="18" charset="0"/>
                              </a:rPr>
                            </m:ctrlPr>
                          </m:accPr>
                          <m:e>
                            <m:r>
                              <a:rPr lang="en-IN" sz="1800" i="1" dirty="0">
                                <a:latin typeface="Cambria Math" panose="02040503050406030204" pitchFamily="18" charset="0"/>
                              </a:rPr>
                              <m:t>𝜀</m:t>
                            </m:r>
                          </m:e>
                        </m:acc>
                      </m:e>
                    </m:d>
                  </m:oMath>
                </a14:m>
                <a:r>
                  <a:rPr lang="en-IN" sz="2400" b="1" dirty="0">
                    <a:solidFill>
                      <a:srgbClr val="8C3434"/>
                    </a:solidFill>
                    <a:latin typeface="Gabriola" panose="04040605051002020D02" pitchFamily="82" charset="0"/>
                  </a:rPr>
                  <a:t>, </a:t>
                </a:r>
                <a:r>
                  <a:rPr lang="en-IN" sz="2400" dirty="0">
                    <a:solidFill>
                      <a:srgbClr val="8C3434"/>
                    </a:solidFill>
                    <a:latin typeface="Gabriola" panose="04040605051002020D02" pitchFamily="82" charset="0"/>
                  </a:rPr>
                  <a:t>the quantum gravity modified Fisher information now takes the form</a:t>
                </a:r>
              </a:p>
              <a:p>
                <a:pPr marL="0" indent="0" algn="ctr">
                  <a:lnSpc>
                    <a:spcPct val="10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ℋ</m:t>
                              </m:r>
                            </m:e>
                          </m:acc>
                        </m:e>
                        <m:sub>
                          <m:r>
                            <a:rPr lang="en-IN" sz="1800" b="0" i="1" smtClean="0">
                              <a:solidFill>
                                <a:schemeClr val="tx1"/>
                              </a:solidFill>
                              <a:latin typeface="Cambria Math" panose="02040503050406030204" pitchFamily="18" charset="0"/>
                            </a:rPr>
                            <m:t>𝜀</m:t>
                          </m:r>
                        </m:sub>
                      </m:sSub>
                      <m:r>
                        <a:rPr lang="en-IN" sz="1800" b="0" i="1" smtClean="0">
                          <a:solidFill>
                            <a:schemeClr val="tx1"/>
                          </a:solidFill>
                          <a:latin typeface="Cambria Math" panose="02040503050406030204" pitchFamily="18" charset="0"/>
                        </a:rPr>
                        <m:t>=</m:t>
                      </m:r>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ℋ</m:t>
                          </m:r>
                        </m:e>
                        <m:sub>
                          <m:r>
                            <a:rPr lang="en-IN" sz="1800" b="0" i="1" smtClean="0">
                              <a:solidFill>
                                <a:schemeClr val="tx1"/>
                              </a:solidFill>
                              <a:latin typeface="Cambria Math" panose="02040503050406030204" pitchFamily="18" charset="0"/>
                            </a:rPr>
                            <m:t>𝜀</m:t>
                          </m:r>
                        </m:sub>
                        <m: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0</m:t>
                              </m:r>
                            </m:e>
                          </m:d>
                        </m:sup>
                      </m:sSub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𝛿</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𝑁</m:t>
                              </m:r>
                            </m:e>
                          </m:acc>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num>
                        <m:den>
                          <m:r>
                            <a:rPr lang="en-IN" sz="1800" b="0" i="1" smtClean="0">
                              <a:solidFill>
                                <a:schemeClr val="tx1"/>
                              </a:solidFill>
                              <a:latin typeface="Cambria Math" panose="02040503050406030204" pitchFamily="18" charset="0"/>
                            </a:rPr>
                            <m:t>32</m:t>
                          </m:r>
                          <m:r>
                            <a:rPr lang="en-IN" sz="1800" b="0" i="1" smtClean="0">
                              <a:solidFill>
                                <a:schemeClr val="tx1"/>
                              </a:solidFill>
                              <a:latin typeface="Cambria Math" panose="02040503050406030204" pitchFamily="18" charset="0"/>
                            </a:rPr>
                            <m:t>𝜀</m:t>
                          </m:r>
                        </m:den>
                      </m:f>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ℋ</m:t>
                          </m:r>
                        </m:e>
                        <m:sub>
                          <m:r>
                            <a:rPr lang="en-IN" sz="1800" i="1">
                              <a:solidFill>
                                <a:schemeClr val="tx1"/>
                              </a:solidFill>
                              <a:latin typeface="Cambria Math" panose="02040503050406030204" pitchFamily="18" charset="0"/>
                            </a:rPr>
                            <m:t>𝜀</m:t>
                          </m:r>
                        </m:sub>
                        <m: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1</m:t>
                              </m:r>
                            </m:e>
                          </m:d>
                        </m:sup>
                      </m:sSubSup>
                      <m:r>
                        <a:rPr lang="en-IN" sz="1800" b="0" i="1" smtClean="0">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𝛿</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𝑁</m:t>
                                      </m:r>
                                    </m:e>
                                  </m:acc>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𝜏</m:t>
                                      </m:r>
                                    </m:e>
                                  </m:d>
                                </m:e>
                              </m:d>
                            </m:e>
                            <m:sup>
                              <m:r>
                                <a:rPr lang="en-IN" sz="1800" b="0" i="1" smtClean="0">
                                  <a:solidFill>
                                    <a:schemeClr val="tx1"/>
                                  </a:solidFill>
                                  <a:latin typeface="Cambria Math" panose="02040503050406030204" pitchFamily="18" charset="0"/>
                                </a:rPr>
                                <m:t>2</m:t>
                              </m:r>
                            </m:sup>
                          </m:sSup>
                        </m:num>
                        <m:den>
                          <m:r>
                            <a:rPr lang="en-IN" sz="1800" b="0" i="1" smtClean="0">
                              <a:solidFill>
                                <a:schemeClr val="tx1"/>
                              </a:solidFill>
                              <a:latin typeface="Cambria Math" panose="02040503050406030204" pitchFamily="18" charset="0"/>
                            </a:rPr>
                            <m:t>16</m:t>
                          </m:r>
                          <m:sSup>
                            <m:sSupPr>
                              <m:ctrlPr>
                                <a:rPr lang="en-IN" sz="1800" b="0" i="1" smtClean="0">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𝜀</m:t>
                              </m:r>
                            </m:e>
                            <m:sup>
                              <m:r>
                                <a:rPr lang="en-IN" sz="1800" b="0" i="1" smtClean="0">
                                  <a:solidFill>
                                    <a:schemeClr val="tx1"/>
                                  </a:solidFill>
                                  <a:latin typeface="Cambria Math" panose="02040503050406030204" pitchFamily="18" charset="0"/>
                                </a:rPr>
                                <m:t>2</m:t>
                              </m:r>
                            </m:sup>
                          </m:sSup>
                        </m:den>
                      </m:f>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ℋ</m:t>
                          </m:r>
                        </m:e>
                        <m:sub>
                          <m:r>
                            <a:rPr lang="en-IN" sz="1800" i="1">
                              <a:solidFill>
                                <a:schemeClr val="tx1"/>
                              </a:solidFill>
                              <a:latin typeface="Cambria Math" panose="02040503050406030204" pitchFamily="18" charset="0"/>
                            </a:rPr>
                            <m:t>𝜀</m:t>
                          </m:r>
                        </m:sub>
                        <m:sup>
                          <m:d>
                            <m:dPr>
                              <m:ctrlPr>
                                <a:rPr lang="en-IN" sz="1800" i="1">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e>
                          </m:d>
                        </m:sup>
                      </m:sSubSup>
                    </m:oMath>
                  </m:oMathPara>
                </a14:m>
                <a:endParaRPr lang="en-IN" sz="1800" dirty="0">
                  <a:solidFill>
                    <a:srgbClr val="0B2BB5"/>
                  </a:solidFill>
                  <a:latin typeface="Book Antiqua" panose="02040602050305030304" pitchFamily="18" charset="0"/>
                </a:endParaRPr>
              </a:p>
              <a:p>
                <a:pPr marL="0" indent="0">
                  <a:lnSpc>
                    <a:spcPct val="100000"/>
                  </a:lnSpc>
                  <a:spcBef>
                    <a:spcPts val="600"/>
                  </a:spcBef>
                  <a:spcAft>
                    <a:spcPts val="600"/>
                  </a:spcAft>
                  <a:buNone/>
                </a:pPr>
                <a:r>
                  <a:rPr lang="en-IN" sz="2400" dirty="0">
                    <a:solidFill>
                      <a:srgbClr val="0B2BB5"/>
                    </a:solidFill>
                    <a:latin typeface="Gabriola" panose="04040605051002020D02" pitchFamily="82" charset="0"/>
                  </a:rPr>
                  <a:t>where</a:t>
                </a:r>
                <a:r>
                  <a:rPr lang="en-IN" sz="1800" dirty="0">
                    <a:solidFill>
                      <a:srgbClr val="0B2BB5"/>
                    </a:solidFill>
                    <a:latin typeface="Book Antiqua" panose="02040602050305030304" pitchFamily="18" charset="0"/>
                  </a:rPr>
                  <a:t> </a:t>
                </a:r>
                <a14:m>
                  <m:oMath xmlns:m="http://schemas.openxmlformats.org/officeDocument/2006/math">
                    <m:sSubSup>
                      <m:sSubSupPr>
                        <m:ctrlPr>
                          <a:rPr lang="en-IN" sz="1800" i="1" smtClean="0">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ℋ</m:t>
                        </m:r>
                      </m:e>
                      <m:sub>
                        <m:r>
                          <a:rPr lang="en-IN" sz="1800" i="1">
                            <a:solidFill>
                              <a:schemeClr val="tx1"/>
                            </a:solidFill>
                            <a:latin typeface="Cambria Math" panose="02040503050406030204" pitchFamily="18" charset="0"/>
                          </a:rPr>
                          <m:t>𝜀</m:t>
                        </m:r>
                      </m:sub>
                      <m: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0</m:t>
                            </m:r>
                          </m:e>
                        </m:d>
                      </m:sup>
                    </m:sSubSup>
                    <m:r>
                      <a:rPr lang="en-IN" sz="1800" b="0" i="1" smtClean="0">
                        <a:solidFill>
                          <a:srgbClr val="0B2BB5"/>
                        </a:solidFill>
                        <a:latin typeface="Cambria Math" panose="02040503050406030204" pitchFamily="18" charset="0"/>
                      </a:rPr>
                      <m:t>,  </m:t>
                    </m:r>
                    <m:sSubSup>
                      <m:sSubSupPr>
                        <m:ctrlPr>
                          <a:rPr lang="en-IN" sz="1800" i="1" smtClean="0">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ℋ</m:t>
                        </m:r>
                      </m:e>
                      <m:sub>
                        <m:r>
                          <a:rPr lang="en-IN" sz="1800" i="1">
                            <a:solidFill>
                              <a:schemeClr val="tx1"/>
                            </a:solidFill>
                            <a:latin typeface="Cambria Math" panose="02040503050406030204" pitchFamily="18" charset="0"/>
                          </a:rPr>
                          <m:t>𝜀</m:t>
                        </m:r>
                      </m:sub>
                      <m: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1</m:t>
                            </m:r>
                          </m:e>
                        </m:d>
                      </m:sup>
                    </m:sSubSup>
                    <m:r>
                      <a:rPr lang="en-IN" sz="1800" b="0" i="1" smtClean="0">
                        <a:solidFill>
                          <a:srgbClr val="0B2BB5"/>
                        </a:solidFill>
                        <a:latin typeface="Cambria Math" panose="02040503050406030204" pitchFamily="18" charset="0"/>
                      </a:rPr>
                      <m:t> </m:t>
                    </m:r>
                    <m:r>
                      <m:rPr>
                        <m:sty m:val="p"/>
                      </m:rPr>
                      <a:rPr lang="en-IN" sz="1800" b="0" i="0" smtClean="0">
                        <a:solidFill>
                          <a:srgbClr val="0B2BB5"/>
                        </a:solidFill>
                        <a:latin typeface="Cambria Math" panose="02040503050406030204" pitchFamily="18" charset="0"/>
                      </a:rPr>
                      <m:t>and</m:t>
                    </m:r>
                    <m:r>
                      <a:rPr lang="en-IN" sz="1800" i="1">
                        <a:solidFill>
                          <a:srgbClr val="0B2BB5"/>
                        </a:solidFill>
                        <a:latin typeface="Cambria Math" panose="02040503050406030204" pitchFamily="18" charset="0"/>
                      </a:rPr>
                      <m:t> </m:t>
                    </m:r>
                    <m:sSubSup>
                      <m:sSubSupPr>
                        <m:ctrlPr>
                          <a:rPr lang="en-IN" sz="1800" i="1" smtClean="0">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ℋ</m:t>
                        </m:r>
                      </m:e>
                      <m:sub>
                        <m:r>
                          <a:rPr lang="en-IN" sz="1800" i="1">
                            <a:solidFill>
                              <a:schemeClr val="tx1"/>
                            </a:solidFill>
                            <a:latin typeface="Cambria Math" panose="02040503050406030204" pitchFamily="18" charset="0"/>
                          </a:rPr>
                          <m:t>𝜀</m:t>
                        </m:r>
                      </m:sub>
                      <m: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2</m:t>
                            </m:r>
                          </m:e>
                        </m:d>
                      </m:sup>
                    </m:sSubSup>
                  </m:oMath>
                </a14:m>
                <a:r>
                  <a:rPr lang="en-IN" sz="1800" dirty="0">
                    <a:solidFill>
                      <a:srgbClr val="0B2BB5"/>
                    </a:solidFill>
                    <a:latin typeface="Book Antiqua" panose="02040602050305030304" pitchFamily="18" charset="0"/>
                  </a:rPr>
                  <a:t> </a:t>
                </a:r>
                <a:r>
                  <a:rPr lang="en-IN" sz="2400" dirty="0">
                    <a:solidFill>
                      <a:srgbClr val="0B2BB5"/>
                    </a:solidFill>
                    <a:latin typeface="Gabriola" panose="04040605051002020D02" pitchFamily="82" charset="0"/>
                  </a:rPr>
                  <a:t>are given by</a:t>
                </a:r>
              </a:p>
              <a:p>
                <a:pPr marL="0" indent="0">
                  <a:lnSpc>
                    <a:spcPct val="100000"/>
                  </a:lnSpc>
                  <a:spcBef>
                    <a:spcPts val="600"/>
                  </a:spcBef>
                  <a:spcAft>
                    <a:spcPts val="600"/>
                  </a:spcAft>
                  <a:buNone/>
                </a:pPr>
                <a14:m>
                  <m:oMathPara xmlns:m="http://schemas.openxmlformats.org/officeDocument/2006/math">
                    <m:oMathParaPr>
                      <m:jc m:val="centerGroup"/>
                    </m:oMathParaPr>
                    <m:oMath xmlns:m="http://schemas.openxmlformats.org/officeDocument/2006/math">
                      <m:m>
                        <m:mPr>
                          <m:mcs>
                            <m:mc>
                              <m:mcPr>
                                <m:count m:val="1"/>
                                <m:mcJc m:val="center"/>
                              </m:mcPr>
                            </m:mc>
                          </m:mcs>
                          <m:ctrlPr>
                            <a:rPr lang="en-IN" sz="1800" i="1" smtClean="0">
                              <a:solidFill>
                                <a:schemeClr val="tx1"/>
                              </a:solidFill>
                              <a:latin typeface="Cambria Math" panose="02040503050406030204" pitchFamily="18" charset="0"/>
                            </a:rPr>
                          </m:ctrlPr>
                        </m:mPr>
                        <m:mr>
                          <m:e>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ℋ</m:t>
                                </m:r>
                              </m:e>
                              <m:sub>
                                <m:r>
                                  <a:rPr lang="en-IN" sz="1800" i="1">
                                    <a:solidFill>
                                      <a:schemeClr val="tx1"/>
                                    </a:solidFill>
                                    <a:latin typeface="Cambria Math" panose="02040503050406030204" pitchFamily="18" charset="0"/>
                                  </a:rPr>
                                  <m:t>𝜀</m:t>
                                </m:r>
                              </m:sub>
                              <m: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0</m:t>
                                    </m:r>
                                  </m:e>
                                </m:d>
                              </m:sup>
                            </m:sSubSup>
                            <m:r>
                              <a:rPr lang="en-IN" sz="1800" i="1">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𝜋</m:t>
                                </m:r>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up>
                                    <m:r>
                                      <a:rPr lang="en-IN" sz="1800" i="1">
                                        <a:solidFill>
                                          <a:schemeClr val="tx1"/>
                                        </a:solidFill>
                                        <a:latin typeface="Cambria Math" panose="02040503050406030204" pitchFamily="18" charset="0"/>
                                      </a:rPr>
                                      <m:t>2</m:t>
                                    </m:r>
                                  </m:sup>
                                </m:sSubSup>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𝜏</m:t>
                                    </m:r>
                                  </m:e>
                                  <m:sup>
                                    <m:r>
                                      <a:rPr lang="en-IN" sz="1800" i="1">
                                        <a:solidFill>
                                          <a:schemeClr val="tx1"/>
                                        </a:solidFill>
                                        <a:latin typeface="Cambria Math" panose="02040503050406030204" pitchFamily="18" charset="0"/>
                                      </a:rPr>
                                      <m:t>2</m:t>
                                    </m:r>
                                  </m:sup>
                                </m:sSup>
                              </m:num>
                              <m:den>
                                <m:r>
                                  <a:rPr lang="en-IN" sz="1800" i="1">
                                    <a:solidFill>
                                      <a:schemeClr val="tx1"/>
                                    </a:solidFill>
                                    <a:latin typeface="Cambria Math" panose="02040503050406030204" pitchFamily="18" charset="0"/>
                                  </a:rPr>
                                  <m:t>64</m:t>
                                </m:r>
                              </m:den>
                            </m:f>
                            <m:sSup>
                              <m:sSupPr>
                                <m:ctrlPr>
                                  <a:rPr lang="en-IN" sz="1800" i="1">
                                    <a:solidFill>
                                      <a:schemeClr val="tx1"/>
                                    </a:solidFill>
                                    <a:latin typeface="Cambria Math" panose="02040503050406030204" pitchFamily="18" charset="0"/>
                                  </a:rPr>
                                </m:ctrlPr>
                              </m:sSupPr>
                              <m:e>
                                <m:d>
                                  <m:dPr>
                                    <m:ctrlPr>
                                      <a:rPr lang="en-IN" sz="1800" i="1">
                                        <a:solidFill>
                                          <a:schemeClr val="tx1"/>
                                        </a:solidFill>
                                        <a:latin typeface="Cambria Math" panose="02040503050406030204" pitchFamily="18" charset="0"/>
                                      </a:rPr>
                                    </m:ctrlPr>
                                  </m:dPr>
                                  <m:e>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2</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r>
                                          <m:rPr>
                                            <m:sty m:val="p"/>
                                          </m:rPr>
                                          <a:rPr lang="en-IN" sz="1800">
                                            <a:solidFill>
                                              <a:schemeClr val="tx1"/>
                                            </a:solidFill>
                                            <a:latin typeface="Cambria Math" panose="02040503050406030204" pitchFamily="18" charset="0"/>
                                          </a:rPr>
                                          <m:t>Ω</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𝜏</m:t>
                                            </m:r>
                                          </m:e>
                                          <m:sup>
                                            <m:r>
                                              <a:rPr lang="en-IN" sz="1800" i="1">
                                                <a:solidFill>
                                                  <a:schemeClr val="tx1"/>
                                                </a:solidFill>
                                                <a:latin typeface="Cambria Math" panose="02040503050406030204" pitchFamily="18" charset="0"/>
                                              </a:rPr>
                                              <m:t>2</m:t>
                                            </m:r>
                                          </m:sup>
                                        </m:sSup>
                                      </m:sup>
                                    </m:sSup>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1</m:t>
                                    </m:r>
                                  </m:e>
                                </m:d>
                              </m:e>
                              <m:sup>
                                <m:r>
                                  <a:rPr lang="en-IN" sz="1800" i="1">
                                    <a:solidFill>
                                      <a:schemeClr val="tx1"/>
                                    </a:solidFill>
                                    <a:latin typeface="Cambria Math" panose="02040503050406030204" pitchFamily="18" charset="0"/>
                                  </a:rPr>
                                  <m:t>2</m:t>
                                </m:r>
                              </m:sup>
                            </m:sSup>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𝑒</m:t>
                                </m:r>
                              </m:e>
                              <m:sup>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𝜏</m:t>
                                        </m:r>
                                      </m:e>
                                      <m:sup>
                                        <m:r>
                                          <a:rPr lang="en-IN" sz="1800" i="1" dirty="0">
                                            <a:solidFill>
                                              <a:schemeClr val="tx1"/>
                                            </a:solidFill>
                                            <a:latin typeface="Cambria Math" panose="02040503050406030204" pitchFamily="18" charset="0"/>
                                          </a:rPr>
                                          <m:t>2</m:t>
                                        </m:r>
                                      </m:sup>
                                    </m:sSup>
                                  </m:num>
                                  <m:den>
                                    <m:r>
                                      <a:rPr lang="en-IN" sz="1800" i="1" dirty="0">
                                        <a:solidFill>
                                          <a:schemeClr val="tx1"/>
                                        </a:solidFill>
                                        <a:latin typeface="Cambria Math" panose="02040503050406030204" pitchFamily="18" charset="0"/>
                                      </a:rPr>
                                      <m:t>2</m:t>
                                    </m:r>
                                  </m:den>
                                </m:f>
                                <m:sSup>
                                  <m:sSupPr>
                                    <m:ctrlPr>
                                      <a:rPr lang="en-IN" sz="1800" i="1" dirty="0">
                                        <a:solidFill>
                                          <a:schemeClr val="tx1"/>
                                        </a:solidFill>
                                        <a:latin typeface="Cambria Math" panose="02040503050406030204" pitchFamily="18" charset="0"/>
                                      </a:rPr>
                                    </m:ctrlPr>
                                  </m:sSupPr>
                                  <m:e>
                                    <m:d>
                                      <m:dPr>
                                        <m:ctrlPr>
                                          <a:rPr lang="en-IN" sz="1800" i="1" dirty="0">
                                            <a:solidFill>
                                              <a:schemeClr val="tx1"/>
                                            </a:solidFill>
                                            <a:latin typeface="Cambria Math" panose="02040503050406030204" pitchFamily="18" charset="0"/>
                                          </a:rPr>
                                        </m:ctrlPr>
                                      </m:dPr>
                                      <m:e>
                                        <m:r>
                                          <m:rPr>
                                            <m:sty m:val="p"/>
                                          </m:rPr>
                                          <a:rPr lang="en-IN" sz="1800" dirty="0">
                                            <a:solidFill>
                                              <a:schemeClr val="tx1"/>
                                            </a:solidFill>
                                            <a:latin typeface="Cambria Math" panose="02040503050406030204" pitchFamily="18" charset="0"/>
                                          </a:rPr>
                                          <m:t>Ω</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2</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𝜔</m:t>
                                            </m:r>
                                          </m:e>
                                          <m:sub>
                                            <m:r>
                                              <a:rPr lang="en-IN" sz="1800" i="1" dirty="0">
                                                <a:solidFill>
                                                  <a:schemeClr val="tx1"/>
                                                </a:solidFill>
                                                <a:latin typeface="Cambria Math" panose="02040503050406030204" pitchFamily="18" charset="0"/>
                                              </a:rPr>
                                              <m:t>𝛽</m:t>
                                            </m:r>
                                          </m:sub>
                                        </m:sSub>
                                      </m:e>
                                    </m:d>
                                  </m:e>
                                  <m:sup>
                                    <m:r>
                                      <a:rPr lang="en-IN" sz="1800" i="1" dirty="0">
                                        <a:solidFill>
                                          <a:schemeClr val="tx1"/>
                                        </a:solidFill>
                                        <a:latin typeface="Cambria Math" panose="02040503050406030204" pitchFamily="18" charset="0"/>
                                      </a:rPr>
                                      <m:t>2</m:t>
                                    </m:r>
                                  </m:sup>
                                </m:sSup>
                              </m:sup>
                            </m:sSup>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1</m:t>
                                </m:r>
                                <m:r>
                                  <a:rPr lang="en-IN" sz="1800" i="1" dirty="0">
                                    <a:solidFill>
                                      <a:schemeClr val="tx1"/>
                                    </a:solidFill>
                                    <a:latin typeface="Cambria Math" panose="02040503050406030204" pitchFamily="18" charset="0"/>
                                  </a:rPr>
                                  <m:t>+</m:t>
                                </m:r>
                                <m:func>
                                  <m:funcPr>
                                    <m:ctrlPr>
                                      <a:rPr lang="en-IN" sz="1800" i="1" dirty="0">
                                        <a:solidFill>
                                          <a:schemeClr val="tx1"/>
                                        </a:solidFill>
                                        <a:latin typeface="Cambria Math" panose="02040503050406030204" pitchFamily="18" charset="0"/>
                                      </a:rPr>
                                    </m:ctrlPr>
                                  </m:funcPr>
                                  <m:fName>
                                    <m:r>
                                      <m:rPr>
                                        <m:sty m:val="p"/>
                                      </m:rPr>
                                      <a:rPr lang="en-IN" sz="1800" dirty="0">
                                        <a:solidFill>
                                          <a:schemeClr val="tx1"/>
                                        </a:solidFill>
                                        <a:latin typeface="Cambria Math" panose="02040503050406030204" pitchFamily="18" charset="0"/>
                                      </a:rPr>
                                      <m:t>cosh</m:t>
                                    </m:r>
                                  </m:fName>
                                  <m:e>
                                    <m:r>
                                      <a:rPr lang="en-IN" sz="1800" i="1" dirty="0">
                                        <a:solidFill>
                                          <a:schemeClr val="tx1"/>
                                        </a:solidFill>
                                        <a:latin typeface="Cambria Math" panose="02040503050406030204" pitchFamily="18" charset="0"/>
                                      </a:rPr>
                                      <m:t>4</m:t>
                                    </m:r>
                                    <m:r>
                                      <a:rPr lang="en-IN" sz="1800" i="1" dirty="0">
                                        <a:solidFill>
                                          <a:schemeClr val="tx1"/>
                                        </a:solidFill>
                                        <a:latin typeface="Cambria Math" panose="02040503050406030204" pitchFamily="18" charset="0"/>
                                      </a:rPr>
                                      <m:t>𝑟</m:t>
                                    </m:r>
                                  </m:e>
                                </m:func>
                                <m:r>
                                  <a:rPr lang="en-IN" sz="1800" i="1" dirty="0">
                                    <a:solidFill>
                                      <a:schemeClr val="tx1"/>
                                    </a:solidFill>
                                    <a:latin typeface="Cambria Math" panose="02040503050406030204" pitchFamily="18" charset="0"/>
                                  </a:rPr>
                                  <m:t>+</m:t>
                                </m:r>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1</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3</m:t>
                                    </m:r>
                                    <m:func>
                                      <m:funcPr>
                                        <m:ctrlPr>
                                          <a:rPr lang="en-IN" sz="1800" i="1" dirty="0">
                                            <a:solidFill>
                                              <a:schemeClr val="tx1"/>
                                            </a:solidFill>
                                            <a:latin typeface="Cambria Math" panose="02040503050406030204" pitchFamily="18" charset="0"/>
                                          </a:rPr>
                                        </m:ctrlPr>
                                      </m:funcPr>
                                      <m:fName>
                                        <m:r>
                                          <m:rPr>
                                            <m:sty m:val="p"/>
                                          </m:rPr>
                                          <a:rPr lang="en-IN" sz="1800" dirty="0">
                                            <a:solidFill>
                                              <a:schemeClr val="tx1"/>
                                            </a:solidFill>
                                            <a:latin typeface="Cambria Math" panose="02040503050406030204" pitchFamily="18" charset="0"/>
                                          </a:rPr>
                                          <m:t>cos</m:t>
                                        </m:r>
                                      </m:fName>
                                      <m:e>
                                        <m:r>
                                          <a:rPr lang="en-IN" sz="1800" i="1" dirty="0">
                                            <a:solidFill>
                                              <a:schemeClr val="tx1"/>
                                            </a:solidFill>
                                            <a:latin typeface="Cambria Math" panose="02040503050406030204" pitchFamily="18" charset="0"/>
                                          </a:rPr>
                                          <m:t>2</m:t>
                                        </m:r>
                                        <m:r>
                                          <a:rPr lang="en-IN" sz="1800" i="1" dirty="0">
                                            <a:solidFill>
                                              <a:schemeClr val="tx1"/>
                                            </a:solidFill>
                                            <a:latin typeface="Cambria Math" panose="02040503050406030204" pitchFamily="18" charset="0"/>
                                          </a:rPr>
                                          <m:t>𝜑</m:t>
                                        </m:r>
                                      </m:e>
                                    </m:func>
                                  </m:e>
                                </m:d>
                                <m:func>
                                  <m:funcPr>
                                    <m:ctrlPr>
                                      <a:rPr lang="en-IN" sz="1800" i="1" dirty="0">
                                        <a:solidFill>
                                          <a:schemeClr val="tx1"/>
                                        </a:solidFill>
                                        <a:latin typeface="Cambria Math" panose="02040503050406030204" pitchFamily="18" charset="0"/>
                                      </a:rPr>
                                    </m:ctrlPr>
                                  </m:funcPr>
                                  <m:fName>
                                    <m:sSup>
                                      <m:sSupPr>
                                        <m:ctrlPr>
                                          <a:rPr lang="en-IN" sz="1800" i="1" dirty="0">
                                            <a:solidFill>
                                              <a:schemeClr val="tx1"/>
                                            </a:solidFill>
                                            <a:latin typeface="Cambria Math" panose="02040503050406030204" pitchFamily="18" charset="0"/>
                                          </a:rPr>
                                        </m:ctrlPr>
                                      </m:sSupPr>
                                      <m:e>
                                        <m:r>
                                          <m:rPr>
                                            <m:sty m:val="p"/>
                                          </m:rPr>
                                          <a:rPr lang="en-IN" sz="1800" dirty="0">
                                            <a:solidFill>
                                              <a:schemeClr val="tx1"/>
                                            </a:solidFill>
                                            <a:latin typeface="Cambria Math" panose="02040503050406030204" pitchFamily="18" charset="0"/>
                                          </a:rPr>
                                          <m:t>sinh</m:t>
                                        </m:r>
                                      </m:e>
                                      <m:sup>
                                        <m:r>
                                          <a:rPr lang="en-IN" sz="1800" i="1" dirty="0">
                                            <a:solidFill>
                                              <a:schemeClr val="tx1"/>
                                            </a:solidFill>
                                            <a:latin typeface="Cambria Math" panose="02040503050406030204" pitchFamily="18" charset="0"/>
                                          </a:rPr>
                                          <m:t>2</m:t>
                                        </m:r>
                                      </m:sup>
                                    </m:sSup>
                                  </m:fName>
                                  <m:e>
                                    <m:r>
                                      <a:rPr lang="en-IN" sz="1800" i="1" dirty="0">
                                        <a:solidFill>
                                          <a:schemeClr val="tx1"/>
                                        </a:solidFill>
                                        <a:latin typeface="Cambria Math" panose="02040503050406030204" pitchFamily="18" charset="0"/>
                                      </a:rPr>
                                      <m:t>2</m:t>
                                    </m:r>
                                    <m:r>
                                      <a:rPr lang="en-IN" sz="1800" i="1" dirty="0">
                                        <a:solidFill>
                                          <a:schemeClr val="tx1"/>
                                        </a:solidFill>
                                        <a:latin typeface="Cambria Math" panose="02040503050406030204" pitchFamily="18" charset="0"/>
                                      </a:rPr>
                                      <m:t>𝑟</m:t>
                                    </m:r>
                                  </m:e>
                                </m:func>
                              </m:e>
                            </m:d>
                          </m:e>
                        </m:mr>
                        <m:mr>
                          <m:e>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ℋ</m:t>
                                </m:r>
                              </m:e>
                              <m:sub>
                                <m:r>
                                  <a:rPr lang="en-IN" sz="1800" i="1">
                                    <a:solidFill>
                                      <a:schemeClr val="tx1"/>
                                    </a:solidFill>
                                    <a:latin typeface="Cambria Math" panose="02040503050406030204" pitchFamily="18" charset="0"/>
                                  </a:rPr>
                                  <m:t>𝜀</m:t>
                                </m:r>
                              </m:sub>
                              <m: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1</m:t>
                                    </m:r>
                                  </m:e>
                                </m:d>
                              </m:sup>
                            </m:sSubSup>
                            <m:r>
                              <a:rPr lang="en-IN" sz="1800" b="0" i="1" smtClean="0">
                                <a:solidFill>
                                  <a:schemeClr val="tx1"/>
                                </a:solidFill>
                                <a:latin typeface="Cambria Math" panose="02040503050406030204" pitchFamily="18" charset="0"/>
                              </a:rPr>
                              <m:t>=</m:t>
                            </m:r>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𝜋</m:t>
                                </m:r>
                              </m:e>
                            </m:rad>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𝜏</m:t>
                            </m:r>
                            <m:d>
                              <m:dPr>
                                <m:ctrlPr>
                                  <a:rPr lang="en-IN" sz="1800" i="1">
                                    <a:solidFill>
                                      <a:schemeClr val="tx1"/>
                                    </a:solidFill>
                                    <a:latin typeface="Cambria Math" panose="02040503050406030204" pitchFamily="18" charset="0"/>
                                  </a:rPr>
                                </m:ctrlPr>
                              </m:dPr>
                              <m:e>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2</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𝜔</m:t>
                                        </m:r>
                                      </m:e>
                                      <m:sub>
                                        <m:r>
                                          <a:rPr lang="en-IN" sz="1800" i="1">
                                            <a:solidFill>
                                              <a:schemeClr val="tx1"/>
                                            </a:solidFill>
                                            <a:latin typeface="Cambria Math" panose="02040503050406030204" pitchFamily="18" charset="0"/>
                                          </a:rPr>
                                          <m:t>𝛽</m:t>
                                        </m:r>
                                      </m:sub>
                                    </m:sSub>
                                    <m:r>
                                      <m:rPr>
                                        <m:sty m:val="p"/>
                                      </m:rPr>
                                      <a:rPr lang="en-IN" sz="1800">
                                        <a:solidFill>
                                          <a:schemeClr val="tx1"/>
                                        </a:solidFill>
                                        <a:latin typeface="Cambria Math" panose="02040503050406030204" pitchFamily="18" charset="0"/>
                                      </a:rPr>
                                      <m:t>Ω</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𝜏</m:t>
                                        </m:r>
                                      </m:e>
                                      <m:sup>
                                        <m:r>
                                          <a:rPr lang="en-IN" sz="1800" i="1">
                                            <a:solidFill>
                                              <a:schemeClr val="tx1"/>
                                            </a:solidFill>
                                            <a:latin typeface="Cambria Math" panose="02040503050406030204" pitchFamily="18" charset="0"/>
                                          </a:rPr>
                                          <m:t>2</m:t>
                                        </m:r>
                                      </m:sup>
                                    </m:sSup>
                                  </m:sup>
                                </m:sSup>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1</m:t>
                                </m:r>
                              </m:e>
                            </m:d>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𝑒</m:t>
                                </m:r>
                              </m:e>
                              <m:sup>
                                <m:r>
                                  <a:rPr lang="en-IN" sz="1800" i="1" dirty="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𝜏</m:t>
                                        </m:r>
                                      </m:e>
                                      <m:sup>
                                        <m:r>
                                          <a:rPr lang="en-IN" sz="1800" i="1" dirty="0">
                                            <a:solidFill>
                                              <a:schemeClr val="tx1"/>
                                            </a:solidFill>
                                            <a:latin typeface="Cambria Math" panose="02040503050406030204" pitchFamily="18" charset="0"/>
                                          </a:rPr>
                                          <m:t>2</m:t>
                                        </m:r>
                                      </m:sup>
                                    </m:sSup>
                                  </m:num>
                                  <m:den>
                                    <m:r>
                                      <a:rPr lang="en-IN" sz="1800" b="0" i="1" dirty="0" smtClean="0">
                                        <a:solidFill>
                                          <a:schemeClr val="tx1"/>
                                        </a:solidFill>
                                        <a:latin typeface="Cambria Math" panose="02040503050406030204" pitchFamily="18" charset="0"/>
                                      </a:rPr>
                                      <m:t>4</m:t>
                                    </m:r>
                                  </m:den>
                                </m:f>
                                <m:sSup>
                                  <m:sSupPr>
                                    <m:ctrlPr>
                                      <a:rPr lang="en-IN" sz="1800" i="1" dirty="0">
                                        <a:solidFill>
                                          <a:schemeClr val="tx1"/>
                                        </a:solidFill>
                                        <a:latin typeface="Cambria Math" panose="02040503050406030204" pitchFamily="18" charset="0"/>
                                      </a:rPr>
                                    </m:ctrlPr>
                                  </m:sSupPr>
                                  <m:e>
                                    <m:d>
                                      <m:dPr>
                                        <m:ctrlPr>
                                          <a:rPr lang="en-IN" sz="1800" i="1" dirty="0">
                                            <a:solidFill>
                                              <a:schemeClr val="tx1"/>
                                            </a:solidFill>
                                            <a:latin typeface="Cambria Math" panose="02040503050406030204" pitchFamily="18" charset="0"/>
                                          </a:rPr>
                                        </m:ctrlPr>
                                      </m:dPr>
                                      <m:e>
                                        <m:r>
                                          <m:rPr>
                                            <m:sty m:val="p"/>
                                          </m:rPr>
                                          <a:rPr lang="en-IN" sz="1800" dirty="0">
                                            <a:solidFill>
                                              <a:schemeClr val="tx1"/>
                                            </a:solidFill>
                                            <a:latin typeface="Cambria Math" panose="02040503050406030204" pitchFamily="18" charset="0"/>
                                          </a:rPr>
                                          <m:t>Ω</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2</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𝜔</m:t>
                                            </m:r>
                                          </m:e>
                                          <m:sub>
                                            <m:r>
                                              <a:rPr lang="en-IN" sz="1800" i="1" dirty="0">
                                                <a:solidFill>
                                                  <a:schemeClr val="tx1"/>
                                                </a:solidFill>
                                                <a:latin typeface="Cambria Math" panose="02040503050406030204" pitchFamily="18" charset="0"/>
                                              </a:rPr>
                                              <m:t>𝛽</m:t>
                                            </m:r>
                                          </m:sub>
                                        </m:sSub>
                                      </m:e>
                                    </m:d>
                                  </m:e>
                                  <m:sup>
                                    <m:r>
                                      <a:rPr lang="en-IN" sz="1800" i="1" dirty="0">
                                        <a:solidFill>
                                          <a:schemeClr val="tx1"/>
                                        </a:solidFill>
                                        <a:latin typeface="Cambria Math" panose="02040503050406030204" pitchFamily="18" charset="0"/>
                                      </a:rPr>
                                      <m:t>2</m:t>
                                    </m:r>
                                  </m:sup>
                                </m:sSup>
                              </m:sup>
                            </m:sSup>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2</m:t>
                                </m:r>
                                <m:func>
                                  <m:funcPr>
                                    <m:ctrlPr>
                                      <a:rPr lang="en-IN" sz="1800" b="0" i="1" dirty="0" smtClean="0">
                                        <a:solidFill>
                                          <a:schemeClr val="tx1"/>
                                        </a:solidFill>
                                        <a:latin typeface="Cambria Math" panose="02040503050406030204" pitchFamily="18" charset="0"/>
                                      </a:rPr>
                                    </m:ctrlPr>
                                  </m:funcPr>
                                  <m:fName>
                                    <m:sSup>
                                      <m:sSupPr>
                                        <m:ctrlPr>
                                          <a:rPr lang="en-IN" sz="1800" b="0" i="1" dirty="0" smtClean="0">
                                            <a:solidFill>
                                              <a:schemeClr val="tx1"/>
                                            </a:solidFill>
                                            <a:latin typeface="Cambria Math" panose="02040503050406030204" pitchFamily="18" charset="0"/>
                                          </a:rPr>
                                        </m:ctrlPr>
                                      </m:sSupPr>
                                      <m:e>
                                        <m:r>
                                          <m:rPr>
                                            <m:sty m:val="p"/>
                                          </m:rPr>
                                          <a:rPr lang="en-IN" sz="1800" b="0" i="0" dirty="0" smtClean="0">
                                            <a:solidFill>
                                              <a:schemeClr val="tx1"/>
                                            </a:solidFill>
                                            <a:latin typeface="Cambria Math" panose="02040503050406030204" pitchFamily="18" charset="0"/>
                                          </a:rPr>
                                          <m:t>cosh</m:t>
                                        </m:r>
                                      </m:e>
                                      <m:sup>
                                        <m:r>
                                          <a:rPr lang="en-IN" sz="1800" b="0" i="1" dirty="0" smtClean="0">
                                            <a:solidFill>
                                              <a:schemeClr val="tx1"/>
                                            </a:solidFill>
                                            <a:latin typeface="Cambria Math" panose="02040503050406030204" pitchFamily="18" charset="0"/>
                                          </a:rPr>
                                          <m:t>2</m:t>
                                        </m:r>
                                      </m:sup>
                                    </m:sSup>
                                  </m:fName>
                                  <m:e>
                                    <m:r>
                                      <a:rPr lang="en-IN" sz="1800" b="0" i="1" dirty="0" smtClean="0">
                                        <a:solidFill>
                                          <a:schemeClr val="tx1"/>
                                        </a:solidFill>
                                        <a:latin typeface="Cambria Math" panose="02040503050406030204" pitchFamily="18" charset="0"/>
                                      </a:rPr>
                                      <m:t>2</m:t>
                                    </m:r>
                                    <m:r>
                                      <a:rPr lang="en-IN" sz="1800" b="0" i="1" dirty="0" smtClean="0">
                                        <a:solidFill>
                                          <a:schemeClr val="tx1"/>
                                        </a:solidFill>
                                        <a:latin typeface="Cambria Math" panose="02040503050406030204" pitchFamily="18" charset="0"/>
                                      </a:rPr>
                                      <m:t>𝑟</m:t>
                                    </m:r>
                                  </m:e>
                                </m:func>
                                <m:r>
                                  <a:rPr lang="en-IN" sz="1800" b="0" i="1" dirty="0" smtClean="0">
                                    <a:solidFill>
                                      <a:schemeClr val="tx1"/>
                                    </a:solidFill>
                                    <a:latin typeface="Cambria Math" panose="02040503050406030204" pitchFamily="18" charset="0"/>
                                  </a:rPr>
                                  <m:t>+</m:t>
                                </m:r>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1</m:t>
                                    </m:r>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3</m:t>
                                    </m:r>
                                    <m:func>
                                      <m:funcPr>
                                        <m:ctrlPr>
                                          <a:rPr lang="en-IN" sz="1800" i="1" dirty="0">
                                            <a:solidFill>
                                              <a:schemeClr val="tx1"/>
                                            </a:solidFill>
                                            <a:latin typeface="Cambria Math" panose="02040503050406030204" pitchFamily="18" charset="0"/>
                                          </a:rPr>
                                        </m:ctrlPr>
                                      </m:funcPr>
                                      <m:fName>
                                        <m:r>
                                          <m:rPr>
                                            <m:sty m:val="p"/>
                                          </m:rPr>
                                          <a:rPr lang="en-IN" sz="1800" dirty="0">
                                            <a:solidFill>
                                              <a:schemeClr val="tx1"/>
                                            </a:solidFill>
                                            <a:latin typeface="Cambria Math" panose="02040503050406030204" pitchFamily="18" charset="0"/>
                                          </a:rPr>
                                          <m:t>cos</m:t>
                                        </m:r>
                                      </m:fName>
                                      <m:e>
                                        <m:r>
                                          <a:rPr lang="en-IN" sz="1800" i="1" dirty="0">
                                            <a:solidFill>
                                              <a:schemeClr val="tx1"/>
                                            </a:solidFill>
                                            <a:latin typeface="Cambria Math" panose="02040503050406030204" pitchFamily="18" charset="0"/>
                                          </a:rPr>
                                          <m:t>2</m:t>
                                        </m:r>
                                        <m:r>
                                          <a:rPr lang="en-IN" sz="1800" i="1" dirty="0">
                                            <a:solidFill>
                                              <a:schemeClr val="tx1"/>
                                            </a:solidFill>
                                            <a:latin typeface="Cambria Math" panose="02040503050406030204" pitchFamily="18" charset="0"/>
                                          </a:rPr>
                                          <m:t>𝜑</m:t>
                                        </m:r>
                                      </m:e>
                                    </m:func>
                                  </m:e>
                                </m:d>
                                <m:func>
                                  <m:funcPr>
                                    <m:ctrlPr>
                                      <a:rPr lang="en-IN" sz="1800" i="1" dirty="0">
                                        <a:solidFill>
                                          <a:schemeClr val="tx1"/>
                                        </a:solidFill>
                                        <a:latin typeface="Cambria Math" panose="02040503050406030204" pitchFamily="18" charset="0"/>
                                      </a:rPr>
                                    </m:ctrlPr>
                                  </m:funcPr>
                                  <m:fName>
                                    <m:sSup>
                                      <m:sSupPr>
                                        <m:ctrlPr>
                                          <a:rPr lang="en-IN" sz="1800" i="1" dirty="0">
                                            <a:solidFill>
                                              <a:schemeClr val="tx1"/>
                                            </a:solidFill>
                                            <a:latin typeface="Cambria Math" panose="02040503050406030204" pitchFamily="18" charset="0"/>
                                          </a:rPr>
                                        </m:ctrlPr>
                                      </m:sSupPr>
                                      <m:e>
                                        <m:r>
                                          <m:rPr>
                                            <m:sty m:val="p"/>
                                          </m:rPr>
                                          <a:rPr lang="en-IN" sz="1800" dirty="0">
                                            <a:solidFill>
                                              <a:schemeClr val="tx1"/>
                                            </a:solidFill>
                                            <a:latin typeface="Cambria Math" panose="02040503050406030204" pitchFamily="18" charset="0"/>
                                          </a:rPr>
                                          <m:t>sinh</m:t>
                                        </m:r>
                                      </m:e>
                                      <m:sup>
                                        <m:r>
                                          <a:rPr lang="en-IN" sz="1800" i="1" dirty="0">
                                            <a:solidFill>
                                              <a:schemeClr val="tx1"/>
                                            </a:solidFill>
                                            <a:latin typeface="Cambria Math" panose="02040503050406030204" pitchFamily="18" charset="0"/>
                                          </a:rPr>
                                          <m:t>2</m:t>
                                        </m:r>
                                      </m:sup>
                                    </m:sSup>
                                  </m:fName>
                                  <m:e>
                                    <m:r>
                                      <a:rPr lang="en-IN" sz="1800" i="1" dirty="0">
                                        <a:solidFill>
                                          <a:schemeClr val="tx1"/>
                                        </a:solidFill>
                                        <a:latin typeface="Cambria Math" panose="02040503050406030204" pitchFamily="18" charset="0"/>
                                      </a:rPr>
                                      <m:t>2</m:t>
                                    </m:r>
                                    <m:r>
                                      <a:rPr lang="en-IN" sz="1800" i="1" dirty="0">
                                        <a:solidFill>
                                          <a:schemeClr val="tx1"/>
                                        </a:solidFill>
                                        <a:latin typeface="Cambria Math" panose="02040503050406030204" pitchFamily="18" charset="0"/>
                                      </a:rPr>
                                      <m:t>𝑟</m:t>
                                    </m:r>
                                  </m:e>
                                </m:func>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6</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𝜔</m:t>
                                    </m:r>
                                  </m:e>
                                  <m:sub>
                                    <m:r>
                                      <a:rPr lang="en-IN" sz="1800" b="0" i="1" dirty="0" smtClean="0">
                                        <a:solidFill>
                                          <a:schemeClr val="tx1"/>
                                        </a:solidFill>
                                        <a:latin typeface="Cambria Math" panose="02040503050406030204" pitchFamily="18" charset="0"/>
                                      </a:rPr>
                                      <m:t>𝛽</m:t>
                                    </m:r>
                                  </m:sub>
                                </m:sSub>
                                <m:r>
                                  <a:rPr lang="en-IN" sz="1800" b="0" i="1" dirty="0" smtClean="0">
                                    <a:solidFill>
                                      <a:schemeClr val="tx1"/>
                                    </a:solidFill>
                                    <a:latin typeface="Cambria Math" panose="02040503050406030204" pitchFamily="18" charset="0"/>
                                  </a:rPr>
                                  <m:t>𝜏</m:t>
                                </m:r>
                                <m:func>
                                  <m:funcPr>
                                    <m:ctrlPr>
                                      <a:rPr lang="en-IN" sz="1800" b="0" i="1" dirty="0" smtClean="0">
                                        <a:solidFill>
                                          <a:schemeClr val="tx1"/>
                                        </a:solidFill>
                                        <a:latin typeface="Cambria Math" panose="02040503050406030204" pitchFamily="18" charset="0"/>
                                      </a:rPr>
                                    </m:ctrlPr>
                                  </m:funcPr>
                                  <m:fName>
                                    <m:r>
                                      <m:rPr>
                                        <m:sty m:val="p"/>
                                      </m:rPr>
                                      <a:rPr lang="en-IN" sz="1800" b="0" i="0" dirty="0" smtClean="0">
                                        <a:solidFill>
                                          <a:schemeClr val="tx1"/>
                                        </a:solidFill>
                                        <a:latin typeface="Cambria Math" panose="02040503050406030204" pitchFamily="18" charset="0"/>
                                      </a:rPr>
                                      <m:t>sin</m:t>
                                    </m:r>
                                  </m:fName>
                                  <m:e>
                                    <m:r>
                                      <a:rPr lang="en-IN" sz="1800" b="0" i="1" dirty="0" smtClean="0">
                                        <a:solidFill>
                                          <a:schemeClr val="tx1"/>
                                        </a:solidFill>
                                        <a:latin typeface="Cambria Math" panose="02040503050406030204" pitchFamily="18" charset="0"/>
                                      </a:rPr>
                                      <m:t>𝜑</m:t>
                                    </m:r>
                                  </m:e>
                                </m:func>
                                <m:func>
                                  <m:funcPr>
                                    <m:ctrlPr>
                                      <a:rPr lang="en-IN" sz="1800" b="0" i="1" dirty="0" smtClean="0">
                                        <a:solidFill>
                                          <a:schemeClr val="tx1"/>
                                        </a:solidFill>
                                        <a:latin typeface="Cambria Math" panose="02040503050406030204" pitchFamily="18" charset="0"/>
                                      </a:rPr>
                                    </m:ctrlPr>
                                  </m:funcPr>
                                  <m:fName>
                                    <m:r>
                                      <m:rPr>
                                        <m:sty m:val="p"/>
                                      </m:rPr>
                                      <a:rPr lang="en-IN" sz="1800" b="0" i="0" dirty="0" smtClean="0">
                                        <a:solidFill>
                                          <a:schemeClr val="tx1"/>
                                        </a:solidFill>
                                        <a:latin typeface="Cambria Math" panose="02040503050406030204" pitchFamily="18" charset="0"/>
                                      </a:rPr>
                                      <m:t>sinh</m:t>
                                    </m:r>
                                  </m:fName>
                                  <m:e>
                                    <m:r>
                                      <a:rPr lang="en-IN" sz="1800" b="0" i="1" dirty="0" smtClean="0">
                                        <a:solidFill>
                                          <a:schemeClr val="tx1"/>
                                        </a:solidFill>
                                        <a:latin typeface="Cambria Math" panose="02040503050406030204" pitchFamily="18" charset="0"/>
                                      </a:rPr>
                                      <m:t>4</m:t>
                                    </m:r>
                                    <m:r>
                                      <a:rPr lang="en-IN" sz="1800" b="0" i="1" dirty="0" smtClean="0">
                                        <a:solidFill>
                                          <a:schemeClr val="tx1"/>
                                        </a:solidFill>
                                        <a:latin typeface="Cambria Math" panose="02040503050406030204" pitchFamily="18" charset="0"/>
                                      </a:rPr>
                                      <m:t>𝑟</m:t>
                                    </m:r>
                                  </m:e>
                                </m:func>
                              </m:e>
                            </m:d>
                          </m:e>
                        </m:mr>
                        <m:mr>
                          <m:e>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ℋ</m:t>
                                </m:r>
                              </m:e>
                              <m:sub>
                                <m:r>
                                  <a:rPr lang="en-IN" sz="1800" i="1">
                                    <a:solidFill>
                                      <a:schemeClr val="tx1"/>
                                    </a:solidFill>
                                    <a:latin typeface="Cambria Math" panose="02040503050406030204" pitchFamily="18" charset="0"/>
                                  </a:rPr>
                                  <m:t>𝜀</m:t>
                                </m:r>
                              </m:sub>
                              <m: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2</m:t>
                                    </m:r>
                                  </m:e>
                                </m:d>
                              </m:sup>
                            </m:sSub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1</m:t>
                            </m:r>
                            <m:r>
                              <a:rPr lang="en-IN" sz="1800" b="0" i="1" smtClean="0">
                                <a:solidFill>
                                  <a:schemeClr val="tx1"/>
                                </a:solidFill>
                                <a:latin typeface="Cambria Math" panose="02040503050406030204" pitchFamily="18" charset="0"/>
                              </a:rPr>
                              <m:t>+</m:t>
                            </m:r>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cosh</m:t>
                                </m:r>
                              </m:fName>
                              <m:e>
                                <m:r>
                                  <a:rPr lang="en-IN" sz="1800" b="0" i="1" smtClean="0">
                                    <a:solidFill>
                                      <a:schemeClr val="tx1"/>
                                    </a:solidFill>
                                    <a:latin typeface="Cambria Math" panose="02040503050406030204" pitchFamily="18" charset="0"/>
                                  </a:rPr>
                                  <m:t>4</m:t>
                                </m:r>
                                <m:r>
                                  <a:rPr lang="en-IN" sz="1800" b="0" i="1" smtClean="0">
                                    <a:solidFill>
                                      <a:schemeClr val="tx1"/>
                                    </a:solidFill>
                                    <a:latin typeface="Cambria Math" panose="02040503050406030204" pitchFamily="18" charset="0"/>
                                  </a:rPr>
                                  <m:t>𝑟</m:t>
                                </m:r>
                              </m:e>
                            </m:func>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func>
                                  <m:funcPr>
                                    <m:ctrlPr>
                                      <a:rPr lang="en-IN" sz="1800" b="0" i="1" smtClean="0">
                                        <a:solidFill>
                                          <a:schemeClr val="tx1"/>
                                        </a:solidFill>
                                        <a:latin typeface="Cambria Math" panose="02040503050406030204" pitchFamily="18" charset="0"/>
                                      </a:rPr>
                                    </m:ctrlPr>
                                  </m:funcPr>
                                  <m:fName>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sinh</m:t>
                                        </m:r>
                                      </m:e>
                                      <m:sup>
                                        <m:r>
                                          <a:rPr lang="en-IN" sz="1800" b="0" i="1" smtClean="0">
                                            <a:solidFill>
                                              <a:schemeClr val="tx1"/>
                                            </a:solidFill>
                                            <a:latin typeface="Cambria Math" panose="02040503050406030204" pitchFamily="18" charset="0"/>
                                          </a:rPr>
                                          <m:t>2</m:t>
                                        </m:r>
                                      </m:sup>
                                    </m:sSup>
                                  </m:fName>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𝑟</m:t>
                                    </m:r>
                                  </m:e>
                                </m:func>
                              </m:num>
                              <m:den>
                                <m:r>
                                  <a:rPr lang="en-IN" sz="1800" b="0" i="1" smtClean="0">
                                    <a:solidFill>
                                      <a:schemeClr val="tx1"/>
                                    </a:solidFill>
                                    <a:latin typeface="Cambria Math" panose="02040503050406030204" pitchFamily="18" charset="0"/>
                                  </a:rPr>
                                  <m:t>2</m:t>
                                </m:r>
                              </m:den>
                            </m:f>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3</m:t>
                                </m:r>
                                <m:r>
                                  <a:rPr lang="en-IN" sz="1800" b="0" i="1" smtClean="0">
                                    <a:solidFill>
                                      <a:schemeClr val="tx1"/>
                                    </a:solidFill>
                                    <a:latin typeface="Cambria Math" panose="02040503050406030204" pitchFamily="18" charset="0"/>
                                  </a:rPr>
                                  <m:t>+</m:t>
                                </m:r>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cos</m:t>
                                    </m:r>
                                  </m:fName>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𝜑</m:t>
                                    </m:r>
                                  </m:e>
                                </m:func>
                              </m:e>
                            </m:d>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𝜏</m:t>
                            </m:r>
                            <m:d>
                              <m:dPr>
                                <m:ctrlPr>
                                  <a:rPr lang="en-IN" sz="1800" b="0" i="1" smtClean="0">
                                    <a:solidFill>
                                      <a:schemeClr val="tx1"/>
                                    </a:solidFill>
                                    <a:latin typeface="Cambria Math" panose="02040503050406030204" pitchFamily="18" charset="0"/>
                                  </a:rPr>
                                </m:ctrlPr>
                              </m:dPr>
                              <m:e>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3</m:t>
                                    </m:r>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sinh</m:t>
                                        </m:r>
                                      </m:fName>
                                      <m:e>
                                        <m:r>
                                          <a:rPr lang="en-IN" sz="1800" b="0" i="1" smtClean="0">
                                            <a:solidFill>
                                              <a:schemeClr val="tx1"/>
                                            </a:solidFill>
                                            <a:latin typeface="Cambria Math" panose="02040503050406030204" pitchFamily="18" charset="0"/>
                                          </a:rPr>
                                          <m:t>4</m:t>
                                        </m:r>
                                        <m:r>
                                          <a:rPr lang="en-IN" sz="1800" b="0" i="1" smtClean="0">
                                            <a:solidFill>
                                              <a:schemeClr val="tx1"/>
                                            </a:solidFill>
                                            <a:latin typeface="Cambria Math" panose="02040503050406030204" pitchFamily="18" charset="0"/>
                                          </a:rPr>
                                          <m:t>𝑟</m:t>
                                        </m:r>
                                      </m:e>
                                    </m:func>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2</m:t>
                                    </m:r>
                                    <m:func>
                                      <m:funcPr>
                                        <m:ctrlPr>
                                          <a:rPr lang="en-IN" sz="1800" b="0" i="1" smtClean="0">
                                            <a:solidFill>
                                              <a:schemeClr val="tx1"/>
                                            </a:solidFill>
                                            <a:latin typeface="Cambria Math" panose="02040503050406030204" pitchFamily="18" charset="0"/>
                                          </a:rPr>
                                        </m:ctrlPr>
                                      </m:funcPr>
                                      <m:fName>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sinh</m:t>
                                            </m:r>
                                          </m:e>
                                          <m:sup>
                                            <m:r>
                                              <a:rPr lang="en-IN" sz="1800" b="0" i="1" smtClean="0">
                                                <a:solidFill>
                                                  <a:schemeClr val="tx1"/>
                                                </a:solidFill>
                                                <a:latin typeface="Cambria Math" panose="02040503050406030204" pitchFamily="18" charset="0"/>
                                              </a:rPr>
                                              <m:t>2</m:t>
                                            </m:r>
                                          </m:sup>
                                        </m:sSup>
                                      </m:fName>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𝑟</m:t>
                                        </m:r>
                                      </m:e>
                                    </m:func>
                                    <m:d>
                                      <m:dPr>
                                        <m:ctrlPr>
                                          <a:rPr lang="en-IN" sz="1800" b="0" i="1" smtClean="0">
                                            <a:solidFill>
                                              <a:schemeClr val="tx1"/>
                                            </a:solidFill>
                                            <a:latin typeface="Cambria Math" panose="02040503050406030204" pitchFamily="18" charset="0"/>
                                          </a:rPr>
                                        </m:ctrlPr>
                                      </m:dPr>
                                      <m:e>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cos</m:t>
                                            </m:r>
                                          </m:fName>
                                          <m:e>
                                            <m:r>
                                              <a:rPr lang="en-IN" sz="1800" b="0" i="1" smtClean="0">
                                                <a:solidFill>
                                                  <a:schemeClr val="tx1"/>
                                                </a:solidFill>
                                                <a:latin typeface="Cambria Math" panose="02040503050406030204" pitchFamily="18" charset="0"/>
                                              </a:rPr>
                                              <m:t>𝜑</m:t>
                                            </m:r>
                                          </m:e>
                                        </m:func>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𝜏</m:t>
                                        </m:r>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sin</m:t>
                                            </m:r>
                                          </m:fName>
                                          <m:e>
                                            <m:r>
                                              <a:rPr lang="en-IN" sz="1800" b="0" i="1" smtClean="0">
                                                <a:solidFill>
                                                  <a:schemeClr val="tx1"/>
                                                </a:solidFill>
                                                <a:latin typeface="Cambria Math" panose="02040503050406030204" pitchFamily="18" charset="0"/>
                                              </a:rPr>
                                              <m:t>𝜑</m:t>
                                            </m:r>
                                          </m:e>
                                        </m:func>
                                      </m:e>
                                    </m:d>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4</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𝜏</m:t>
                                </m:r>
                                <m:func>
                                  <m:funcPr>
                                    <m:ctrlPr>
                                      <a:rPr lang="en-IN" sz="1800" b="0" i="1" smtClean="0">
                                        <a:solidFill>
                                          <a:schemeClr val="tx1"/>
                                        </a:solidFill>
                                        <a:latin typeface="Cambria Math" panose="02040503050406030204" pitchFamily="18" charset="0"/>
                                      </a:rPr>
                                    </m:ctrlPr>
                                  </m:funcPr>
                                  <m:fName>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cosh</m:t>
                                        </m:r>
                                      </m:e>
                                      <m:sup>
                                        <m:r>
                                          <a:rPr lang="en-IN" sz="1800" b="0" i="1" smtClean="0">
                                            <a:solidFill>
                                              <a:schemeClr val="tx1"/>
                                            </a:solidFill>
                                            <a:latin typeface="Cambria Math" panose="02040503050406030204" pitchFamily="18" charset="0"/>
                                          </a:rPr>
                                          <m:t>2</m:t>
                                        </m:r>
                                      </m:sup>
                                    </m:sSup>
                                  </m:fName>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𝑟</m:t>
                                    </m:r>
                                  </m:e>
                                </m:func>
                              </m:e>
                            </m:d>
                            <m:r>
                              <a:rPr lang="en-IN" sz="1800" b="0" i="1" smtClean="0">
                                <a:solidFill>
                                  <a:schemeClr val="tx1"/>
                                </a:solidFill>
                                <a:latin typeface="Cambria Math" panose="02040503050406030204" pitchFamily="18" charset="0"/>
                              </a:rPr>
                              <m:t>.</m:t>
                            </m:r>
                          </m:e>
                        </m:mr>
                      </m:m>
                    </m:oMath>
                  </m:oMathPara>
                </a14:m>
                <a:endParaRPr lang="en-IN" sz="1800" dirty="0">
                  <a:solidFill>
                    <a:srgbClr val="0B2BB5"/>
                  </a:solidFill>
                  <a:latin typeface="Book Antiqua" panose="02040602050305030304" pitchFamily="18" charset="0"/>
                </a:endParaRPr>
              </a:p>
              <a:p>
                <a:pPr>
                  <a:lnSpc>
                    <a:spcPct val="10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From the form of the quantum Fisher information, it is easy to check that it has direct influence from the quantum gravitational noise term which is no longer just a number.</a:t>
                </a:r>
              </a:p>
              <a:p>
                <a:pPr>
                  <a:lnSpc>
                    <a:spcPct val="10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This new quantity is called the </a:t>
                </a:r>
                <a:r>
                  <a:rPr lang="en-IN" sz="2400" dirty="0">
                    <a:solidFill>
                      <a:srgbClr val="8C3434"/>
                    </a:solidFill>
                    <a:latin typeface="Gabriola" panose="04040605051002020D02" pitchFamily="82" charset="0"/>
                  </a:rPr>
                  <a:t>“</a:t>
                </a:r>
                <a:r>
                  <a:rPr lang="en-IN" sz="2400" b="1" dirty="0">
                    <a:solidFill>
                      <a:srgbClr val="8C3434"/>
                    </a:solidFill>
                    <a:latin typeface="Gabriola" panose="04040605051002020D02" pitchFamily="82" charset="0"/>
                  </a:rPr>
                  <a:t>quantum gravitational Fisher information</a:t>
                </a:r>
                <a:r>
                  <a:rPr lang="en-IN" sz="2400" dirty="0">
                    <a:solidFill>
                      <a:srgbClr val="8C3434"/>
                    </a:solidFill>
                    <a:latin typeface="Gabriola" panose="04040605051002020D02" pitchFamily="82" charset="0"/>
                  </a:rPr>
                  <a:t>”</a:t>
                </a:r>
                <a:r>
                  <a:rPr lang="en-IN" sz="2400" dirty="0">
                    <a:solidFill>
                      <a:srgbClr val="0B2BB5"/>
                    </a:solidFill>
                    <a:latin typeface="Gabriola" panose="04040605051002020D02" pitchFamily="82" charset="0"/>
                  </a:rPr>
                  <a:t> or </a:t>
                </a:r>
                <a:r>
                  <a:rPr lang="en-IN" sz="2400" b="1" dirty="0">
                    <a:solidFill>
                      <a:srgbClr val="8C3434"/>
                    </a:solidFill>
                    <a:latin typeface="Gabriola" panose="04040605051002020D02" pitchFamily="82" charset="0"/>
                  </a:rPr>
                  <a:t>QGFI</a:t>
                </a:r>
                <a:r>
                  <a:rPr lang="en-IN" sz="2400" dirty="0">
                    <a:solidFill>
                      <a:srgbClr val="0B2BB5"/>
                    </a:solidFill>
                    <a:latin typeface="Gabriola" panose="04040605051002020D02" pitchFamily="82" charset="0"/>
                  </a:rPr>
                  <a:t>.</a:t>
                </a:r>
              </a:p>
              <a:p>
                <a:pPr>
                  <a:lnSpc>
                    <a:spcPct val="10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Our next aim is to write down a quantum-gravity modified Cramér-Rao bound using the QGFI.</a:t>
                </a:r>
              </a:p>
              <a:p>
                <a:pPr>
                  <a:lnSpc>
                    <a:spcPct val="100000"/>
                  </a:lnSpc>
                  <a:spcBef>
                    <a:spcPts val="600"/>
                  </a:spcBef>
                  <a:spcAft>
                    <a:spcPts val="600"/>
                  </a:spcAft>
                  <a:buFont typeface="Wingdings" panose="05000000000000000000" pitchFamily="2" charset="2"/>
                  <a:buChar char="Ø"/>
                </a:pPr>
                <a:endParaRPr lang="en-IN" sz="1800" dirty="0">
                  <a:solidFill>
                    <a:srgbClr val="532476"/>
                  </a:solidFill>
                  <a:latin typeface="Book Antiqua" panose="02040602050305030304" pitchFamily="18" charset="0"/>
                </a:endParaRPr>
              </a:p>
              <a:p>
                <a:pPr marL="0" indent="0">
                  <a:lnSpc>
                    <a:spcPct val="100000"/>
                  </a:lnSpc>
                  <a:spcBef>
                    <a:spcPts val="600"/>
                  </a:spcBef>
                  <a:spcAft>
                    <a:spcPts val="600"/>
                  </a:spcAft>
                  <a:buFont typeface="Arial" panose="020B0604020202020204" pitchFamily="34" charset="0"/>
                  <a:buNone/>
                </a:pPr>
                <a:endParaRPr lang="en-IN" sz="1400" dirty="0">
                  <a:solidFill>
                    <a:srgbClr val="0B2BB5"/>
                  </a:solidFill>
                  <a:latin typeface="Book Antiqua" panose="02040602050305030304" pitchFamily="18" charset="0"/>
                </a:endParaRPr>
              </a:p>
            </p:txBody>
          </p:sp>
        </mc:Choice>
        <mc:Fallback xmlns="">
          <p:sp>
            <p:nvSpPr>
              <p:cNvPr id="6" name="Content Placeholder 2">
                <a:extLst>
                  <a:ext uri="{FF2B5EF4-FFF2-40B4-BE49-F238E27FC236}">
                    <a16:creationId xmlns:a16="http://schemas.microsoft.com/office/drawing/2014/main" id="{84658F85-13F0-63D5-1818-63F6B13BC472}"/>
                  </a:ext>
                </a:extLst>
              </p:cNvPr>
              <p:cNvSpPr txBox="1">
                <a:spLocks noRot="1" noChangeAspect="1" noMove="1" noResize="1" noEditPoints="1" noAdjustHandles="1" noChangeArrowheads="1" noChangeShapeType="1" noTextEdit="1"/>
              </p:cNvSpPr>
              <p:nvPr/>
            </p:nvSpPr>
            <p:spPr>
              <a:xfrm>
                <a:off x="106373" y="667898"/>
                <a:ext cx="11979253" cy="6055087"/>
              </a:xfrm>
              <a:prstGeom prst="rect">
                <a:avLst/>
              </a:prstGeom>
              <a:blipFill>
                <a:blip r:embed="rId2"/>
                <a:stretch>
                  <a:fillRect l="-763" t="-705"/>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22A63296-2F8B-047C-EC4A-34BDE40BF105}"/>
              </a:ext>
            </a:extLst>
          </p:cNvPr>
          <p:cNvSpPr>
            <a:spLocks noGrp="1"/>
          </p:cNvSpPr>
          <p:nvPr>
            <p:ph type="sldNum" sz="quarter" idx="12"/>
          </p:nvPr>
        </p:nvSpPr>
        <p:spPr/>
        <p:txBody>
          <a:bodyPr/>
          <a:lstStyle/>
          <a:p>
            <a:fld id="{1F389A8C-0E70-4ABF-BB80-974D4641D6A7}" type="slidenum">
              <a:rPr lang="en-IN" smtClean="0"/>
              <a:t>25</a:t>
            </a:fld>
            <a:endParaRPr lang="en-IN" dirty="0"/>
          </a:p>
        </p:txBody>
      </p:sp>
      <p:sp>
        <p:nvSpPr>
          <p:cNvPr id="3" name="Title 1">
            <a:extLst>
              <a:ext uri="{FF2B5EF4-FFF2-40B4-BE49-F238E27FC236}">
                <a16:creationId xmlns:a16="http://schemas.microsoft.com/office/drawing/2014/main" id="{6CFF0F22-F35E-492E-E2D2-8260C705C49E}"/>
              </a:ext>
            </a:extLst>
          </p:cNvPr>
          <p:cNvSpPr txBox="1">
            <a:spLocks/>
          </p:cNvSpPr>
          <p:nvPr/>
        </p:nvSpPr>
        <p:spPr>
          <a:xfrm>
            <a:off x="106373" y="0"/>
            <a:ext cx="11666271" cy="4715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v"/>
            </a:pPr>
            <a:r>
              <a:rPr lang="en-IN" sz="2800" b="1" dirty="0">
                <a:solidFill>
                  <a:srgbClr val="0B2BB5"/>
                </a:solidFill>
                <a:effectLst/>
                <a:latin typeface="Gabriola" panose="04040605051002020D02" pitchFamily="82" charset="0"/>
              </a:rPr>
              <a:t>Quantum gravitational Fisher information (QGFI)</a:t>
            </a:r>
            <a:endParaRPr lang="en-IN" sz="3600" b="1" dirty="0">
              <a:solidFill>
                <a:srgbClr val="0B2BB5"/>
              </a:solidFill>
              <a:effectLst/>
              <a:latin typeface="Gabriola" panose="04040605051002020D02" pitchFamily="82" charset="0"/>
            </a:endParaRPr>
          </a:p>
        </p:txBody>
      </p:sp>
    </p:spTree>
    <p:extLst>
      <p:ext uri="{BB962C8B-B14F-4D97-AF65-F5344CB8AC3E}">
        <p14:creationId xmlns:p14="http://schemas.microsoft.com/office/powerpoint/2010/main" val="8773928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84658F85-13F0-63D5-1818-63F6B13BC472}"/>
                  </a:ext>
                </a:extLst>
              </p:cNvPr>
              <p:cNvSpPr txBox="1">
                <a:spLocks/>
              </p:cNvSpPr>
              <p:nvPr/>
            </p:nvSpPr>
            <p:spPr>
              <a:xfrm>
                <a:off x="110465" y="133500"/>
                <a:ext cx="12034485" cy="6587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300"/>
                  </a:spcBef>
                  <a:spcAft>
                    <a:spcPts val="300"/>
                  </a:spcAft>
                  <a:buFont typeface="Wingdings" panose="05000000000000000000" pitchFamily="2" charset="2"/>
                  <a:buChar char="Ø"/>
                </a:pPr>
                <a:r>
                  <a:rPr lang="en-IN" sz="2400" dirty="0">
                    <a:solidFill>
                      <a:srgbClr val="0B2BB5"/>
                    </a:solidFill>
                    <a:latin typeface="Gabriola" panose="04040605051002020D02" pitchFamily="82" charset="0"/>
                  </a:rPr>
                  <a:t>The way to write down the inequality is to take a stochastic average of the quantum gravitational Fisher information or the QGFI.</a:t>
                </a:r>
              </a:p>
              <a:p>
                <a:pPr>
                  <a:lnSpc>
                    <a:spcPct val="150000"/>
                  </a:lnSpc>
                  <a:buFont typeface="Wingdings" panose="05000000000000000000" pitchFamily="2" charset="2"/>
                  <a:buChar char="Ø"/>
                </a:pPr>
                <a:r>
                  <a:rPr lang="en-IN" sz="2400" dirty="0">
                    <a:solidFill>
                      <a:srgbClr val="702A2A"/>
                    </a:solidFill>
                    <a:latin typeface="Gabriola" panose="04040605051002020D02" pitchFamily="82" charset="0"/>
                  </a:rPr>
                  <a:t>The stochastic average of the QGFI then reads</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ℋ</m:t>
                              </m:r>
                            </m:e>
                          </m:acc>
                        </m:e>
                        <m:sub>
                          <m:r>
                            <a:rPr lang="en-IN" sz="1800" b="0" i="1" smtClean="0">
                              <a:solidFill>
                                <a:schemeClr val="tx1"/>
                              </a:solidFill>
                              <a:latin typeface="Cambria Math" panose="02040503050406030204" pitchFamily="18" charset="0"/>
                            </a:rPr>
                            <m:t>𝜀</m:t>
                          </m:r>
                        </m:sub>
                      </m:sSub>
                      <m:r>
                        <a:rPr lang="en-IN" sz="1800" b="0" i="1" smtClean="0">
                          <a:solidFill>
                            <a:schemeClr val="tx1"/>
                          </a:solidFill>
                          <a:latin typeface="Cambria Math" panose="02040503050406030204" pitchFamily="18" charset="0"/>
                        </a:rPr>
                        <m:t>⟩⟩ </m:t>
                      </m:r>
                      <m:r>
                        <a:rPr lang="en-IN" sz="1800" i="1" dirty="0" smtClean="0">
                          <a:solidFill>
                            <a:schemeClr val="tx1"/>
                          </a:solidFill>
                          <a:latin typeface="Cambria Math" panose="02040503050406030204" pitchFamily="18" charset="0"/>
                        </a:rPr>
                        <m:t>=</m:t>
                      </m:r>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ℋ</m:t>
                          </m:r>
                        </m:e>
                        <m:sub>
                          <m:r>
                            <a:rPr lang="en-IN" sz="1800" b="0" i="1" dirty="0" smtClean="0">
                              <a:solidFill>
                                <a:schemeClr val="tx1"/>
                              </a:solidFill>
                              <a:latin typeface="Cambria Math" panose="02040503050406030204" pitchFamily="18" charset="0"/>
                            </a:rPr>
                            <m:t>𝜀</m:t>
                          </m:r>
                        </m:sub>
                        <m:sup>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0</m:t>
                              </m:r>
                            </m:e>
                          </m:d>
                        </m:sup>
                      </m:sSubSup>
                      <m:r>
                        <a:rPr lang="en-IN" sz="1800" i="1" dirty="0" smtClean="0">
                          <a:solidFill>
                            <a:schemeClr val="tx1"/>
                          </a:solidFill>
                          <a:latin typeface="Cambria Math" panose="02040503050406030204" pitchFamily="18" charset="0"/>
                        </a:rPr>
                        <m:t>+</m:t>
                      </m:r>
                      <m:f>
                        <m:fPr>
                          <m:ctrlPr>
                            <a:rPr lang="en-IN" sz="1800" i="1" dirty="0" smtClean="0">
                              <a:solidFill>
                                <a:schemeClr val="tx1"/>
                              </a:solidFill>
                              <a:latin typeface="Cambria Math" panose="02040503050406030204" pitchFamily="18" charset="0"/>
                            </a:rPr>
                          </m:ctrlPr>
                        </m:fPr>
                        <m:num>
                          <m:r>
                            <a:rPr lang="en-IN" sz="1800" i="1" dirty="0">
                              <a:solidFill>
                                <a:schemeClr val="tx1"/>
                              </a:solidFill>
                              <a:latin typeface="Cambria Math" panose="02040503050406030204" pitchFamily="18" charset="0"/>
                            </a:rPr>
                            <m:t>⟨⟨</m:t>
                          </m:r>
                          <m:d>
                            <m:dPr>
                              <m:begChr m:val="{"/>
                              <m:endChr m:val="}"/>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𝛿</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𝑁</m:t>
                                  </m:r>
                                </m:e>
                              </m:acc>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𝛿</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𝑁</m:t>
                                  </m:r>
                                </m:e>
                              </m:acc>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𝜏</m:t>
                                  </m:r>
                                </m:e>
                              </m:d>
                            </m:e>
                          </m:d>
                          <m:r>
                            <a:rPr lang="en-IN" sz="1800" i="1" dirty="0">
                              <a:solidFill>
                                <a:schemeClr val="tx1"/>
                              </a:solidFill>
                              <a:latin typeface="Cambria Math" panose="02040503050406030204" pitchFamily="18" charset="0"/>
                            </a:rPr>
                            <m:t>⟩⟩</m:t>
                          </m:r>
                        </m:num>
                        <m:den>
                          <m:r>
                            <a:rPr lang="en-IN" sz="1800" b="0" i="1" dirty="0" smtClean="0">
                              <a:solidFill>
                                <a:schemeClr val="tx1"/>
                              </a:solidFill>
                              <a:latin typeface="Cambria Math" panose="02040503050406030204" pitchFamily="18" charset="0"/>
                            </a:rPr>
                            <m:t>32</m:t>
                          </m:r>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𝜀</m:t>
                              </m:r>
                            </m:e>
                            <m:sup>
                              <m:r>
                                <a:rPr lang="en-IN" sz="1800" b="0" i="1" dirty="0" smtClean="0">
                                  <a:solidFill>
                                    <a:schemeClr val="tx1"/>
                                  </a:solidFill>
                                  <a:latin typeface="Cambria Math" panose="02040503050406030204" pitchFamily="18" charset="0"/>
                                </a:rPr>
                                <m:t>2</m:t>
                              </m:r>
                            </m:sup>
                          </m:sSup>
                        </m:den>
                      </m:f>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ℋ</m:t>
                          </m:r>
                        </m:e>
                        <m:sub>
                          <m:r>
                            <a:rPr lang="en-IN" sz="1800" i="1" dirty="0">
                              <a:solidFill>
                                <a:schemeClr val="tx1"/>
                              </a:solidFill>
                              <a:latin typeface="Cambria Math" panose="02040503050406030204" pitchFamily="18" charset="0"/>
                            </a:rPr>
                            <m:t>𝜀</m:t>
                          </m:r>
                        </m:sub>
                        <m: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2</m:t>
                              </m:r>
                            </m:e>
                          </m:d>
                        </m:sup>
                      </m:sSubSup>
                      <m:r>
                        <m:rPr>
                          <m:nor/>
                        </m:rPr>
                        <a:rPr lang="en-IN" sz="1800" dirty="0">
                          <a:solidFill>
                            <a:schemeClr val="tx1"/>
                          </a:solidFill>
                          <a:latin typeface="Book Antiqua" panose="02040602050305030304" pitchFamily="18" charset="0"/>
                        </a:rPr>
                        <m:t>.</m:t>
                      </m:r>
                    </m:oMath>
                  </m:oMathPara>
                </a14:m>
                <a:endParaRPr lang="en-IN" sz="1800" dirty="0">
                  <a:solidFill>
                    <a:schemeClr val="tx1"/>
                  </a:solidFill>
                  <a:latin typeface="Book Antiqua" panose="02040602050305030304" pitchFamily="18"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For a gravitons being in a squeezed state, one obtains the form of the two-point correlator as</a:t>
                </a:r>
              </a:p>
              <a:p>
                <a:pPr marL="0" indent="0">
                  <a:lnSpc>
                    <a:spcPct val="150000"/>
                  </a:lnSpc>
                  <a:buNone/>
                </a:pPr>
                <a14:m>
                  <m:oMathPara xmlns:m="http://schemas.openxmlformats.org/officeDocument/2006/math">
                    <m:oMathParaPr>
                      <m:jc m:val="centerGroup"/>
                    </m:oMathParaPr>
                    <m:oMath xmlns:m="http://schemas.openxmlformats.org/officeDocument/2006/math">
                      <m:r>
                        <a:rPr lang="en-IN" sz="1600" i="1" dirty="0" smtClean="0">
                          <a:solidFill>
                            <a:schemeClr val="tx1"/>
                          </a:solidFill>
                          <a:latin typeface="Cambria Math" panose="02040503050406030204" pitchFamily="18" charset="0"/>
                        </a:rPr>
                        <m:t>⟨⟨</m:t>
                      </m:r>
                      <m:d>
                        <m:dPr>
                          <m:begChr m:val="{"/>
                          <m:endChr m:val="}"/>
                          <m:ctrlPr>
                            <a:rPr lang="en-IN" sz="1600" i="1" dirty="0">
                              <a:solidFill>
                                <a:schemeClr val="tx1"/>
                              </a:solidFill>
                              <a:latin typeface="Cambria Math" panose="02040503050406030204" pitchFamily="18" charset="0"/>
                            </a:rPr>
                          </m:ctrlPr>
                        </m:dPr>
                        <m:e>
                          <m:r>
                            <a:rPr lang="en-IN" sz="1600" i="1" dirty="0">
                              <a:solidFill>
                                <a:schemeClr val="tx1"/>
                              </a:solidFill>
                              <a:latin typeface="Cambria Math" panose="02040503050406030204" pitchFamily="18" charset="0"/>
                            </a:rPr>
                            <m:t>𝛿</m:t>
                          </m:r>
                          <m:sSub>
                            <m:sSubPr>
                              <m:ctrlPr>
                                <a:rPr lang="en-IN" sz="1600" b="0" i="1" dirty="0" smtClean="0">
                                  <a:solidFill>
                                    <a:schemeClr val="tx1"/>
                                  </a:solidFill>
                                  <a:latin typeface="Cambria Math" panose="02040503050406030204" pitchFamily="18" charset="0"/>
                                </a:rPr>
                              </m:ctrlPr>
                            </m:sSubPr>
                            <m:e>
                              <m:acc>
                                <m:accPr>
                                  <m:chr m:val="̂"/>
                                  <m:ctrlPr>
                                    <a:rPr lang="en-IN" sz="1600" i="1" dirty="0">
                                      <a:solidFill>
                                        <a:schemeClr val="tx1"/>
                                      </a:solidFill>
                                      <a:latin typeface="Cambria Math" panose="02040503050406030204" pitchFamily="18" charset="0"/>
                                    </a:rPr>
                                  </m:ctrlPr>
                                </m:accPr>
                                <m:e>
                                  <m:r>
                                    <a:rPr lang="en-IN" sz="1600" i="1" dirty="0">
                                      <a:solidFill>
                                        <a:schemeClr val="tx1"/>
                                      </a:solidFill>
                                      <a:latin typeface="Cambria Math" panose="02040503050406030204" pitchFamily="18" charset="0"/>
                                    </a:rPr>
                                    <m:t>𝑁</m:t>
                                  </m:r>
                                </m:e>
                              </m:acc>
                            </m:e>
                            <m:sub>
                              <m:r>
                                <a:rPr lang="en-IN" sz="1600" b="0" i="1" dirty="0" smtClean="0">
                                  <a:solidFill>
                                    <a:schemeClr val="tx1"/>
                                  </a:solidFill>
                                  <a:latin typeface="Cambria Math" panose="02040503050406030204" pitchFamily="18" charset="0"/>
                                </a:rPr>
                                <m:t>𝑖𝑗</m:t>
                              </m:r>
                            </m:sub>
                          </m:sSub>
                          <m:d>
                            <m:dPr>
                              <m:ctrlPr>
                                <a:rPr lang="en-IN" sz="1600" i="1" dirty="0">
                                  <a:solidFill>
                                    <a:schemeClr val="tx1"/>
                                  </a:solidFill>
                                  <a:latin typeface="Cambria Math" panose="02040503050406030204" pitchFamily="18" charset="0"/>
                                </a:rPr>
                              </m:ctrlPr>
                            </m:dPr>
                            <m:e>
                              <m:r>
                                <a:rPr lang="en-IN" sz="1600" b="0" i="1" dirty="0" smtClean="0">
                                  <a:solidFill>
                                    <a:schemeClr val="tx1"/>
                                  </a:solidFill>
                                  <a:latin typeface="Cambria Math" panose="02040503050406030204" pitchFamily="18" charset="0"/>
                                </a:rPr>
                                <m:t>𝑡</m:t>
                              </m:r>
                            </m:e>
                          </m:d>
                          <m:r>
                            <a:rPr lang="en-IN" sz="1600" i="1" dirty="0">
                              <a:solidFill>
                                <a:schemeClr val="tx1"/>
                              </a:solidFill>
                              <a:latin typeface="Cambria Math" panose="02040503050406030204" pitchFamily="18" charset="0"/>
                            </a:rPr>
                            <m:t>,</m:t>
                          </m:r>
                          <m:r>
                            <a:rPr lang="en-IN" sz="1600" i="1" dirty="0">
                              <a:solidFill>
                                <a:schemeClr val="tx1"/>
                              </a:solidFill>
                              <a:latin typeface="Cambria Math" panose="02040503050406030204" pitchFamily="18" charset="0"/>
                            </a:rPr>
                            <m:t>𝛿</m:t>
                          </m:r>
                          <m:sSub>
                            <m:sSubPr>
                              <m:ctrlPr>
                                <a:rPr lang="en-IN" sz="1600" b="0" i="1" dirty="0" smtClean="0">
                                  <a:solidFill>
                                    <a:schemeClr val="tx1"/>
                                  </a:solidFill>
                                  <a:latin typeface="Cambria Math" panose="02040503050406030204" pitchFamily="18" charset="0"/>
                                </a:rPr>
                              </m:ctrlPr>
                            </m:sSubPr>
                            <m:e>
                              <m:acc>
                                <m:accPr>
                                  <m:chr m:val="̂"/>
                                  <m:ctrlPr>
                                    <a:rPr lang="en-IN" sz="1600" i="1" dirty="0">
                                      <a:solidFill>
                                        <a:schemeClr val="tx1"/>
                                      </a:solidFill>
                                      <a:latin typeface="Cambria Math" panose="02040503050406030204" pitchFamily="18" charset="0"/>
                                    </a:rPr>
                                  </m:ctrlPr>
                                </m:accPr>
                                <m:e>
                                  <m:r>
                                    <a:rPr lang="en-IN" sz="1600" i="1" dirty="0">
                                      <a:solidFill>
                                        <a:schemeClr val="tx1"/>
                                      </a:solidFill>
                                      <a:latin typeface="Cambria Math" panose="02040503050406030204" pitchFamily="18" charset="0"/>
                                    </a:rPr>
                                    <m:t>𝑁</m:t>
                                  </m:r>
                                </m:e>
                              </m:acc>
                            </m:e>
                            <m:sub>
                              <m:r>
                                <a:rPr lang="en-IN" sz="1600" b="0" i="1" dirty="0" smtClean="0">
                                  <a:solidFill>
                                    <a:schemeClr val="tx1"/>
                                  </a:solidFill>
                                  <a:latin typeface="Cambria Math" panose="02040503050406030204" pitchFamily="18" charset="0"/>
                                </a:rPr>
                                <m:t>𝑙𝑚</m:t>
                              </m:r>
                            </m:sub>
                          </m:sSub>
                          <m:d>
                            <m:dPr>
                              <m:ctrlPr>
                                <a:rPr lang="en-IN" sz="1600" i="1" dirty="0">
                                  <a:solidFill>
                                    <a:schemeClr val="tx1"/>
                                  </a:solidFill>
                                  <a:latin typeface="Cambria Math" panose="02040503050406030204" pitchFamily="18" charset="0"/>
                                </a:rPr>
                              </m:ctrlPr>
                            </m:dPr>
                            <m:e>
                              <m:r>
                                <a:rPr lang="en-IN" sz="1600" b="0" i="1" dirty="0" smtClean="0">
                                  <a:solidFill>
                                    <a:schemeClr val="tx1"/>
                                  </a:solidFill>
                                  <a:latin typeface="Cambria Math" panose="02040503050406030204" pitchFamily="18" charset="0"/>
                                </a:rPr>
                                <m:t>𝑡</m:t>
                              </m:r>
                              <m:r>
                                <a:rPr lang="en-IN" sz="1600" b="0" i="1" dirty="0" smtClean="0">
                                  <a:solidFill>
                                    <a:schemeClr val="tx1"/>
                                  </a:solidFill>
                                  <a:latin typeface="Cambria Math" panose="02040503050406030204" pitchFamily="18" charset="0"/>
                                </a:rPr>
                                <m:t>′</m:t>
                              </m:r>
                            </m:e>
                          </m:d>
                        </m:e>
                      </m:d>
                      <m:r>
                        <a:rPr lang="en-IN" sz="1600" i="1" dirty="0">
                          <a:solidFill>
                            <a:schemeClr val="tx1"/>
                          </a:solidFill>
                          <a:latin typeface="Cambria Math" panose="02040503050406030204" pitchFamily="18" charset="0"/>
                        </a:rPr>
                        <m:t>⟩⟩</m:t>
                      </m:r>
                      <m:r>
                        <a:rPr lang="en-IN" sz="1600" i="1" dirty="0" smtClean="0">
                          <a:solidFill>
                            <a:schemeClr val="tx1"/>
                          </a:solidFill>
                          <a:latin typeface="Cambria Math" panose="02040503050406030204" pitchFamily="18" charset="0"/>
                        </a:rPr>
                        <m:t>=</m:t>
                      </m:r>
                      <m:f>
                        <m:fPr>
                          <m:ctrlPr>
                            <a:rPr lang="en-IN" sz="1600" b="0" i="1" dirty="0" smtClean="0">
                              <a:solidFill>
                                <a:schemeClr val="tx1"/>
                              </a:solidFill>
                              <a:latin typeface="Cambria Math" panose="02040503050406030204" pitchFamily="18" charset="0"/>
                            </a:rPr>
                          </m:ctrlPr>
                        </m:fPr>
                        <m:num>
                          <m:r>
                            <a:rPr lang="en-IN" sz="1600" b="0" i="1" dirty="0" smtClean="0">
                              <a:solidFill>
                                <a:schemeClr val="tx1"/>
                              </a:solidFill>
                              <a:latin typeface="Cambria Math" panose="02040503050406030204" pitchFamily="18" charset="0"/>
                            </a:rPr>
                            <m:t>4</m:t>
                          </m:r>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𝜅</m:t>
                              </m:r>
                            </m:e>
                            <m:sup>
                              <m:r>
                                <a:rPr lang="en-IN" sz="1600" b="0" i="1" dirty="0" smtClean="0">
                                  <a:solidFill>
                                    <a:schemeClr val="tx1"/>
                                  </a:solidFill>
                                  <a:latin typeface="Cambria Math" panose="02040503050406030204" pitchFamily="18" charset="0"/>
                                </a:rPr>
                                <m:t>2</m:t>
                              </m:r>
                            </m:sup>
                          </m:sSup>
                        </m:num>
                        <m:den>
                          <m:r>
                            <a:rPr lang="en-IN" sz="1600" b="0" i="1" dirty="0" smtClean="0">
                              <a:solidFill>
                                <a:schemeClr val="tx1"/>
                              </a:solidFill>
                              <a:latin typeface="Cambria Math" panose="02040503050406030204" pitchFamily="18" charset="0"/>
                            </a:rPr>
                            <m:t>𝑉</m:t>
                          </m:r>
                        </m:den>
                      </m:f>
                      <m:nary>
                        <m:naryPr>
                          <m:chr m:val="∑"/>
                          <m:supHide m:val="on"/>
                          <m:ctrlPr>
                            <a:rPr lang="en-IN" sz="1600" b="0" i="1" dirty="0" smtClean="0">
                              <a:solidFill>
                                <a:schemeClr val="tx1"/>
                              </a:solidFill>
                              <a:latin typeface="Cambria Math" panose="02040503050406030204" pitchFamily="18" charset="0"/>
                            </a:rPr>
                          </m:ctrlPr>
                        </m:naryPr>
                        <m:sub>
                          <m:r>
                            <a:rPr lang="en-IN" sz="1600" b="1" i="1" dirty="0" smtClean="0">
                              <a:solidFill>
                                <a:schemeClr val="tx1"/>
                              </a:solidFill>
                              <a:latin typeface="Cambria Math" panose="02040503050406030204" pitchFamily="18" charset="0"/>
                            </a:rPr>
                            <m:t>𝒌</m:t>
                          </m:r>
                          <m:r>
                            <a:rPr lang="en-IN" sz="1600" b="0" i="1" dirty="0" smtClean="0">
                              <a:solidFill>
                                <a:schemeClr val="tx1"/>
                              </a:solidFill>
                              <a:latin typeface="Cambria Math" panose="02040503050406030204" pitchFamily="18" charset="0"/>
                            </a:rPr>
                            <m:t>,</m:t>
                          </m:r>
                          <m:sSup>
                            <m:sSupPr>
                              <m:ctrlPr>
                                <a:rPr lang="en-IN" sz="1600" b="0" i="1" dirty="0" smtClean="0">
                                  <a:solidFill>
                                    <a:schemeClr val="tx1"/>
                                  </a:solidFill>
                                  <a:latin typeface="Cambria Math" panose="02040503050406030204" pitchFamily="18" charset="0"/>
                                </a:rPr>
                              </m:ctrlPr>
                            </m:sSupPr>
                            <m:e>
                              <m:r>
                                <a:rPr lang="en-IN" sz="1600" b="1" i="1" dirty="0" smtClean="0">
                                  <a:solidFill>
                                    <a:schemeClr val="tx1"/>
                                  </a:solidFill>
                                  <a:latin typeface="Cambria Math" panose="02040503050406030204" pitchFamily="18" charset="0"/>
                                </a:rPr>
                                <m:t>𝒌</m:t>
                              </m:r>
                            </m:e>
                            <m:sup>
                              <m:r>
                                <a:rPr lang="en-IN" sz="1600" b="0" i="1" dirty="0" smtClean="0">
                                  <a:solidFill>
                                    <a:schemeClr val="tx1"/>
                                  </a:solidFill>
                                  <a:latin typeface="Cambria Math" panose="02040503050406030204" pitchFamily="18" charset="0"/>
                                </a:rPr>
                                <m:t>′</m:t>
                              </m:r>
                            </m:sup>
                          </m:sSup>
                        </m:sub>
                        <m:sup/>
                        <m:e>
                          <m:nary>
                            <m:naryPr>
                              <m:chr m:val="∑"/>
                              <m:supHide m:val="on"/>
                              <m:ctrlPr>
                                <a:rPr lang="en-IN" sz="1600" b="0" i="1" dirty="0" smtClean="0">
                                  <a:solidFill>
                                    <a:schemeClr val="tx1"/>
                                  </a:solidFill>
                                  <a:latin typeface="Cambria Math" panose="02040503050406030204" pitchFamily="18" charset="0"/>
                                </a:rPr>
                              </m:ctrlPr>
                            </m:naryPr>
                            <m:sub>
                              <m:r>
                                <a:rPr lang="en-IN" sz="1600" b="0" i="1" dirty="0" smtClean="0">
                                  <a:solidFill>
                                    <a:schemeClr val="tx1"/>
                                  </a:solidFill>
                                  <a:latin typeface="Cambria Math" panose="02040503050406030204" pitchFamily="18" charset="0"/>
                                </a:rPr>
                                <m:t>𝑠</m:t>
                              </m:r>
                              <m:r>
                                <a:rPr lang="en-IN" sz="1600" b="0" i="1" dirty="0" smtClean="0">
                                  <a:solidFill>
                                    <a:schemeClr val="tx1"/>
                                  </a:solidFill>
                                  <a:latin typeface="Cambria Math" panose="02040503050406030204" pitchFamily="18" charset="0"/>
                                </a:rPr>
                                <m:t>,</m:t>
                              </m:r>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𝑠</m:t>
                                  </m:r>
                                </m:e>
                                <m:sup>
                                  <m:r>
                                    <a:rPr lang="en-IN" sz="1600" b="0" i="1" dirty="0" smtClean="0">
                                      <a:solidFill>
                                        <a:schemeClr val="tx1"/>
                                      </a:solidFill>
                                      <a:latin typeface="Cambria Math" panose="02040503050406030204" pitchFamily="18" charset="0"/>
                                    </a:rPr>
                                    <m:t>′</m:t>
                                  </m:r>
                                </m:sup>
                              </m:sSup>
                            </m:sub>
                            <m:sup/>
                            <m:e>
                              <m:sSubSup>
                                <m:sSubSupPr>
                                  <m:ctrlPr>
                                    <a:rPr lang="en-IN" sz="1600" b="0" i="1" dirty="0" smtClean="0">
                                      <a:solidFill>
                                        <a:schemeClr val="tx1"/>
                                      </a:solidFill>
                                      <a:latin typeface="Cambria Math" panose="02040503050406030204" pitchFamily="18" charset="0"/>
                                    </a:rPr>
                                  </m:ctrlPr>
                                </m:sSubSupPr>
                                <m:e>
                                  <m:r>
                                    <a:rPr lang="en-IN" sz="1600" b="0" i="1" dirty="0" smtClean="0">
                                      <a:solidFill>
                                        <a:schemeClr val="tx1"/>
                                      </a:solidFill>
                                      <a:latin typeface="Cambria Math" panose="02040503050406030204" pitchFamily="18" charset="0"/>
                                    </a:rPr>
                                    <m:t>𝜖</m:t>
                                  </m:r>
                                </m:e>
                                <m:sub>
                                  <m:r>
                                    <a:rPr lang="en-IN" sz="1600" b="0" i="1" dirty="0" smtClean="0">
                                      <a:solidFill>
                                        <a:schemeClr val="tx1"/>
                                      </a:solidFill>
                                      <a:latin typeface="Cambria Math" panose="02040503050406030204" pitchFamily="18" charset="0"/>
                                    </a:rPr>
                                    <m:t>𝑖𝑗</m:t>
                                  </m:r>
                                </m:sub>
                                <m:sup>
                                  <m:r>
                                    <a:rPr lang="en-IN" sz="1600" b="0" i="1" dirty="0" smtClean="0">
                                      <a:solidFill>
                                        <a:schemeClr val="tx1"/>
                                      </a:solidFill>
                                      <a:latin typeface="Cambria Math" panose="02040503050406030204" pitchFamily="18" charset="0"/>
                                    </a:rPr>
                                    <m:t>𝑠</m:t>
                                  </m:r>
                                </m:sup>
                              </m:sSubSup>
                              <m:d>
                                <m:dPr>
                                  <m:ctrlPr>
                                    <a:rPr lang="en-IN" sz="1600" b="1" i="1" dirty="0" smtClean="0">
                                      <a:solidFill>
                                        <a:schemeClr val="tx1"/>
                                      </a:solidFill>
                                      <a:latin typeface="Cambria Math" panose="02040503050406030204" pitchFamily="18" charset="0"/>
                                    </a:rPr>
                                  </m:ctrlPr>
                                </m:dPr>
                                <m:e>
                                  <m:r>
                                    <a:rPr lang="en-IN" sz="1600" b="1" i="1" dirty="0" smtClean="0">
                                      <a:solidFill>
                                        <a:schemeClr val="tx1"/>
                                      </a:solidFill>
                                      <a:latin typeface="Cambria Math" panose="02040503050406030204" pitchFamily="18" charset="0"/>
                                    </a:rPr>
                                    <m:t>𝒌</m:t>
                                  </m:r>
                                </m:e>
                              </m:d>
                              <m:sSubSup>
                                <m:sSubSupPr>
                                  <m:ctrlPr>
                                    <a:rPr lang="en-IN" sz="1600" b="0" i="1" dirty="0" smtClean="0">
                                      <a:solidFill>
                                        <a:schemeClr val="tx1"/>
                                      </a:solidFill>
                                      <a:latin typeface="Cambria Math" panose="02040503050406030204" pitchFamily="18" charset="0"/>
                                    </a:rPr>
                                  </m:ctrlPr>
                                </m:sSubSupPr>
                                <m:e>
                                  <m:r>
                                    <a:rPr lang="en-IN" sz="1600" b="0" i="1" dirty="0" smtClean="0">
                                      <a:solidFill>
                                        <a:schemeClr val="tx1"/>
                                      </a:solidFill>
                                      <a:latin typeface="Cambria Math" panose="02040503050406030204" pitchFamily="18" charset="0"/>
                                    </a:rPr>
                                    <m:t>𝜖</m:t>
                                  </m:r>
                                </m:e>
                                <m:sub>
                                  <m:r>
                                    <a:rPr lang="en-IN" sz="1600" b="0" i="1" dirty="0" smtClean="0">
                                      <a:solidFill>
                                        <a:schemeClr val="tx1"/>
                                      </a:solidFill>
                                      <a:latin typeface="Cambria Math" panose="02040503050406030204" pitchFamily="18" charset="0"/>
                                    </a:rPr>
                                    <m:t>𝑙𝑚</m:t>
                                  </m:r>
                                </m:sub>
                                <m:sup>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𝑠</m:t>
                                      </m:r>
                                    </m:e>
                                    <m:sup>
                                      <m:r>
                                        <a:rPr lang="en-IN" sz="1600" b="0" i="1" dirty="0" smtClean="0">
                                          <a:solidFill>
                                            <a:schemeClr val="tx1"/>
                                          </a:solidFill>
                                          <a:latin typeface="Cambria Math" panose="02040503050406030204" pitchFamily="18" charset="0"/>
                                        </a:rPr>
                                        <m:t>′</m:t>
                                      </m:r>
                                    </m:sup>
                                  </m:sSup>
                                </m:sup>
                              </m:sSubSup>
                            </m:e>
                          </m:nary>
                          <m:d>
                            <m:dPr>
                              <m:ctrlPr>
                                <a:rPr lang="en-IN" sz="1600" b="1" i="1" dirty="0" smtClean="0">
                                  <a:solidFill>
                                    <a:schemeClr val="tx1"/>
                                  </a:solidFill>
                                  <a:latin typeface="Cambria Math" panose="02040503050406030204" pitchFamily="18" charset="0"/>
                                </a:rPr>
                              </m:ctrlPr>
                            </m:dPr>
                            <m:e>
                              <m:sSup>
                                <m:sSupPr>
                                  <m:ctrlPr>
                                    <a:rPr lang="en-IN" sz="1600" b="1" i="1" dirty="0" smtClean="0">
                                      <a:solidFill>
                                        <a:schemeClr val="tx1"/>
                                      </a:solidFill>
                                      <a:latin typeface="Cambria Math" panose="02040503050406030204" pitchFamily="18" charset="0"/>
                                    </a:rPr>
                                  </m:ctrlPr>
                                </m:sSupPr>
                                <m:e>
                                  <m:r>
                                    <a:rPr lang="en-IN" sz="1600" b="1" i="1" dirty="0" smtClean="0">
                                      <a:solidFill>
                                        <a:schemeClr val="tx1"/>
                                      </a:solidFill>
                                      <a:latin typeface="Cambria Math" panose="02040503050406030204" pitchFamily="18" charset="0"/>
                                    </a:rPr>
                                    <m:t>𝒌</m:t>
                                  </m:r>
                                </m:e>
                                <m:sup>
                                  <m:r>
                                    <a:rPr lang="en-IN" sz="1600" b="1" i="1" dirty="0" smtClean="0">
                                      <a:solidFill>
                                        <a:schemeClr val="tx1"/>
                                      </a:solidFill>
                                      <a:latin typeface="Cambria Math" panose="02040503050406030204" pitchFamily="18" charset="0"/>
                                    </a:rPr>
                                    <m:t>′</m:t>
                                  </m:r>
                                </m:sup>
                              </m:sSup>
                            </m:e>
                          </m:d>
                        </m:e>
                      </m:nary>
                      <m:r>
                        <a:rPr lang="en-IN" sz="1600" i="1" dirty="0">
                          <a:solidFill>
                            <a:schemeClr val="tx1"/>
                          </a:solidFill>
                          <a:latin typeface="Cambria Math" panose="02040503050406030204" pitchFamily="18" charset="0"/>
                        </a:rPr>
                        <m:t>⟨⟨</m:t>
                      </m:r>
                      <m:r>
                        <a:rPr lang="en-IN" sz="1600" b="0" i="1" dirty="0" smtClean="0">
                          <a:solidFill>
                            <a:schemeClr val="tx1"/>
                          </a:solidFill>
                          <a:latin typeface="Cambria Math" panose="02040503050406030204" pitchFamily="18" charset="0"/>
                        </a:rPr>
                        <m:t>{</m:t>
                      </m:r>
                      <m:r>
                        <a:rPr lang="en-IN" sz="1600" i="1" dirty="0">
                          <a:solidFill>
                            <a:schemeClr val="tx1"/>
                          </a:solidFill>
                          <a:latin typeface="Cambria Math" panose="02040503050406030204" pitchFamily="18" charset="0"/>
                        </a:rPr>
                        <m:t>𝛿</m:t>
                      </m:r>
                      <m:sSubSup>
                        <m:sSubSupPr>
                          <m:ctrlPr>
                            <a:rPr lang="en-IN" sz="1600" i="1" dirty="0">
                              <a:solidFill>
                                <a:schemeClr val="tx1"/>
                              </a:solidFill>
                              <a:latin typeface="Cambria Math" panose="02040503050406030204" pitchFamily="18" charset="0"/>
                            </a:rPr>
                          </m:ctrlPr>
                        </m:sSubSupPr>
                        <m:e>
                          <m:acc>
                            <m:accPr>
                              <m:chr m:val="̂"/>
                              <m:ctrlPr>
                                <a:rPr lang="en-IN" sz="1600" i="1" dirty="0">
                                  <a:solidFill>
                                    <a:schemeClr val="tx1"/>
                                  </a:solidFill>
                                  <a:latin typeface="Cambria Math" panose="02040503050406030204" pitchFamily="18" charset="0"/>
                                </a:rPr>
                              </m:ctrlPr>
                            </m:accPr>
                            <m:e>
                              <m:r>
                                <a:rPr lang="en-IN" sz="1600" i="1" dirty="0">
                                  <a:solidFill>
                                    <a:schemeClr val="tx1"/>
                                  </a:solidFill>
                                  <a:latin typeface="Cambria Math" panose="02040503050406030204" pitchFamily="18" charset="0"/>
                                </a:rPr>
                                <m:t>h</m:t>
                              </m:r>
                            </m:e>
                          </m:acc>
                        </m:e>
                        <m:sub>
                          <m:r>
                            <a:rPr lang="en-IN" sz="1600" i="1" dirty="0">
                              <a:solidFill>
                                <a:schemeClr val="tx1"/>
                              </a:solidFill>
                              <a:latin typeface="Cambria Math" panose="02040503050406030204" pitchFamily="18" charset="0"/>
                            </a:rPr>
                            <m:t>𝐼</m:t>
                          </m:r>
                        </m:sub>
                        <m:sup>
                          <m:r>
                            <a:rPr lang="en-IN" sz="1600" i="1" dirty="0">
                              <a:solidFill>
                                <a:schemeClr val="tx1"/>
                              </a:solidFill>
                              <a:latin typeface="Cambria Math" panose="02040503050406030204" pitchFamily="18" charset="0"/>
                            </a:rPr>
                            <m:t>𝑠</m:t>
                          </m:r>
                        </m:sup>
                      </m:sSubSup>
                      <m:d>
                        <m:dPr>
                          <m:ctrlPr>
                            <a:rPr lang="en-IN" sz="1600" i="1" dirty="0">
                              <a:solidFill>
                                <a:schemeClr val="tx1"/>
                              </a:solidFill>
                              <a:latin typeface="Cambria Math" panose="02040503050406030204" pitchFamily="18" charset="0"/>
                            </a:rPr>
                          </m:ctrlPr>
                        </m:dPr>
                        <m:e>
                          <m:r>
                            <a:rPr lang="en-IN" sz="1600" b="1" i="1" dirty="0">
                              <a:solidFill>
                                <a:schemeClr val="tx1"/>
                              </a:solidFill>
                              <a:latin typeface="Cambria Math" panose="02040503050406030204" pitchFamily="18" charset="0"/>
                            </a:rPr>
                            <m:t>𝒌</m:t>
                          </m:r>
                          <m:r>
                            <a:rPr lang="en-IN" sz="1600" b="1" i="1" dirty="0">
                              <a:solidFill>
                                <a:schemeClr val="tx1"/>
                              </a:solidFill>
                              <a:latin typeface="Cambria Math" panose="02040503050406030204" pitchFamily="18" charset="0"/>
                            </a:rPr>
                            <m:t>,</m:t>
                          </m:r>
                          <m:r>
                            <a:rPr lang="en-IN" sz="1600" i="1" dirty="0">
                              <a:solidFill>
                                <a:schemeClr val="tx1"/>
                              </a:solidFill>
                              <a:latin typeface="Cambria Math" panose="02040503050406030204" pitchFamily="18" charset="0"/>
                            </a:rPr>
                            <m:t>𝑡</m:t>
                          </m:r>
                        </m:e>
                      </m:d>
                      <m:r>
                        <a:rPr lang="en-IN" sz="1600" i="1" dirty="0">
                          <a:solidFill>
                            <a:schemeClr val="tx1"/>
                          </a:solidFill>
                          <a:latin typeface="Cambria Math" panose="02040503050406030204" pitchFamily="18" charset="0"/>
                        </a:rPr>
                        <m:t>,</m:t>
                      </m:r>
                      <m:r>
                        <a:rPr lang="en-IN" sz="1600" i="1" dirty="0">
                          <a:solidFill>
                            <a:schemeClr val="tx1"/>
                          </a:solidFill>
                          <a:latin typeface="Cambria Math" panose="02040503050406030204" pitchFamily="18" charset="0"/>
                        </a:rPr>
                        <m:t>𝛿</m:t>
                      </m:r>
                      <m:sSubSup>
                        <m:sSubSupPr>
                          <m:ctrlPr>
                            <a:rPr lang="en-IN" sz="1600" i="1" dirty="0">
                              <a:solidFill>
                                <a:schemeClr val="tx1"/>
                              </a:solidFill>
                              <a:latin typeface="Cambria Math" panose="02040503050406030204" pitchFamily="18" charset="0"/>
                            </a:rPr>
                          </m:ctrlPr>
                        </m:sSubSupPr>
                        <m:e>
                          <m:acc>
                            <m:accPr>
                              <m:chr m:val="̂"/>
                              <m:ctrlPr>
                                <a:rPr lang="en-IN" sz="1600" i="1" dirty="0">
                                  <a:solidFill>
                                    <a:schemeClr val="tx1"/>
                                  </a:solidFill>
                                  <a:latin typeface="Cambria Math" panose="02040503050406030204" pitchFamily="18" charset="0"/>
                                </a:rPr>
                              </m:ctrlPr>
                            </m:accPr>
                            <m:e>
                              <m:r>
                                <a:rPr lang="en-IN" sz="1600" i="1" dirty="0">
                                  <a:solidFill>
                                    <a:schemeClr val="tx1"/>
                                  </a:solidFill>
                                  <a:latin typeface="Cambria Math" panose="02040503050406030204" pitchFamily="18" charset="0"/>
                                </a:rPr>
                                <m:t>h</m:t>
                              </m:r>
                            </m:e>
                          </m:acc>
                        </m:e>
                        <m:sub>
                          <m:r>
                            <a:rPr lang="en-IN" sz="1600" i="1" dirty="0">
                              <a:solidFill>
                                <a:schemeClr val="tx1"/>
                              </a:solidFill>
                              <a:latin typeface="Cambria Math" panose="02040503050406030204" pitchFamily="18" charset="0"/>
                            </a:rPr>
                            <m:t>𝐼</m:t>
                          </m:r>
                        </m:sub>
                        <m:sup>
                          <m:sSup>
                            <m:sSupPr>
                              <m:ctrlPr>
                                <a:rPr lang="en-IN" sz="1600" i="1" dirty="0">
                                  <a:solidFill>
                                    <a:schemeClr val="tx1"/>
                                  </a:solidFill>
                                  <a:latin typeface="Cambria Math" panose="02040503050406030204" pitchFamily="18" charset="0"/>
                                </a:rPr>
                              </m:ctrlPr>
                            </m:sSupPr>
                            <m:e>
                              <m:r>
                                <a:rPr lang="en-IN" sz="1600" i="1" dirty="0">
                                  <a:solidFill>
                                    <a:schemeClr val="tx1"/>
                                  </a:solidFill>
                                  <a:latin typeface="Cambria Math" panose="02040503050406030204" pitchFamily="18" charset="0"/>
                                </a:rPr>
                                <m:t>𝑠</m:t>
                              </m:r>
                            </m:e>
                            <m:sup>
                              <m:r>
                                <a:rPr lang="en-IN" sz="1600" i="1" dirty="0">
                                  <a:solidFill>
                                    <a:schemeClr val="tx1"/>
                                  </a:solidFill>
                                  <a:latin typeface="Cambria Math" panose="02040503050406030204" pitchFamily="18" charset="0"/>
                                </a:rPr>
                                <m:t>′</m:t>
                              </m:r>
                            </m:sup>
                          </m:sSup>
                        </m:sup>
                      </m:sSubSup>
                      <m:d>
                        <m:dPr>
                          <m:ctrlPr>
                            <a:rPr lang="en-IN" sz="1600" i="1" dirty="0">
                              <a:solidFill>
                                <a:schemeClr val="tx1"/>
                              </a:solidFill>
                              <a:latin typeface="Cambria Math" panose="02040503050406030204" pitchFamily="18" charset="0"/>
                            </a:rPr>
                          </m:ctrlPr>
                        </m:dPr>
                        <m:e>
                          <m:sSup>
                            <m:sSupPr>
                              <m:ctrlPr>
                                <a:rPr lang="en-IN" sz="1600" b="1" i="1" dirty="0">
                                  <a:solidFill>
                                    <a:schemeClr val="tx1"/>
                                  </a:solidFill>
                                  <a:latin typeface="Cambria Math" panose="02040503050406030204" pitchFamily="18" charset="0"/>
                                </a:rPr>
                              </m:ctrlPr>
                            </m:sSupPr>
                            <m:e>
                              <m:r>
                                <a:rPr lang="en-IN" sz="1600" b="1" i="1" dirty="0">
                                  <a:solidFill>
                                    <a:schemeClr val="tx1"/>
                                  </a:solidFill>
                                  <a:latin typeface="Cambria Math" panose="02040503050406030204" pitchFamily="18" charset="0"/>
                                </a:rPr>
                                <m:t>𝒌</m:t>
                              </m:r>
                            </m:e>
                            <m:sup>
                              <m:r>
                                <a:rPr lang="en-IN" sz="1600" b="1" i="1" dirty="0">
                                  <a:solidFill>
                                    <a:schemeClr val="tx1"/>
                                  </a:solidFill>
                                  <a:latin typeface="Cambria Math" panose="02040503050406030204" pitchFamily="18" charset="0"/>
                                </a:rPr>
                                <m:t>′</m:t>
                              </m:r>
                            </m:sup>
                          </m:sSup>
                          <m:r>
                            <a:rPr lang="en-IN" sz="1600" b="1" i="1" dirty="0">
                              <a:solidFill>
                                <a:schemeClr val="tx1"/>
                              </a:solidFill>
                              <a:latin typeface="Cambria Math" panose="02040503050406030204" pitchFamily="18" charset="0"/>
                            </a:rPr>
                            <m:t>,</m:t>
                          </m:r>
                          <m:sSup>
                            <m:sSupPr>
                              <m:ctrlPr>
                                <a:rPr lang="en-IN" sz="1600" i="1" dirty="0">
                                  <a:solidFill>
                                    <a:schemeClr val="tx1"/>
                                  </a:solidFill>
                                  <a:latin typeface="Cambria Math" panose="02040503050406030204" pitchFamily="18" charset="0"/>
                                </a:rPr>
                              </m:ctrlPr>
                            </m:sSupPr>
                            <m:e>
                              <m:r>
                                <a:rPr lang="en-IN" sz="1600" i="1" dirty="0">
                                  <a:solidFill>
                                    <a:schemeClr val="tx1"/>
                                  </a:solidFill>
                                  <a:latin typeface="Cambria Math" panose="02040503050406030204" pitchFamily="18" charset="0"/>
                                </a:rPr>
                                <m:t>𝑡</m:t>
                              </m:r>
                            </m:e>
                            <m:sup>
                              <m:r>
                                <a:rPr lang="en-IN" sz="1600" i="1" dirty="0">
                                  <a:solidFill>
                                    <a:schemeClr val="tx1"/>
                                  </a:solidFill>
                                  <a:latin typeface="Cambria Math" panose="02040503050406030204" pitchFamily="18" charset="0"/>
                                </a:rPr>
                                <m:t>′</m:t>
                              </m:r>
                            </m:sup>
                          </m:sSup>
                        </m:e>
                      </m:d>
                      <m:r>
                        <a:rPr lang="en-IN" sz="1600" b="0" i="1" dirty="0" smtClean="0">
                          <a:solidFill>
                            <a:schemeClr val="tx1"/>
                          </a:solidFill>
                          <a:latin typeface="Cambria Math" panose="02040503050406030204" pitchFamily="18" charset="0"/>
                        </a:rPr>
                        <m:t>}</m:t>
                      </m:r>
                      <m:r>
                        <a:rPr lang="en-IN" sz="1600" i="1" dirty="0">
                          <a:solidFill>
                            <a:schemeClr val="tx1"/>
                          </a:solidFill>
                          <a:latin typeface="Cambria Math" panose="02040503050406030204" pitchFamily="18" charset="0"/>
                        </a:rPr>
                        <m:t>⟩⟩</m:t>
                      </m:r>
                      <m:r>
                        <a:rPr lang="en-IN" sz="1600" i="1" dirty="0" smtClean="0">
                          <a:solidFill>
                            <a:schemeClr val="tx1"/>
                          </a:solidFill>
                          <a:latin typeface="Cambria Math" panose="02040503050406030204" pitchFamily="18" charset="0"/>
                        </a:rPr>
                        <m:t>→</m:t>
                      </m:r>
                      <m:f>
                        <m:fPr>
                          <m:ctrlPr>
                            <a:rPr lang="en-IN" sz="1600" b="0" i="1" dirty="0" smtClean="0">
                              <a:solidFill>
                                <a:schemeClr val="tx1"/>
                              </a:solidFill>
                              <a:latin typeface="Cambria Math" panose="02040503050406030204" pitchFamily="18" charset="0"/>
                            </a:rPr>
                          </m:ctrlPr>
                        </m:fPr>
                        <m:num>
                          <m:r>
                            <a:rPr lang="en-IN" sz="1600" b="0" i="1" dirty="0" smtClean="0">
                              <a:solidFill>
                                <a:schemeClr val="tx1"/>
                              </a:solidFill>
                              <a:latin typeface="Cambria Math" panose="02040503050406030204" pitchFamily="18" charset="0"/>
                            </a:rPr>
                            <m:t>2</m:t>
                          </m:r>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𝜅</m:t>
                              </m:r>
                            </m:e>
                            <m:sup>
                              <m:r>
                                <a:rPr lang="en-IN" sz="1600" b="0" i="1" dirty="0" smtClean="0">
                                  <a:solidFill>
                                    <a:schemeClr val="tx1"/>
                                  </a:solidFill>
                                  <a:latin typeface="Cambria Math" panose="02040503050406030204" pitchFamily="18" charset="0"/>
                                </a:rPr>
                                <m:t>2</m:t>
                              </m:r>
                            </m:sup>
                          </m:sSup>
                        </m:num>
                        <m:den>
                          <m:r>
                            <a:rPr lang="en-IN" sz="1600" b="0" i="1" dirty="0" smtClean="0">
                              <a:solidFill>
                                <a:schemeClr val="tx1"/>
                              </a:solidFill>
                              <a:latin typeface="Cambria Math" panose="02040503050406030204" pitchFamily="18" charset="0"/>
                            </a:rPr>
                            <m:t>5</m:t>
                          </m:r>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𝜋</m:t>
                              </m:r>
                            </m:e>
                            <m:sup>
                              <m:r>
                                <a:rPr lang="en-IN" sz="1600" b="0" i="1" dirty="0" smtClean="0">
                                  <a:solidFill>
                                    <a:schemeClr val="tx1"/>
                                  </a:solidFill>
                                  <a:latin typeface="Cambria Math" panose="02040503050406030204" pitchFamily="18" charset="0"/>
                                </a:rPr>
                                <m:t>2</m:t>
                              </m:r>
                            </m:sup>
                          </m:sSup>
                        </m:den>
                      </m:f>
                      <m:d>
                        <m:dPr>
                          <m:ctrlPr>
                            <a:rPr lang="en-IN" sz="1600" b="0" i="1" dirty="0" smtClean="0">
                              <a:solidFill>
                                <a:schemeClr val="tx1"/>
                              </a:solidFill>
                              <a:latin typeface="Cambria Math" panose="02040503050406030204" pitchFamily="18" charset="0"/>
                            </a:rPr>
                          </m:ctrlPr>
                        </m:dPr>
                        <m:e>
                          <m:sSub>
                            <m:sSubPr>
                              <m:ctrlPr>
                                <a:rPr lang="en-IN" sz="1600" b="0" i="1" dirty="0" smtClean="0">
                                  <a:solidFill>
                                    <a:schemeClr val="tx1"/>
                                  </a:solidFill>
                                  <a:latin typeface="Cambria Math" panose="02040503050406030204" pitchFamily="18" charset="0"/>
                                </a:rPr>
                              </m:ctrlPr>
                            </m:sSubPr>
                            <m:e>
                              <m:r>
                                <a:rPr lang="en-IN" sz="1600" b="0" i="1" dirty="0" smtClean="0">
                                  <a:solidFill>
                                    <a:schemeClr val="tx1"/>
                                  </a:solidFill>
                                  <a:latin typeface="Cambria Math" panose="02040503050406030204" pitchFamily="18" charset="0"/>
                                </a:rPr>
                                <m:t>𝛿</m:t>
                              </m:r>
                            </m:e>
                            <m:sub>
                              <m:r>
                                <a:rPr lang="en-IN" sz="1600" b="0" i="1" dirty="0" smtClean="0">
                                  <a:solidFill>
                                    <a:schemeClr val="tx1"/>
                                  </a:solidFill>
                                  <a:latin typeface="Cambria Math" panose="02040503050406030204" pitchFamily="18" charset="0"/>
                                </a:rPr>
                                <m:t>𝑖𝑙</m:t>
                              </m:r>
                            </m:sub>
                          </m:sSub>
                          <m:sSub>
                            <m:sSubPr>
                              <m:ctrlPr>
                                <a:rPr lang="en-IN" sz="1600" b="0" i="1" dirty="0" smtClean="0">
                                  <a:solidFill>
                                    <a:schemeClr val="tx1"/>
                                  </a:solidFill>
                                  <a:latin typeface="Cambria Math" panose="02040503050406030204" pitchFamily="18" charset="0"/>
                                </a:rPr>
                              </m:ctrlPr>
                            </m:sSubPr>
                            <m:e>
                              <m:r>
                                <a:rPr lang="en-IN" sz="1600" b="0" i="1" dirty="0" smtClean="0">
                                  <a:solidFill>
                                    <a:schemeClr val="tx1"/>
                                  </a:solidFill>
                                  <a:latin typeface="Cambria Math" panose="02040503050406030204" pitchFamily="18" charset="0"/>
                                </a:rPr>
                                <m:t>𝛿</m:t>
                              </m:r>
                            </m:e>
                            <m:sub>
                              <m:r>
                                <a:rPr lang="en-IN" sz="1600" b="0" i="1" dirty="0" smtClean="0">
                                  <a:solidFill>
                                    <a:schemeClr val="tx1"/>
                                  </a:solidFill>
                                  <a:latin typeface="Cambria Math" panose="02040503050406030204" pitchFamily="18" charset="0"/>
                                </a:rPr>
                                <m:t>𝑗𝑚</m:t>
                              </m:r>
                            </m:sub>
                          </m:sSub>
                          <m:r>
                            <a:rPr lang="en-IN" sz="1600" b="0" i="1" dirty="0" smtClean="0">
                              <a:solidFill>
                                <a:schemeClr val="tx1"/>
                              </a:solidFill>
                              <a:latin typeface="Cambria Math" panose="02040503050406030204" pitchFamily="18" charset="0"/>
                            </a:rPr>
                            <m:t>+</m:t>
                          </m:r>
                          <m:sSub>
                            <m:sSubPr>
                              <m:ctrlPr>
                                <a:rPr lang="en-IN" sz="1600" i="1" dirty="0">
                                  <a:solidFill>
                                    <a:schemeClr val="tx1"/>
                                  </a:solidFill>
                                  <a:latin typeface="Cambria Math" panose="02040503050406030204" pitchFamily="18" charset="0"/>
                                </a:rPr>
                              </m:ctrlPr>
                            </m:sSubPr>
                            <m:e>
                              <m:r>
                                <a:rPr lang="en-IN" sz="1600" i="1" dirty="0">
                                  <a:solidFill>
                                    <a:schemeClr val="tx1"/>
                                  </a:solidFill>
                                  <a:latin typeface="Cambria Math" panose="02040503050406030204" pitchFamily="18" charset="0"/>
                                </a:rPr>
                                <m:t>𝛿</m:t>
                              </m:r>
                            </m:e>
                            <m:sub>
                              <m:r>
                                <a:rPr lang="en-IN" sz="1600" i="1" dirty="0">
                                  <a:solidFill>
                                    <a:schemeClr val="tx1"/>
                                  </a:solidFill>
                                  <a:latin typeface="Cambria Math" panose="02040503050406030204" pitchFamily="18" charset="0"/>
                                </a:rPr>
                                <m:t>𝑖</m:t>
                              </m:r>
                              <m:r>
                                <a:rPr lang="en-IN" sz="1600" b="0" i="1" dirty="0" smtClean="0">
                                  <a:solidFill>
                                    <a:schemeClr val="tx1"/>
                                  </a:solidFill>
                                  <a:latin typeface="Cambria Math" panose="02040503050406030204" pitchFamily="18" charset="0"/>
                                </a:rPr>
                                <m:t>𝑚</m:t>
                              </m:r>
                            </m:sub>
                          </m:sSub>
                          <m:sSub>
                            <m:sSubPr>
                              <m:ctrlPr>
                                <a:rPr lang="en-IN" sz="1600" i="1" dirty="0">
                                  <a:solidFill>
                                    <a:schemeClr val="tx1"/>
                                  </a:solidFill>
                                  <a:latin typeface="Cambria Math" panose="02040503050406030204" pitchFamily="18" charset="0"/>
                                </a:rPr>
                              </m:ctrlPr>
                            </m:sSubPr>
                            <m:e>
                              <m:r>
                                <a:rPr lang="en-IN" sz="1600" i="1" dirty="0">
                                  <a:solidFill>
                                    <a:schemeClr val="tx1"/>
                                  </a:solidFill>
                                  <a:latin typeface="Cambria Math" panose="02040503050406030204" pitchFamily="18" charset="0"/>
                                </a:rPr>
                                <m:t>𝛿</m:t>
                              </m:r>
                            </m:e>
                            <m:sub>
                              <m:r>
                                <a:rPr lang="en-IN" sz="1600" i="1" dirty="0">
                                  <a:solidFill>
                                    <a:schemeClr val="tx1"/>
                                  </a:solidFill>
                                  <a:latin typeface="Cambria Math" panose="02040503050406030204" pitchFamily="18" charset="0"/>
                                </a:rPr>
                                <m:t>𝑗</m:t>
                              </m:r>
                              <m:r>
                                <a:rPr lang="en-IN" sz="1600" b="0" i="1" dirty="0" smtClean="0">
                                  <a:solidFill>
                                    <a:schemeClr val="tx1"/>
                                  </a:solidFill>
                                  <a:latin typeface="Cambria Math" panose="02040503050406030204" pitchFamily="18" charset="0"/>
                                </a:rPr>
                                <m:t>𝑙</m:t>
                              </m:r>
                            </m:sub>
                          </m:sSub>
                          <m:r>
                            <a:rPr lang="en-IN" sz="1600" b="0" i="1" dirty="0" smtClean="0">
                              <a:solidFill>
                                <a:schemeClr val="tx1"/>
                              </a:solidFill>
                              <a:latin typeface="Cambria Math" panose="02040503050406030204" pitchFamily="18" charset="0"/>
                            </a:rPr>
                            <m:t>−</m:t>
                          </m:r>
                          <m:f>
                            <m:fPr>
                              <m:ctrlPr>
                                <a:rPr lang="en-IN" sz="1600" b="0" i="1" dirty="0" smtClean="0">
                                  <a:solidFill>
                                    <a:schemeClr val="tx1"/>
                                  </a:solidFill>
                                  <a:latin typeface="Cambria Math" panose="02040503050406030204" pitchFamily="18" charset="0"/>
                                </a:rPr>
                              </m:ctrlPr>
                            </m:fPr>
                            <m:num>
                              <m:r>
                                <a:rPr lang="en-IN" sz="1600" b="0" i="1" dirty="0" smtClean="0">
                                  <a:solidFill>
                                    <a:schemeClr val="tx1"/>
                                  </a:solidFill>
                                  <a:latin typeface="Cambria Math" panose="02040503050406030204" pitchFamily="18" charset="0"/>
                                </a:rPr>
                                <m:t>2</m:t>
                              </m:r>
                            </m:num>
                            <m:den>
                              <m:r>
                                <a:rPr lang="en-IN" sz="1600" b="0" i="1" dirty="0" smtClean="0">
                                  <a:solidFill>
                                    <a:schemeClr val="tx1"/>
                                  </a:solidFill>
                                  <a:latin typeface="Cambria Math" panose="02040503050406030204" pitchFamily="18" charset="0"/>
                                </a:rPr>
                                <m:t>3</m:t>
                              </m:r>
                            </m:den>
                          </m:f>
                          <m:sSub>
                            <m:sSubPr>
                              <m:ctrlPr>
                                <a:rPr lang="en-IN" sz="1600" i="1" dirty="0">
                                  <a:solidFill>
                                    <a:schemeClr val="tx1"/>
                                  </a:solidFill>
                                  <a:latin typeface="Cambria Math" panose="02040503050406030204" pitchFamily="18" charset="0"/>
                                </a:rPr>
                              </m:ctrlPr>
                            </m:sSubPr>
                            <m:e>
                              <m:r>
                                <a:rPr lang="en-IN" sz="1600" i="1" dirty="0">
                                  <a:solidFill>
                                    <a:schemeClr val="tx1"/>
                                  </a:solidFill>
                                  <a:latin typeface="Cambria Math" panose="02040503050406030204" pitchFamily="18" charset="0"/>
                                </a:rPr>
                                <m:t>𝛿</m:t>
                              </m:r>
                            </m:e>
                            <m:sub>
                              <m:r>
                                <a:rPr lang="en-IN" sz="1600" i="1" dirty="0">
                                  <a:solidFill>
                                    <a:schemeClr val="tx1"/>
                                  </a:solidFill>
                                  <a:latin typeface="Cambria Math" panose="02040503050406030204" pitchFamily="18" charset="0"/>
                                </a:rPr>
                                <m:t>𝑖</m:t>
                              </m:r>
                              <m:r>
                                <a:rPr lang="en-IN" sz="1600" b="0" i="1" dirty="0" smtClean="0">
                                  <a:solidFill>
                                    <a:schemeClr val="tx1"/>
                                  </a:solidFill>
                                  <a:latin typeface="Cambria Math" panose="02040503050406030204" pitchFamily="18" charset="0"/>
                                </a:rPr>
                                <m:t>𝑗</m:t>
                              </m:r>
                            </m:sub>
                          </m:sSub>
                          <m:sSub>
                            <m:sSubPr>
                              <m:ctrlPr>
                                <a:rPr lang="en-IN" sz="1600" i="1" dirty="0">
                                  <a:solidFill>
                                    <a:schemeClr val="tx1"/>
                                  </a:solidFill>
                                  <a:latin typeface="Cambria Math" panose="02040503050406030204" pitchFamily="18" charset="0"/>
                                </a:rPr>
                              </m:ctrlPr>
                            </m:sSubPr>
                            <m:e>
                              <m:r>
                                <a:rPr lang="en-IN" sz="1600" i="1" dirty="0">
                                  <a:solidFill>
                                    <a:schemeClr val="tx1"/>
                                  </a:solidFill>
                                  <a:latin typeface="Cambria Math" panose="02040503050406030204" pitchFamily="18" charset="0"/>
                                </a:rPr>
                                <m:t>𝛿</m:t>
                              </m:r>
                            </m:e>
                            <m:sub>
                              <m:r>
                                <a:rPr lang="en-IN" sz="1600" b="0" i="1" dirty="0" smtClean="0">
                                  <a:solidFill>
                                    <a:schemeClr val="tx1"/>
                                  </a:solidFill>
                                  <a:latin typeface="Cambria Math" panose="02040503050406030204" pitchFamily="18" charset="0"/>
                                </a:rPr>
                                <m:t>𝑙</m:t>
                              </m:r>
                              <m:r>
                                <a:rPr lang="en-IN" sz="1600" i="1" dirty="0">
                                  <a:solidFill>
                                    <a:schemeClr val="tx1"/>
                                  </a:solidFill>
                                  <a:latin typeface="Cambria Math" panose="02040503050406030204" pitchFamily="18" charset="0"/>
                                </a:rPr>
                                <m:t>𝑚</m:t>
                              </m:r>
                            </m:sub>
                          </m:sSub>
                        </m:e>
                      </m:d>
                      <m:nary>
                        <m:naryPr>
                          <m:ctrlPr>
                            <a:rPr lang="en-IN" sz="1600" b="0" i="1" dirty="0" smtClean="0">
                              <a:solidFill>
                                <a:schemeClr val="tx1"/>
                              </a:solidFill>
                              <a:latin typeface="Cambria Math" panose="02040503050406030204" pitchFamily="18" charset="0"/>
                            </a:rPr>
                          </m:ctrlPr>
                        </m:naryPr>
                        <m:sub>
                          <m:r>
                            <a:rPr lang="en-IN" sz="1600" b="0" i="1" dirty="0" smtClean="0">
                              <a:solidFill>
                                <a:schemeClr val="tx1"/>
                              </a:solidFill>
                              <a:latin typeface="Cambria Math" panose="02040503050406030204" pitchFamily="18" charset="0"/>
                            </a:rPr>
                            <m:t>0</m:t>
                          </m:r>
                        </m:sub>
                        <m:sup>
                          <m:sSub>
                            <m:sSubPr>
                              <m:ctrlPr>
                                <a:rPr lang="en-IN" sz="1600" b="0" i="1" dirty="0" smtClean="0">
                                  <a:solidFill>
                                    <a:schemeClr val="tx1"/>
                                  </a:solidFill>
                                  <a:latin typeface="Cambria Math" panose="02040503050406030204" pitchFamily="18" charset="0"/>
                                </a:rPr>
                              </m:ctrlPr>
                            </m:sSubPr>
                            <m:e>
                              <m:r>
                                <m:rPr>
                                  <m:sty m:val="p"/>
                                </m:rPr>
                                <a:rPr lang="en-IN" sz="1600" b="0" i="0" dirty="0" smtClean="0">
                                  <a:solidFill>
                                    <a:schemeClr val="tx1"/>
                                  </a:solidFill>
                                  <a:latin typeface="Cambria Math" panose="02040503050406030204" pitchFamily="18" charset="0"/>
                                </a:rPr>
                                <m:t>Ω</m:t>
                              </m:r>
                            </m:e>
                            <m:sub>
                              <m:r>
                                <a:rPr lang="en-IN" sz="1600" b="0" i="1" dirty="0" smtClean="0">
                                  <a:solidFill>
                                    <a:schemeClr val="tx1"/>
                                  </a:solidFill>
                                  <a:latin typeface="Cambria Math" panose="02040503050406030204" pitchFamily="18" charset="0"/>
                                </a:rPr>
                                <m:t>𝑚</m:t>
                              </m:r>
                            </m:sub>
                          </m:sSub>
                        </m:sup>
                        <m:e>
                          <m:r>
                            <a:rPr lang="en-IN" sz="1600" b="0" i="1" dirty="0" smtClean="0">
                              <a:solidFill>
                                <a:schemeClr val="tx1"/>
                              </a:solidFill>
                              <a:latin typeface="Cambria Math" panose="02040503050406030204" pitchFamily="18" charset="0"/>
                            </a:rPr>
                            <m:t>𝑑𝑘</m:t>
                          </m:r>
                          <m:r>
                            <a:rPr lang="en-IN" sz="1600" b="0" i="1" dirty="0" smtClean="0">
                              <a:solidFill>
                                <a:schemeClr val="tx1"/>
                              </a:solidFill>
                              <a:latin typeface="Cambria Math" panose="02040503050406030204" pitchFamily="18" charset="0"/>
                            </a:rPr>
                            <m:t> </m:t>
                          </m:r>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𝑘</m:t>
                              </m:r>
                            </m:e>
                            <m:sup>
                              <m:r>
                                <a:rPr lang="en-IN" sz="1600" b="0" i="1" dirty="0" smtClean="0">
                                  <a:solidFill>
                                    <a:schemeClr val="tx1"/>
                                  </a:solidFill>
                                  <a:latin typeface="Cambria Math" panose="02040503050406030204" pitchFamily="18" charset="0"/>
                                </a:rPr>
                                <m:t>2</m:t>
                              </m:r>
                            </m:sup>
                          </m:sSup>
                          <m:sSub>
                            <m:sSubPr>
                              <m:ctrlPr>
                                <a:rPr lang="en-IN" sz="1600" b="0" i="1" dirty="0" smtClean="0">
                                  <a:solidFill>
                                    <a:schemeClr val="tx1"/>
                                  </a:solidFill>
                                  <a:latin typeface="Cambria Math" panose="02040503050406030204" pitchFamily="18" charset="0"/>
                                </a:rPr>
                              </m:ctrlPr>
                            </m:sSubPr>
                            <m:e>
                              <m:r>
                                <a:rPr lang="en-IN" sz="1600" b="0" i="1" dirty="0" smtClean="0">
                                  <a:solidFill>
                                    <a:schemeClr val="tx1"/>
                                  </a:solidFill>
                                  <a:latin typeface="Cambria Math" panose="02040503050406030204" pitchFamily="18" charset="0"/>
                                </a:rPr>
                                <m:t>𝒬</m:t>
                              </m:r>
                            </m:e>
                            <m:sub>
                              <m:r>
                                <a:rPr lang="en-IN" sz="1600" b="0" i="1" dirty="0" smtClean="0">
                                  <a:solidFill>
                                    <a:schemeClr val="tx1"/>
                                  </a:solidFill>
                                  <a:latin typeface="Cambria Math" panose="02040503050406030204" pitchFamily="18" charset="0"/>
                                </a:rPr>
                                <m:t>𝛿</m:t>
                              </m:r>
                              <m:r>
                                <a:rPr lang="en-IN" sz="1600" b="0" i="1" dirty="0" smtClean="0">
                                  <a:solidFill>
                                    <a:schemeClr val="tx1"/>
                                  </a:solidFill>
                                  <a:latin typeface="Cambria Math" panose="02040503050406030204" pitchFamily="18" charset="0"/>
                                </a:rPr>
                                <m:t>h</m:t>
                              </m:r>
                            </m:sub>
                          </m:sSub>
                          <m:d>
                            <m:dPr>
                              <m:ctrlPr>
                                <a:rPr lang="en-IN" sz="1600" b="0" i="1" dirty="0" smtClean="0">
                                  <a:solidFill>
                                    <a:schemeClr val="tx1"/>
                                  </a:solidFill>
                                  <a:latin typeface="Cambria Math" panose="02040503050406030204" pitchFamily="18" charset="0"/>
                                </a:rPr>
                              </m:ctrlPr>
                            </m:dPr>
                            <m:e>
                              <m:r>
                                <a:rPr lang="en-IN" sz="1600" b="0" i="1" dirty="0" smtClean="0">
                                  <a:solidFill>
                                    <a:schemeClr val="tx1"/>
                                  </a:solidFill>
                                  <a:latin typeface="Cambria Math" panose="02040503050406030204" pitchFamily="18" charset="0"/>
                                </a:rPr>
                                <m:t>𝑡</m:t>
                              </m:r>
                              <m:r>
                                <a:rPr lang="en-IN" sz="1600" b="0" i="1" dirty="0" smtClean="0">
                                  <a:solidFill>
                                    <a:schemeClr val="tx1"/>
                                  </a:solidFill>
                                  <a:latin typeface="Cambria Math" panose="02040503050406030204" pitchFamily="18" charset="0"/>
                                </a:rPr>
                                <m:t>,</m:t>
                              </m:r>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𝑡</m:t>
                                  </m:r>
                                </m:e>
                                <m:sup>
                                  <m:r>
                                    <a:rPr lang="en-IN" sz="1600" b="0" i="1" dirty="0" smtClean="0">
                                      <a:solidFill>
                                        <a:schemeClr val="tx1"/>
                                      </a:solidFill>
                                      <a:latin typeface="Cambria Math" panose="02040503050406030204" pitchFamily="18" charset="0"/>
                                    </a:rPr>
                                    <m:t>′</m:t>
                                  </m:r>
                                </m:sup>
                              </m:sSup>
                              <m:r>
                                <a:rPr lang="en-IN" sz="1600" b="1" i="1" dirty="0" smtClean="0">
                                  <a:solidFill>
                                    <a:schemeClr val="tx1"/>
                                  </a:solidFill>
                                  <a:latin typeface="Cambria Math" panose="02040503050406030204" pitchFamily="18" charset="0"/>
                                </a:rPr>
                                <m:t>,</m:t>
                              </m:r>
                              <m:r>
                                <a:rPr lang="en-IN" sz="1600" b="1" i="1" dirty="0" smtClean="0">
                                  <a:solidFill>
                                    <a:schemeClr val="tx1"/>
                                  </a:solidFill>
                                  <a:latin typeface="Cambria Math" panose="02040503050406030204" pitchFamily="18" charset="0"/>
                                </a:rPr>
                                <m:t>𝒌</m:t>
                              </m:r>
                            </m:e>
                          </m:d>
                        </m:e>
                      </m:nary>
                      <m:r>
                        <m:rPr>
                          <m:nor/>
                        </m:rPr>
                        <a:rPr lang="en-IN" sz="1400" dirty="0">
                          <a:latin typeface="Book Antiqua" panose="02040602050305030304" pitchFamily="18" charset="0"/>
                        </a:rPr>
                        <m:t>.</m:t>
                      </m:r>
                    </m:oMath>
                  </m:oMathPara>
                </a14:m>
                <a:endParaRPr lang="en-IN" sz="1600" dirty="0">
                  <a:solidFill>
                    <a:srgbClr val="0B2BB5"/>
                  </a:solidFill>
                  <a:latin typeface="Book Antiqua" panose="02040602050305030304" pitchFamily="18"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In the previous equation </a:t>
                </a:r>
                <a14:m>
                  <m:oMath xmlns:m="http://schemas.openxmlformats.org/officeDocument/2006/math">
                    <m:sSub>
                      <m:sSubPr>
                        <m:ctrlPr>
                          <a:rPr lang="en-IN" sz="1600" b="0" i="1" dirty="0" smtClean="0">
                            <a:solidFill>
                              <a:schemeClr val="tx1"/>
                            </a:solidFill>
                            <a:latin typeface="Cambria Math" panose="02040503050406030204" pitchFamily="18" charset="0"/>
                          </a:rPr>
                        </m:ctrlPr>
                      </m:sSubPr>
                      <m:e>
                        <m:r>
                          <a:rPr lang="en-IN" sz="1600" b="0" i="1" dirty="0" smtClean="0">
                            <a:solidFill>
                              <a:schemeClr val="tx1"/>
                            </a:solidFill>
                            <a:latin typeface="Cambria Math" panose="02040503050406030204" pitchFamily="18" charset="0"/>
                          </a:rPr>
                          <m:t>𝒬</m:t>
                        </m:r>
                      </m:e>
                      <m:sub>
                        <m:r>
                          <a:rPr lang="en-IN" sz="1600" b="0" i="1" dirty="0" smtClean="0">
                            <a:solidFill>
                              <a:schemeClr val="tx1"/>
                            </a:solidFill>
                            <a:latin typeface="Cambria Math" panose="02040503050406030204" pitchFamily="18" charset="0"/>
                          </a:rPr>
                          <m:t>𝛿</m:t>
                        </m:r>
                        <m:r>
                          <a:rPr lang="en-IN" sz="1600" b="0" i="1" dirty="0" smtClean="0">
                            <a:solidFill>
                              <a:schemeClr val="tx1"/>
                            </a:solidFill>
                            <a:latin typeface="Cambria Math" panose="02040503050406030204" pitchFamily="18" charset="0"/>
                          </a:rPr>
                          <m:t>h</m:t>
                        </m:r>
                      </m:sub>
                    </m:sSub>
                    <m:d>
                      <m:dPr>
                        <m:ctrlPr>
                          <a:rPr lang="en-IN" sz="1600" b="0" i="1" dirty="0" smtClean="0">
                            <a:solidFill>
                              <a:schemeClr val="tx1"/>
                            </a:solidFill>
                            <a:latin typeface="Cambria Math" panose="02040503050406030204" pitchFamily="18" charset="0"/>
                          </a:rPr>
                        </m:ctrlPr>
                      </m:dPr>
                      <m:e>
                        <m:r>
                          <a:rPr lang="en-IN" sz="1600" b="0" i="1" dirty="0" smtClean="0">
                            <a:solidFill>
                              <a:schemeClr val="tx1"/>
                            </a:solidFill>
                            <a:latin typeface="Cambria Math" panose="02040503050406030204" pitchFamily="18" charset="0"/>
                          </a:rPr>
                          <m:t>𝑡</m:t>
                        </m:r>
                        <m:r>
                          <a:rPr lang="en-IN" sz="1600" b="0" i="1" dirty="0" smtClean="0">
                            <a:solidFill>
                              <a:schemeClr val="tx1"/>
                            </a:solidFill>
                            <a:latin typeface="Cambria Math" panose="02040503050406030204" pitchFamily="18" charset="0"/>
                          </a:rPr>
                          <m:t>,</m:t>
                        </m:r>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𝑡</m:t>
                            </m:r>
                          </m:e>
                          <m:sup>
                            <m:r>
                              <a:rPr lang="en-IN" sz="1600" b="0" i="1" dirty="0" smtClean="0">
                                <a:solidFill>
                                  <a:schemeClr val="tx1"/>
                                </a:solidFill>
                                <a:latin typeface="Cambria Math" panose="02040503050406030204" pitchFamily="18" charset="0"/>
                              </a:rPr>
                              <m:t>′</m:t>
                            </m:r>
                          </m:sup>
                        </m:sSup>
                        <m:r>
                          <a:rPr lang="en-IN" sz="1600" b="1" i="1" dirty="0" smtClean="0">
                            <a:solidFill>
                              <a:schemeClr val="tx1"/>
                            </a:solidFill>
                            <a:latin typeface="Cambria Math" panose="02040503050406030204" pitchFamily="18" charset="0"/>
                          </a:rPr>
                          <m:t>,</m:t>
                        </m:r>
                        <m:r>
                          <a:rPr lang="en-IN" sz="1600" b="1" i="1" dirty="0" smtClean="0">
                            <a:solidFill>
                              <a:schemeClr val="tx1"/>
                            </a:solidFill>
                            <a:latin typeface="Cambria Math" panose="02040503050406030204" pitchFamily="18" charset="0"/>
                          </a:rPr>
                          <m:t>𝒌</m:t>
                        </m:r>
                      </m:e>
                    </m:d>
                  </m:oMath>
                </a14:m>
                <a:r>
                  <a:rPr lang="en-IN" sz="16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is given by</a:t>
                </a:r>
                <a:endParaRPr lang="en-IN" sz="1600" dirty="0">
                  <a:solidFill>
                    <a:srgbClr val="8C3434"/>
                  </a:solidFill>
                  <a:latin typeface="Gabriola" panose="04040605051002020D02" pitchFamily="82" charset="0"/>
                </a:endParaRP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IN" sz="1600" i="1" dirty="0" smtClean="0">
                              <a:solidFill>
                                <a:schemeClr val="tx1"/>
                              </a:solidFill>
                              <a:latin typeface="Cambria Math" panose="02040503050406030204" pitchFamily="18" charset="0"/>
                            </a:rPr>
                          </m:ctrlPr>
                        </m:sSubPr>
                        <m:e>
                          <m:r>
                            <a:rPr lang="en-IN" sz="1600" i="1" dirty="0">
                              <a:solidFill>
                                <a:schemeClr val="tx1"/>
                              </a:solidFill>
                              <a:latin typeface="Cambria Math" panose="02040503050406030204" pitchFamily="18" charset="0"/>
                            </a:rPr>
                            <m:t>𝒬</m:t>
                          </m:r>
                        </m:e>
                        <m:sub>
                          <m:r>
                            <a:rPr lang="en-IN" sz="1600" i="1" dirty="0">
                              <a:solidFill>
                                <a:schemeClr val="tx1"/>
                              </a:solidFill>
                              <a:latin typeface="Cambria Math" panose="02040503050406030204" pitchFamily="18" charset="0"/>
                            </a:rPr>
                            <m:t>𝛿</m:t>
                          </m:r>
                          <m:r>
                            <a:rPr lang="en-IN" sz="1600" i="1" dirty="0">
                              <a:solidFill>
                                <a:schemeClr val="tx1"/>
                              </a:solidFill>
                              <a:latin typeface="Cambria Math" panose="02040503050406030204" pitchFamily="18" charset="0"/>
                            </a:rPr>
                            <m:t>h</m:t>
                          </m:r>
                        </m:sub>
                      </m:sSub>
                      <m:d>
                        <m:dPr>
                          <m:ctrlPr>
                            <a:rPr lang="en-IN" sz="1600" i="1" dirty="0">
                              <a:solidFill>
                                <a:schemeClr val="tx1"/>
                              </a:solidFill>
                              <a:latin typeface="Cambria Math" panose="02040503050406030204" pitchFamily="18" charset="0"/>
                            </a:rPr>
                          </m:ctrlPr>
                        </m:dPr>
                        <m:e>
                          <m:r>
                            <a:rPr lang="en-IN" sz="1600" i="1" dirty="0">
                              <a:solidFill>
                                <a:schemeClr val="tx1"/>
                              </a:solidFill>
                              <a:latin typeface="Cambria Math" panose="02040503050406030204" pitchFamily="18" charset="0"/>
                            </a:rPr>
                            <m:t>𝑡</m:t>
                          </m:r>
                          <m:r>
                            <a:rPr lang="en-IN" sz="1600" i="1" dirty="0">
                              <a:solidFill>
                                <a:schemeClr val="tx1"/>
                              </a:solidFill>
                              <a:latin typeface="Cambria Math" panose="02040503050406030204" pitchFamily="18" charset="0"/>
                            </a:rPr>
                            <m:t>,</m:t>
                          </m:r>
                          <m:sSup>
                            <m:sSupPr>
                              <m:ctrlPr>
                                <a:rPr lang="en-IN" sz="1600" i="1" dirty="0">
                                  <a:solidFill>
                                    <a:schemeClr val="tx1"/>
                                  </a:solidFill>
                                  <a:latin typeface="Cambria Math" panose="02040503050406030204" pitchFamily="18" charset="0"/>
                                </a:rPr>
                              </m:ctrlPr>
                            </m:sSupPr>
                            <m:e>
                              <m:r>
                                <a:rPr lang="en-IN" sz="1600" i="1" dirty="0">
                                  <a:solidFill>
                                    <a:schemeClr val="tx1"/>
                                  </a:solidFill>
                                  <a:latin typeface="Cambria Math" panose="02040503050406030204" pitchFamily="18" charset="0"/>
                                </a:rPr>
                                <m:t>𝑡</m:t>
                              </m:r>
                            </m:e>
                            <m:sup>
                              <m:r>
                                <a:rPr lang="en-IN" sz="1600" i="1" dirty="0">
                                  <a:solidFill>
                                    <a:schemeClr val="tx1"/>
                                  </a:solidFill>
                                  <a:latin typeface="Cambria Math" panose="02040503050406030204" pitchFamily="18" charset="0"/>
                                </a:rPr>
                                <m:t>′</m:t>
                              </m:r>
                            </m:sup>
                          </m:sSup>
                          <m:r>
                            <a:rPr lang="en-IN" sz="1600" b="1" i="1" dirty="0">
                              <a:solidFill>
                                <a:schemeClr val="tx1"/>
                              </a:solidFill>
                              <a:latin typeface="Cambria Math" panose="02040503050406030204" pitchFamily="18" charset="0"/>
                            </a:rPr>
                            <m:t>,</m:t>
                          </m:r>
                          <m:r>
                            <a:rPr lang="en-IN" sz="1600" b="1" i="1" dirty="0">
                              <a:solidFill>
                                <a:schemeClr val="tx1"/>
                              </a:solidFill>
                              <a:latin typeface="Cambria Math" panose="02040503050406030204" pitchFamily="18" charset="0"/>
                            </a:rPr>
                            <m:t>𝒌</m:t>
                          </m:r>
                        </m:e>
                      </m:d>
                      <m:r>
                        <a:rPr lang="en-IN" sz="1600" b="0" i="1" dirty="0" smtClean="0">
                          <a:solidFill>
                            <a:schemeClr val="tx1"/>
                          </a:solidFill>
                          <a:latin typeface="Cambria Math" panose="02040503050406030204" pitchFamily="18" charset="0"/>
                        </a:rPr>
                        <m:t>=</m:t>
                      </m:r>
                      <m:f>
                        <m:fPr>
                          <m:ctrlPr>
                            <a:rPr lang="en-IN" sz="1600" b="0" i="1" dirty="0" smtClean="0">
                              <a:solidFill>
                                <a:schemeClr val="tx1"/>
                              </a:solidFill>
                              <a:latin typeface="Cambria Math" panose="02040503050406030204" pitchFamily="18" charset="0"/>
                            </a:rPr>
                          </m:ctrlPr>
                        </m:fPr>
                        <m:num>
                          <m:r>
                            <a:rPr lang="en-IN" sz="1600" b="0" i="1" dirty="0" smtClean="0">
                              <a:solidFill>
                                <a:schemeClr val="tx1"/>
                              </a:solidFill>
                              <a:latin typeface="Cambria Math" panose="02040503050406030204" pitchFamily="18" charset="0"/>
                            </a:rPr>
                            <m:t>1</m:t>
                          </m:r>
                        </m:num>
                        <m:den>
                          <m:r>
                            <a:rPr lang="en-IN" sz="1600" b="0" i="1" dirty="0" smtClean="0">
                              <a:solidFill>
                                <a:schemeClr val="tx1"/>
                              </a:solidFill>
                              <a:latin typeface="Cambria Math" panose="02040503050406030204" pitchFamily="18" charset="0"/>
                            </a:rPr>
                            <m:t>𝑘</m:t>
                          </m:r>
                        </m:den>
                      </m:f>
                      <m:d>
                        <m:dPr>
                          <m:ctrlPr>
                            <a:rPr lang="en-IN" sz="1600" b="0" i="1" dirty="0" smtClean="0">
                              <a:solidFill>
                                <a:schemeClr val="tx1"/>
                              </a:solidFill>
                              <a:latin typeface="Cambria Math" panose="02040503050406030204" pitchFamily="18" charset="0"/>
                            </a:rPr>
                          </m:ctrlPr>
                        </m:dPr>
                        <m:e>
                          <m:func>
                            <m:funcPr>
                              <m:ctrlPr>
                                <a:rPr lang="en-IN" sz="1600" b="0" i="1" dirty="0" smtClean="0">
                                  <a:solidFill>
                                    <a:schemeClr val="tx1"/>
                                  </a:solidFill>
                                  <a:latin typeface="Cambria Math" panose="02040503050406030204" pitchFamily="18" charset="0"/>
                                </a:rPr>
                              </m:ctrlPr>
                            </m:funcPr>
                            <m:fName>
                              <m:r>
                                <m:rPr>
                                  <m:sty m:val="p"/>
                                </m:rPr>
                                <a:rPr lang="en-IN" sz="1600" b="0" i="0" dirty="0" smtClean="0">
                                  <a:solidFill>
                                    <a:schemeClr val="tx1"/>
                                  </a:solidFill>
                                  <a:latin typeface="Cambria Math" panose="02040503050406030204" pitchFamily="18" charset="0"/>
                                </a:rPr>
                                <m:t>cosh</m:t>
                              </m:r>
                            </m:fName>
                            <m:e>
                              <m:r>
                                <a:rPr lang="en-IN" sz="1600" b="0" i="1" dirty="0" smtClean="0">
                                  <a:solidFill>
                                    <a:schemeClr val="tx1"/>
                                  </a:solidFill>
                                  <a:latin typeface="Cambria Math" panose="02040503050406030204" pitchFamily="18" charset="0"/>
                                </a:rPr>
                                <m:t>2</m:t>
                              </m:r>
                              <m:sSub>
                                <m:sSubPr>
                                  <m:ctrlPr>
                                    <a:rPr lang="en-IN" sz="1600" b="0" i="1" dirty="0" smtClean="0">
                                      <a:solidFill>
                                        <a:schemeClr val="tx1"/>
                                      </a:solidFill>
                                      <a:latin typeface="Cambria Math" panose="02040503050406030204" pitchFamily="18" charset="0"/>
                                    </a:rPr>
                                  </m:ctrlPr>
                                </m:sSubPr>
                                <m:e>
                                  <m:r>
                                    <a:rPr lang="en-IN" sz="1600" b="0" i="1" dirty="0" smtClean="0">
                                      <a:solidFill>
                                        <a:schemeClr val="tx1"/>
                                      </a:solidFill>
                                      <a:latin typeface="Cambria Math" panose="02040503050406030204" pitchFamily="18" charset="0"/>
                                    </a:rPr>
                                    <m:t>𝑟</m:t>
                                  </m:r>
                                </m:e>
                                <m:sub>
                                  <m:r>
                                    <a:rPr lang="en-IN" sz="1600" b="0" i="1" dirty="0" smtClean="0">
                                      <a:solidFill>
                                        <a:schemeClr val="tx1"/>
                                      </a:solidFill>
                                      <a:latin typeface="Cambria Math" panose="02040503050406030204" pitchFamily="18" charset="0"/>
                                    </a:rPr>
                                    <m:t>𝑘</m:t>
                                  </m:r>
                                </m:sub>
                              </m:sSub>
                            </m:e>
                          </m:func>
                          <m:func>
                            <m:funcPr>
                              <m:ctrlPr>
                                <a:rPr lang="en-IN" sz="1600" b="0" i="1" dirty="0" smtClean="0">
                                  <a:solidFill>
                                    <a:schemeClr val="tx1"/>
                                  </a:solidFill>
                                  <a:latin typeface="Cambria Math" panose="02040503050406030204" pitchFamily="18" charset="0"/>
                                </a:rPr>
                              </m:ctrlPr>
                            </m:funcPr>
                            <m:fName>
                              <m:r>
                                <m:rPr>
                                  <m:sty m:val="p"/>
                                </m:rPr>
                                <a:rPr lang="en-IN" sz="1600" b="0" i="0" dirty="0" smtClean="0">
                                  <a:solidFill>
                                    <a:schemeClr val="tx1"/>
                                  </a:solidFill>
                                  <a:latin typeface="Cambria Math" panose="02040503050406030204" pitchFamily="18" charset="0"/>
                                </a:rPr>
                                <m:t>cos</m:t>
                              </m:r>
                            </m:fName>
                            <m:e>
                              <m:d>
                                <m:dPr>
                                  <m:ctrlPr>
                                    <a:rPr lang="en-IN" sz="1600" b="0" i="1" dirty="0" smtClean="0">
                                      <a:solidFill>
                                        <a:schemeClr val="tx1"/>
                                      </a:solidFill>
                                      <a:latin typeface="Cambria Math" panose="02040503050406030204" pitchFamily="18" charset="0"/>
                                    </a:rPr>
                                  </m:ctrlPr>
                                </m:dPr>
                                <m:e>
                                  <m:r>
                                    <a:rPr lang="en-IN" sz="1600" b="0" i="1" dirty="0" smtClean="0">
                                      <a:solidFill>
                                        <a:schemeClr val="tx1"/>
                                      </a:solidFill>
                                      <a:latin typeface="Cambria Math" panose="02040503050406030204" pitchFamily="18" charset="0"/>
                                    </a:rPr>
                                    <m:t>𝑘</m:t>
                                  </m:r>
                                  <m:d>
                                    <m:dPr>
                                      <m:ctrlPr>
                                        <a:rPr lang="en-IN" sz="1600" b="0" i="1" dirty="0" smtClean="0">
                                          <a:solidFill>
                                            <a:schemeClr val="tx1"/>
                                          </a:solidFill>
                                          <a:latin typeface="Cambria Math" panose="02040503050406030204" pitchFamily="18" charset="0"/>
                                        </a:rPr>
                                      </m:ctrlPr>
                                    </m:dPr>
                                    <m:e>
                                      <m:r>
                                        <a:rPr lang="en-IN" sz="1600" b="0" i="1" dirty="0" smtClean="0">
                                          <a:solidFill>
                                            <a:schemeClr val="tx1"/>
                                          </a:solidFill>
                                          <a:latin typeface="Cambria Math" panose="02040503050406030204" pitchFamily="18" charset="0"/>
                                        </a:rPr>
                                        <m:t>𝑡</m:t>
                                      </m:r>
                                      <m:r>
                                        <a:rPr lang="en-IN" sz="1600" b="0" i="1" dirty="0" smtClean="0">
                                          <a:solidFill>
                                            <a:schemeClr val="tx1"/>
                                          </a:solidFill>
                                          <a:latin typeface="Cambria Math" panose="02040503050406030204" pitchFamily="18" charset="0"/>
                                        </a:rPr>
                                        <m:t>−</m:t>
                                      </m:r>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𝑡</m:t>
                                          </m:r>
                                        </m:e>
                                        <m:sup>
                                          <m:r>
                                            <a:rPr lang="en-IN" sz="1600" b="0" i="1" dirty="0" smtClean="0">
                                              <a:solidFill>
                                                <a:schemeClr val="tx1"/>
                                              </a:solidFill>
                                              <a:latin typeface="Cambria Math" panose="02040503050406030204" pitchFamily="18" charset="0"/>
                                            </a:rPr>
                                            <m:t>′</m:t>
                                          </m:r>
                                        </m:sup>
                                      </m:sSup>
                                    </m:e>
                                  </m:d>
                                </m:e>
                              </m:d>
                              <m:r>
                                <a:rPr lang="en-IN" sz="1600" b="0" i="1" dirty="0" smtClean="0">
                                  <a:solidFill>
                                    <a:schemeClr val="tx1"/>
                                  </a:solidFill>
                                  <a:latin typeface="Cambria Math" panose="02040503050406030204" pitchFamily="18" charset="0"/>
                                </a:rPr>
                                <m:t>−</m:t>
                              </m:r>
                              <m:func>
                                <m:funcPr>
                                  <m:ctrlPr>
                                    <a:rPr lang="en-IN" sz="1600" b="0" i="1" dirty="0" smtClean="0">
                                      <a:solidFill>
                                        <a:schemeClr val="tx1"/>
                                      </a:solidFill>
                                      <a:latin typeface="Cambria Math" panose="02040503050406030204" pitchFamily="18" charset="0"/>
                                    </a:rPr>
                                  </m:ctrlPr>
                                </m:funcPr>
                                <m:fName>
                                  <m:r>
                                    <m:rPr>
                                      <m:sty m:val="p"/>
                                    </m:rPr>
                                    <a:rPr lang="en-IN" sz="1600" b="0" i="0" dirty="0" smtClean="0">
                                      <a:solidFill>
                                        <a:schemeClr val="tx1"/>
                                      </a:solidFill>
                                      <a:latin typeface="Cambria Math" panose="02040503050406030204" pitchFamily="18" charset="0"/>
                                    </a:rPr>
                                    <m:t>sinh</m:t>
                                  </m:r>
                                </m:fName>
                                <m:e>
                                  <m:r>
                                    <a:rPr lang="en-IN" sz="1600" b="0" i="1" dirty="0" smtClean="0">
                                      <a:solidFill>
                                        <a:schemeClr val="tx1"/>
                                      </a:solidFill>
                                      <a:latin typeface="Cambria Math" panose="02040503050406030204" pitchFamily="18" charset="0"/>
                                    </a:rPr>
                                    <m:t>2</m:t>
                                  </m:r>
                                  <m:sSub>
                                    <m:sSubPr>
                                      <m:ctrlPr>
                                        <a:rPr lang="en-IN" sz="1600" b="0" i="1" dirty="0" smtClean="0">
                                          <a:solidFill>
                                            <a:schemeClr val="tx1"/>
                                          </a:solidFill>
                                          <a:latin typeface="Cambria Math" panose="02040503050406030204" pitchFamily="18" charset="0"/>
                                        </a:rPr>
                                      </m:ctrlPr>
                                    </m:sSubPr>
                                    <m:e>
                                      <m:r>
                                        <a:rPr lang="en-IN" sz="1600" b="0" i="1" dirty="0" smtClean="0">
                                          <a:solidFill>
                                            <a:schemeClr val="tx1"/>
                                          </a:solidFill>
                                          <a:latin typeface="Cambria Math" panose="02040503050406030204" pitchFamily="18" charset="0"/>
                                        </a:rPr>
                                        <m:t>𝑟</m:t>
                                      </m:r>
                                    </m:e>
                                    <m:sub>
                                      <m:r>
                                        <a:rPr lang="en-IN" sz="1600" b="0" i="1" dirty="0" smtClean="0">
                                          <a:solidFill>
                                            <a:schemeClr val="tx1"/>
                                          </a:solidFill>
                                          <a:latin typeface="Cambria Math" panose="02040503050406030204" pitchFamily="18" charset="0"/>
                                        </a:rPr>
                                        <m:t>𝑘</m:t>
                                      </m:r>
                                    </m:sub>
                                  </m:sSub>
                                </m:e>
                              </m:func>
                              <m:func>
                                <m:funcPr>
                                  <m:ctrlPr>
                                    <a:rPr lang="en-IN" sz="1600" b="0" i="1" dirty="0" smtClean="0">
                                      <a:solidFill>
                                        <a:schemeClr val="tx1"/>
                                      </a:solidFill>
                                      <a:latin typeface="Cambria Math" panose="02040503050406030204" pitchFamily="18" charset="0"/>
                                    </a:rPr>
                                  </m:ctrlPr>
                                </m:funcPr>
                                <m:fName>
                                  <m:r>
                                    <m:rPr>
                                      <m:sty m:val="p"/>
                                    </m:rPr>
                                    <a:rPr lang="en-IN" sz="1600" b="0" i="0" dirty="0" smtClean="0">
                                      <a:solidFill>
                                        <a:schemeClr val="tx1"/>
                                      </a:solidFill>
                                      <a:latin typeface="Cambria Math" panose="02040503050406030204" pitchFamily="18" charset="0"/>
                                    </a:rPr>
                                    <m:t>cos</m:t>
                                  </m:r>
                                </m:fName>
                                <m:e>
                                  <m:d>
                                    <m:dPr>
                                      <m:ctrlPr>
                                        <a:rPr lang="en-IN" sz="1600" b="0" i="1" dirty="0" smtClean="0">
                                          <a:solidFill>
                                            <a:schemeClr val="tx1"/>
                                          </a:solidFill>
                                          <a:latin typeface="Cambria Math" panose="02040503050406030204" pitchFamily="18" charset="0"/>
                                        </a:rPr>
                                      </m:ctrlPr>
                                    </m:dPr>
                                    <m:e>
                                      <m:r>
                                        <a:rPr lang="en-IN" sz="1600" b="0" i="1" dirty="0" smtClean="0">
                                          <a:solidFill>
                                            <a:schemeClr val="tx1"/>
                                          </a:solidFill>
                                          <a:latin typeface="Cambria Math" panose="02040503050406030204" pitchFamily="18" charset="0"/>
                                        </a:rPr>
                                        <m:t>𝑘</m:t>
                                      </m:r>
                                      <m:d>
                                        <m:dPr>
                                          <m:ctrlPr>
                                            <a:rPr lang="en-IN" sz="1600" b="0" i="1" dirty="0" smtClean="0">
                                              <a:solidFill>
                                                <a:schemeClr val="tx1"/>
                                              </a:solidFill>
                                              <a:latin typeface="Cambria Math" panose="02040503050406030204" pitchFamily="18" charset="0"/>
                                            </a:rPr>
                                          </m:ctrlPr>
                                        </m:dPr>
                                        <m:e>
                                          <m:r>
                                            <a:rPr lang="en-IN" sz="1600" b="0" i="1" dirty="0" smtClean="0">
                                              <a:solidFill>
                                                <a:schemeClr val="tx1"/>
                                              </a:solidFill>
                                              <a:latin typeface="Cambria Math" panose="02040503050406030204" pitchFamily="18" charset="0"/>
                                            </a:rPr>
                                            <m:t>𝑡</m:t>
                                          </m:r>
                                          <m:r>
                                            <a:rPr lang="en-IN" sz="1600" b="0" i="1" dirty="0" smtClean="0">
                                              <a:solidFill>
                                                <a:schemeClr val="tx1"/>
                                              </a:solidFill>
                                              <a:latin typeface="Cambria Math" panose="02040503050406030204" pitchFamily="18" charset="0"/>
                                            </a:rPr>
                                            <m:t>+</m:t>
                                          </m:r>
                                          <m:sSup>
                                            <m:sSupPr>
                                              <m:ctrlPr>
                                                <a:rPr lang="en-IN" sz="1600" b="0" i="1" dirty="0" smtClean="0">
                                                  <a:solidFill>
                                                    <a:schemeClr val="tx1"/>
                                                  </a:solidFill>
                                                  <a:latin typeface="Cambria Math" panose="02040503050406030204" pitchFamily="18" charset="0"/>
                                                </a:rPr>
                                              </m:ctrlPr>
                                            </m:sSupPr>
                                            <m:e>
                                              <m:r>
                                                <a:rPr lang="en-IN" sz="1600" b="0" i="1" dirty="0" smtClean="0">
                                                  <a:solidFill>
                                                    <a:schemeClr val="tx1"/>
                                                  </a:solidFill>
                                                  <a:latin typeface="Cambria Math" panose="02040503050406030204" pitchFamily="18" charset="0"/>
                                                </a:rPr>
                                                <m:t>𝑡</m:t>
                                              </m:r>
                                            </m:e>
                                            <m:sup>
                                              <m:r>
                                                <a:rPr lang="en-IN" sz="1600" b="0" i="1" dirty="0" smtClean="0">
                                                  <a:solidFill>
                                                    <a:schemeClr val="tx1"/>
                                                  </a:solidFill>
                                                  <a:latin typeface="Cambria Math" panose="02040503050406030204" pitchFamily="18" charset="0"/>
                                                </a:rPr>
                                                <m:t>′</m:t>
                                              </m:r>
                                            </m:sup>
                                          </m:sSup>
                                        </m:e>
                                      </m:d>
                                      <m:r>
                                        <a:rPr lang="en-IN" sz="1600" b="0" i="1" dirty="0" smtClean="0">
                                          <a:solidFill>
                                            <a:schemeClr val="tx1"/>
                                          </a:solidFill>
                                          <a:latin typeface="Cambria Math" panose="02040503050406030204" pitchFamily="18" charset="0"/>
                                        </a:rPr>
                                        <m:t>−</m:t>
                                      </m:r>
                                      <m:sSub>
                                        <m:sSubPr>
                                          <m:ctrlPr>
                                            <a:rPr lang="en-IN" sz="1600" i="1">
                                              <a:solidFill>
                                                <a:schemeClr val="tx1"/>
                                              </a:solidFill>
                                              <a:latin typeface="Cambria Math" panose="02040503050406030204" pitchFamily="18" charset="0"/>
                                            </a:rPr>
                                          </m:ctrlPr>
                                        </m:sSubPr>
                                        <m:e>
                                          <m:r>
                                            <a:rPr lang="en-IN" sz="1600" i="1">
                                              <a:solidFill>
                                                <a:schemeClr val="tx1"/>
                                              </a:solidFill>
                                              <a:latin typeface="Cambria Math" panose="02040503050406030204" pitchFamily="18" charset="0"/>
                                            </a:rPr>
                                            <m:t>𝜙</m:t>
                                          </m:r>
                                        </m:e>
                                        <m:sub>
                                          <m:r>
                                            <a:rPr lang="en-IN" sz="1600" i="1">
                                              <a:solidFill>
                                                <a:schemeClr val="tx1"/>
                                              </a:solidFill>
                                              <a:latin typeface="Cambria Math" panose="02040503050406030204" pitchFamily="18" charset="0"/>
                                            </a:rPr>
                                            <m:t>𝑘</m:t>
                                          </m:r>
                                        </m:sub>
                                      </m:sSub>
                                    </m:e>
                                  </m:d>
                                </m:e>
                              </m:func>
                            </m:e>
                          </m:func>
                        </m:e>
                      </m:d>
                    </m:oMath>
                  </m:oMathPara>
                </a14:m>
                <a:endParaRPr lang="en-IN" sz="1600" dirty="0">
                  <a:solidFill>
                    <a:srgbClr val="8C3434"/>
                  </a:solidFill>
                  <a:latin typeface="Gabriola" panose="04040605051002020D02" pitchFamily="82" charset="0"/>
                </a:endParaRPr>
              </a:p>
              <a:p>
                <a:pPr marL="0" indent="0">
                  <a:lnSpc>
                    <a:spcPct val="150000"/>
                  </a:lnSpc>
                  <a:spcBef>
                    <a:spcPts val="0"/>
                  </a:spcBef>
                  <a:buNone/>
                </a:pPr>
                <a:r>
                  <a:rPr lang="en-IN" sz="2400" dirty="0">
                    <a:solidFill>
                      <a:srgbClr val="0B2BB5"/>
                    </a:solidFill>
                    <a:latin typeface="Gabriola" panose="04040605051002020D02" pitchFamily="82" charset="0"/>
                  </a:rPr>
                  <a:t>with </a:t>
                </a:r>
                <a14:m>
                  <m:oMath xmlns:m="http://schemas.openxmlformats.org/officeDocument/2006/math">
                    <m:sSub>
                      <m:sSubPr>
                        <m:ctrlPr>
                          <a:rPr lang="en-IN" sz="1600" b="0" i="1" smtClean="0">
                            <a:solidFill>
                              <a:schemeClr val="tx1"/>
                            </a:solidFill>
                            <a:latin typeface="Cambria Math" panose="02040503050406030204" pitchFamily="18" charset="0"/>
                          </a:rPr>
                        </m:ctrlPr>
                      </m:sSubPr>
                      <m:e>
                        <m:r>
                          <a:rPr lang="en-IN" sz="1600" b="0" i="1" smtClean="0">
                            <a:solidFill>
                              <a:schemeClr val="tx1"/>
                            </a:solidFill>
                            <a:latin typeface="Cambria Math" panose="02040503050406030204" pitchFamily="18" charset="0"/>
                          </a:rPr>
                          <m:t>𝑟</m:t>
                        </m:r>
                      </m:e>
                      <m:sub>
                        <m:r>
                          <a:rPr lang="en-IN" sz="1600" b="0" i="1" smtClean="0">
                            <a:solidFill>
                              <a:schemeClr val="tx1"/>
                            </a:solidFill>
                            <a:latin typeface="Cambria Math" panose="02040503050406030204" pitchFamily="18" charset="0"/>
                          </a:rPr>
                          <m:t>𝑘</m:t>
                        </m:r>
                      </m:sub>
                    </m:sSub>
                  </m:oMath>
                </a14:m>
                <a:r>
                  <a:rPr lang="en-IN" sz="16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denoting the graviton squeezing parameter and </a:t>
                </a:r>
                <a14:m>
                  <m:oMath xmlns:m="http://schemas.openxmlformats.org/officeDocument/2006/math">
                    <m:sSub>
                      <m:sSubPr>
                        <m:ctrlPr>
                          <a:rPr lang="en-IN" sz="1600" i="1" smtClean="0">
                            <a:solidFill>
                              <a:schemeClr val="tx1"/>
                            </a:solidFill>
                            <a:latin typeface="Cambria Math" panose="02040503050406030204" pitchFamily="18" charset="0"/>
                          </a:rPr>
                        </m:ctrlPr>
                      </m:sSubPr>
                      <m:e>
                        <m:r>
                          <a:rPr lang="en-IN" sz="1600" i="1">
                            <a:solidFill>
                              <a:schemeClr val="tx1"/>
                            </a:solidFill>
                            <a:latin typeface="Cambria Math" panose="02040503050406030204" pitchFamily="18" charset="0"/>
                          </a:rPr>
                          <m:t>𝜙</m:t>
                        </m:r>
                      </m:e>
                      <m:sub>
                        <m:r>
                          <a:rPr lang="en-IN" sz="1600" i="1">
                            <a:solidFill>
                              <a:schemeClr val="tx1"/>
                            </a:solidFill>
                            <a:latin typeface="Cambria Math" panose="02040503050406030204" pitchFamily="18" charset="0"/>
                          </a:rPr>
                          <m:t>𝑘</m:t>
                        </m:r>
                      </m:sub>
                    </m:sSub>
                    <m:r>
                      <a:rPr lang="en-IN" sz="1600" i="1">
                        <a:solidFill>
                          <a:schemeClr val="tx1"/>
                        </a:solidFill>
                        <a:latin typeface="Cambria Math" panose="02040503050406030204" pitchFamily="18" charset="0"/>
                      </a:rPr>
                      <m:t> </m:t>
                    </m:r>
                  </m:oMath>
                </a14:m>
                <a:r>
                  <a:rPr lang="en-IN" sz="2400" dirty="0">
                    <a:solidFill>
                      <a:srgbClr val="0B2BB5"/>
                    </a:solidFill>
                    <a:latin typeface="Gabriola" panose="04040605051002020D02" pitchFamily="82" charset="0"/>
                  </a:rPr>
                  <a:t>denoting the graviton squeezing angle.</a:t>
                </a:r>
              </a:p>
              <a:p>
                <a:pPr marL="0" indent="0">
                  <a:lnSpc>
                    <a:spcPct val="150000"/>
                  </a:lnSpc>
                  <a:buNone/>
                </a:pPr>
                <a:endParaRPr lang="en-IN" sz="1600" dirty="0">
                  <a:solidFill>
                    <a:srgbClr val="0B2BB5"/>
                  </a:solidFill>
                  <a:latin typeface="Book Antiqua" panose="02040602050305030304" pitchFamily="18" charset="0"/>
                </a:endParaRPr>
              </a:p>
            </p:txBody>
          </p:sp>
        </mc:Choice>
        <mc:Fallback xmlns="">
          <p:sp>
            <p:nvSpPr>
              <p:cNvPr id="6" name="Content Placeholder 2">
                <a:extLst>
                  <a:ext uri="{FF2B5EF4-FFF2-40B4-BE49-F238E27FC236}">
                    <a16:creationId xmlns:a16="http://schemas.microsoft.com/office/drawing/2014/main" id="{84658F85-13F0-63D5-1818-63F6B13BC472}"/>
                  </a:ext>
                </a:extLst>
              </p:cNvPr>
              <p:cNvSpPr txBox="1">
                <a:spLocks noRot="1" noChangeAspect="1" noMove="1" noResize="1" noEditPoints="1" noAdjustHandles="1" noChangeArrowheads="1" noChangeShapeType="1" noTextEdit="1"/>
              </p:cNvSpPr>
              <p:nvPr/>
            </p:nvSpPr>
            <p:spPr>
              <a:xfrm>
                <a:off x="110465" y="133500"/>
                <a:ext cx="12034485" cy="6587975"/>
              </a:xfrm>
              <a:prstGeom prst="rect">
                <a:avLst/>
              </a:prstGeom>
              <a:blipFill>
                <a:blip r:embed="rId2"/>
                <a:stretch>
                  <a:fillRect l="-760"/>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E0F8FA8F-BEA8-DE32-0E1C-6B0225D4404D}"/>
              </a:ext>
            </a:extLst>
          </p:cNvPr>
          <p:cNvSpPr>
            <a:spLocks noGrp="1"/>
          </p:cNvSpPr>
          <p:nvPr>
            <p:ph type="sldNum" sz="quarter" idx="12"/>
          </p:nvPr>
        </p:nvSpPr>
        <p:spPr/>
        <p:txBody>
          <a:bodyPr/>
          <a:lstStyle/>
          <a:p>
            <a:fld id="{1F389A8C-0E70-4ABF-BB80-974D4641D6A7}" type="slidenum">
              <a:rPr lang="en-IN" smtClean="0"/>
              <a:t>26</a:t>
            </a:fld>
            <a:endParaRPr lang="en-IN" dirty="0"/>
          </a:p>
        </p:txBody>
      </p:sp>
    </p:spTree>
    <p:extLst>
      <p:ext uri="{BB962C8B-B14F-4D97-AF65-F5344CB8AC3E}">
        <p14:creationId xmlns:p14="http://schemas.microsoft.com/office/powerpoint/2010/main" val="15898413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091D78-3980-20C7-F9B1-2B5366DDFAE9}"/>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E5FD6013-4790-EBE2-44FE-F56D6C544132}"/>
                  </a:ext>
                </a:extLst>
              </p:cNvPr>
              <p:cNvSpPr txBox="1">
                <a:spLocks/>
              </p:cNvSpPr>
              <p:nvPr/>
            </p:nvSpPr>
            <p:spPr>
              <a:xfrm>
                <a:off x="85917" y="135012"/>
                <a:ext cx="11979253" cy="65879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600"/>
                  </a:spcBef>
                  <a:spcAft>
                    <a:spcPts val="600"/>
                  </a:spcAft>
                  <a:buFont typeface="Wingdings" panose="05000000000000000000" pitchFamily="2" charset="2"/>
                  <a:buChar char="Ø"/>
                </a:pPr>
                <a:r>
                  <a:rPr lang="en-IN" sz="2400" b="1" dirty="0">
                    <a:solidFill>
                      <a:srgbClr val="8C3434"/>
                    </a:solidFill>
                    <a:latin typeface="Gabriola" panose="04040605051002020D02" pitchFamily="82" charset="0"/>
                  </a:rPr>
                  <a:t>The stochastic average of the QGFI then takes the form (with proper </a:t>
                </a:r>
                <a:r>
                  <a:rPr lang="en-IN" sz="2400" b="1">
                    <a:solidFill>
                      <a:srgbClr val="8C3434"/>
                    </a:solidFill>
                    <a:latin typeface="Gabriola" panose="04040605051002020D02" pitchFamily="82" charset="0"/>
                  </a:rPr>
                  <a:t>dimensional reconstruction)</a:t>
                </a:r>
                <a:endParaRPr lang="en-IN" sz="1800" b="1" dirty="0">
                  <a:solidFill>
                    <a:srgbClr val="8C3434"/>
                  </a:solidFill>
                  <a:latin typeface="Gabriola" panose="04040605051002020D02" pitchFamily="82" charset="0"/>
                </a:endParaRPr>
              </a:p>
              <a:p>
                <a:pPr marL="0" indent="0">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ℋ</m:t>
                              </m:r>
                            </m:e>
                          </m:acc>
                        </m:e>
                        <m:sub>
                          <m:r>
                            <a:rPr lang="en-IN" sz="1800" b="0" i="1" smtClean="0">
                              <a:solidFill>
                                <a:schemeClr val="tx1"/>
                              </a:solidFill>
                              <a:latin typeface="Cambria Math" panose="02040503050406030204" pitchFamily="18" charset="0"/>
                            </a:rPr>
                            <m:t>𝜀</m:t>
                          </m:r>
                        </m:sub>
                      </m:sSub>
                      <m:r>
                        <a:rPr lang="en-IN" sz="1800" b="0" i="1" smtClean="0">
                          <a:solidFill>
                            <a:schemeClr val="tx1"/>
                          </a:solidFill>
                          <a:latin typeface="Cambria Math" panose="02040503050406030204" pitchFamily="18" charset="0"/>
                        </a:rPr>
                        <m:t>⟩⟩ </m:t>
                      </m:r>
                      <m:r>
                        <a:rPr lang="en-IN" sz="1800" i="1" dirty="0" smtClean="0">
                          <a:solidFill>
                            <a:schemeClr val="tx1"/>
                          </a:solidFill>
                          <a:latin typeface="Cambria Math" panose="02040503050406030204" pitchFamily="18" charset="0"/>
                        </a:rPr>
                        <m:t>=</m:t>
                      </m:r>
                      <m:sSubSup>
                        <m:sSubSupPr>
                          <m:ctrlPr>
                            <a:rPr lang="en-IN" sz="1800" b="0" i="1" dirty="0" smtClean="0">
                              <a:solidFill>
                                <a:schemeClr val="tx1"/>
                              </a:solidFill>
                              <a:latin typeface="Cambria Math" panose="02040503050406030204" pitchFamily="18" charset="0"/>
                            </a:rPr>
                          </m:ctrlPr>
                        </m:sSubSupPr>
                        <m:e>
                          <m:r>
                            <a:rPr lang="en-IN" sz="1800" b="0" i="1" dirty="0" smtClean="0">
                              <a:solidFill>
                                <a:schemeClr val="tx1"/>
                              </a:solidFill>
                              <a:latin typeface="Cambria Math" panose="02040503050406030204" pitchFamily="18" charset="0"/>
                            </a:rPr>
                            <m:t>ℋ</m:t>
                          </m:r>
                        </m:e>
                        <m:sub>
                          <m:r>
                            <a:rPr lang="en-IN" sz="1800" b="0" i="1" dirty="0" smtClean="0">
                              <a:solidFill>
                                <a:schemeClr val="tx1"/>
                              </a:solidFill>
                              <a:latin typeface="Cambria Math" panose="02040503050406030204" pitchFamily="18" charset="0"/>
                            </a:rPr>
                            <m:t>𝜀</m:t>
                          </m:r>
                        </m:sub>
                        <m:sup>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0</m:t>
                              </m:r>
                            </m:e>
                          </m:d>
                        </m:sup>
                      </m:sSubSup>
                      <m:r>
                        <a:rPr lang="en-IN" sz="1800" i="1" dirty="0" smtClean="0">
                          <a:solidFill>
                            <a:schemeClr val="tx1"/>
                          </a:solidFill>
                          <a:latin typeface="Cambria Math" panose="02040503050406030204" pitchFamily="18" charset="0"/>
                        </a:rPr>
                        <m:t>+</m:t>
                      </m:r>
                      <m:f>
                        <m:fPr>
                          <m:ctrlPr>
                            <a:rPr lang="en-IN" sz="1800" b="0" i="1" dirty="0" smtClean="0">
                              <a:solidFill>
                                <a:schemeClr val="tx1"/>
                              </a:solidFill>
                              <a:latin typeface="Cambria Math" panose="02040503050406030204" pitchFamily="18" charset="0"/>
                            </a:rPr>
                          </m:ctrlPr>
                        </m:fPr>
                        <m:num>
                          <m:sSubSup>
                            <m:sSubSupPr>
                              <m:ctrlPr>
                                <a:rPr lang="en-IN" sz="1800" b="0" i="1" dirty="0" smtClean="0">
                                  <a:solidFill>
                                    <a:schemeClr val="tx1"/>
                                  </a:solidFill>
                                  <a:latin typeface="Cambria Math" panose="02040503050406030204" pitchFamily="18" charset="0"/>
                                </a:rPr>
                              </m:ctrlPr>
                            </m:sSubSupPr>
                            <m:e>
                              <m:r>
                                <a:rPr lang="en-IN" sz="1800" i="1" dirty="0" smtClean="0">
                                  <a:solidFill>
                                    <a:schemeClr val="tx1"/>
                                  </a:solidFill>
                                  <a:latin typeface="Cambria Math" panose="02040503050406030204" pitchFamily="18" charset="0"/>
                                </a:rPr>
                                <m:t>𝑙</m:t>
                              </m:r>
                            </m:e>
                            <m:sub>
                              <m:r>
                                <a:rPr lang="en-IN" sz="1800" b="0" i="1" dirty="0" smtClean="0">
                                  <a:solidFill>
                                    <a:schemeClr val="tx1"/>
                                  </a:solidFill>
                                  <a:latin typeface="Cambria Math" panose="02040503050406030204" pitchFamily="18" charset="0"/>
                                </a:rPr>
                                <m:t>𝑝</m:t>
                              </m:r>
                            </m:sub>
                            <m:sup>
                              <m:r>
                                <a:rPr lang="en-IN" sz="1800" b="0" i="1" dirty="0" smtClean="0">
                                  <a:solidFill>
                                    <a:schemeClr val="tx1"/>
                                  </a:solidFill>
                                  <a:latin typeface="Cambria Math" panose="02040503050406030204" pitchFamily="18" charset="0"/>
                                </a:rPr>
                                <m:t>2</m:t>
                              </m:r>
                            </m:sup>
                          </m:sSubSup>
                          <m:sSubSup>
                            <m:sSubSupPr>
                              <m:ctrlPr>
                                <a:rPr lang="en-IN" sz="1800" b="0" i="1" dirty="0" smtClean="0">
                                  <a:solidFill>
                                    <a:schemeClr val="tx1"/>
                                  </a:solidFill>
                                  <a:latin typeface="Cambria Math" panose="02040503050406030204" pitchFamily="18" charset="0"/>
                                </a:rPr>
                              </m:ctrlPr>
                            </m:sSubSupPr>
                            <m:e>
                              <m:r>
                                <m:rPr>
                                  <m:sty m:val="p"/>
                                </m:rPr>
                                <a:rPr lang="en-IN" sz="1800" b="0" i="0" dirty="0" smtClean="0">
                                  <a:solidFill>
                                    <a:schemeClr val="tx1"/>
                                  </a:solidFill>
                                  <a:latin typeface="Cambria Math" panose="02040503050406030204" pitchFamily="18" charset="0"/>
                                </a:rPr>
                                <m:t>Ω</m:t>
                              </m:r>
                            </m:e>
                            <m:sub>
                              <m:r>
                                <a:rPr lang="en-IN" sz="1800" b="0" i="1" dirty="0" smtClean="0">
                                  <a:solidFill>
                                    <a:schemeClr val="tx1"/>
                                  </a:solidFill>
                                  <a:latin typeface="Cambria Math" panose="02040503050406030204" pitchFamily="18" charset="0"/>
                                </a:rPr>
                                <m:t>𝑚</m:t>
                              </m:r>
                            </m:sub>
                            <m:sup>
                              <m:r>
                                <a:rPr lang="en-IN" sz="1800" b="0" i="1" dirty="0" smtClean="0">
                                  <a:solidFill>
                                    <a:schemeClr val="tx1"/>
                                  </a:solidFill>
                                  <a:latin typeface="Cambria Math" panose="02040503050406030204" pitchFamily="18" charset="0"/>
                                </a:rPr>
                                <m:t>2</m:t>
                              </m:r>
                            </m:sup>
                          </m:sSubSup>
                        </m:num>
                        <m:den>
                          <m:r>
                            <a:rPr lang="en-IN" sz="1800" b="0" i="1" dirty="0" smtClean="0">
                              <a:solidFill>
                                <a:schemeClr val="tx1"/>
                              </a:solidFill>
                              <a:latin typeface="Cambria Math" panose="02040503050406030204" pitchFamily="18" charset="0"/>
                            </a:rPr>
                            <m:t>15</m:t>
                          </m:r>
                          <m:r>
                            <a:rPr lang="en-IN" sz="1800" b="0" i="1" dirty="0" smtClean="0">
                              <a:solidFill>
                                <a:schemeClr val="tx1"/>
                              </a:solidFill>
                              <a:latin typeface="Cambria Math" panose="02040503050406030204" pitchFamily="18" charset="0"/>
                            </a:rPr>
                            <m:t>𝜋</m:t>
                          </m:r>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𝜀</m:t>
                              </m:r>
                            </m:e>
                            <m:sup>
                              <m:r>
                                <a:rPr lang="en-IN" sz="1800" b="0" i="1" dirty="0" smtClean="0">
                                  <a:solidFill>
                                    <a:schemeClr val="tx1"/>
                                  </a:solidFill>
                                  <a:latin typeface="Cambria Math" panose="02040503050406030204" pitchFamily="18" charset="0"/>
                                </a:rPr>
                                <m:t>2</m:t>
                              </m:r>
                            </m:sup>
                          </m:sSup>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𝑐</m:t>
                              </m:r>
                            </m:e>
                            <m:sup>
                              <m:r>
                                <a:rPr lang="en-IN" sz="1800" b="0" i="1" dirty="0" smtClean="0">
                                  <a:solidFill>
                                    <a:schemeClr val="tx1"/>
                                  </a:solidFill>
                                  <a:latin typeface="Cambria Math" panose="02040503050406030204" pitchFamily="18" charset="0"/>
                                </a:rPr>
                                <m:t>2</m:t>
                              </m:r>
                            </m:sup>
                          </m:sSup>
                        </m:den>
                      </m:f>
                      <m:r>
                        <a:rPr lang="en-IN" sz="1800" b="0" i="1" dirty="0" smtClean="0">
                          <a:solidFill>
                            <a:schemeClr val="tx1"/>
                          </a:solidFill>
                          <a:latin typeface="Cambria Math" panose="02040503050406030204" pitchFamily="18" charset="0"/>
                        </a:rPr>
                        <m:t>ℬ</m:t>
                      </m:r>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𝑟</m:t>
                          </m:r>
                        </m:e>
                        <m:sub>
                          <m:r>
                            <a:rPr lang="en-IN" sz="1800" b="0" i="1" dirty="0" smtClean="0">
                              <a:solidFill>
                                <a:schemeClr val="tx1"/>
                              </a:solidFill>
                              <a:latin typeface="Cambria Math" panose="02040503050406030204" pitchFamily="18" charset="0"/>
                            </a:rPr>
                            <m:t>𝑘</m:t>
                          </m:r>
                        </m:sub>
                      </m:sSub>
                      <m:r>
                        <a:rPr lang="en-IN" sz="1800" b="0" i="1" dirty="0" smtClean="0">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𝜙</m:t>
                          </m:r>
                        </m:e>
                        <m:sub>
                          <m:r>
                            <a:rPr lang="en-IN" sz="1800" i="1">
                              <a:solidFill>
                                <a:schemeClr val="tx1"/>
                              </a:solidFill>
                              <a:latin typeface="Cambria Math" panose="02040503050406030204" pitchFamily="18" charset="0"/>
                            </a:rPr>
                            <m:t>𝑘</m:t>
                          </m:r>
                        </m:sub>
                      </m:sSub>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𝜏</m:t>
                      </m:r>
                      <m:r>
                        <a:rPr lang="en-IN" sz="1800" b="0" i="1" dirty="0" smtClean="0">
                          <a:solidFill>
                            <a:schemeClr val="tx1"/>
                          </a:solidFill>
                          <a:latin typeface="Cambria Math" panose="02040503050406030204" pitchFamily="18" charset="0"/>
                        </a:rPr>
                        <m:t>)</m:t>
                      </m:r>
                      <m:sSubSup>
                        <m:sSubSupPr>
                          <m:ctrlPr>
                            <a:rPr lang="en-IN" sz="1800" i="1" dirty="0">
                              <a:solidFill>
                                <a:schemeClr val="tx1"/>
                              </a:solidFill>
                              <a:latin typeface="Cambria Math" panose="02040503050406030204" pitchFamily="18" charset="0"/>
                            </a:rPr>
                          </m:ctrlPr>
                        </m:sSubSupPr>
                        <m:e>
                          <m:r>
                            <a:rPr lang="en-IN" sz="1800" i="1" dirty="0">
                              <a:solidFill>
                                <a:schemeClr val="tx1"/>
                              </a:solidFill>
                              <a:latin typeface="Cambria Math" panose="02040503050406030204" pitchFamily="18" charset="0"/>
                            </a:rPr>
                            <m:t>ℋ</m:t>
                          </m:r>
                        </m:e>
                        <m:sub>
                          <m:r>
                            <a:rPr lang="en-IN" sz="1800" i="1" dirty="0">
                              <a:solidFill>
                                <a:schemeClr val="tx1"/>
                              </a:solidFill>
                              <a:latin typeface="Cambria Math" panose="02040503050406030204" pitchFamily="18" charset="0"/>
                            </a:rPr>
                            <m:t>𝜀</m:t>
                          </m:r>
                        </m:sub>
                        <m:sup>
                          <m:d>
                            <m:dPr>
                              <m:ctrlPr>
                                <a:rPr lang="en-IN" sz="1800" i="1" dirty="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2</m:t>
                              </m:r>
                            </m:e>
                          </m:d>
                        </m:sup>
                      </m:sSubSup>
                    </m:oMath>
                  </m:oMathPara>
                </a14:m>
                <a:endParaRPr lang="en-IN" sz="1800" dirty="0">
                  <a:solidFill>
                    <a:srgbClr val="8C3434"/>
                  </a:solidFill>
                  <a:latin typeface="Gabriola" panose="04040605051002020D02" pitchFamily="82" charset="0"/>
                </a:endParaRPr>
              </a:p>
              <a:p>
                <a:pPr marL="0" indent="0">
                  <a:lnSpc>
                    <a:spcPct val="150000"/>
                  </a:lnSpc>
                  <a:spcBef>
                    <a:spcPts val="600"/>
                  </a:spcBef>
                  <a:spcAft>
                    <a:spcPts val="600"/>
                  </a:spcAft>
                  <a:buNone/>
                </a:pPr>
                <a:r>
                  <a:rPr lang="en-IN" sz="2400" dirty="0">
                    <a:solidFill>
                      <a:srgbClr val="0B2BB5"/>
                    </a:solidFill>
                    <a:latin typeface="Gabriola" panose="04040605051002020D02" pitchFamily="82" charset="0"/>
                  </a:rPr>
                  <a:t>where</a:t>
                </a:r>
              </a:p>
              <a:p>
                <a:pPr marL="0" indent="0" algn="ctr">
                  <a:lnSpc>
                    <a:spcPct val="150000"/>
                  </a:lnSpc>
                  <a:spcBef>
                    <a:spcPts val="600"/>
                  </a:spcBef>
                  <a:spcAft>
                    <a:spcPts val="600"/>
                  </a:spcAft>
                  <a:buNone/>
                </a:pPr>
                <a14:m>
                  <m:oMath xmlns:m="http://schemas.openxmlformats.org/officeDocument/2006/math">
                    <m:r>
                      <a:rPr lang="en-IN" sz="1800" i="1" dirty="0" smtClean="0">
                        <a:solidFill>
                          <a:schemeClr val="tx1"/>
                        </a:solidFill>
                        <a:latin typeface="Cambria Math" panose="02040503050406030204" pitchFamily="18" charset="0"/>
                      </a:rPr>
                      <m:t>ℬ</m:t>
                    </m:r>
                    <m:d>
                      <m:dPr>
                        <m:ctrlPr>
                          <a:rPr lang="en-IN" sz="1800" i="1" dirty="0">
                            <a:solidFill>
                              <a:schemeClr val="tx1"/>
                            </a:solidFill>
                            <a:latin typeface="Cambria Math" panose="02040503050406030204" pitchFamily="18" charset="0"/>
                          </a:rPr>
                        </m:ctrlPr>
                      </m:dPr>
                      <m:e>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𝑟</m:t>
                            </m:r>
                          </m:e>
                          <m:sub>
                            <m:r>
                              <a:rPr lang="en-IN" sz="1800" i="1" dirty="0">
                                <a:solidFill>
                                  <a:schemeClr val="tx1"/>
                                </a:solidFill>
                                <a:latin typeface="Cambria Math" panose="02040503050406030204" pitchFamily="18" charset="0"/>
                              </a:rPr>
                              <m:t>𝑘</m:t>
                            </m:r>
                          </m:sub>
                        </m:sSub>
                        <m:r>
                          <a:rPr lang="en-IN" sz="1800" i="1" dirty="0">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𝜙</m:t>
                            </m:r>
                          </m:e>
                          <m:sub>
                            <m:r>
                              <a:rPr lang="en-IN" sz="1800" i="1">
                                <a:solidFill>
                                  <a:schemeClr val="tx1"/>
                                </a:solidFill>
                                <a:latin typeface="Cambria Math" panose="02040503050406030204" pitchFamily="18" charset="0"/>
                              </a:rPr>
                              <m:t>𝑘</m:t>
                            </m:r>
                          </m:sub>
                        </m:sSub>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𝜏</m:t>
                        </m:r>
                      </m:e>
                    </m:d>
                    <m:r>
                      <a:rPr lang="en-IN" sz="1800" b="0" i="1" dirty="0" smtClean="0">
                        <a:solidFill>
                          <a:schemeClr val="tx1"/>
                        </a:solidFill>
                        <a:latin typeface="Cambria Math" panose="02040503050406030204" pitchFamily="18" charset="0"/>
                      </a:rPr>
                      <m:t>≡</m:t>
                    </m:r>
                    <m:func>
                      <m:funcPr>
                        <m:ctrlPr>
                          <a:rPr lang="en-IN" sz="1800" b="0" i="1" dirty="0" smtClean="0">
                            <a:solidFill>
                              <a:schemeClr val="tx1"/>
                            </a:solidFill>
                            <a:latin typeface="Cambria Math" panose="02040503050406030204" pitchFamily="18" charset="0"/>
                          </a:rPr>
                        </m:ctrlPr>
                      </m:funcPr>
                      <m:fName>
                        <m:r>
                          <m:rPr>
                            <m:sty m:val="p"/>
                          </m:rPr>
                          <a:rPr lang="en-IN" sz="1800" b="0" i="0" dirty="0" smtClean="0">
                            <a:solidFill>
                              <a:schemeClr val="tx1"/>
                            </a:solidFill>
                            <a:latin typeface="Cambria Math" panose="02040503050406030204" pitchFamily="18" charset="0"/>
                          </a:rPr>
                          <m:t>cosh</m:t>
                        </m:r>
                      </m:fName>
                      <m:e>
                        <m:r>
                          <a:rPr lang="en-IN" sz="1800" b="0" i="1" dirty="0" smtClean="0">
                            <a:solidFill>
                              <a:schemeClr val="tx1"/>
                            </a:solidFill>
                            <a:latin typeface="Cambria Math" panose="02040503050406030204" pitchFamily="18" charset="0"/>
                          </a:rPr>
                          <m:t>2</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𝑟</m:t>
                            </m:r>
                          </m:e>
                          <m:sub>
                            <m:r>
                              <a:rPr lang="en-IN" sz="1800" b="0" i="1" dirty="0" smtClean="0">
                                <a:solidFill>
                                  <a:schemeClr val="tx1"/>
                                </a:solidFill>
                                <a:latin typeface="Cambria Math" panose="02040503050406030204" pitchFamily="18" charset="0"/>
                              </a:rPr>
                              <m:t>𝑘</m:t>
                            </m:r>
                          </m:sub>
                        </m:sSub>
                      </m:e>
                    </m:func>
                    <m:r>
                      <a:rPr lang="en-IN" sz="1800" b="0" i="1" dirty="0" smtClean="0">
                        <a:solidFill>
                          <a:schemeClr val="tx1"/>
                        </a:solidFill>
                        <a:latin typeface="Cambria Math" panose="02040503050406030204" pitchFamily="18" charset="0"/>
                      </a:rPr>
                      <m:t>+</m:t>
                    </m:r>
                    <m:f>
                      <m:fPr>
                        <m:ctrlPr>
                          <a:rPr lang="en-IN" sz="1800" b="0" i="1" dirty="0" smtClean="0">
                            <a:solidFill>
                              <a:schemeClr val="tx1"/>
                            </a:solidFill>
                            <a:latin typeface="Cambria Math" panose="02040503050406030204" pitchFamily="18" charset="0"/>
                          </a:rPr>
                        </m:ctrlPr>
                      </m:fPr>
                      <m:num>
                        <m:r>
                          <a:rPr lang="en-IN" sz="1800" b="0" i="1" dirty="0" smtClean="0">
                            <a:solidFill>
                              <a:schemeClr val="tx1"/>
                            </a:solidFill>
                            <a:latin typeface="Cambria Math" panose="02040503050406030204" pitchFamily="18" charset="0"/>
                          </a:rPr>
                          <m:t>1</m:t>
                        </m:r>
                      </m:num>
                      <m:den>
                        <m:r>
                          <a:rPr lang="en-IN" sz="1800" b="0" i="1" dirty="0" smtClean="0">
                            <a:solidFill>
                              <a:schemeClr val="tx1"/>
                            </a:solidFill>
                            <a:latin typeface="Cambria Math" panose="02040503050406030204" pitchFamily="18" charset="0"/>
                          </a:rPr>
                          <m:t>2</m:t>
                        </m:r>
                        <m:sSubSup>
                          <m:sSubSupPr>
                            <m:ctrlPr>
                              <a:rPr lang="en-IN" sz="1800" b="0" i="1" dirty="0" smtClean="0">
                                <a:solidFill>
                                  <a:schemeClr val="tx1"/>
                                </a:solidFill>
                                <a:latin typeface="Cambria Math" panose="02040503050406030204" pitchFamily="18" charset="0"/>
                              </a:rPr>
                            </m:ctrlPr>
                          </m:sSubSupPr>
                          <m:e>
                            <m:r>
                              <m:rPr>
                                <m:sty m:val="p"/>
                              </m:rPr>
                              <a:rPr lang="en-IN" sz="1800" b="0" i="0" dirty="0" smtClean="0">
                                <a:solidFill>
                                  <a:schemeClr val="tx1"/>
                                </a:solidFill>
                                <a:latin typeface="Cambria Math" panose="02040503050406030204" pitchFamily="18" charset="0"/>
                              </a:rPr>
                              <m:t>Ω</m:t>
                            </m:r>
                          </m:e>
                          <m:sub>
                            <m:r>
                              <a:rPr lang="en-IN" sz="1800" b="0" i="1" dirty="0" smtClean="0">
                                <a:solidFill>
                                  <a:schemeClr val="tx1"/>
                                </a:solidFill>
                                <a:latin typeface="Cambria Math" panose="02040503050406030204" pitchFamily="18" charset="0"/>
                              </a:rPr>
                              <m:t>𝑚</m:t>
                            </m:r>
                          </m:sub>
                          <m:sup>
                            <m:r>
                              <a:rPr lang="en-IN" sz="1800" b="0" i="0" dirty="0" smtClean="0">
                                <a:solidFill>
                                  <a:schemeClr val="tx1"/>
                                </a:solidFill>
                                <a:latin typeface="Cambria Math" panose="02040503050406030204" pitchFamily="18" charset="0"/>
                              </a:rPr>
                              <m:t>2</m:t>
                            </m:r>
                          </m:sup>
                        </m:sSubSup>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𝜏</m:t>
                            </m:r>
                          </m:e>
                          <m:sup>
                            <m:r>
                              <a:rPr lang="en-IN" sz="1800" b="0" i="1" dirty="0" smtClean="0">
                                <a:solidFill>
                                  <a:schemeClr val="tx1"/>
                                </a:solidFill>
                                <a:latin typeface="Cambria Math" panose="02040503050406030204" pitchFamily="18" charset="0"/>
                              </a:rPr>
                              <m:t>2</m:t>
                            </m:r>
                          </m:sup>
                        </m:sSup>
                      </m:den>
                    </m:f>
                    <m:func>
                      <m:funcPr>
                        <m:ctrlPr>
                          <a:rPr lang="en-IN" sz="1800" b="0" i="1" dirty="0" smtClean="0">
                            <a:solidFill>
                              <a:schemeClr val="tx1"/>
                            </a:solidFill>
                            <a:latin typeface="Cambria Math" panose="02040503050406030204" pitchFamily="18" charset="0"/>
                          </a:rPr>
                        </m:ctrlPr>
                      </m:funcPr>
                      <m:fName>
                        <m:r>
                          <m:rPr>
                            <m:sty m:val="p"/>
                          </m:rPr>
                          <a:rPr lang="en-IN" sz="1800" b="0" i="0" dirty="0" smtClean="0">
                            <a:solidFill>
                              <a:schemeClr val="tx1"/>
                            </a:solidFill>
                            <a:latin typeface="Cambria Math" panose="02040503050406030204" pitchFamily="18" charset="0"/>
                          </a:rPr>
                          <m:t>sinh</m:t>
                        </m:r>
                      </m:fName>
                      <m:e>
                        <m:r>
                          <a:rPr lang="en-IN" sz="1800" b="0" i="1" dirty="0" smtClean="0">
                            <a:solidFill>
                              <a:schemeClr val="tx1"/>
                            </a:solidFill>
                            <a:latin typeface="Cambria Math" panose="02040503050406030204" pitchFamily="18" charset="0"/>
                          </a:rPr>
                          <m:t>2</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𝑟</m:t>
                            </m:r>
                          </m:e>
                          <m:sub>
                            <m:r>
                              <a:rPr lang="en-IN" sz="1800" b="0" i="1" dirty="0" smtClean="0">
                                <a:solidFill>
                                  <a:schemeClr val="tx1"/>
                                </a:solidFill>
                                <a:latin typeface="Cambria Math" panose="02040503050406030204" pitchFamily="18" charset="0"/>
                              </a:rPr>
                              <m:t>𝑘</m:t>
                            </m:r>
                          </m:sub>
                        </m:sSub>
                      </m:e>
                    </m:func>
                    <m:d>
                      <m:dPr>
                        <m:ctrlPr>
                          <a:rPr lang="en-IN" sz="1800" b="0" i="1" dirty="0" smtClean="0">
                            <a:solidFill>
                              <a:schemeClr val="tx1"/>
                            </a:solidFill>
                            <a:latin typeface="Cambria Math" panose="02040503050406030204" pitchFamily="18" charset="0"/>
                          </a:rPr>
                        </m:ctrlPr>
                      </m:dPr>
                      <m:e>
                        <m:func>
                          <m:funcPr>
                            <m:ctrlPr>
                              <a:rPr lang="en-IN" sz="1800" b="0" i="1" dirty="0" smtClean="0">
                                <a:solidFill>
                                  <a:schemeClr val="tx1"/>
                                </a:solidFill>
                                <a:latin typeface="Cambria Math" panose="02040503050406030204" pitchFamily="18" charset="0"/>
                              </a:rPr>
                            </m:ctrlPr>
                          </m:funcPr>
                          <m:fName>
                            <m:r>
                              <m:rPr>
                                <m:sty m:val="p"/>
                              </m:rPr>
                              <a:rPr lang="en-IN" sz="1800" b="0" i="0" dirty="0" smtClean="0">
                                <a:solidFill>
                                  <a:schemeClr val="tx1"/>
                                </a:solidFill>
                                <a:latin typeface="Cambria Math" panose="02040503050406030204" pitchFamily="18" charset="0"/>
                              </a:rPr>
                              <m:t>cos</m:t>
                            </m:r>
                          </m:fName>
                          <m:e>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𝜑</m:t>
                                </m:r>
                              </m:e>
                              <m:sub>
                                <m:r>
                                  <a:rPr lang="en-IN" sz="1800" b="0" i="1" dirty="0" smtClean="0">
                                    <a:solidFill>
                                      <a:schemeClr val="tx1"/>
                                    </a:solidFill>
                                    <a:latin typeface="Cambria Math" panose="02040503050406030204" pitchFamily="18" charset="0"/>
                                  </a:rPr>
                                  <m:t>𝑘</m:t>
                                </m:r>
                              </m:sub>
                            </m:sSub>
                          </m:e>
                        </m:func>
                        <m:r>
                          <a:rPr lang="en-IN" sz="1800" b="0" i="1" dirty="0" smtClean="0">
                            <a:solidFill>
                              <a:schemeClr val="tx1"/>
                            </a:solidFill>
                            <a:latin typeface="Cambria Math" panose="02040503050406030204" pitchFamily="18" charset="0"/>
                          </a:rPr>
                          <m:t>−</m:t>
                        </m:r>
                        <m:func>
                          <m:funcPr>
                            <m:ctrlPr>
                              <a:rPr lang="en-IN" sz="1800" b="0" i="1" dirty="0" smtClean="0">
                                <a:solidFill>
                                  <a:schemeClr val="tx1"/>
                                </a:solidFill>
                                <a:latin typeface="Cambria Math" panose="02040503050406030204" pitchFamily="18" charset="0"/>
                              </a:rPr>
                            </m:ctrlPr>
                          </m:funcPr>
                          <m:fName>
                            <m:r>
                              <m:rPr>
                                <m:sty m:val="p"/>
                              </m:rPr>
                              <a:rPr lang="en-IN" sz="1800" b="0" i="0" dirty="0" smtClean="0">
                                <a:solidFill>
                                  <a:schemeClr val="tx1"/>
                                </a:solidFill>
                                <a:latin typeface="Cambria Math" panose="02040503050406030204" pitchFamily="18" charset="0"/>
                              </a:rPr>
                              <m:t>cos</m:t>
                            </m:r>
                          </m:fName>
                          <m:e>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2</m:t>
                                </m:r>
                                <m:sSub>
                                  <m:sSubPr>
                                    <m:ctrlPr>
                                      <a:rPr lang="en-IN" sz="1800" b="0" i="1" dirty="0" smtClean="0">
                                        <a:solidFill>
                                          <a:schemeClr val="tx1"/>
                                        </a:solidFill>
                                        <a:latin typeface="Cambria Math" panose="02040503050406030204" pitchFamily="18" charset="0"/>
                                      </a:rPr>
                                    </m:ctrlPr>
                                  </m:sSubPr>
                                  <m:e>
                                    <m:r>
                                      <m:rPr>
                                        <m:sty m:val="p"/>
                                      </m:rPr>
                                      <a:rPr lang="en-IN" sz="1800" b="0" i="0" dirty="0" smtClean="0">
                                        <a:solidFill>
                                          <a:schemeClr val="tx1"/>
                                        </a:solidFill>
                                        <a:latin typeface="Cambria Math" panose="02040503050406030204" pitchFamily="18" charset="0"/>
                                      </a:rPr>
                                      <m:t>Ω</m:t>
                                    </m:r>
                                  </m:e>
                                  <m:sub>
                                    <m:r>
                                      <a:rPr lang="en-IN" sz="1800" b="0" i="1" dirty="0" smtClean="0">
                                        <a:solidFill>
                                          <a:schemeClr val="tx1"/>
                                        </a:solidFill>
                                        <a:latin typeface="Cambria Math" panose="02040503050406030204" pitchFamily="18" charset="0"/>
                                      </a:rPr>
                                      <m:t>𝑚</m:t>
                                    </m:r>
                                  </m:sub>
                                </m:sSub>
                                <m:r>
                                  <a:rPr lang="en-IN" sz="1800" b="0" i="1" dirty="0" smtClean="0">
                                    <a:solidFill>
                                      <a:schemeClr val="tx1"/>
                                    </a:solidFill>
                                    <a:latin typeface="Cambria Math" panose="02040503050406030204" pitchFamily="18" charset="0"/>
                                  </a:rPr>
                                  <m:t>𝜏</m:t>
                                </m:r>
                                <m:r>
                                  <a:rPr lang="en-IN" sz="1800" b="0" i="1" dirty="0" smtClean="0">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𝜙</m:t>
                                    </m:r>
                                  </m:e>
                                  <m:sub>
                                    <m:r>
                                      <a:rPr lang="en-IN" sz="1800" i="1">
                                        <a:solidFill>
                                          <a:schemeClr val="tx1"/>
                                        </a:solidFill>
                                        <a:latin typeface="Cambria Math" panose="02040503050406030204" pitchFamily="18" charset="0"/>
                                      </a:rPr>
                                      <m:t>𝑘</m:t>
                                    </m:r>
                                  </m:sub>
                                </m:sSub>
                              </m:e>
                            </m:d>
                          </m:e>
                        </m:func>
                        <m:r>
                          <a:rPr lang="en-IN" sz="1800" b="0" i="1" dirty="0" smtClean="0">
                            <a:solidFill>
                              <a:schemeClr val="tx1"/>
                            </a:solidFill>
                            <a:latin typeface="Cambria Math" panose="02040503050406030204" pitchFamily="18" charset="0"/>
                          </a:rPr>
                          <m:t>−2</m:t>
                        </m:r>
                        <m:sSub>
                          <m:sSubPr>
                            <m:ctrlPr>
                              <a:rPr lang="en-IN" sz="1800" b="0" i="1" dirty="0" smtClean="0">
                                <a:solidFill>
                                  <a:schemeClr val="tx1"/>
                                </a:solidFill>
                                <a:latin typeface="Cambria Math" panose="02040503050406030204" pitchFamily="18" charset="0"/>
                              </a:rPr>
                            </m:ctrlPr>
                          </m:sSubPr>
                          <m:e>
                            <m:r>
                              <m:rPr>
                                <m:sty m:val="p"/>
                              </m:rPr>
                              <a:rPr lang="en-IN" sz="1800" b="0" i="0" dirty="0" smtClean="0">
                                <a:solidFill>
                                  <a:schemeClr val="tx1"/>
                                </a:solidFill>
                                <a:latin typeface="Cambria Math" panose="02040503050406030204" pitchFamily="18" charset="0"/>
                              </a:rPr>
                              <m:t>Ω</m:t>
                            </m:r>
                          </m:e>
                          <m:sub>
                            <m:r>
                              <a:rPr lang="en-IN" sz="1800" b="0" i="1" dirty="0" smtClean="0">
                                <a:solidFill>
                                  <a:schemeClr val="tx1"/>
                                </a:solidFill>
                                <a:latin typeface="Cambria Math" panose="02040503050406030204" pitchFamily="18" charset="0"/>
                              </a:rPr>
                              <m:t>𝑚</m:t>
                            </m:r>
                          </m:sub>
                        </m:sSub>
                        <m:r>
                          <a:rPr lang="en-IN" sz="1800" b="0" i="1" dirty="0" smtClean="0">
                            <a:solidFill>
                              <a:schemeClr val="tx1"/>
                            </a:solidFill>
                            <a:latin typeface="Cambria Math" panose="02040503050406030204" pitchFamily="18" charset="0"/>
                          </a:rPr>
                          <m:t>𝜏</m:t>
                        </m:r>
                        <m:func>
                          <m:funcPr>
                            <m:ctrlPr>
                              <a:rPr lang="en-IN" sz="1800" b="0" i="1" dirty="0" smtClean="0">
                                <a:solidFill>
                                  <a:schemeClr val="tx1"/>
                                </a:solidFill>
                                <a:latin typeface="Cambria Math" panose="02040503050406030204" pitchFamily="18" charset="0"/>
                              </a:rPr>
                            </m:ctrlPr>
                          </m:funcPr>
                          <m:fName>
                            <m:r>
                              <m:rPr>
                                <m:sty m:val="p"/>
                              </m:rPr>
                              <a:rPr lang="en-IN" sz="1800" b="0" i="0" dirty="0" smtClean="0">
                                <a:solidFill>
                                  <a:schemeClr val="tx1"/>
                                </a:solidFill>
                                <a:latin typeface="Cambria Math" panose="02040503050406030204" pitchFamily="18" charset="0"/>
                              </a:rPr>
                              <m:t>sin</m:t>
                            </m:r>
                          </m:fName>
                          <m:e>
                            <m:d>
                              <m:dPr>
                                <m:ctrlPr>
                                  <a:rPr lang="en-IN" sz="1800" b="0" i="1" dirty="0" smtClean="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2</m:t>
                                </m:r>
                                <m:sSub>
                                  <m:sSubPr>
                                    <m:ctrlPr>
                                      <a:rPr lang="en-IN" sz="1800" i="1" dirty="0">
                                        <a:solidFill>
                                          <a:schemeClr val="tx1"/>
                                        </a:solidFill>
                                        <a:latin typeface="Cambria Math" panose="02040503050406030204" pitchFamily="18" charset="0"/>
                                      </a:rPr>
                                    </m:ctrlPr>
                                  </m:sSubPr>
                                  <m:e>
                                    <m:r>
                                      <m:rPr>
                                        <m:sty m:val="p"/>
                                      </m:rPr>
                                      <a:rPr lang="en-IN" sz="1800" dirty="0">
                                        <a:solidFill>
                                          <a:schemeClr val="tx1"/>
                                        </a:solidFill>
                                        <a:latin typeface="Cambria Math" panose="02040503050406030204" pitchFamily="18" charset="0"/>
                                      </a:rPr>
                                      <m:t>Ω</m:t>
                                    </m:r>
                                  </m:e>
                                  <m:sub>
                                    <m:r>
                                      <a:rPr lang="en-IN" sz="1800" i="1" dirty="0">
                                        <a:solidFill>
                                          <a:schemeClr val="tx1"/>
                                        </a:solidFill>
                                        <a:latin typeface="Cambria Math" panose="02040503050406030204" pitchFamily="18" charset="0"/>
                                      </a:rPr>
                                      <m:t>𝑚</m:t>
                                    </m:r>
                                  </m:sub>
                                </m:sSub>
                                <m:r>
                                  <a:rPr lang="en-IN" sz="1800" i="1" dirty="0">
                                    <a:solidFill>
                                      <a:schemeClr val="tx1"/>
                                    </a:solidFill>
                                    <a:latin typeface="Cambria Math" panose="02040503050406030204" pitchFamily="18" charset="0"/>
                                  </a:rPr>
                                  <m:t>𝜏</m:t>
                                </m:r>
                                <m:r>
                                  <a:rPr lang="en-IN" sz="1800" i="1" dirty="0">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𝜙</m:t>
                                    </m:r>
                                  </m:e>
                                  <m:sub>
                                    <m:r>
                                      <a:rPr lang="en-IN" sz="1800" i="1">
                                        <a:solidFill>
                                          <a:schemeClr val="tx1"/>
                                        </a:solidFill>
                                        <a:latin typeface="Cambria Math" panose="02040503050406030204" pitchFamily="18" charset="0"/>
                                      </a:rPr>
                                      <m:t>𝑘</m:t>
                                    </m:r>
                                  </m:sub>
                                </m:sSub>
                              </m:e>
                            </m:d>
                          </m:e>
                        </m:func>
                      </m:e>
                    </m:d>
                    <m:r>
                      <a:rPr lang="en-IN" sz="1800" b="0" i="1" dirty="0" smtClean="0">
                        <a:solidFill>
                          <a:schemeClr val="tx1"/>
                        </a:solidFill>
                        <a:latin typeface="Cambria Math" panose="02040503050406030204" pitchFamily="18" charset="0"/>
                      </a:rPr>
                      <m:t>.</m:t>
                    </m:r>
                  </m:oMath>
                </a14:m>
                <a:r>
                  <a:rPr lang="en-IN" sz="1800" dirty="0">
                    <a:solidFill>
                      <a:schemeClr val="tx1"/>
                    </a:solidFill>
                    <a:latin typeface="Gabriola" panose="04040605051002020D02" pitchFamily="82" charset="0"/>
                  </a:rPr>
                  <a:t> </a:t>
                </a:r>
              </a:p>
              <a:p>
                <a:pPr>
                  <a:lnSpc>
                    <a:spcPct val="10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We can now write down the modified Cramér-Rao bound in terms of the stochastic average of the quantum gravitational Fisher information.</a:t>
                </a:r>
              </a:p>
              <a:p>
                <a:pPr>
                  <a:lnSpc>
                    <a:spcPct val="100000"/>
                  </a:lnSpc>
                  <a:spcBef>
                    <a:spcPts val="600"/>
                  </a:spcBef>
                  <a:spcAft>
                    <a:spcPts val="600"/>
                  </a:spcAft>
                  <a:buFont typeface="Wingdings" panose="05000000000000000000" pitchFamily="2" charset="2"/>
                  <a:buChar char="Ø"/>
                </a:pPr>
                <a:r>
                  <a:rPr lang="en-IN" sz="2400" b="1" dirty="0">
                    <a:solidFill>
                      <a:srgbClr val="702A2A"/>
                    </a:solidFill>
                    <a:latin typeface="Gabriola" panose="04040605051002020D02" pitchFamily="82" charset="0"/>
                  </a:rPr>
                  <a:t>The quantum gravity modified Cramér-Rao bound now reads</a:t>
                </a:r>
              </a:p>
              <a:p>
                <a:pPr marL="0" indent="0">
                  <a:lnSpc>
                    <a:spcPct val="100000"/>
                  </a:lnSpc>
                  <a:spcBef>
                    <a:spcPts val="6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r>
                                    <m:rPr>
                                      <m:sty m:val="p"/>
                                    </m:rPr>
                                    <a:rPr lang="en-IN" sz="1800" b="0" i="0" smtClean="0">
                                      <a:solidFill>
                                        <a:schemeClr val="tx1"/>
                                      </a:solidFill>
                                      <a:latin typeface="Cambria Math" panose="02040503050406030204" pitchFamily="18" charset="0"/>
                                    </a:rPr>
                                    <m:t>Δ</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𝜀</m:t>
                                      </m:r>
                                    </m:e>
                                  </m:acc>
                                </m:e>
                              </m:d>
                            </m:e>
                            <m:sup>
                              <m:r>
                                <a:rPr lang="en-IN" sz="1800" b="0" i="1" smtClean="0">
                                  <a:solidFill>
                                    <a:schemeClr val="tx1"/>
                                  </a:solidFill>
                                  <a:latin typeface="Cambria Math" panose="02040503050406030204" pitchFamily="18" charset="0"/>
                                </a:rPr>
                                <m:t>2</m:t>
                              </m:r>
                            </m:sup>
                          </m:sSup>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𝔑</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ℋ</m:t>
                                  </m:r>
                                </m:e>
                              </m:acc>
                            </m:e>
                            <m:sub>
                              <m:r>
                                <a:rPr lang="en-IN" sz="1800" b="0" i="1" smtClean="0">
                                  <a:solidFill>
                                    <a:schemeClr val="tx1"/>
                                  </a:solidFill>
                                  <a:latin typeface="Cambria Math" panose="02040503050406030204" pitchFamily="18" charset="0"/>
                                </a:rPr>
                                <m:t>𝜀</m:t>
                              </m:r>
                            </m:sub>
                          </m:sSub>
                          <m:r>
                            <a:rPr lang="en-IN" sz="1800" b="0" i="1" smtClean="0">
                              <a:solidFill>
                                <a:schemeClr val="tx1"/>
                              </a:solidFill>
                              <a:latin typeface="Cambria Math" panose="02040503050406030204" pitchFamily="18" charset="0"/>
                            </a:rPr>
                            <m:t>⟩⟩</m:t>
                          </m:r>
                        </m:den>
                      </m:f>
                      <m:r>
                        <m:rPr>
                          <m:nor/>
                        </m:rPr>
                        <a:rPr lang="en-IN" sz="1800" dirty="0">
                          <a:solidFill>
                            <a:schemeClr val="tx1"/>
                          </a:solidFill>
                          <a:latin typeface="Book Antiqua" panose="02040602050305030304" pitchFamily="18" charset="0"/>
                        </a:rPr>
                        <m:t>.</m:t>
                      </m:r>
                    </m:oMath>
                  </m:oMathPara>
                </a14:m>
                <a:endParaRPr lang="en-IN" sz="1800" dirty="0">
                  <a:solidFill>
                    <a:schemeClr val="tx1"/>
                  </a:solidFill>
                  <a:latin typeface="Book Antiqua" panose="02040602050305030304" pitchFamily="18" charset="0"/>
                </a:endParaRPr>
              </a:p>
              <a:p>
                <a:pPr>
                  <a:lnSpc>
                    <a:spcPct val="100000"/>
                  </a:lnSpc>
                  <a:spcBef>
                    <a:spcPts val="600"/>
                  </a:spcBef>
                  <a:spcAft>
                    <a:spcPts val="600"/>
                  </a:spcAft>
                  <a:buFont typeface="Wingdings" panose="05000000000000000000" pitchFamily="2" charset="2"/>
                  <a:buChar char="Ø"/>
                </a:pPr>
                <a:r>
                  <a:rPr lang="en-IN" sz="2400" dirty="0">
                    <a:solidFill>
                      <a:srgbClr val="782E92"/>
                    </a:solidFill>
                    <a:latin typeface="Gabriola" panose="04040605051002020D02" pitchFamily="82" charset="0"/>
                  </a:rPr>
                  <a:t>The above result is specifically for a single mode. The above inequality then can be recast in the form as</a:t>
                </a:r>
              </a:p>
              <a:p>
                <a:pPr marL="0" indent="0">
                  <a:lnSpc>
                    <a:spcPct val="100000"/>
                  </a:lnSpc>
                  <a:spcBef>
                    <a:spcPts val="6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r>
                                    <m:rPr>
                                      <m:sty m:val="p"/>
                                    </m:rPr>
                                    <a:rPr lang="en-IN" sz="1800" b="0" i="0" smtClean="0">
                                      <a:solidFill>
                                        <a:schemeClr val="tx1"/>
                                      </a:solidFill>
                                      <a:latin typeface="Cambria Math" panose="02040503050406030204" pitchFamily="18" charset="0"/>
                                    </a:rPr>
                                    <m:t>Δ</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𝜀</m:t>
                                      </m:r>
                                    </m:e>
                                    <m: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𝑘</m:t>
                                          </m:r>
                                        </m:e>
                                        <m:sub>
                                          <m:r>
                                            <a:rPr lang="en-IN" sz="1800" b="0" i="1" smtClean="0">
                                              <a:solidFill>
                                                <a:schemeClr val="tx1"/>
                                              </a:solidFill>
                                              <a:latin typeface="Cambria Math" panose="02040503050406030204" pitchFamily="18" charset="0"/>
                                            </a:rPr>
                                            <m:t>𝛽</m:t>
                                          </m:r>
                                        </m:sub>
                                      </m:sSub>
                                    </m:sub>
                                  </m:sSub>
                                </m:e>
                              </m:d>
                            </m:e>
                            <m:sup>
                              <m:r>
                                <a:rPr lang="en-IN" sz="1800" b="0" i="1" smtClean="0">
                                  <a:solidFill>
                                    <a:schemeClr val="tx1"/>
                                  </a:solidFill>
                                  <a:latin typeface="Cambria Math" panose="02040503050406030204" pitchFamily="18" charset="0"/>
                                </a:rPr>
                                <m:t>2</m:t>
                              </m:r>
                            </m:sup>
                          </m:sSup>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15</m:t>
                          </m:r>
                        </m:num>
                        <m:den>
                          <m:r>
                            <a:rPr lang="en-IN" sz="1800" i="1">
                              <a:solidFill>
                                <a:schemeClr val="tx1"/>
                              </a:solidFill>
                              <a:latin typeface="Cambria Math" panose="02040503050406030204" pitchFamily="18" charset="0"/>
                            </a:rPr>
                            <m:t>2</m:t>
                          </m:r>
                          <m:r>
                            <a:rPr lang="en-IN" sz="1800" i="1">
                              <a:solidFill>
                                <a:schemeClr val="tx1"/>
                              </a:solidFill>
                              <a:latin typeface="Cambria Math" panose="02040503050406030204" pitchFamily="18" charset="0"/>
                            </a:rPr>
                            <m:t>𝜋</m:t>
                          </m:r>
                          <m:r>
                            <a:rPr lang="en-IN" sz="1800" i="1">
                              <a:solidFill>
                                <a:schemeClr val="tx1"/>
                              </a:solidFill>
                              <a:latin typeface="Cambria Math" panose="02040503050406030204" pitchFamily="18" charset="0"/>
                            </a:rPr>
                            <m:t>𝔑</m:t>
                          </m:r>
                          <m:r>
                            <a:rPr lang="en-IN" sz="1800" i="1">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ℋ</m:t>
                                  </m:r>
                                </m:e>
                              </m:acc>
                            </m:e>
                            <m:sub>
                              <m:r>
                                <a:rPr lang="en-IN" sz="1800" i="1">
                                  <a:solidFill>
                                    <a:schemeClr val="tx1"/>
                                  </a:solidFill>
                                  <a:latin typeface="Cambria Math" panose="02040503050406030204" pitchFamily="18" charset="0"/>
                                </a:rPr>
                                <m:t>𝜀</m:t>
                              </m:r>
                            </m:sub>
                          </m:sSub>
                          <m:r>
                            <a:rPr lang="en-IN" sz="1800" i="1">
                              <a:solidFill>
                                <a:schemeClr val="tx1"/>
                              </a:solidFill>
                              <a:latin typeface="Cambria Math" panose="02040503050406030204" pitchFamily="18" charset="0"/>
                            </a:rPr>
                            <m:t>⟩⟩</m:t>
                          </m:r>
                        </m:den>
                      </m:f>
                      <m:r>
                        <m:rPr>
                          <m:nor/>
                        </m:rPr>
                        <a:rPr lang="en-IN" sz="1800" dirty="0">
                          <a:solidFill>
                            <a:schemeClr val="tx1"/>
                          </a:solidFill>
                          <a:latin typeface="Book Antiqua" panose="02040602050305030304" pitchFamily="18" charset="0"/>
                        </a:rPr>
                        <m:t>.</m:t>
                      </m:r>
                    </m:oMath>
                  </m:oMathPara>
                </a14:m>
                <a:endParaRPr lang="en-IN" sz="1800" dirty="0">
                  <a:solidFill>
                    <a:schemeClr val="tx1"/>
                  </a:solidFill>
                  <a:latin typeface="Book Antiqua" panose="02040602050305030304" pitchFamily="18" charset="0"/>
                </a:endParaRPr>
              </a:p>
              <a:p>
                <a:pPr marL="0" indent="0">
                  <a:lnSpc>
                    <a:spcPct val="100000"/>
                  </a:lnSpc>
                  <a:spcBef>
                    <a:spcPts val="600"/>
                  </a:spcBef>
                  <a:spcAft>
                    <a:spcPts val="600"/>
                  </a:spcAft>
                  <a:buNone/>
                </a:pPr>
                <a:endParaRPr lang="en-IN" sz="1800" dirty="0">
                  <a:solidFill>
                    <a:schemeClr val="tx1"/>
                  </a:solidFill>
                  <a:latin typeface="Book Antiqua" panose="02040602050305030304" pitchFamily="18" charset="0"/>
                </a:endParaRPr>
              </a:p>
              <a:p>
                <a:pPr marL="0" indent="0" algn="ctr">
                  <a:lnSpc>
                    <a:spcPct val="150000"/>
                  </a:lnSpc>
                  <a:spcBef>
                    <a:spcPts val="600"/>
                  </a:spcBef>
                  <a:spcAft>
                    <a:spcPts val="600"/>
                  </a:spcAft>
                  <a:buNone/>
                </a:pPr>
                <a:endParaRPr lang="en-IN" sz="1800" dirty="0">
                  <a:solidFill>
                    <a:schemeClr val="tx1"/>
                  </a:solidFill>
                  <a:latin typeface="Gabriola" panose="04040605051002020D02" pitchFamily="82" charset="0"/>
                </a:endParaRPr>
              </a:p>
            </p:txBody>
          </p:sp>
        </mc:Choice>
        <mc:Fallback xmlns="">
          <p:sp>
            <p:nvSpPr>
              <p:cNvPr id="6" name="Content Placeholder 2">
                <a:extLst>
                  <a:ext uri="{FF2B5EF4-FFF2-40B4-BE49-F238E27FC236}">
                    <a16:creationId xmlns:a16="http://schemas.microsoft.com/office/drawing/2014/main" id="{E5FD6013-4790-EBE2-44FE-F56D6C544132}"/>
                  </a:ext>
                </a:extLst>
              </p:cNvPr>
              <p:cNvSpPr txBox="1">
                <a:spLocks noRot="1" noChangeAspect="1" noMove="1" noResize="1" noEditPoints="1" noAdjustHandles="1" noChangeArrowheads="1" noChangeShapeType="1" noTextEdit="1"/>
              </p:cNvSpPr>
              <p:nvPr/>
            </p:nvSpPr>
            <p:spPr>
              <a:xfrm>
                <a:off x="85917" y="135012"/>
                <a:ext cx="11979253" cy="6587975"/>
              </a:xfrm>
              <a:prstGeom prst="rect">
                <a:avLst/>
              </a:prstGeom>
              <a:blipFill>
                <a:blip r:embed="rId2"/>
                <a:stretch>
                  <a:fillRect l="-763"/>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78672B5B-728C-047E-664A-C2D6872DB51F}"/>
              </a:ext>
            </a:extLst>
          </p:cNvPr>
          <p:cNvSpPr>
            <a:spLocks noGrp="1"/>
          </p:cNvSpPr>
          <p:nvPr>
            <p:ph type="sldNum" sz="quarter" idx="12"/>
          </p:nvPr>
        </p:nvSpPr>
        <p:spPr/>
        <p:txBody>
          <a:bodyPr/>
          <a:lstStyle/>
          <a:p>
            <a:fld id="{1F389A8C-0E70-4ABF-BB80-974D4641D6A7}" type="slidenum">
              <a:rPr lang="en-IN" smtClean="0"/>
              <a:t>27</a:t>
            </a:fld>
            <a:endParaRPr lang="en-IN" dirty="0"/>
          </a:p>
        </p:txBody>
      </p:sp>
    </p:spTree>
    <p:extLst>
      <p:ext uri="{BB962C8B-B14F-4D97-AF65-F5344CB8AC3E}">
        <p14:creationId xmlns:p14="http://schemas.microsoft.com/office/powerpoint/2010/main" val="1394966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84658F85-13F0-63D5-1818-63F6B13BC472}"/>
                  </a:ext>
                </a:extLst>
              </p:cNvPr>
              <p:cNvSpPr txBox="1">
                <a:spLocks/>
              </p:cNvSpPr>
              <p:nvPr/>
            </p:nvSpPr>
            <p:spPr>
              <a:xfrm>
                <a:off x="79780" y="135012"/>
                <a:ext cx="11979253" cy="6587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300"/>
                  </a:spcBef>
                  <a:spcAft>
                    <a:spcPts val="300"/>
                  </a:spcAft>
                  <a:buFont typeface="Wingdings" panose="05000000000000000000" pitchFamily="2" charset="2"/>
                  <a:buChar char="Ø"/>
                </a:pPr>
                <a:r>
                  <a:rPr lang="en-IN" sz="2400" dirty="0">
                    <a:solidFill>
                      <a:srgbClr val="0B2BB5"/>
                    </a:solidFill>
                    <a:latin typeface="Gabriola" panose="04040605051002020D02" pitchFamily="82" charset="0"/>
                  </a:rPr>
                  <a:t>We start by plotting the minimum value of the standard deviation in the measured amplitude of gravitational wave with parameter values </a:t>
                </a:r>
                <a14:m>
                  <m:oMath xmlns:m="http://schemas.openxmlformats.org/officeDocument/2006/math">
                    <m:r>
                      <a:rPr lang="en-IN" sz="1800" b="0" i="1" smtClean="0">
                        <a:solidFill>
                          <a:schemeClr val="tx1"/>
                        </a:solidFill>
                        <a:latin typeface="Cambria Math" panose="02040503050406030204" pitchFamily="18" charset="0"/>
                      </a:rPr>
                      <m:t>𝑟</m:t>
                    </m:r>
                    <m:r>
                      <a:rPr lang="en-IN" sz="1800" b="0" i="1" smtClean="0">
                        <a:solidFill>
                          <a:schemeClr val="tx1"/>
                        </a:solidFill>
                        <a:latin typeface="Cambria Math" panose="02040503050406030204" pitchFamily="18" charset="0"/>
                      </a:rPr>
                      <m:t>=0.82, </m:t>
                    </m:r>
                    <m:r>
                      <a:rPr lang="en-IN" sz="1800" b="0" i="1" smtClean="0">
                        <a:solidFill>
                          <a:schemeClr val="tx1"/>
                        </a:solidFill>
                        <a:latin typeface="Cambria Math" panose="02040503050406030204" pitchFamily="18" charset="0"/>
                      </a:rPr>
                      <m:t>𝜑</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𝜋</m:t>
                        </m:r>
                      </m:num>
                      <m:den>
                        <m:r>
                          <a:rPr lang="en-IN" sz="1800" b="0" i="1" smtClean="0">
                            <a:solidFill>
                              <a:schemeClr val="tx1"/>
                            </a:solidFill>
                            <a:latin typeface="Cambria Math" panose="02040503050406030204" pitchFamily="18" charset="0"/>
                          </a:rPr>
                          <m:t>2</m:t>
                        </m:r>
                      </m:den>
                    </m:f>
                    <m:r>
                      <a:rPr lang="en-IN" sz="1800" b="0" i="1" smtClean="0">
                        <a:solidFill>
                          <a:schemeClr val="tx1"/>
                        </a:solidFill>
                        <a:latin typeface="Cambria Math" panose="02040503050406030204" pitchFamily="18" charset="0"/>
                      </a:rPr>
                      <m:t>, </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𝑟</m:t>
                        </m:r>
                      </m:e>
                      <m:sub>
                        <m:r>
                          <a:rPr lang="en-IN" sz="1800" b="0" i="1" smtClean="0">
                            <a:solidFill>
                              <a:schemeClr val="tx1"/>
                            </a:solidFill>
                            <a:latin typeface="Cambria Math" panose="02040503050406030204" pitchFamily="18" charset="0"/>
                          </a:rPr>
                          <m:t>𝑘</m:t>
                        </m:r>
                      </m:sub>
                    </m:sSub>
                    <m:r>
                      <a:rPr lang="en-IN" sz="1800" b="0" i="1" smtClean="0">
                        <a:solidFill>
                          <a:schemeClr val="tx1"/>
                        </a:solidFill>
                        <a:latin typeface="Cambria Math" panose="02040503050406030204" pitchFamily="18" charset="0"/>
                      </a:rPr>
                      <m:t>=42, </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𝜙</m:t>
                        </m:r>
                      </m:e>
                      <m:sub>
                        <m:r>
                          <a:rPr lang="en-IN" sz="1800" b="0" i="1" smtClean="0">
                            <a:solidFill>
                              <a:schemeClr val="tx1"/>
                            </a:solidFill>
                            <a:latin typeface="Cambria Math" panose="02040503050406030204" pitchFamily="18" charset="0"/>
                          </a:rPr>
                          <m:t>𝑘</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𝜋</m:t>
                        </m:r>
                      </m:num>
                      <m:den>
                        <m:r>
                          <a:rPr lang="en-IN" sz="1800" b="0" i="1" smtClean="0">
                            <a:solidFill>
                              <a:schemeClr val="tx1"/>
                            </a:solidFill>
                            <a:latin typeface="Cambria Math" panose="02040503050406030204" pitchFamily="18" charset="0"/>
                          </a:rPr>
                          <m:t>2</m:t>
                        </m:r>
                      </m:den>
                    </m:f>
                    <m:r>
                      <a:rPr lang="en-IN" sz="1800" b="0" i="1" smtClean="0">
                        <a:solidFill>
                          <a:schemeClr val="tx1"/>
                        </a:solidFill>
                        <a:latin typeface="Cambria Math" panose="02040503050406030204" pitchFamily="18" charset="0"/>
                      </a:rPr>
                      <m:t>, </m:t>
                    </m:r>
                    <m:r>
                      <m:rPr>
                        <m:sty m:val="p"/>
                      </m:rPr>
                      <a:rPr lang="en-IN" sz="1800" b="0" i="0" smtClean="0">
                        <a:solidFill>
                          <a:schemeClr val="tx1"/>
                        </a:solidFill>
                        <a:latin typeface="Cambria Math" panose="02040503050406030204" pitchFamily="18" charset="0"/>
                      </a:rPr>
                      <m:t>Ω</m:t>
                    </m:r>
                    <m:r>
                      <a:rPr lang="en-IN" sz="1800" b="0" i="1" smtClean="0">
                        <a:solidFill>
                          <a:schemeClr val="tx1"/>
                        </a:solidFill>
                        <a:latin typeface="Cambria Math" panose="02040503050406030204" pitchFamily="18" charset="0"/>
                      </a:rPr>
                      <m:t>=100 </m:t>
                    </m:r>
                    <m:r>
                      <m:rPr>
                        <m:sty m:val="p"/>
                      </m:rPr>
                      <a:rPr lang="en-IN" sz="1800" b="0" i="0" smtClean="0">
                        <a:solidFill>
                          <a:schemeClr val="tx1"/>
                        </a:solidFill>
                        <a:latin typeface="Cambria Math" panose="02040503050406030204" pitchFamily="18" charset="0"/>
                      </a:rPr>
                      <m:t>Hz</m:t>
                    </m:r>
                    <m:r>
                      <a:rPr lang="en-IN" sz="1800" b="0" i="0" smtClean="0">
                        <a:solidFill>
                          <a:schemeClr val="tx1"/>
                        </a:solidFill>
                        <a:latin typeface="Cambria Math" panose="02040503050406030204" pitchFamily="18" charset="0"/>
                      </a:rPr>
                      <m:t>, </m:t>
                    </m:r>
                    <m:r>
                      <m:rPr>
                        <m:sty m:val="p"/>
                      </m:rPr>
                      <a:rPr lang="en-IN" sz="1800" b="0" i="0" smtClean="0">
                        <a:solidFill>
                          <a:schemeClr val="tx1"/>
                        </a:solidFill>
                        <a:latin typeface="Cambria Math" panose="02040503050406030204" pitchFamily="18" charset="0"/>
                      </a:rPr>
                      <m:t>and</m:t>
                    </m:r>
                    <m:r>
                      <a:rPr lang="en-IN" sz="1800" b="0" i="0" smtClean="0">
                        <a:solidFill>
                          <a:schemeClr val="tx1"/>
                        </a:solidFill>
                        <a:latin typeface="Cambria Math" panose="02040503050406030204" pitchFamily="18" charset="0"/>
                      </a:rPr>
                      <m:t> </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=50 </m:t>
                    </m:r>
                    <m:r>
                      <m:rPr>
                        <m:sty m:val="p"/>
                      </m:rPr>
                      <a:rPr lang="en-IN" sz="1800" b="0" i="0" smtClean="0">
                        <a:solidFill>
                          <a:schemeClr val="tx1"/>
                        </a:solidFill>
                        <a:latin typeface="Cambria Math" panose="02040503050406030204" pitchFamily="18" charset="0"/>
                      </a:rPr>
                      <m:t>Hz</m:t>
                    </m:r>
                    <m:r>
                      <a:rPr lang="en-IN" sz="1800" b="0" i="0" smtClean="0">
                        <a:solidFill>
                          <a:schemeClr val="tx1"/>
                        </a:solidFill>
                        <a:latin typeface="Cambria Math" panose="02040503050406030204" pitchFamily="18" charset="0"/>
                      </a:rPr>
                      <m:t>.</m:t>
                    </m:r>
                  </m:oMath>
                </a14:m>
                <a:endParaRPr lang="en-IN" sz="1800" dirty="0">
                  <a:solidFill>
                    <a:schemeClr val="tx1"/>
                  </a:solidFill>
                  <a:latin typeface="Book Antiqua" panose="02040602050305030304" pitchFamily="18" charset="0"/>
                </a:endParaRPr>
              </a:p>
              <a:p>
                <a:pPr marL="0" indent="0">
                  <a:lnSpc>
                    <a:spcPct val="100000"/>
                  </a:lnSpc>
                  <a:spcBef>
                    <a:spcPts val="300"/>
                  </a:spcBef>
                  <a:spcAft>
                    <a:spcPts val="300"/>
                  </a:spcAft>
                  <a:buNone/>
                </a:pPr>
                <a:endParaRPr lang="en-IN" sz="1300" dirty="0">
                  <a:solidFill>
                    <a:srgbClr val="0B2BB5"/>
                  </a:solidFill>
                  <a:latin typeface="Book Antiqua" panose="02040602050305030304" pitchFamily="18" charset="0"/>
                </a:endParaRPr>
              </a:p>
            </p:txBody>
          </p:sp>
        </mc:Choice>
        <mc:Fallback xmlns="">
          <p:sp>
            <p:nvSpPr>
              <p:cNvPr id="6" name="Content Placeholder 2">
                <a:extLst>
                  <a:ext uri="{FF2B5EF4-FFF2-40B4-BE49-F238E27FC236}">
                    <a16:creationId xmlns:a16="http://schemas.microsoft.com/office/drawing/2014/main" id="{84658F85-13F0-63D5-1818-63F6B13BC472}"/>
                  </a:ext>
                </a:extLst>
              </p:cNvPr>
              <p:cNvSpPr txBox="1">
                <a:spLocks noRot="1" noChangeAspect="1" noMove="1" noResize="1" noEditPoints="1" noAdjustHandles="1" noChangeArrowheads="1" noChangeShapeType="1" noTextEdit="1"/>
              </p:cNvSpPr>
              <p:nvPr/>
            </p:nvSpPr>
            <p:spPr>
              <a:xfrm>
                <a:off x="79780" y="135012"/>
                <a:ext cx="11979253" cy="6587975"/>
              </a:xfrm>
              <a:prstGeom prst="rect">
                <a:avLst/>
              </a:prstGeom>
              <a:blipFill>
                <a:blip r:embed="rId2"/>
                <a:stretch>
                  <a:fillRect l="-662" t="-740"/>
                </a:stretch>
              </a:blipFill>
            </p:spPr>
            <p:txBody>
              <a:bodyPr/>
              <a:lstStyle/>
              <a:p>
                <a:r>
                  <a:rPr lang="en-IN">
                    <a:noFill/>
                  </a:rPr>
                  <a:t> </a:t>
                </a:r>
              </a:p>
            </p:txBody>
          </p:sp>
        </mc:Fallback>
      </mc:AlternateContent>
      <p:pic>
        <p:nvPicPr>
          <p:cNvPr id="3" name="Picture 2">
            <a:extLst>
              <a:ext uri="{FF2B5EF4-FFF2-40B4-BE49-F238E27FC236}">
                <a16:creationId xmlns:a16="http://schemas.microsoft.com/office/drawing/2014/main" id="{EE0C7197-2928-5180-FAAA-77F0A83680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967" y="1011044"/>
            <a:ext cx="6083726" cy="5711943"/>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5E878B4-0B16-B534-99FA-AD4E5D154AE9}"/>
                  </a:ext>
                </a:extLst>
              </p:cNvPr>
              <p:cNvSpPr txBox="1"/>
              <p:nvPr/>
            </p:nvSpPr>
            <p:spPr>
              <a:xfrm>
                <a:off x="5885299" y="1011044"/>
                <a:ext cx="6226921" cy="2362891"/>
              </a:xfrm>
              <a:prstGeom prst="rect">
                <a:avLst/>
              </a:prstGeom>
              <a:noFill/>
            </p:spPr>
            <p:txBody>
              <a:bodyPr wrap="square">
                <a:spAutoFit/>
              </a:bodyPr>
              <a:lstStyle/>
              <a:p>
                <a:pPr algn="just">
                  <a:lnSpc>
                    <a:spcPct val="150000"/>
                  </a:lnSpc>
                  <a:spcBef>
                    <a:spcPts val="300"/>
                  </a:spcBef>
                  <a:spcAft>
                    <a:spcPts val="300"/>
                  </a:spcAft>
                  <a:buFont typeface="Wingdings" panose="05000000000000000000" pitchFamily="2" charset="2"/>
                  <a:buChar char="Ø"/>
                </a:pPr>
                <a:r>
                  <a:rPr lang="en-IN" sz="2400" dirty="0">
                    <a:solidFill>
                      <a:srgbClr val="0B2BB5"/>
                    </a:solidFill>
                    <a:latin typeface="Gabriola" panose="04040605051002020D02" pitchFamily="82" charset="0"/>
                  </a:rPr>
                  <a:t>Even if </a:t>
                </a:r>
                <a14:m>
                  <m:oMath xmlns:m="http://schemas.openxmlformats.org/officeDocument/2006/math">
                    <m:r>
                      <a:rPr lang="en-IN" b="0" i="1" smtClean="0">
                        <a:solidFill>
                          <a:schemeClr val="tx1"/>
                        </a:solidFill>
                        <a:latin typeface="Cambria Math" panose="02040503050406030204" pitchFamily="18" charset="0"/>
                      </a:rPr>
                      <m:t>𝜏</m:t>
                    </m:r>
                    <m:r>
                      <a:rPr lang="en-IN" b="0" i="1" smtClean="0">
                        <a:solidFill>
                          <a:schemeClr val="tx1"/>
                        </a:solidFill>
                        <a:latin typeface="Cambria Math" panose="02040503050406030204" pitchFamily="18" charset="0"/>
                      </a:rPr>
                      <m:t>→0</m:t>
                    </m:r>
                  </m:oMath>
                </a14:m>
                <a:r>
                  <a:rPr lang="en-IN" sz="2400" dirty="0">
                    <a:solidFill>
                      <a:srgbClr val="0B2BB5"/>
                    </a:solidFill>
                    <a:latin typeface="Gabriola" panose="04040605051002020D02" pitchFamily="82" charset="0"/>
                  </a:rPr>
                  <a:t>, we observe that</a:t>
                </a:r>
              </a:p>
              <a:p>
                <a:pPr marL="0" indent="0" algn="just">
                  <a:lnSpc>
                    <a:spcPct val="100000"/>
                  </a:lnSpc>
                  <a:spcBef>
                    <a:spcPts val="300"/>
                  </a:spcBef>
                  <a:spcAft>
                    <a:spcPts val="300"/>
                  </a:spcAft>
                  <a:buNone/>
                </a:pPr>
                <a14:m>
                  <m:oMathPara xmlns:m="http://schemas.openxmlformats.org/officeDocument/2006/math">
                    <m:oMathParaPr>
                      <m:jc m:val="centerGroup"/>
                    </m:oMathParaPr>
                    <m:oMath xmlns:m="http://schemas.openxmlformats.org/officeDocument/2006/math">
                      <m:func>
                        <m:funcPr>
                          <m:ctrlPr>
                            <a:rPr lang="en-IN" i="1" smtClean="0">
                              <a:solidFill>
                                <a:schemeClr val="tx1"/>
                              </a:solidFill>
                              <a:latin typeface="Cambria Math" panose="02040503050406030204" pitchFamily="18" charset="0"/>
                            </a:rPr>
                          </m:ctrlPr>
                        </m:funcPr>
                        <m:fName>
                          <m:limLow>
                            <m:limLowPr>
                              <m:ctrlPr>
                                <a:rPr lang="en-IN" i="1" smtClean="0">
                                  <a:solidFill>
                                    <a:schemeClr val="tx1"/>
                                  </a:solidFill>
                                  <a:latin typeface="Cambria Math" panose="02040503050406030204" pitchFamily="18" charset="0"/>
                                </a:rPr>
                              </m:ctrlPr>
                            </m:limLowPr>
                            <m:e>
                              <m:r>
                                <m:rPr>
                                  <m:sty m:val="p"/>
                                </m:rPr>
                                <a:rPr lang="en-IN" i="0" smtClean="0">
                                  <a:solidFill>
                                    <a:schemeClr val="tx1"/>
                                  </a:solidFill>
                                  <a:latin typeface="Cambria Math" panose="02040503050406030204" pitchFamily="18" charset="0"/>
                                </a:rPr>
                                <m:t>lim</m:t>
                              </m:r>
                            </m:e>
                            <m:lim>
                              <m:r>
                                <a:rPr lang="en-IN" b="0" i="1" smtClean="0">
                                  <a:solidFill>
                                    <a:schemeClr val="tx1"/>
                                  </a:solidFill>
                                  <a:latin typeface="Cambria Math" panose="02040503050406030204" pitchFamily="18" charset="0"/>
                                </a:rPr>
                                <m:t>𝜏</m:t>
                              </m:r>
                              <m:r>
                                <a:rPr lang="en-IN" b="0" i="1" smtClean="0">
                                  <a:solidFill>
                                    <a:schemeClr val="tx1"/>
                                  </a:solidFill>
                                  <a:latin typeface="Cambria Math" panose="02040503050406030204" pitchFamily="18" charset="0"/>
                                </a:rPr>
                                <m:t>→0</m:t>
                              </m:r>
                            </m:lim>
                          </m:limLow>
                        </m:fName>
                        <m:e>
                          <m:r>
                            <a:rPr lang="en-IN" i="1">
                              <a:solidFill>
                                <a:schemeClr val="tx1"/>
                              </a:solidFill>
                              <a:latin typeface="Cambria Math" panose="02040503050406030204" pitchFamily="18" charset="0"/>
                            </a:rPr>
                            <m:t>⟨⟨</m:t>
                          </m:r>
                          <m:sSub>
                            <m:sSubPr>
                              <m:ctrlPr>
                                <a:rPr lang="en-IN" i="1">
                                  <a:solidFill>
                                    <a:schemeClr val="tx1"/>
                                  </a:solidFill>
                                  <a:latin typeface="Cambria Math" panose="02040503050406030204" pitchFamily="18" charset="0"/>
                                </a:rPr>
                              </m:ctrlPr>
                            </m:sSubPr>
                            <m:e>
                              <m:acc>
                                <m:accPr>
                                  <m:chr m:val="̂"/>
                                  <m:ctrlPr>
                                    <a:rPr lang="en-IN" i="1">
                                      <a:solidFill>
                                        <a:schemeClr val="tx1"/>
                                      </a:solidFill>
                                      <a:latin typeface="Cambria Math" panose="02040503050406030204" pitchFamily="18" charset="0"/>
                                    </a:rPr>
                                  </m:ctrlPr>
                                </m:accPr>
                                <m:e>
                                  <m:r>
                                    <a:rPr lang="en-IN" i="1">
                                      <a:solidFill>
                                        <a:schemeClr val="tx1"/>
                                      </a:solidFill>
                                      <a:latin typeface="Cambria Math" panose="02040503050406030204" pitchFamily="18" charset="0"/>
                                    </a:rPr>
                                    <m:t>ℋ</m:t>
                                  </m:r>
                                </m:e>
                              </m:acc>
                            </m:e>
                            <m:sub>
                              <m:r>
                                <a:rPr lang="en-IN" i="1" smtClean="0">
                                  <a:solidFill>
                                    <a:schemeClr val="tx1"/>
                                  </a:solidFill>
                                  <a:latin typeface="Cambria Math" panose="02040503050406030204" pitchFamily="18" charset="0"/>
                                </a:rPr>
                                <m:t>𝜀</m:t>
                              </m:r>
                            </m:sub>
                          </m:sSub>
                          <m:r>
                            <a:rPr lang="en-IN" i="1">
                              <a:solidFill>
                                <a:schemeClr val="tx1"/>
                              </a:solidFill>
                              <a:latin typeface="Cambria Math" panose="02040503050406030204" pitchFamily="18" charset="0"/>
                            </a:rPr>
                            <m:t>⟩⟩</m:t>
                          </m:r>
                        </m:e>
                      </m:func>
                      <m:r>
                        <a:rPr lang="en-IN" b="0" i="1" smtClean="0">
                          <a:solidFill>
                            <a:schemeClr val="tx1"/>
                          </a:solidFill>
                          <a:latin typeface="Cambria Math" panose="02040503050406030204" pitchFamily="18" charset="0"/>
                        </a:rPr>
                        <m:t>=</m:t>
                      </m:r>
                      <m:f>
                        <m:fPr>
                          <m:ctrlPr>
                            <a:rPr lang="en-IN" b="0" i="1" smtClean="0">
                              <a:solidFill>
                                <a:schemeClr val="tx1"/>
                              </a:solidFill>
                              <a:latin typeface="Cambria Math" panose="02040503050406030204" pitchFamily="18" charset="0"/>
                            </a:rPr>
                          </m:ctrlPr>
                        </m:fPr>
                        <m:num>
                          <m:sSubSup>
                            <m:sSubSupPr>
                              <m:ctrlPr>
                                <a:rPr lang="en-IN" b="0" i="1" smtClean="0">
                                  <a:solidFill>
                                    <a:schemeClr val="tx1"/>
                                  </a:solidFill>
                                  <a:latin typeface="Cambria Math" panose="02040503050406030204" pitchFamily="18" charset="0"/>
                                </a:rPr>
                              </m:ctrlPr>
                            </m:sSubSupPr>
                            <m:e>
                              <m:r>
                                <a:rPr lang="en-IN" b="0" i="1" smtClean="0">
                                  <a:solidFill>
                                    <a:schemeClr val="tx1"/>
                                  </a:solidFill>
                                  <a:latin typeface="Cambria Math" panose="02040503050406030204" pitchFamily="18" charset="0"/>
                                </a:rPr>
                                <m:t>𝑙</m:t>
                              </m:r>
                            </m:e>
                            <m:sub>
                              <m:r>
                                <a:rPr lang="en-IN" b="0" i="1" smtClean="0">
                                  <a:solidFill>
                                    <a:schemeClr val="tx1"/>
                                  </a:solidFill>
                                  <a:latin typeface="Cambria Math" panose="02040503050406030204" pitchFamily="18" charset="0"/>
                                </a:rPr>
                                <m:t>𝑝</m:t>
                              </m:r>
                            </m:sub>
                            <m:sup>
                              <m:r>
                                <a:rPr lang="en-IN" b="0" i="1" smtClean="0">
                                  <a:solidFill>
                                    <a:schemeClr val="tx1"/>
                                  </a:solidFill>
                                  <a:latin typeface="Cambria Math" panose="02040503050406030204" pitchFamily="18" charset="0"/>
                                </a:rPr>
                                <m:t>2</m:t>
                              </m:r>
                            </m:sup>
                          </m:sSubSup>
                          <m:sSubSup>
                            <m:sSubSupPr>
                              <m:ctrlPr>
                                <a:rPr lang="en-IN" b="0" i="1" smtClean="0">
                                  <a:solidFill>
                                    <a:schemeClr val="tx1"/>
                                  </a:solidFill>
                                  <a:latin typeface="Cambria Math" panose="02040503050406030204" pitchFamily="18" charset="0"/>
                                </a:rPr>
                              </m:ctrlPr>
                            </m:sSubSupPr>
                            <m:e>
                              <m:r>
                                <m:rPr>
                                  <m:sty m:val="p"/>
                                </m:rPr>
                                <a:rPr lang="en-IN" b="0" i="0" smtClean="0">
                                  <a:solidFill>
                                    <a:schemeClr val="tx1"/>
                                  </a:solidFill>
                                  <a:latin typeface="Cambria Math" panose="02040503050406030204" pitchFamily="18" charset="0"/>
                                </a:rPr>
                                <m:t>Ω</m:t>
                              </m:r>
                            </m:e>
                            <m:sub>
                              <m:r>
                                <a:rPr lang="en-IN" b="0" i="1" smtClean="0">
                                  <a:solidFill>
                                    <a:schemeClr val="tx1"/>
                                  </a:solidFill>
                                  <a:latin typeface="Cambria Math" panose="02040503050406030204" pitchFamily="18" charset="0"/>
                                </a:rPr>
                                <m:t>𝑚</m:t>
                              </m:r>
                            </m:sub>
                            <m:sup>
                              <m:r>
                                <a:rPr lang="en-IN" b="0" i="1" smtClean="0">
                                  <a:solidFill>
                                    <a:schemeClr val="tx1"/>
                                  </a:solidFill>
                                  <a:latin typeface="Cambria Math" panose="02040503050406030204" pitchFamily="18" charset="0"/>
                                </a:rPr>
                                <m:t>2</m:t>
                              </m:r>
                            </m:sup>
                          </m:sSubSup>
                        </m:num>
                        <m:den>
                          <m:r>
                            <a:rPr lang="en-IN" b="0" i="1" smtClean="0">
                              <a:solidFill>
                                <a:schemeClr val="tx1"/>
                              </a:solidFill>
                              <a:latin typeface="Cambria Math" panose="02040503050406030204" pitchFamily="18" charset="0"/>
                            </a:rPr>
                            <m:t>15</m:t>
                          </m:r>
                          <m:r>
                            <a:rPr lang="en-IN" b="0" i="1" smtClean="0">
                              <a:solidFill>
                                <a:schemeClr val="tx1"/>
                              </a:solidFill>
                              <a:latin typeface="Cambria Math" panose="02040503050406030204" pitchFamily="18" charset="0"/>
                            </a:rPr>
                            <m:t>𝜋</m:t>
                          </m:r>
                          <m:sSup>
                            <m:sSupPr>
                              <m:ctrlPr>
                                <a:rPr lang="en-IN" b="0" i="1" smtClean="0">
                                  <a:solidFill>
                                    <a:schemeClr val="tx1"/>
                                  </a:solidFill>
                                  <a:latin typeface="Cambria Math" panose="02040503050406030204" pitchFamily="18" charset="0"/>
                                </a:rPr>
                              </m:ctrlPr>
                            </m:sSupPr>
                            <m:e>
                              <m:r>
                                <a:rPr lang="en-IN" b="0" i="1" smtClean="0">
                                  <a:solidFill>
                                    <a:schemeClr val="tx1"/>
                                  </a:solidFill>
                                  <a:latin typeface="Cambria Math" panose="02040503050406030204" pitchFamily="18" charset="0"/>
                                </a:rPr>
                                <m:t>𝜀</m:t>
                              </m:r>
                            </m:e>
                            <m:sup>
                              <m:r>
                                <a:rPr lang="en-IN" b="0" i="1" smtClean="0">
                                  <a:solidFill>
                                    <a:schemeClr val="tx1"/>
                                  </a:solidFill>
                                  <a:latin typeface="Cambria Math" panose="02040503050406030204" pitchFamily="18" charset="0"/>
                                </a:rPr>
                                <m:t>2</m:t>
                              </m:r>
                            </m:sup>
                          </m:sSup>
                          <m:sSup>
                            <m:sSupPr>
                              <m:ctrlPr>
                                <a:rPr lang="en-IN" b="0" i="1" smtClean="0">
                                  <a:solidFill>
                                    <a:schemeClr val="tx1"/>
                                  </a:solidFill>
                                  <a:latin typeface="Cambria Math" panose="02040503050406030204" pitchFamily="18" charset="0"/>
                                </a:rPr>
                              </m:ctrlPr>
                            </m:sSupPr>
                            <m:e>
                              <m:r>
                                <a:rPr lang="en-IN" b="0" i="1" smtClean="0">
                                  <a:solidFill>
                                    <a:schemeClr val="tx1"/>
                                  </a:solidFill>
                                  <a:latin typeface="Cambria Math" panose="02040503050406030204" pitchFamily="18" charset="0"/>
                                </a:rPr>
                                <m:t>𝑐</m:t>
                              </m:r>
                            </m:e>
                            <m:sup>
                              <m:r>
                                <a:rPr lang="en-IN" b="0" i="1" smtClean="0">
                                  <a:solidFill>
                                    <a:schemeClr val="tx1"/>
                                  </a:solidFill>
                                  <a:latin typeface="Cambria Math" panose="02040503050406030204" pitchFamily="18" charset="0"/>
                                </a:rPr>
                                <m:t>2</m:t>
                              </m:r>
                            </m:sup>
                          </m:sSup>
                        </m:den>
                      </m:f>
                      <m:func>
                        <m:funcPr>
                          <m:ctrlPr>
                            <a:rPr lang="en-IN" b="0" i="1" smtClean="0">
                              <a:solidFill>
                                <a:schemeClr val="tx1"/>
                              </a:solidFill>
                              <a:latin typeface="Cambria Math" panose="02040503050406030204" pitchFamily="18" charset="0"/>
                            </a:rPr>
                          </m:ctrlPr>
                        </m:funcPr>
                        <m:fName>
                          <m:sSup>
                            <m:sSupPr>
                              <m:ctrlPr>
                                <a:rPr lang="en-IN" b="0" i="1" smtClean="0">
                                  <a:solidFill>
                                    <a:schemeClr val="tx1"/>
                                  </a:solidFill>
                                  <a:latin typeface="Cambria Math" panose="02040503050406030204" pitchFamily="18" charset="0"/>
                                </a:rPr>
                              </m:ctrlPr>
                            </m:sSupPr>
                            <m:e>
                              <m:r>
                                <m:rPr>
                                  <m:sty m:val="p"/>
                                </m:rPr>
                                <a:rPr lang="en-IN" b="0" i="0" smtClean="0">
                                  <a:solidFill>
                                    <a:schemeClr val="tx1"/>
                                  </a:solidFill>
                                  <a:latin typeface="Cambria Math" panose="02040503050406030204" pitchFamily="18" charset="0"/>
                                </a:rPr>
                                <m:t>cosh</m:t>
                              </m:r>
                            </m:e>
                            <m:sup>
                              <m:r>
                                <a:rPr lang="en-IN" b="0" i="1" smtClean="0">
                                  <a:solidFill>
                                    <a:schemeClr val="tx1"/>
                                  </a:solidFill>
                                  <a:latin typeface="Cambria Math" panose="02040503050406030204" pitchFamily="18" charset="0"/>
                                </a:rPr>
                                <m:t>2</m:t>
                              </m:r>
                            </m:sup>
                          </m:sSup>
                        </m:fName>
                        <m:e>
                          <m:r>
                            <a:rPr lang="en-IN" b="0" i="1" smtClean="0">
                              <a:solidFill>
                                <a:schemeClr val="tx1"/>
                              </a:solidFill>
                              <a:latin typeface="Cambria Math" panose="02040503050406030204" pitchFamily="18" charset="0"/>
                            </a:rPr>
                            <m:t>2</m:t>
                          </m:r>
                          <m:r>
                            <a:rPr lang="en-IN" b="0" i="1" smtClean="0">
                              <a:solidFill>
                                <a:schemeClr val="tx1"/>
                              </a:solidFill>
                              <a:latin typeface="Cambria Math" panose="02040503050406030204" pitchFamily="18" charset="0"/>
                            </a:rPr>
                            <m:t>𝑟</m:t>
                          </m:r>
                        </m:e>
                      </m:func>
                      <m:d>
                        <m:dPr>
                          <m:ctrlPr>
                            <a:rPr lang="en-IN" b="0" i="1" smtClean="0">
                              <a:solidFill>
                                <a:schemeClr val="tx1"/>
                              </a:solidFill>
                              <a:latin typeface="Cambria Math" panose="02040503050406030204" pitchFamily="18" charset="0"/>
                            </a:rPr>
                          </m:ctrlPr>
                        </m:dPr>
                        <m:e>
                          <m:func>
                            <m:funcPr>
                              <m:ctrlPr>
                                <a:rPr lang="en-IN" b="0" i="1" smtClean="0">
                                  <a:solidFill>
                                    <a:schemeClr val="tx1"/>
                                  </a:solidFill>
                                  <a:latin typeface="Cambria Math" panose="02040503050406030204" pitchFamily="18" charset="0"/>
                                </a:rPr>
                              </m:ctrlPr>
                            </m:funcPr>
                            <m:fName>
                              <m:r>
                                <m:rPr>
                                  <m:sty m:val="p"/>
                                </m:rPr>
                                <a:rPr lang="en-IN" b="0" i="0" smtClean="0">
                                  <a:solidFill>
                                    <a:schemeClr val="tx1"/>
                                  </a:solidFill>
                                  <a:latin typeface="Cambria Math" panose="02040503050406030204" pitchFamily="18" charset="0"/>
                                </a:rPr>
                                <m:t>cosh</m:t>
                              </m:r>
                            </m:fName>
                            <m:e>
                              <m:r>
                                <a:rPr lang="en-IN" b="0" i="1" smtClean="0">
                                  <a:solidFill>
                                    <a:schemeClr val="tx1"/>
                                  </a:solidFill>
                                  <a:latin typeface="Cambria Math" panose="02040503050406030204" pitchFamily="18" charset="0"/>
                                </a:rPr>
                                <m:t>2</m:t>
                              </m:r>
                              <m:sSub>
                                <m:sSubPr>
                                  <m:ctrlPr>
                                    <a:rPr lang="en-IN" b="0" i="1" smtClean="0">
                                      <a:solidFill>
                                        <a:schemeClr val="tx1"/>
                                      </a:solidFill>
                                      <a:latin typeface="Cambria Math" panose="02040503050406030204" pitchFamily="18" charset="0"/>
                                    </a:rPr>
                                  </m:ctrlPr>
                                </m:sSubPr>
                                <m:e>
                                  <m:r>
                                    <a:rPr lang="en-IN" b="0" i="1" smtClean="0">
                                      <a:solidFill>
                                        <a:schemeClr val="tx1"/>
                                      </a:solidFill>
                                      <a:latin typeface="Cambria Math" panose="02040503050406030204" pitchFamily="18" charset="0"/>
                                    </a:rPr>
                                    <m:t>𝑟</m:t>
                                  </m:r>
                                </m:e>
                                <m:sub>
                                  <m:r>
                                    <a:rPr lang="en-IN" b="0" i="1" smtClean="0">
                                      <a:solidFill>
                                        <a:schemeClr val="tx1"/>
                                      </a:solidFill>
                                      <a:latin typeface="Cambria Math" panose="02040503050406030204" pitchFamily="18" charset="0"/>
                                    </a:rPr>
                                    <m:t>𝑘</m:t>
                                  </m:r>
                                </m:sub>
                              </m:sSub>
                            </m:e>
                          </m:func>
                          <m:r>
                            <a:rPr lang="en-IN" b="0" i="1" smtClean="0">
                              <a:solidFill>
                                <a:schemeClr val="tx1"/>
                              </a:solidFill>
                              <a:latin typeface="Cambria Math" panose="02040503050406030204" pitchFamily="18" charset="0"/>
                            </a:rPr>
                            <m:t>−</m:t>
                          </m:r>
                          <m:func>
                            <m:funcPr>
                              <m:ctrlPr>
                                <a:rPr lang="en-IN" b="0" i="1" smtClean="0">
                                  <a:solidFill>
                                    <a:schemeClr val="tx1"/>
                                  </a:solidFill>
                                  <a:latin typeface="Cambria Math" panose="02040503050406030204" pitchFamily="18" charset="0"/>
                                </a:rPr>
                              </m:ctrlPr>
                            </m:funcPr>
                            <m:fName>
                              <m:r>
                                <m:rPr>
                                  <m:sty m:val="p"/>
                                </m:rPr>
                                <a:rPr lang="en-IN" b="0" i="0" smtClean="0">
                                  <a:solidFill>
                                    <a:schemeClr val="tx1"/>
                                  </a:solidFill>
                                  <a:latin typeface="Cambria Math" panose="02040503050406030204" pitchFamily="18" charset="0"/>
                                </a:rPr>
                                <m:t>sin</m:t>
                              </m:r>
                            </m:fName>
                            <m:e>
                              <m:sSub>
                                <m:sSubPr>
                                  <m:ctrlPr>
                                    <a:rPr lang="en-IN" i="1">
                                      <a:solidFill>
                                        <a:schemeClr val="tx1"/>
                                      </a:solidFill>
                                      <a:latin typeface="Cambria Math" panose="02040503050406030204" pitchFamily="18" charset="0"/>
                                    </a:rPr>
                                  </m:ctrlPr>
                                </m:sSubPr>
                                <m:e>
                                  <m:r>
                                    <a:rPr lang="en-IN" i="1">
                                      <a:solidFill>
                                        <a:schemeClr val="tx1"/>
                                      </a:solidFill>
                                      <a:latin typeface="Cambria Math" panose="02040503050406030204" pitchFamily="18" charset="0"/>
                                    </a:rPr>
                                    <m:t>𝜙</m:t>
                                  </m:r>
                                </m:e>
                                <m:sub>
                                  <m:r>
                                    <a:rPr lang="en-IN" i="1">
                                      <a:solidFill>
                                        <a:schemeClr val="tx1"/>
                                      </a:solidFill>
                                      <a:latin typeface="Cambria Math" panose="02040503050406030204" pitchFamily="18" charset="0"/>
                                    </a:rPr>
                                    <m:t>𝑘</m:t>
                                  </m:r>
                                </m:sub>
                              </m:sSub>
                            </m:e>
                          </m:func>
                          <m:func>
                            <m:funcPr>
                              <m:ctrlPr>
                                <a:rPr lang="en-IN" b="0" i="1" smtClean="0">
                                  <a:solidFill>
                                    <a:schemeClr val="tx1"/>
                                  </a:solidFill>
                                  <a:latin typeface="Cambria Math" panose="02040503050406030204" pitchFamily="18" charset="0"/>
                                </a:rPr>
                              </m:ctrlPr>
                            </m:funcPr>
                            <m:fName>
                              <m:r>
                                <m:rPr>
                                  <m:sty m:val="p"/>
                                </m:rPr>
                                <a:rPr lang="en-IN" b="0" i="0" smtClean="0">
                                  <a:solidFill>
                                    <a:schemeClr val="tx1"/>
                                  </a:solidFill>
                                  <a:latin typeface="Cambria Math" panose="02040503050406030204" pitchFamily="18" charset="0"/>
                                </a:rPr>
                                <m:t>sinh</m:t>
                              </m:r>
                            </m:fName>
                            <m:e>
                              <m:r>
                                <a:rPr lang="en-IN" b="0" i="1" smtClean="0">
                                  <a:solidFill>
                                    <a:schemeClr val="tx1"/>
                                  </a:solidFill>
                                  <a:latin typeface="Cambria Math" panose="02040503050406030204" pitchFamily="18" charset="0"/>
                                </a:rPr>
                                <m:t>2</m:t>
                              </m:r>
                              <m:sSub>
                                <m:sSubPr>
                                  <m:ctrlPr>
                                    <a:rPr lang="en-IN" b="0" i="1" smtClean="0">
                                      <a:solidFill>
                                        <a:schemeClr val="tx1"/>
                                      </a:solidFill>
                                      <a:latin typeface="Cambria Math" panose="02040503050406030204" pitchFamily="18" charset="0"/>
                                    </a:rPr>
                                  </m:ctrlPr>
                                </m:sSubPr>
                                <m:e>
                                  <m:r>
                                    <a:rPr lang="en-IN" b="0" i="1" smtClean="0">
                                      <a:solidFill>
                                        <a:schemeClr val="tx1"/>
                                      </a:solidFill>
                                      <a:latin typeface="Cambria Math" panose="02040503050406030204" pitchFamily="18" charset="0"/>
                                    </a:rPr>
                                    <m:t>𝑟</m:t>
                                  </m:r>
                                </m:e>
                                <m:sub>
                                  <m:r>
                                    <a:rPr lang="en-IN" b="0" i="1" smtClean="0">
                                      <a:solidFill>
                                        <a:schemeClr val="tx1"/>
                                      </a:solidFill>
                                      <a:latin typeface="Cambria Math" panose="02040503050406030204" pitchFamily="18" charset="0"/>
                                    </a:rPr>
                                    <m:t>𝑘</m:t>
                                  </m:r>
                                </m:sub>
                              </m:sSub>
                            </m:e>
                          </m:func>
                        </m:e>
                      </m:d>
                      <m:r>
                        <a:rPr lang="en-IN" b="0" i="1" smtClean="0">
                          <a:solidFill>
                            <a:schemeClr val="tx1"/>
                          </a:solidFill>
                          <a:latin typeface="Cambria Math" panose="02040503050406030204" pitchFamily="18" charset="0"/>
                        </a:rPr>
                        <m:t>.</m:t>
                      </m:r>
                    </m:oMath>
                  </m:oMathPara>
                </a14:m>
                <a:endParaRPr lang="en-IN" b="0" dirty="0">
                  <a:solidFill>
                    <a:schemeClr val="tx1"/>
                  </a:solidFill>
                  <a:latin typeface="Gabriola" panose="04040605051002020D02" pitchFamily="82" charset="0"/>
                </a:endParaRPr>
              </a:p>
              <a:p>
                <a:pPr algn="just">
                  <a:lnSpc>
                    <a:spcPct val="150000"/>
                  </a:lnSpc>
                  <a:spcBef>
                    <a:spcPts val="300"/>
                  </a:spcBef>
                  <a:spcAft>
                    <a:spcPts val="300"/>
                  </a:spcAft>
                  <a:buFont typeface="Wingdings" panose="05000000000000000000" pitchFamily="2" charset="2"/>
                  <a:buChar char="Ø"/>
                </a:pPr>
                <a:r>
                  <a:rPr lang="en-IN" sz="2400" b="1" dirty="0">
                    <a:solidFill>
                      <a:srgbClr val="702A2A"/>
                    </a:solidFill>
                    <a:latin typeface="Gabriola" panose="04040605051002020D02" pitchFamily="82" charset="0"/>
                  </a:rPr>
                  <a:t>Hence, although the contribution from the unperturbed part vanishes, the quantum gravitation contribution survives.</a:t>
                </a:r>
              </a:p>
            </p:txBody>
          </p:sp>
        </mc:Choice>
        <mc:Fallback xmlns="">
          <p:sp>
            <p:nvSpPr>
              <p:cNvPr id="2" name="TextBox 1">
                <a:extLst>
                  <a:ext uri="{FF2B5EF4-FFF2-40B4-BE49-F238E27FC236}">
                    <a16:creationId xmlns:a16="http://schemas.microsoft.com/office/drawing/2014/main" id="{F5E878B4-0B16-B534-99FA-AD4E5D154AE9}"/>
                  </a:ext>
                </a:extLst>
              </p:cNvPr>
              <p:cNvSpPr txBox="1">
                <a:spLocks noRot="1" noChangeAspect="1" noMove="1" noResize="1" noEditPoints="1" noAdjustHandles="1" noChangeArrowheads="1" noChangeShapeType="1" noTextEdit="1"/>
              </p:cNvSpPr>
              <p:nvPr/>
            </p:nvSpPr>
            <p:spPr>
              <a:xfrm>
                <a:off x="5885299" y="1011044"/>
                <a:ext cx="6226921" cy="2362891"/>
              </a:xfrm>
              <a:prstGeom prst="rect">
                <a:avLst/>
              </a:prstGeom>
              <a:blipFill>
                <a:blip r:embed="rId4"/>
                <a:stretch>
                  <a:fillRect l="-1468" r="-1468" b="-5168"/>
                </a:stretch>
              </a:blipFill>
            </p:spPr>
            <p:txBody>
              <a:bodyPr/>
              <a:lstStyle/>
              <a:p>
                <a:r>
                  <a:rPr lang="en-IN">
                    <a:noFill/>
                  </a:rPr>
                  <a:t> </a:t>
                </a:r>
              </a:p>
            </p:txBody>
          </p:sp>
        </mc:Fallback>
      </mc:AlternateContent>
    </p:spTree>
    <p:extLst>
      <p:ext uri="{BB962C8B-B14F-4D97-AF65-F5344CB8AC3E}">
        <p14:creationId xmlns:p14="http://schemas.microsoft.com/office/powerpoint/2010/main" val="3025558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84658F85-13F0-63D5-1818-63F6B13BC472}"/>
              </a:ext>
            </a:extLst>
          </p:cNvPr>
          <p:cNvSpPr txBox="1">
            <a:spLocks/>
          </p:cNvSpPr>
          <p:nvPr/>
        </p:nvSpPr>
        <p:spPr>
          <a:xfrm>
            <a:off x="79780" y="135012"/>
            <a:ext cx="11979253" cy="6587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spcBef>
                <a:spcPts val="300"/>
              </a:spcBef>
              <a:spcAft>
                <a:spcPts val="300"/>
              </a:spcAft>
              <a:buFont typeface="Wingdings" panose="05000000000000000000" pitchFamily="2" charset="2"/>
              <a:buChar char="Ø"/>
            </a:pPr>
            <a:r>
              <a:rPr lang="en-IN" sz="2400" dirty="0">
                <a:solidFill>
                  <a:srgbClr val="0B2BB5"/>
                </a:solidFill>
                <a:latin typeface="Gabriola" panose="04040605051002020D02" pitchFamily="82" charset="0"/>
              </a:rPr>
              <a:t>We shall now compare the results from the gravitation-induced scenario with the classical gravitational wave case. We observe that </a:t>
            </a:r>
            <a:r>
              <a:rPr lang="en-IN" sz="2400" dirty="0">
                <a:solidFill>
                  <a:srgbClr val="702A2A"/>
                </a:solidFill>
                <a:latin typeface="Gabriola" panose="04040605051002020D02" pitchFamily="82" charset="0"/>
              </a:rPr>
              <a:t>if the </a:t>
            </a:r>
            <a:r>
              <a:rPr lang="en-IN" sz="2400" b="1" dirty="0">
                <a:solidFill>
                  <a:srgbClr val="702A2A"/>
                </a:solidFill>
                <a:latin typeface="Gabriola" panose="04040605051002020D02" pitchFamily="82" charset="0"/>
              </a:rPr>
              <a:t>measurement time is very small</a:t>
            </a:r>
            <a:r>
              <a:rPr lang="en-IN" sz="2400" dirty="0">
                <a:solidFill>
                  <a:srgbClr val="702A2A"/>
                </a:solidFill>
                <a:latin typeface="Gabriola" panose="04040605051002020D02" pitchFamily="82" charset="0"/>
              </a:rPr>
              <a:t> a BEC can not detect an incoming classical gravitational wave.</a:t>
            </a:r>
          </a:p>
          <a:p>
            <a:pPr marL="0" indent="0">
              <a:lnSpc>
                <a:spcPct val="150000"/>
              </a:lnSpc>
              <a:spcBef>
                <a:spcPts val="300"/>
              </a:spcBef>
              <a:spcAft>
                <a:spcPts val="300"/>
              </a:spcAft>
              <a:buNone/>
            </a:pPr>
            <a:endParaRPr lang="en-IN" sz="1200" dirty="0">
              <a:solidFill>
                <a:srgbClr val="0B2BB5"/>
              </a:solidFill>
              <a:latin typeface="Book Antiqua" panose="02040602050305030304" pitchFamily="18" charset="0"/>
            </a:endParaRPr>
          </a:p>
        </p:txBody>
      </p:sp>
      <p:pic>
        <p:nvPicPr>
          <p:cNvPr id="4" name="Picture 3">
            <a:extLst>
              <a:ext uri="{FF2B5EF4-FFF2-40B4-BE49-F238E27FC236}">
                <a16:creationId xmlns:a16="http://schemas.microsoft.com/office/drawing/2014/main" id="{E64DA8CB-45F6-4C6B-7873-982F5AD914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6800" y="1462168"/>
            <a:ext cx="5478400" cy="5144217"/>
          </a:xfrm>
          <a:prstGeom prst="rect">
            <a:avLst/>
          </a:prstGeom>
        </p:spPr>
      </p:pic>
      <p:sp>
        <p:nvSpPr>
          <p:cNvPr id="2" name="Slide Number Placeholder 1">
            <a:extLst>
              <a:ext uri="{FF2B5EF4-FFF2-40B4-BE49-F238E27FC236}">
                <a16:creationId xmlns:a16="http://schemas.microsoft.com/office/drawing/2014/main" id="{B0C420E7-E4FC-4556-C56A-C8FED664694A}"/>
              </a:ext>
            </a:extLst>
          </p:cNvPr>
          <p:cNvSpPr>
            <a:spLocks noGrp="1"/>
          </p:cNvSpPr>
          <p:nvPr>
            <p:ph type="sldNum" sz="quarter" idx="12"/>
          </p:nvPr>
        </p:nvSpPr>
        <p:spPr/>
        <p:txBody>
          <a:bodyPr/>
          <a:lstStyle/>
          <a:p>
            <a:fld id="{1F389A8C-0E70-4ABF-BB80-974D4641D6A7}" type="slidenum">
              <a:rPr lang="en-IN" smtClean="0"/>
              <a:t>29</a:t>
            </a:fld>
            <a:endParaRPr lang="en-IN" dirty="0"/>
          </a:p>
        </p:txBody>
      </p:sp>
    </p:spTree>
    <p:extLst>
      <p:ext uri="{BB962C8B-B14F-4D97-AF65-F5344CB8AC3E}">
        <p14:creationId xmlns:p14="http://schemas.microsoft.com/office/powerpoint/2010/main" val="806117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38648-0B43-902D-CD5E-196F636CE433}"/>
              </a:ext>
            </a:extLst>
          </p:cNvPr>
          <p:cNvSpPr>
            <a:spLocks noGrp="1"/>
          </p:cNvSpPr>
          <p:nvPr>
            <p:ph type="title"/>
          </p:nvPr>
        </p:nvSpPr>
        <p:spPr>
          <a:xfrm>
            <a:off x="838200" y="1"/>
            <a:ext cx="10515600" cy="693470"/>
          </a:xfrm>
        </p:spPr>
        <p:txBody>
          <a:bodyPr>
            <a:noAutofit/>
          </a:bodyPr>
          <a:lstStyle/>
          <a:p>
            <a:r>
              <a:rPr lang="en-IN" sz="4000" b="1" dirty="0">
                <a:latin typeface="Bradley Hand ITC" panose="03070402050302030203" pitchFamily="66" charset="0"/>
              </a:rPr>
              <a:t>Plan of the talk</a:t>
            </a:r>
          </a:p>
        </p:txBody>
      </p:sp>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838200" y="693471"/>
            <a:ext cx="10515600" cy="6078611"/>
          </a:xfrm>
        </p:spPr>
        <p:txBody>
          <a:bodyPr>
            <a:normAutofit lnSpcReduction="10000"/>
          </a:bodyPr>
          <a:lstStyle/>
          <a:p>
            <a:pPr>
              <a:lnSpc>
                <a:spcPct val="150000"/>
              </a:lnSpc>
              <a:buFont typeface="Wingdings" panose="05000000000000000000" pitchFamily="2" charset="2"/>
              <a:buChar char="Ø"/>
            </a:pPr>
            <a:r>
              <a:rPr lang="en-IN" dirty="0">
                <a:solidFill>
                  <a:srgbClr val="8C3434"/>
                </a:solidFill>
                <a:latin typeface="Gabriola" panose="04040605051002020D02" pitchFamily="82" charset="0"/>
              </a:rPr>
              <a:t>Introduction</a:t>
            </a:r>
          </a:p>
          <a:p>
            <a:pPr>
              <a:lnSpc>
                <a:spcPct val="150000"/>
              </a:lnSpc>
              <a:buFont typeface="Wingdings" panose="05000000000000000000" pitchFamily="2" charset="2"/>
              <a:buChar char="Ø"/>
            </a:pPr>
            <a:r>
              <a:rPr lang="en-IN" dirty="0">
                <a:solidFill>
                  <a:srgbClr val="0B2BB5"/>
                </a:solidFill>
                <a:latin typeface="Gabriola" panose="04040605051002020D02" pitchFamily="82" charset="0"/>
              </a:rPr>
              <a:t>Background model of the analysis</a:t>
            </a:r>
          </a:p>
          <a:p>
            <a:pPr>
              <a:lnSpc>
                <a:spcPct val="150000"/>
              </a:lnSpc>
              <a:buFont typeface="Wingdings" panose="05000000000000000000" pitchFamily="2" charset="2"/>
              <a:buChar char="Ø"/>
            </a:pPr>
            <a:r>
              <a:rPr lang="en-IN" dirty="0">
                <a:solidFill>
                  <a:srgbClr val="8C3434"/>
                </a:solidFill>
                <a:latin typeface="Gabriola" panose="04040605051002020D02" pitchFamily="82" charset="0"/>
              </a:rPr>
              <a:t>Graviton induced noise in the BEC</a:t>
            </a:r>
          </a:p>
          <a:p>
            <a:pPr>
              <a:lnSpc>
                <a:spcPct val="150000"/>
              </a:lnSpc>
              <a:buFont typeface="Wingdings" panose="05000000000000000000" pitchFamily="2" charset="2"/>
              <a:buChar char="Ø"/>
            </a:pPr>
            <a:r>
              <a:rPr lang="en-IN" dirty="0">
                <a:solidFill>
                  <a:srgbClr val="0B2BB5"/>
                </a:solidFill>
                <a:latin typeface="Gabriola" panose="04040605051002020D02" pitchFamily="82" charset="0"/>
              </a:rPr>
              <a:t>Quantum metrology and the noise of graviton</a:t>
            </a:r>
          </a:p>
          <a:p>
            <a:pPr marL="857250" lvl="1" indent="-400050">
              <a:lnSpc>
                <a:spcPct val="150000"/>
              </a:lnSpc>
              <a:buFont typeface="+mj-lt"/>
              <a:buAutoNum type="romanUcPeriod"/>
            </a:pPr>
            <a:r>
              <a:rPr lang="en-IN" dirty="0">
                <a:solidFill>
                  <a:srgbClr val="0B2BB5"/>
                </a:solidFill>
                <a:latin typeface="Gabriola" panose="04040605051002020D02" pitchFamily="82" charset="0"/>
              </a:rPr>
              <a:t>Cramér-Rao bound and the quantum Fisher information</a:t>
            </a:r>
          </a:p>
          <a:p>
            <a:pPr marL="857250" lvl="1" indent="-400050">
              <a:lnSpc>
                <a:spcPct val="150000"/>
              </a:lnSpc>
              <a:buFont typeface="+mj-lt"/>
              <a:buAutoNum type="romanUcPeriod"/>
            </a:pPr>
            <a:r>
              <a:rPr lang="en-IN" dirty="0">
                <a:solidFill>
                  <a:srgbClr val="702A2A"/>
                </a:solidFill>
                <a:latin typeface="Gabriola" panose="04040605051002020D02" pitchFamily="82" charset="0"/>
              </a:rPr>
              <a:t>Modified covariance matrix for a Bose-Einstein condensate</a:t>
            </a:r>
          </a:p>
          <a:p>
            <a:pPr marL="857250" lvl="1" indent="-400050">
              <a:lnSpc>
                <a:spcPct val="150000"/>
              </a:lnSpc>
              <a:buFont typeface="+mj-lt"/>
              <a:buAutoNum type="romanUcPeriod"/>
            </a:pPr>
            <a:r>
              <a:rPr lang="en-IN" dirty="0">
                <a:solidFill>
                  <a:srgbClr val="0B2BB5"/>
                </a:solidFill>
                <a:latin typeface="Gabriola" panose="04040605051002020D02" pitchFamily="82" charset="0"/>
              </a:rPr>
              <a:t>Quantum gravitational Fisher information </a:t>
            </a:r>
            <a:r>
              <a:rPr lang="en-IN" b="1" dirty="0">
                <a:solidFill>
                  <a:srgbClr val="0B2BB5"/>
                </a:solidFill>
                <a:latin typeface="Gabriola" panose="04040605051002020D02" pitchFamily="82" charset="0"/>
              </a:rPr>
              <a:t>(QGFI)</a:t>
            </a:r>
          </a:p>
          <a:p>
            <a:pPr>
              <a:lnSpc>
                <a:spcPct val="150000"/>
              </a:lnSpc>
              <a:buFont typeface="Wingdings" panose="05000000000000000000" pitchFamily="2" charset="2"/>
              <a:buChar char="Ø"/>
            </a:pPr>
            <a:r>
              <a:rPr lang="en-IN" dirty="0">
                <a:solidFill>
                  <a:srgbClr val="702A2A"/>
                </a:solidFill>
                <a:latin typeface="Gabriola" panose="04040605051002020D02" pitchFamily="82" charset="0"/>
              </a:rPr>
              <a:t>Bose-Einstein condensate as a graviton detector</a:t>
            </a:r>
          </a:p>
          <a:p>
            <a:pPr>
              <a:lnSpc>
                <a:spcPct val="150000"/>
              </a:lnSpc>
              <a:buFont typeface="Wingdings" panose="05000000000000000000" pitchFamily="2" charset="2"/>
              <a:buChar char="v"/>
            </a:pPr>
            <a:r>
              <a:rPr lang="en-IN" dirty="0">
                <a:solidFill>
                  <a:schemeClr val="accent6">
                    <a:lumMod val="50000"/>
                  </a:schemeClr>
                </a:solidFill>
                <a:latin typeface="Gabriola" panose="04040605051002020D02" pitchFamily="82" charset="0"/>
              </a:rPr>
              <a:t>Conclusion</a:t>
            </a:r>
          </a:p>
          <a:p>
            <a:pPr marL="0" indent="0">
              <a:lnSpc>
                <a:spcPct val="150000"/>
              </a:lnSpc>
              <a:buNone/>
            </a:pPr>
            <a:endParaRPr lang="en-IN" dirty="0">
              <a:solidFill>
                <a:srgbClr val="0B2BB5"/>
              </a:solidFill>
              <a:latin typeface="Gabriola" panose="04040605051002020D02" pitchFamily="82" charset="0"/>
            </a:endParaRPr>
          </a:p>
        </p:txBody>
      </p:sp>
      <p:sp>
        <p:nvSpPr>
          <p:cNvPr id="4" name="Slide Number Placeholder 3">
            <a:extLst>
              <a:ext uri="{FF2B5EF4-FFF2-40B4-BE49-F238E27FC236}">
                <a16:creationId xmlns:a16="http://schemas.microsoft.com/office/drawing/2014/main" id="{BA095C6C-7D2C-5AC1-B675-B3FB703E9358}"/>
              </a:ext>
            </a:extLst>
          </p:cNvPr>
          <p:cNvSpPr>
            <a:spLocks noGrp="1"/>
          </p:cNvSpPr>
          <p:nvPr>
            <p:ph type="sldNum" sz="quarter" idx="12"/>
          </p:nvPr>
        </p:nvSpPr>
        <p:spPr/>
        <p:txBody>
          <a:bodyPr/>
          <a:lstStyle/>
          <a:p>
            <a:fld id="{1F389A8C-0E70-4ABF-BB80-974D4641D6A7}" type="slidenum">
              <a:rPr lang="en-IN" smtClean="0"/>
              <a:t>3</a:t>
            </a:fld>
            <a:endParaRPr lang="en-IN" dirty="0"/>
          </a:p>
        </p:txBody>
      </p:sp>
    </p:spTree>
    <p:extLst>
      <p:ext uri="{BB962C8B-B14F-4D97-AF65-F5344CB8AC3E}">
        <p14:creationId xmlns:p14="http://schemas.microsoft.com/office/powerpoint/2010/main" val="7928665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43667" y="681197"/>
                <a:ext cx="11586491" cy="6040278"/>
              </a:xfrm>
            </p:spPr>
            <p:txBody>
              <a:bodyPr>
                <a:normAutofit fontScale="92500" lnSpcReduction="20000"/>
              </a:bodyPr>
              <a:lstStyle/>
              <a:p>
                <a:pPr>
                  <a:lnSpc>
                    <a:spcPct val="150000"/>
                  </a:lnSpc>
                  <a:spcBef>
                    <a:spcPts val="12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We start by choosing a different template for the noise function </a:t>
                </a:r>
              </a:p>
              <a:p>
                <a:pPr marL="0" indent="0">
                  <a:lnSpc>
                    <a:spcPct val="15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𝛿</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𝑁</m:t>
                          </m:r>
                        </m:e>
                      </m:acc>
                      <m:d>
                        <m:dPr>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𝑡</m:t>
                              </m:r>
                            </m:e>
                            <m:sup>
                              <m:r>
                                <a:rPr lang="en-IN" sz="1800" b="0" i="1" smtClean="0">
                                  <a:solidFill>
                                    <a:schemeClr val="tx1"/>
                                  </a:solidFill>
                                  <a:latin typeface="Cambria Math" panose="02040503050406030204" pitchFamily="18" charset="0"/>
                                </a:rPr>
                                <m:t>′</m:t>
                              </m:r>
                            </m:sup>
                          </m:s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e>
                      </m:d>
                      <m:r>
                        <a:rPr lang="en-IN" sz="1800" b="0" i="1" smtClean="0">
                          <a:solidFill>
                            <a:schemeClr val="tx1"/>
                          </a:solidFill>
                          <a:latin typeface="Cambria Math" panose="02040503050406030204" pitchFamily="18" charset="0"/>
                        </a:rPr>
                        <m:t>=</m:t>
                      </m:r>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cos</m:t>
                          </m:r>
                        </m:fName>
                        <m:e>
                          <m:r>
                            <m:rPr>
                              <m:sty m:val="p"/>
                            </m:rPr>
                            <a:rPr lang="en-IN" sz="1800" b="0" i="0" smtClean="0">
                              <a:solidFill>
                                <a:schemeClr val="tx1"/>
                              </a:solidFill>
                              <a:latin typeface="Cambria Math" panose="02040503050406030204" pitchFamily="18" charset="0"/>
                            </a:rPr>
                            <m:t>Ω</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𝑡</m:t>
                              </m:r>
                            </m:e>
                            <m:sup>
                              <m:r>
                                <a:rPr lang="en-IN" sz="1800" b="0" i="1" smtClean="0">
                                  <a:solidFill>
                                    <a:schemeClr val="tx1"/>
                                  </a:solidFill>
                                  <a:latin typeface="Cambria Math" panose="02040503050406030204" pitchFamily="18" charset="0"/>
                                </a:rPr>
                                <m:t>′</m:t>
                              </m:r>
                            </m:sup>
                          </m:sSup>
                        </m:e>
                      </m:func>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𝑡</m:t>
                                  </m:r>
                                </m:e>
                                <m:sup>
                                  <m:r>
                                    <a:rPr lang="en-IN" sz="1800" b="0" i="1" smtClean="0">
                                      <a:solidFill>
                                        <a:schemeClr val="tx1"/>
                                      </a:solidFill>
                                      <a:latin typeface="Cambria Math" panose="02040503050406030204" pitchFamily="18" charset="0"/>
                                    </a:rPr>
                                    <m:t>′2</m:t>
                                  </m:r>
                                </m:sup>
                              </m:sSup>
                            </m:num>
                            <m:den>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𝜏</m:t>
                                  </m:r>
                                </m:e>
                                <m:sup>
                                  <m:r>
                                    <a:rPr lang="en-IN" sz="1800" b="0" i="1" smtClean="0">
                                      <a:solidFill>
                                        <a:schemeClr val="tx1"/>
                                      </a:solidFill>
                                      <a:latin typeface="Cambria Math" panose="02040503050406030204" pitchFamily="18" charset="0"/>
                                    </a:rPr>
                                    <m:t>2</m:t>
                                  </m:r>
                                </m:sup>
                              </m:sSup>
                            </m:den>
                          </m:f>
                        </m:sup>
                      </m:sSup>
                      <m:r>
                        <a:rPr lang="en-IN" sz="1800" b="0" i="1" smtClean="0">
                          <a:solidFill>
                            <a:schemeClr val="tx1"/>
                          </a:solidFill>
                          <a:latin typeface="Cambria Math" panose="02040503050406030204" pitchFamily="18" charset="0"/>
                        </a:rPr>
                        <m:t>𝛿</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𝑁</m:t>
                          </m:r>
                        </m:e>
                      </m:acc>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e>
                      </m:d>
                      <m:r>
                        <a:rPr lang="en-IN" sz="1800" b="0" i="1" smtClean="0">
                          <a:solidFill>
                            <a:schemeClr val="tx1"/>
                          </a:solidFill>
                          <a:latin typeface="Cambria Math" panose="02040503050406030204" pitchFamily="18" charset="0"/>
                        </a:rPr>
                        <m:t>.</m:t>
                      </m:r>
                    </m:oMath>
                  </m:oMathPara>
                </a14:m>
                <a:endParaRPr lang="en-IN" sz="1800" b="0" dirty="0">
                  <a:solidFill>
                    <a:schemeClr val="tx1"/>
                  </a:solidFill>
                  <a:latin typeface="Book Antiqua" panose="02040602050305030304" pitchFamily="18" charset="0"/>
                </a:endParaRPr>
              </a:p>
              <a:p>
                <a:pPr>
                  <a:lnSpc>
                    <a:spcPct val="150000"/>
                  </a:lnSpc>
                  <a:spcBef>
                    <a:spcPts val="12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Using the above choice of the function and following the standard calculational procedure, one can express the modified Cramér-Rao bound as </a:t>
                </a:r>
                <a:r>
                  <a:rPr lang="en-IN" sz="2400" dirty="0">
                    <a:solidFill>
                      <a:srgbClr val="782E92"/>
                    </a:solidFill>
                    <a:latin typeface="Gabriola" panose="04040605051002020D02" pitchFamily="82" charset="0"/>
                  </a:rPr>
                  <a:t>(when all possible modes for the BEC have been summed over)</a:t>
                </a:r>
              </a:p>
              <a:p>
                <a:pPr marL="0" indent="0">
                  <a:lnSpc>
                    <a:spcPct val="150000"/>
                  </a:lnSpc>
                  <a:spcBef>
                    <a:spcPts val="1200"/>
                  </a:spcBef>
                  <a:spcAft>
                    <a:spcPts val="600"/>
                  </a:spcAft>
                  <a:buNone/>
                </a:pPr>
                <a14:m>
                  <m:oMathPara xmlns:m="http://schemas.openxmlformats.org/officeDocument/2006/math">
                    <m:oMathParaPr>
                      <m:jc m:val="centerGroup"/>
                    </m:oMathParaPr>
                    <m:oMath xmlns:m="http://schemas.openxmlformats.org/officeDocument/2006/math">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𝔑</m:t>
                          </m:r>
                          <m:d>
                            <m:dPr>
                              <m:begChr m:val="⟨"/>
                              <m:endChr m:val="⟩"/>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r>
                                        <m:rPr>
                                          <m:sty m:val="p"/>
                                        </m:rPr>
                                        <a:rPr lang="en-IN" sz="1800" b="0" i="0" smtClean="0">
                                          <a:solidFill>
                                            <a:schemeClr val="tx1"/>
                                          </a:solidFill>
                                          <a:latin typeface="Cambria Math" panose="02040503050406030204" pitchFamily="18" charset="0"/>
                                        </a:rPr>
                                        <m:t>Δ</m:t>
                                      </m:r>
                                      <m:r>
                                        <a:rPr lang="en-IN" sz="1800" b="0" i="1" smtClean="0">
                                          <a:solidFill>
                                            <a:schemeClr val="tx1"/>
                                          </a:solidFill>
                                          <a:latin typeface="Cambria Math" panose="02040503050406030204" pitchFamily="18" charset="0"/>
                                        </a:rPr>
                                        <m:t>𝜀</m:t>
                                      </m:r>
                                    </m:e>
                                  </m:d>
                                </m:e>
                                <m:sup>
                                  <m:r>
                                    <a:rPr lang="en-IN" sz="1800" b="0" i="1" smtClean="0">
                                      <a:solidFill>
                                        <a:schemeClr val="tx1"/>
                                      </a:solidFill>
                                      <a:latin typeface="Cambria Math" panose="02040503050406030204" pitchFamily="18" charset="0"/>
                                    </a:rPr>
                                    <m:t>2</m:t>
                                  </m:r>
                                </m:sup>
                              </m:sSup>
                            </m:e>
                          </m:d>
                        </m:den>
                      </m:f>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𝑉</m:t>
                              </m:r>
                            </m:e>
                            <m:sub>
                              <m:r>
                                <a:rPr lang="en-IN" sz="1800" b="0" i="1" smtClean="0">
                                  <a:solidFill>
                                    <a:schemeClr val="tx1"/>
                                  </a:solidFill>
                                  <a:latin typeface="Cambria Math" panose="02040503050406030204" pitchFamily="18" charset="0"/>
                                </a:rPr>
                                <m:t>𝛽</m:t>
                              </m:r>
                            </m:sub>
                          </m:s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𝔯</m:t>
                              </m:r>
                            </m:e>
                            <m:sub>
                              <m:r>
                                <a:rPr lang="en-IN" sz="1800" b="0" i="1" smtClean="0">
                                  <a:solidFill>
                                    <a:schemeClr val="tx1"/>
                                  </a:solidFill>
                                  <a:latin typeface="Cambria Math" panose="02040503050406030204" pitchFamily="18" charset="0"/>
                                </a:rPr>
                                <m:t>1</m:t>
                              </m:r>
                            </m:sub>
                          </m:sSub>
                        </m:num>
                        <m:den>
                          <m:r>
                            <a:rPr lang="en-IN" sz="1800" b="0" i="1" smtClean="0">
                              <a:solidFill>
                                <a:schemeClr val="tx1"/>
                              </a:solidFill>
                              <a:latin typeface="Cambria Math" panose="02040503050406030204" pitchFamily="18" charset="0"/>
                            </a:rPr>
                            <m:t>7680</m:t>
                          </m:r>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𝜋</m:t>
                              </m:r>
                            </m:e>
                          </m:rad>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𝑐</m:t>
                              </m:r>
                            </m:e>
                            <m:sub>
                              <m:r>
                                <a:rPr lang="en-IN" sz="1800" b="0" i="1" smtClean="0">
                                  <a:solidFill>
                                    <a:schemeClr val="tx1"/>
                                  </a:solidFill>
                                  <a:latin typeface="Cambria Math" panose="02040503050406030204" pitchFamily="18" charset="0"/>
                                </a:rPr>
                                <m:t>𝑠</m:t>
                              </m:r>
                            </m:sub>
                            <m:sup>
                              <m:r>
                                <a:rPr lang="en-IN" sz="1800" b="0" i="1" smtClean="0">
                                  <a:solidFill>
                                    <a:schemeClr val="tx1"/>
                                  </a:solidFill>
                                  <a:latin typeface="Cambria Math" panose="02040503050406030204" pitchFamily="18" charset="0"/>
                                </a:rPr>
                                <m:t>3</m:t>
                              </m:r>
                            </m:sup>
                          </m:sSub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𝜏</m:t>
                              </m:r>
                            </m:e>
                            <m:sup>
                              <m:r>
                                <a:rPr lang="en-IN" sz="1800" b="0" i="1" smtClean="0">
                                  <a:solidFill>
                                    <a:schemeClr val="tx1"/>
                                  </a:solidFill>
                                  <a:latin typeface="Cambria Math" panose="02040503050406030204" pitchFamily="18" charset="0"/>
                                </a:rPr>
                                <m:t>3</m:t>
                              </m:r>
                            </m:sup>
                          </m:sSup>
                        </m:den>
                      </m:f>
                      <m:d>
                        <m:dPr>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Ω</m:t>
                              </m:r>
                            </m:e>
                            <m:sup>
                              <m:r>
                                <a:rPr lang="en-IN" sz="1800" b="0" i="1" smtClean="0">
                                  <a:solidFill>
                                    <a:schemeClr val="tx1"/>
                                  </a:solidFill>
                                  <a:latin typeface="Cambria Math" panose="02040503050406030204" pitchFamily="18" charset="0"/>
                                </a:rPr>
                                <m:t>4</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𝜏</m:t>
                              </m:r>
                            </m:e>
                            <m:sup>
                              <m:r>
                                <a:rPr lang="en-IN" sz="1800" b="0" i="1" smtClean="0">
                                  <a:solidFill>
                                    <a:schemeClr val="tx1"/>
                                  </a:solidFill>
                                  <a:latin typeface="Cambria Math" panose="02040503050406030204" pitchFamily="18" charset="0"/>
                                </a:rPr>
                                <m:t>4</m:t>
                              </m:r>
                            </m:sup>
                          </m:sSup>
                          <m:r>
                            <a:rPr lang="en-IN" sz="1800" b="0" i="1" smtClean="0">
                              <a:solidFill>
                                <a:schemeClr val="tx1"/>
                              </a:solidFill>
                              <a:latin typeface="Cambria Math" panose="02040503050406030204" pitchFamily="18" charset="0"/>
                            </a:rPr>
                            <m:t>+6</m:t>
                          </m:r>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Ω</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𝜏</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+3−3</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Ω</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𝜏</m:t>
                                      </m:r>
                                    </m:e>
                                    <m:sup>
                                      <m:r>
                                        <a:rPr lang="en-IN" sz="1800" b="0" i="1" smtClean="0">
                                          <a:solidFill>
                                            <a:schemeClr val="tx1"/>
                                          </a:solidFill>
                                          <a:latin typeface="Cambria Math" panose="02040503050406030204" pitchFamily="18" charset="0"/>
                                        </a:rPr>
                                        <m:t>2</m:t>
                                      </m:r>
                                    </m:sup>
                                  </m:sSup>
                                </m:num>
                                <m:den>
                                  <m:r>
                                    <a:rPr lang="en-IN" sz="1800" b="0" i="1" smtClean="0">
                                      <a:solidFill>
                                        <a:schemeClr val="tx1"/>
                                      </a:solidFill>
                                      <a:latin typeface="Cambria Math" panose="02040503050406030204" pitchFamily="18" charset="0"/>
                                    </a:rPr>
                                    <m:t>2</m:t>
                                  </m:r>
                                </m:den>
                              </m:f>
                            </m:sup>
                          </m:sSup>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ℏ</m:t>
                          </m:r>
                          <m:r>
                            <a:rPr lang="en-IN" sz="1800" b="0" i="1" smtClean="0">
                              <a:solidFill>
                                <a:schemeClr val="tx1"/>
                              </a:solidFill>
                              <a:latin typeface="Cambria Math" panose="02040503050406030204" pitchFamily="18" charset="0"/>
                            </a:rPr>
                            <m:t>𝐺</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𝑉</m:t>
                              </m:r>
                            </m:e>
                            <m:sub>
                              <m:r>
                                <a:rPr lang="en-IN" sz="1800" b="0" i="1" smtClean="0">
                                  <a:solidFill>
                                    <a:schemeClr val="tx1"/>
                                  </a:solidFill>
                                  <a:latin typeface="Cambria Math" panose="02040503050406030204" pitchFamily="18" charset="0"/>
                                </a:rPr>
                                <m:t>𝛽</m:t>
                              </m:r>
                            </m:sub>
                          </m:sSub>
                          <m:sSubSup>
                            <m:sSubSupPr>
                              <m:ctrlPr>
                                <a:rPr lang="en-IN" sz="1800" b="0" i="1" smtClean="0">
                                  <a:solidFill>
                                    <a:schemeClr val="tx1"/>
                                  </a:solidFill>
                                  <a:latin typeface="Cambria Math" panose="02040503050406030204" pitchFamily="18" charset="0"/>
                                </a:rPr>
                              </m:ctrlPr>
                            </m:sSubSupPr>
                            <m:e>
                              <m:r>
                                <m:rPr>
                                  <m:sty m:val="p"/>
                                </m:rPr>
                                <a:rPr lang="en-IN" sz="1800" b="0" i="0" smtClean="0">
                                  <a:solidFill>
                                    <a:schemeClr val="tx1"/>
                                  </a:solidFill>
                                  <a:latin typeface="Cambria Math" panose="02040503050406030204" pitchFamily="18" charset="0"/>
                                </a:rPr>
                                <m:t>Ω</m:t>
                              </m:r>
                            </m:e>
                            <m:sub>
                              <m:r>
                                <a:rPr lang="en-IN" sz="1800" b="0" i="1" smtClean="0">
                                  <a:solidFill>
                                    <a:schemeClr val="tx1"/>
                                  </a:solidFill>
                                  <a:latin typeface="Cambria Math" panose="02040503050406030204" pitchFamily="18" charset="0"/>
                                </a:rPr>
                                <m:t>𝑚</m:t>
                              </m:r>
                            </m:sub>
                            <m:sup>
                              <m:r>
                                <a:rPr lang="en-IN" sz="1800" b="0" i="1" smtClean="0">
                                  <a:solidFill>
                                    <a:schemeClr val="tx1"/>
                                  </a:solidFill>
                                  <a:latin typeface="Cambria Math" panose="02040503050406030204" pitchFamily="18" charset="0"/>
                                </a:rPr>
                                <m:t>2</m:t>
                              </m:r>
                            </m:sup>
                          </m:sSubSup>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𝔯</m:t>
                              </m:r>
                            </m:e>
                            <m:sub>
                              <m:r>
                                <a:rPr lang="en-IN" sz="1800" b="0" i="1" smtClean="0">
                                  <a:solidFill>
                                    <a:schemeClr val="tx1"/>
                                  </a:solidFill>
                                  <a:latin typeface="Cambria Math" panose="02040503050406030204" pitchFamily="18" charset="0"/>
                                </a:rPr>
                                <m:t>1</m:t>
                              </m:r>
                            </m:sub>
                          </m:sSub>
                          <m:r>
                            <a:rPr lang="en-IN" sz="1800" b="0" i="1" smtClean="0">
                              <a:solidFill>
                                <a:schemeClr val="tx1"/>
                              </a:solidFill>
                              <a:latin typeface="Cambria Math" panose="02040503050406030204" pitchFamily="18" charset="0"/>
                            </a:rPr>
                            <m:t>ℬ</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𝑟</m:t>
                                  </m:r>
                                </m:e>
                                <m:sub>
                                  <m:r>
                                    <a:rPr lang="en-IN" sz="1800" b="0" i="1" smtClean="0">
                                      <a:solidFill>
                                        <a:schemeClr val="tx1"/>
                                      </a:solidFill>
                                      <a:latin typeface="Cambria Math" panose="02040503050406030204" pitchFamily="18" charset="0"/>
                                    </a:rPr>
                                    <m:t>𝑘</m:t>
                                  </m:r>
                                </m:sub>
                              </m:sSub>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𝜙</m:t>
                                  </m:r>
                                </m:e>
                                <m:sub>
                                  <m:r>
                                    <a:rPr lang="en-IN" sz="1800" b="0" i="1" smtClean="0">
                                      <a:solidFill>
                                        <a:schemeClr val="tx1"/>
                                      </a:solidFill>
                                      <a:latin typeface="Cambria Math" panose="02040503050406030204" pitchFamily="18" charset="0"/>
                                    </a:rPr>
                                    <m:t>𝑘</m:t>
                                  </m:r>
                                </m:sub>
                              </m:sSub>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𝜏</m:t>
                              </m:r>
                            </m:e>
                          </m:d>
                        </m:num>
                        <m:den>
                          <m:rad>
                            <m:radPr>
                              <m:degHide m:val="on"/>
                              <m:ctrlPr>
                                <a:rPr lang="en-IN" sz="1800" i="1">
                                  <a:solidFill>
                                    <a:schemeClr val="tx1"/>
                                  </a:solidFill>
                                  <a:latin typeface="Cambria Math" panose="02040503050406030204" pitchFamily="18" charset="0"/>
                                </a:rPr>
                              </m:ctrlPr>
                            </m:radPr>
                            <m:deg/>
                            <m:e>
                              <m:r>
                                <a:rPr lang="en-IN" sz="1800" i="1">
                                  <a:solidFill>
                                    <a:schemeClr val="tx1"/>
                                  </a:solidFill>
                                  <a:latin typeface="Cambria Math" panose="02040503050406030204" pitchFamily="18" charset="0"/>
                                </a:rPr>
                                <m:t>2</m:t>
                              </m:r>
                              <m:r>
                                <a:rPr lang="en-IN" sz="1800" i="1">
                                  <a:solidFill>
                                    <a:schemeClr val="tx1"/>
                                  </a:solidFill>
                                  <a:latin typeface="Cambria Math" panose="02040503050406030204" pitchFamily="18" charset="0"/>
                                </a:rPr>
                                <m:t>𝜋</m:t>
                              </m:r>
                            </m:e>
                          </m:rad>
                          <m:r>
                            <a:rPr lang="en-IN" sz="1800" b="0" i="1" smtClean="0">
                              <a:solidFill>
                                <a:schemeClr val="tx1"/>
                              </a:solidFill>
                              <a:latin typeface="Cambria Math" panose="02040503050406030204" pitchFamily="18" charset="0"/>
                            </a:rPr>
                            <m:t>225</m:t>
                          </m:r>
                          <m:r>
                            <a:rPr lang="en-IN" sz="1800" b="0" i="1" smtClean="0">
                              <a:solidFill>
                                <a:schemeClr val="tx1"/>
                              </a:solidFill>
                              <a:latin typeface="Cambria Math" panose="02040503050406030204" pitchFamily="18" charset="0"/>
                            </a:rPr>
                            <m:t>𝜋</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𝜀</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5</m:t>
                              </m:r>
                            </m:sup>
                          </m:sSup>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𝑐</m:t>
                              </m:r>
                            </m:e>
                            <m:sub>
                              <m:r>
                                <a:rPr lang="en-IN" sz="1800" b="0" i="1" smtClean="0">
                                  <a:solidFill>
                                    <a:schemeClr val="tx1"/>
                                  </a:solidFill>
                                  <a:latin typeface="Cambria Math" panose="02040503050406030204" pitchFamily="18" charset="0"/>
                                </a:rPr>
                                <m:t>𝑠</m:t>
                              </m:r>
                            </m:sub>
                            <m:sup>
                              <m:r>
                                <a:rPr lang="en-IN" sz="1800" b="0" i="1" smtClean="0">
                                  <a:solidFill>
                                    <a:schemeClr val="tx1"/>
                                  </a:solidFill>
                                  <a:latin typeface="Cambria Math" panose="02040503050406030204" pitchFamily="18" charset="0"/>
                                </a:rPr>
                                <m:t>3</m:t>
                              </m:r>
                            </m:sup>
                          </m:sSub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𝜏</m:t>
                              </m:r>
                            </m:e>
                            <m:sup>
                              <m:r>
                                <a:rPr lang="en-IN" sz="1800" b="0" i="1" smtClean="0">
                                  <a:solidFill>
                                    <a:schemeClr val="tx1"/>
                                  </a:solidFill>
                                  <a:latin typeface="Cambria Math" panose="02040503050406030204" pitchFamily="18" charset="0"/>
                                </a:rPr>
                                <m:t>3</m:t>
                              </m:r>
                            </m:sup>
                          </m:sSup>
                        </m:den>
                      </m:f>
                      <m:d>
                        <m:dPr>
                          <m:ctrlPr>
                            <a:rPr lang="en-IN" sz="1800" b="0" i="1" smtClean="0">
                              <a:solidFill>
                                <a:schemeClr val="tx1"/>
                              </a:solidFill>
                              <a:latin typeface="Cambria Math" panose="02040503050406030204" pitchFamily="18" charset="0"/>
                            </a:rPr>
                          </m:ctrlPr>
                        </m:dPr>
                        <m:e>
                          <m:sSup>
                            <m:sSupPr>
                              <m:ctrlPr>
                                <a:rPr lang="en-IN" sz="1800" i="1">
                                  <a:solidFill>
                                    <a:schemeClr val="tx1"/>
                                  </a:solidFill>
                                  <a:latin typeface="Cambria Math" panose="02040503050406030204" pitchFamily="18" charset="0"/>
                                </a:rPr>
                              </m:ctrlPr>
                            </m:sSupPr>
                            <m:e>
                              <m:r>
                                <m:rPr>
                                  <m:sty m:val="p"/>
                                </m:rPr>
                                <a:rPr lang="en-IN" sz="1800">
                                  <a:solidFill>
                                    <a:schemeClr val="tx1"/>
                                  </a:solidFill>
                                  <a:latin typeface="Cambria Math" panose="02040503050406030204" pitchFamily="18" charset="0"/>
                                </a:rPr>
                                <m:t>Ω</m:t>
                              </m:r>
                            </m:e>
                            <m:sup>
                              <m:r>
                                <a:rPr lang="en-IN" sz="1800" i="1">
                                  <a:solidFill>
                                    <a:schemeClr val="tx1"/>
                                  </a:solidFill>
                                  <a:latin typeface="Cambria Math" panose="02040503050406030204" pitchFamily="18" charset="0"/>
                                </a:rPr>
                                <m:t>4</m:t>
                              </m:r>
                            </m:sup>
                          </m:sSup>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𝜏</m:t>
                              </m:r>
                            </m:e>
                            <m:sup>
                              <m:r>
                                <a:rPr lang="en-IN" sz="1800" i="1">
                                  <a:solidFill>
                                    <a:schemeClr val="tx1"/>
                                  </a:solidFill>
                                  <a:latin typeface="Cambria Math" panose="02040503050406030204" pitchFamily="18" charset="0"/>
                                </a:rPr>
                                <m:t>4</m:t>
                              </m:r>
                            </m:sup>
                          </m:sSup>
                          <m:r>
                            <a:rPr lang="en-IN" sz="1800" i="1">
                              <a:solidFill>
                                <a:schemeClr val="tx1"/>
                              </a:solidFill>
                              <a:latin typeface="Cambria Math" panose="02040503050406030204" pitchFamily="18" charset="0"/>
                            </a:rPr>
                            <m:t>+6</m:t>
                          </m:r>
                          <m:sSup>
                            <m:sSupPr>
                              <m:ctrlPr>
                                <a:rPr lang="en-IN" sz="1800" i="1">
                                  <a:solidFill>
                                    <a:schemeClr val="tx1"/>
                                  </a:solidFill>
                                  <a:latin typeface="Cambria Math" panose="02040503050406030204" pitchFamily="18" charset="0"/>
                                </a:rPr>
                              </m:ctrlPr>
                            </m:sSupPr>
                            <m:e>
                              <m:r>
                                <m:rPr>
                                  <m:sty m:val="p"/>
                                </m:rPr>
                                <a:rPr lang="en-IN" sz="1800">
                                  <a:solidFill>
                                    <a:schemeClr val="tx1"/>
                                  </a:solidFill>
                                  <a:latin typeface="Cambria Math" panose="02040503050406030204" pitchFamily="18" charset="0"/>
                                </a:rPr>
                                <m:t>Ω</m:t>
                              </m:r>
                            </m:e>
                            <m:sup>
                              <m:r>
                                <a:rPr lang="en-IN" sz="1800" i="1">
                                  <a:solidFill>
                                    <a:schemeClr val="tx1"/>
                                  </a:solidFill>
                                  <a:latin typeface="Cambria Math" panose="02040503050406030204" pitchFamily="18" charset="0"/>
                                </a:rPr>
                                <m:t>2</m:t>
                              </m:r>
                            </m:sup>
                          </m:sSup>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𝜏</m:t>
                              </m:r>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+3</m:t>
                          </m:r>
                          <m:r>
                            <a:rPr lang="en-IN" sz="1800" b="0" i="1" smtClean="0">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3</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r>
                                        <m:rPr>
                                          <m:sty m:val="p"/>
                                        </m:rPr>
                                        <a:rPr lang="en-IN" sz="1800">
                                          <a:solidFill>
                                            <a:schemeClr val="tx1"/>
                                          </a:solidFill>
                                          <a:latin typeface="Cambria Math" panose="02040503050406030204" pitchFamily="18" charset="0"/>
                                        </a:rPr>
                                        <m:t>Ω</m:t>
                                      </m:r>
                                    </m:e>
                                    <m:sup>
                                      <m:r>
                                        <a:rPr lang="en-IN" sz="1800" i="1">
                                          <a:solidFill>
                                            <a:schemeClr val="tx1"/>
                                          </a:solidFill>
                                          <a:latin typeface="Cambria Math" panose="02040503050406030204" pitchFamily="18" charset="0"/>
                                        </a:rPr>
                                        <m:t>2</m:t>
                                      </m:r>
                                    </m:sup>
                                  </m:sSup>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𝜏</m:t>
                                      </m:r>
                                    </m:e>
                                    <m:sup>
                                      <m:r>
                                        <a:rPr lang="en-IN" sz="1800" i="1">
                                          <a:solidFill>
                                            <a:schemeClr val="tx1"/>
                                          </a:solidFill>
                                          <a:latin typeface="Cambria Math" panose="02040503050406030204" pitchFamily="18" charset="0"/>
                                        </a:rPr>
                                        <m:t>2</m:t>
                                      </m:r>
                                    </m:sup>
                                  </m:sSup>
                                </m:num>
                                <m:den>
                                  <m:r>
                                    <a:rPr lang="en-IN" sz="1800" i="1">
                                      <a:solidFill>
                                        <a:schemeClr val="tx1"/>
                                      </a:solidFill>
                                      <a:latin typeface="Cambria Math" panose="02040503050406030204" pitchFamily="18" charset="0"/>
                                    </a:rPr>
                                    <m:t>2</m:t>
                                  </m:r>
                                </m:den>
                              </m:f>
                            </m:sup>
                          </m:sSup>
                        </m:e>
                      </m:d>
                    </m:oMath>
                  </m:oMathPara>
                </a14:m>
                <a:endParaRPr lang="en-IN" sz="1800" b="0" dirty="0">
                  <a:solidFill>
                    <a:srgbClr val="8C3434"/>
                  </a:solidFill>
                  <a:latin typeface="Book Antiqua" panose="02040602050305030304" pitchFamily="18" charset="0"/>
                </a:endParaRPr>
              </a:p>
              <a:p>
                <a:pPr marL="0" indent="0">
                  <a:lnSpc>
                    <a:spcPct val="150000"/>
                  </a:lnSpc>
                  <a:spcBef>
                    <a:spcPts val="1200"/>
                  </a:spcBef>
                  <a:spcAft>
                    <a:spcPts val="600"/>
                  </a:spcAft>
                  <a:buNone/>
                </a:pPr>
                <a:r>
                  <a:rPr lang="en-IN" sz="2400" dirty="0">
                    <a:solidFill>
                      <a:srgbClr val="0B2BB5"/>
                    </a:solidFill>
                    <a:latin typeface="Gabriola" panose="04040605051002020D02" pitchFamily="82" charset="0"/>
                  </a:rPr>
                  <a:t>where</a:t>
                </a:r>
                <a:r>
                  <a:rPr lang="en-IN" sz="2400" dirty="0">
                    <a:solidFill>
                      <a:srgbClr val="8C3434"/>
                    </a:solidFill>
                    <a:latin typeface="Book Antiqua" panose="02040602050305030304" pitchFamily="18" charset="0"/>
                  </a:rPr>
                  <a:t>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i="1" smtClean="0">
                            <a:solidFill>
                              <a:schemeClr val="tx1"/>
                            </a:solidFill>
                            <a:latin typeface="Cambria Math" panose="02040503050406030204" pitchFamily="18" charset="0"/>
                          </a:rPr>
                          <m:t>𝔯</m:t>
                        </m:r>
                      </m:e>
                      <m:sub>
                        <m:r>
                          <a:rPr lang="en-IN" sz="1800" b="0" i="1" smtClean="0">
                            <a:solidFill>
                              <a:schemeClr val="tx1"/>
                            </a:solidFill>
                            <a:latin typeface="Cambria Math" panose="02040503050406030204" pitchFamily="18" charset="0"/>
                          </a:rPr>
                          <m:t>1</m:t>
                        </m:r>
                      </m:sub>
                    </m:sSub>
                    <m:r>
                      <a:rPr lang="en-IN" sz="1800" b="0" i="1" smtClean="0">
                        <a:solidFill>
                          <a:schemeClr val="tx1"/>
                        </a:solidFill>
                        <a:latin typeface="Cambria Math" panose="02040503050406030204" pitchFamily="18" charset="0"/>
                      </a:rPr>
                      <m:t>≡1+</m:t>
                    </m:r>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cosh</m:t>
                        </m:r>
                      </m:fName>
                      <m:e>
                        <m:r>
                          <a:rPr lang="en-IN" sz="1800" b="0" i="1" smtClean="0">
                            <a:solidFill>
                              <a:schemeClr val="tx1"/>
                            </a:solidFill>
                            <a:latin typeface="Cambria Math" panose="02040503050406030204" pitchFamily="18" charset="0"/>
                          </a:rPr>
                          <m:t>4</m:t>
                        </m:r>
                        <m:r>
                          <a:rPr lang="en-IN" sz="1800" b="0" i="1" smtClean="0">
                            <a:solidFill>
                              <a:schemeClr val="tx1"/>
                            </a:solidFill>
                            <a:latin typeface="Cambria Math" panose="02040503050406030204" pitchFamily="18" charset="0"/>
                          </a:rPr>
                          <m:t>𝑟</m:t>
                        </m:r>
                      </m:e>
                    </m:func>
                    <m:r>
                      <a:rPr lang="en-IN" sz="1800" b="0" i="1" smtClean="0">
                        <a:solidFill>
                          <a:schemeClr val="tx1"/>
                        </a:solidFill>
                        <a:latin typeface="Cambria Math" panose="02040503050406030204" pitchFamily="18" charset="0"/>
                      </a:rPr>
                      <m:t>+4</m:t>
                    </m:r>
                    <m:func>
                      <m:funcPr>
                        <m:ctrlPr>
                          <a:rPr lang="en-IN" sz="1800" b="0" i="1" smtClean="0">
                            <a:solidFill>
                              <a:schemeClr val="tx1"/>
                            </a:solidFill>
                            <a:latin typeface="Cambria Math" panose="02040503050406030204" pitchFamily="18" charset="0"/>
                          </a:rPr>
                        </m:ctrlPr>
                      </m:funcPr>
                      <m:fName>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sinh</m:t>
                            </m:r>
                          </m:e>
                          <m:sup>
                            <m:r>
                              <a:rPr lang="en-IN" sz="1800" b="0" i="1" smtClean="0">
                                <a:solidFill>
                                  <a:schemeClr val="tx1"/>
                                </a:solidFill>
                                <a:latin typeface="Cambria Math" panose="02040503050406030204" pitchFamily="18" charset="0"/>
                              </a:rPr>
                              <m:t>2</m:t>
                            </m:r>
                          </m:sup>
                        </m:sSup>
                      </m:fName>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𝑟</m:t>
                        </m:r>
                      </m:e>
                    </m:func>
                    <m:r>
                      <a:rPr lang="en-IN" sz="1800" b="0" i="1" smtClean="0">
                        <a:solidFill>
                          <a:schemeClr val="tx1"/>
                        </a:solidFill>
                        <a:latin typeface="Cambria Math" panose="02040503050406030204" pitchFamily="18" charset="0"/>
                      </a:rPr>
                      <m:t>.</m:t>
                    </m:r>
                  </m:oMath>
                </a14:m>
                <a:r>
                  <a:rPr lang="en-IN" sz="1800" dirty="0">
                    <a:solidFill>
                      <a:schemeClr val="tx1"/>
                    </a:solidFill>
                    <a:latin typeface="Book Antiqua" panose="02040602050305030304" pitchFamily="18" charset="0"/>
                  </a:rPr>
                  <a:t> </a:t>
                </a:r>
              </a:p>
              <a:p>
                <a:pPr>
                  <a:lnSpc>
                    <a:spcPct val="150000"/>
                  </a:lnSpc>
                  <a:spcBef>
                    <a:spcPts val="1200"/>
                  </a:spcBef>
                  <a:spcAft>
                    <a:spcPts val="600"/>
                  </a:spcAft>
                  <a:buFont typeface="Wingdings" panose="05000000000000000000" pitchFamily="2" charset="2"/>
                  <a:buChar char="Ø"/>
                </a:pPr>
                <a:r>
                  <a:rPr lang="en-IN" sz="2400" b="0" dirty="0">
                    <a:solidFill>
                      <a:srgbClr val="0B2BB5"/>
                    </a:solidFill>
                    <a:latin typeface="Gabriola" panose="04040605051002020D02" pitchFamily="82" charset="0"/>
                  </a:rPr>
                  <a:t>Inversing the above result and doing a Taylor expansion one can obtain a lower bound to the measurement time as</a:t>
                </a:r>
              </a:p>
              <a:p>
                <a:pPr marL="0" indent="0">
                  <a:lnSpc>
                    <a:spcPct val="150000"/>
                  </a:lnSpc>
                  <a:spcBef>
                    <a:spcPts val="1200"/>
                  </a:spcBef>
                  <a:spcAft>
                    <a:spcPts val="600"/>
                  </a:spcAft>
                  <a:buNone/>
                </a:pPr>
                <a14:m>
                  <m:oMathPara xmlns:m="http://schemas.openxmlformats.org/officeDocument/2006/math">
                    <m:oMathParaPr>
                      <m:jc m:val="centerGroup"/>
                    </m:oMathParaPr>
                    <m:oMath xmlns:m="http://schemas.openxmlformats.org/officeDocument/2006/math">
                      <m:sSub>
                        <m:sSubPr>
                          <m:ctrlPr>
                            <a:rPr lang="en-IN" sz="1700" b="0" i="1" smtClean="0">
                              <a:solidFill>
                                <a:schemeClr val="tx1"/>
                              </a:solidFill>
                              <a:latin typeface="Cambria Math" panose="02040503050406030204" pitchFamily="18" charset="0"/>
                            </a:rPr>
                          </m:ctrlPr>
                        </m:sSubPr>
                        <m:e>
                          <m:r>
                            <m:rPr>
                              <m:sty m:val="p"/>
                            </m:rPr>
                            <a:rPr lang="en-IN" sz="1700" b="0" i="0" smtClean="0">
                              <a:solidFill>
                                <a:schemeClr val="tx1"/>
                              </a:solidFill>
                              <a:latin typeface="Cambria Math" panose="02040503050406030204" pitchFamily="18" charset="0"/>
                            </a:rPr>
                            <m:t>τ</m:t>
                          </m:r>
                        </m:e>
                        <m:sub>
                          <m:r>
                            <m:rPr>
                              <m:sty m:val="p"/>
                            </m:rPr>
                            <a:rPr lang="en-IN" sz="1700" b="0" i="0" smtClean="0">
                              <a:solidFill>
                                <a:schemeClr val="tx1"/>
                              </a:solidFill>
                              <a:latin typeface="Cambria Math" panose="02040503050406030204" pitchFamily="18" charset="0"/>
                            </a:rPr>
                            <m:t>min</m:t>
                          </m:r>
                        </m:sub>
                      </m:sSub>
                      <m:r>
                        <a:rPr lang="en-IN" sz="1700" b="0" i="0" smtClean="0">
                          <a:solidFill>
                            <a:schemeClr val="tx1"/>
                          </a:solidFill>
                          <a:latin typeface="Cambria Math" panose="02040503050406030204" pitchFamily="18" charset="0"/>
                        </a:rPr>
                        <m:t>≃</m:t>
                      </m:r>
                      <m:rad>
                        <m:radPr>
                          <m:degHide m:val="on"/>
                          <m:ctrlPr>
                            <a:rPr lang="en-IN" sz="1700" i="1">
                              <a:solidFill>
                                <a:schemeClr val="tx1"/>
                              </a:solidFill>
                              <a:latin typeface="Cambria Math" panose="02040503050406030204" pitchFamily="18" charset="0"/>
                            </a:rPr>
                          </m:ctrlPr>
                        </m:radPr>
                        <m:deg/>
                        <m:e>
                          <m:f>
                            <m:fPr>
                              <m:ctrlPr>
                                <a:rPr lang="en-IN" sz="1700" i="1">
                                  <a:solidFill>
                                    <a:schemeClr val="tx1"/>
                                  </a:solidFill>
                                  <a:latin typeface="Cambria Math" panose="02040503050406030204" pitchFamily="18" charset="0"/>
                                </a:rPr>
                              </m:ctrlPr>
                            </m:fPr>
                            <m:num>
                              <m:r>
                                <a:rPr lang="en-IN" sz="1700" i="0">
                                  <a:solidFill>
                                    <a:schemeClr val="tx1"/>
                                  </a:solidFill>
                                  <a:latin typeface="Cambria Math" panose="02040503050406030204" pitchFamily="18" charset="0"/>
                                </a:rPr>
                                <m:t>2</m:t>
                              </m:r>
                            </m:num>
                            <m:den>
                              <m:r>
                                <a:rPr lang="en-IN" sz="1700" i="0">
                                  <a:solidFill>
                                    <a:schemeClr val="tx1"/>
                                  </a:solidFill>
                                  <a:latin typeface="Cambria Math" panose="02040503050406030204" pitchFamily="18" charset="0"/>
                                </a:rPr>
                                <m:t>3</m:t>
                              </m:r>
                              <m:r>
                                <m:rPr>
                                  <m:sty m:val="p"/>
                                </m:rPr>
                                <a:rPr lang="en-IN" sz="1700" i="0">
                                  <a:solidFill>
                                    <a:schemeClr val="tx1"/>
                                  </a:solidFill>
                                  <a:latin typeface="Cambria Math" panose="02040503050406030204" pitchFamily="18" charset="0"/>
                                </a:rPr>
                                <m:t>π</m:t>
                              </m:r>
                            </m:den>
                          </m:f>
                        </m:e>
                      </m:rad>
                      <m:f>
                        <m:fPr>
                          <m:ctrlPr>
                            <a:rPr lang="en-IN" sz="1700" b="0" i="1" smtClean="0">
                              <a:solidFill>
                                <a:schemeClr val="tx1"/>
                              </a:solidFill>
                              <a:latin typeface="Cambria Math" panose="02040503050406030204" pitchFamily="18" charset="0"/>
                            </a:rPr>
                          </m:ctrlPr>
                        </m:fPr>
                        <m:num>
                          <m:r>
                            <a:rPr lang="en-IN" sz="1700" b="0" i="0" smtClean="0">
                              <a:solidFill>
                                <a:schemeClr val="tx1"/>
                              </a:solidFill>
                              <a:latin typeface="Cambria Math" panose="02040503050406030204" pitchFamily="18" charset="0"/>
                            </a:rPr>
                            <m:t>32</m:t>
                          </m:r>
                          <m:sSub>
                            <m:sSubPr>
                              <m:ctrlPr>
                                <a:rPr lang="en-IN" sz="1700" b="0" i="1" smtClean="0">
                                  <a:solidFill>
                                    <a:schemeClr val="tx1"/>
                                  </a:solidFill>
                                  <a:latin typeface="Cambria Math" panose="02040503050406030204" pitchFamily="18" charset="0"/>
                                </a:rPr>
                              </m:ctrlPr>
                            </m:sSubPr>
                            <m:e>
                              <m:r>
                                <m:rPr>
                                  <m:sty m:val="p"/>
                                </m:rPr>
                                <a:rPr lang="en-IN" sz="1700" b="0" i="0" smtClean="0">
                                  <a:solidFill>
                                    <a:schemeClr val="tx1"/>
                                  </a:solidFill>
                                  <a:latin typeface="Cambria Math" panose="02040503050406030204" pitchFamily="18" charset="0"/>
                                </a:rPr>
                                <m:t>l</m:t>
                              </m:r>
                            </m:e>
                            <m:sub>
                              <m:r>
                                <m:rPr>
                                  <m:sty m:val="p"/>
                                </m:rPr>
                                <a:rPr lang="en-IN" sz="1700" b="0" i="0" smtClean="0">
                                  <a:solidFill>
                                    <a:schemeClr val="tx1"/>
                                  </a:solidFill>
                                  <a:latin typeface="Cambria Math" panose="02040503050406030204" pitchFamily="18" charset="0"/>
                                </a:rPr>
                                <m:t>p</m:t>
                              </m:r>
                            </m:sub>
                          </m:sSub>
                          <m:sSub>
                            <m:sSubPr>
                              <m:ctrlPr>
                                <a:rPr lang="en-IN" sz="1700" b="0" i="1" smtClean="0">
                                  <a:solidFill>
                                    <a:schemeClr val="tx1"/>
                                  </a:solidFill>
                                  <a:latin typeface="Cambria Math" panose="02040503050406030204" pitchFamily="18" charset="0"/>
                                </a:rPr>
                              </m:ctrlPr>
                            </m:sSubPr>
                            <m:e>
                              <m:r>
                                <m:rPr>
                                  <m:sty m:val="p"/>
                                </m:rPr>
                                <a:rPr lang="en-IN" sz="1700" b="0" i="0" smtClean="0">
                                  <a:solidFill>
                                    <a:schemeClr val="tx1"/>
                                  </a:solidFill>
                                  <a:latin typeface="Cambria Math" panose="02040503050406030204" pitchFamily="18" charset="0"/>
                                </a:rPr>
                                <m:t>Ω</m:t>
                              </m:r>
                            </m:e>
                            <m:sub>
                              <m:r>
                                <m:rPr>
                                  <m:sty m:val="p"/>
                                </m:rPr>
                                <a:rPr lang="en-IN" sz="1700" b="0" i="0" smtClean="0">
                                  <a:solidFill>
                                    <a:schemeClr val="tx1"/>
                                  </a:solidFill>
                                  <a:latin typeface="Cambria Math" panose="02040503050406030204" pitchFamily="18" charset="0"/>
                                </a:rPr>
                                <m:t>m</m:t>
                              </m:r>
                            </m:sub>
                          </m:sSub>
                        </m:num>
                        <m:den>
                          <m:r>
                            <m:rPr>
                              <m:sty m:val="p"/>
                            </m:rPr>
                            <a:rPr lang="en-IN" sz="1700" b="0" i="0" smtClean="0">
                              <a:solidFill>
                                <a:schemeClr val="tx1"/>
                              </a:solidFill>
                              <a:latin typeface="Cambria Math" panose="02040503050406030204" pitchFamily="18" charset="0"/>
                            </a:rPr>
                            <m:t>cεΩ</m:t>
                          </m:r>
                        </m:den>
                      </m:f>
                      <m:r>
                        <a:rPr lang="en-IN" sz="1700" b="0" i="0" smtClean="0">
                          <a:solidFill>
                            <a:schemeClr val="tx1"/>
                          </a:solidFill>
                          <a:latin typeface="Cambria Math" panose="02040503050406030204" pitchFamily="18" charset="0"/>
                        </a:rPr>
                        <m:t>ℬ</m:t>
                      </m:r>
                      <m:d>
                        <m:dPr>
                          <m:ctrlPr>
                            <a:rPr lang="en-IN" sz="1700" b="0" i="1" smtClean="0">
                              <a:solidFill>
                                <a:schemeClr val="tx1"/>
                              </a:solidFill>
                              <a:latin typeface="Cambria Math" panose="02040503050406030204" pitchFamily="18" charset="0"/>
                            </a:rPr>
                          </m:ctrlPr>
                        </m:dPr>
                        <m:e>
                          <m:sSub>
                            <m:sSubPr>
                              <m:ctrlPr>
                                <a:rPr lang="en-IN" sz="1700" b="0" i="1" smtClean="0">
                                  <a:solidFill>
                                    <a:schemeClr val="tx1"/>
                                  </a:solidFill>
                                  <a:latin typeface="Cambria Math" panose="02040503050406030204" pitchFamily="18" charset="0"/>
                                </a:rPr>
                              </m:ctrlPr>
                            </m:sSubPr>
                            <m:e>
                              <m:r>
                                <m:rPr>
                                  <m:sty m:val="p"/>
                                </m:rPr>
                                <a:rPr lang="en-IN" sz="1700" b="0" i="0" smtClean="0">
                                  <a:solidFill>
                                    <a:schemeClr val="tx1"/>
                                  </a:solidFill>
                                  <a:latin typeface="Cambria Math" panose="02040503050406030204" pitchFamily="18" charset="0"/>
                                </a:rPr>
                                <m:t>r</m:t>
                              </m:r>
                            </m:e>
                            <m:sub>
                              <m:r>
                                <m:rPr>
                                  <m:sty m:val="p"/>
                                </m:rPr>
                                <a:rPr lang="en-IN" sz="1700" b="0" i="0" smtClean="0">
                                  <a:solidFill>
                                    <a:schemeClr val="tx1"/>
                                  </a:solidFill>
                                  <a:latin typeface="Cambria Math" panose="02040503050406030204" pitchFamily="18" charset="0"/>
                                </a:rPr>
                                <m:t>k</m:t>
                              </m:r>
                            </m:sub>
                          </m:sSub>
                          <m:r>
                            <a:rPr lang="en-IN" sz="1700" b="0" i="0" smtClean="0">
                              <a:solidFill>
                                <a:schemeClr val="tx1"/>
                              </a:solidFill>
                              <a:latin typeface="Cambria Math" panose="02040503050406030204" pitchFamily="18" charset="0"/>
                            </a:rPr>
                            <m:t>,</m:t>
                          </m:r>
                          <m:sSub>
                            <m:sSubPr>
                              <m:ctrlPr>
                                <a:rPr lang="en-IN" sz="1700" b="0" i="1" smtClean="0">
                                  <a:solidFill>
                                    <a:schemeClr val="tx1"/>
                                  </a:solidFill>
                                  <a:latin typeface="Cambria Math" panose="02040503050406030204" pitchFamily="18" charset="0"/>
                                </a:rPr>
                              </m:ctrlPr>
                            </m:sSubPr>
                            <m:e>
                              <m:r>
                                <m:rPr>
                                  <m:sty m:val="p"/>
                                </m:rPr>
                                <a:rPr lang="en-IN" sz="1700" b="0" i="0" smtClean="0">
                                  <a:solidFill>
                                    <a:schemeClr val="tx1"/>
                                  </a:solidFill>
                                  <a:latin typeface="Cambria Math" panose="02040503050406030204" pitchFamily="18" charset="0"/>
                                </a:rPr>
                                <m:t>ϕ</m:t>
                              </m:r>
                            </m:e>
                            <m:sub>
                              <m:r>
                                <m:rPr>
                                  <m:sty m:val="p"/>
                                </m:rPr>
                                <a:rPr lang="en-IN" sz="1700" b="0" i="0" smtClean="0">
                                  <a:solidFill>
                                    <a:schemeClr val="tx1"/>
                                  </a:solidFill>
                                  <a:latin typeface="Cambria Math" panose="02040503050406030204" pitchFamily="18" charset="0"/>
                                </a:rPr>
                                <m:t>k</m:t>
                              </m:r>
                            </m:sub>
                          </m:sSub>
                          <m:r>
                            <a:rPr lang="en-IN" sz="1700" b="0" i="0" smtClean="0">
                              <a:solidFill>
                                <a:schemeClr val="tx1"/>
                              </a:solidFill>
                              <a:latin typeface="Cambria Math" panose="02040503050406030204" pitchFamily="18" charset="0"/>
                            </a:rPr>
                            <m:t>,</m:t>
                          </m:r>
                          <m:r>
                            <m:rPr>
                              <m:sty m:val="p"/>
                            </m:rPr>
                            <a:rPr lang="en-IN" sz="1700" b="0" i="0" smtClean="0">
                              <a:solidFill>
                                <a:schemeClr val="tx1"/>
                              </a:solidFill>
                              <a:latin typeface="Cambria Math" panose="02040503050406030204" pitchFamily="18" charset="0"/>
                            </a:rPr>
                            <m:t>τ</m:t>
                          </m:r>
                        </m:e>
                      </m:d>
                      <m:r>
                        <a:rPr lang="en-IN" sz="1700" b="0" i="0" smtClean="0">
                          <a:solidFill>
                            <a:schemeClr val="tx1"/>
                          </a:solidFill>
                          <a:latin typeface="Cambria Math" panose="02040503050406030204" pitchFamily="18" charset="0"/>
                        </a:rPr>
                        <m:t>⇒</m:t>
                      </m:r>
                      <m:sSubSup>
                        <m:sSubSupPr>
                          <m:ctrlPr>
                            <a:rPr lang="en-IN" sz="1700" b="0" i="1" smtClean="0">
                              <a:solidFill>
                                <a:schemeClr val="tx1"/>
                              </a:solidFill>
                              <a:latin typeface="Cambria Math" panose="02040503050406030204" pitchFamily="18" charset="0"/>
                            </a:rPr>
                          </m:ctrlPr>
                        </m:sSubSupPr>
                        <m:e>
                          <m:r>
                            <m:rPr>
                              <m:sty m:val="p"/>
                            </m:rPr>
                            <a:rPr lang="en-IN" sz="1700" b="0" i="0" smtClean="0">
                              <a:solidFill>
                                <a:schemeClr val="tx1"/>
                              </a:solidFill>
                              <a:latin typeface="Cambria Math" panose="02040503050406030204" pitchFamily="18" charset="0"/>
                            </a:rPr>
                            <m:t>τ</m:t>
                          </m:r>
                        </m:e>
                        <m:sub>
                          <m:r>
                            <m:rPr>
                              <m:sty m:val="p"/>
                            </m:rPr>
                            <a:rPr lang="en-IN" sz="1700" b="0" i="0" smtClean="0">
                              <a:solidFill>
                                <a:schemeClr val="tx1"/>
                              </a:solidFill>
                              <a:latin typeface="Cambria Math" panose="02040503050406030204" pitchFamily="18" charset="0"/>
                            </a:rPr>
                            <m:t>min</m:t>
                          </m:r>
                        </m:sub>
                        <m:sup>
                          <m:r>
                            <a:rPr lang="en-IN" sz="1700" b="0" i="0" smtClean="0">
                              <a:solidFill>
                                <a:schemeClr val="tx1"/>
                              </a:solidFill>
                              <a:latin typeface="Cambria Math" panose="02040503050406030204" pitchFamily="18" charset="0"/>
                            </a:rPr>
                            <m:t>0</m:t>
                          </m:r>
                        </m:sup>
                      </m:sSubSup>
                      <m:r>
                        <a:rPr lang="en-IN" sz="1700" b="0" i="0" smtClean="0">
                          <a:solidFill>
                            <a:schemeClr val="tx1"/>
                          </a:solidFill>
                          <a:latin typeface="Cambria Math" panose="02040503050406030204" pitchFamily="18" charset="0"/>
                        </a:rPr>
                        <m:t>≃1.59×</m:t>
                      </m:r>
                      <m:sSup>
                        <m:sSupPr>
                          <m:ctrlPr>
                            <a:rPr lang="en-IN" sz="1700" b="0" i="1" smtClean="0">
                              <a:solidFill>
                                <a:schemeClr val="tx1"/>
                              </a:solidFill>
                              <a:latin typeface="Cambria Math" panose="02040503050406030204" pitchFamily="18" charset="0"/>
                            </a:rPr>
                          </m:ctrlPr>
                        </m:sSupPr>
                        <m:e>
                          <m:r>
                            <a:rPr lang="en-IN" sz="1700" b="0" i="0" smtClean="0">
                              <a:solidFill>
                                <a:schemeClr val="tx1"/>
                              </a:solidFill>
                              <a:latin typeface="Cambria Math" panose="02040503050406030204" pitchFamily="18" charset="0"/>
                            </a:rPr>
                            <m:t>10</m:t>
                          </m:r>
                        </m:e>
                        <m:sup>
                          <m:r>
                            <a:rPr lang="en-IN" sz="1700" b="0" i="0" smtClean="0">
                              <a:solidFill>
                                <a:schemeClr val="tx1"/>
                              </a:solidFill>
                              <a:latin typeface="Cambria Math" panose="02040503050406030204" pitchFamily="18" charset="0"/>
                            </a:rPr>
                            <m:t>−22</m:t>
                          </m:r>
                        </m:sup>
                      </m:sSup>
                      <m:r>
                        <a:rPr lang="en-IN" sz="1700" b="0" i="0" smtClean="0">
                          <a:solidFill>
                            <a:schemeClr val="tx1"/>
                          </a:solidFill>
                          <a:latin typeface="Cambria Math" panose="02040503050406030204" pitchFamily="18" charset="0"/>
                        </a:rPr>
                        <m:t> </m:t>
                      </m:r>
                      <m:r>
                        <m:rPr>
                          <m:sty m:val="p"/>
                        </m:rPr>
                        <a:rPr lang="en-IN" sz="1700" b="0" i="0" smtClean="0">
                          <a:solidFill>
                            <a:schemeClr val="tx1"/>
                          </a:solidFill>
                          <a:latin typeface="Cambria Math" panose="02040503050406030204" pitchFamily="18" charset="0"/>
                        </a:rPr>
                        <m:t>sec</m:t>
                      </m:r>
                      <m:r>
                        <a:rPr lang="en-IN" sz="1700" b="0" i="0" smtClean="0">
                          <a:solidFill>
                            <a:srgbClr val="8C3434"/>
                          </a:solidFill>
                          <a:latin typeface="Cambria Math" panose="02040503050406030204" pitchFamily="18" charset="0"/>
                        </a:rPr>
                        <m:t>.</m:t>
                      </m:r>
                    </m:oMath>
                  </m:oMathPara>
                </a14:m>
                <a:endParaRPr lang="en-IN" sz="2200" b="0" dirty="0">
                  <a:solidFill>
                    <a:srgbClr val="8C3434"/>
                  </a:solidFill>
                  <a:latin typeface="Book Antiqua" panose="02040602050305030304" pitchFamily="18" charset="0"/>
                </a:endParaRPr>
              </a:p>
              <a:p>
                <a:pPr marL="0" indent="0">
                  <a:lnSpc>
                    <a:spcPct val="150000"/>
                  </a:lnSpc>
                  <a:spcBef>
                    <a:spcPts val="1200"/>
                  </a:spcBef>
                  <a:spcAft>
                    <a:spcPts val="600"/>
                  </a:spcAft>
                  <a:buNone/>
                </a:pPr>
                <a:endParaRPr lang="en-IN" sz="2200" dirty="0">
                  <a:solidFill>
                    <a:srgbClr val="8C3434"/>
                  </a:solidFill>
                  <a:latin typeface="Book Antiqua" panose="02040602050305030304" pitchFamily="18" charset="0"/>
                </a:endParaRPr>
              </a:p>
              <a:p>
                <a:pPr marL="0" indent="0">
                  <a:lnSpc>
                    <a:spcPct val="150000"/>
                  </a:lnSpc>
                  <a:spcBef>
                    <a:spcPts val="1200"/>
                  </a:spcBef>
                  <a:spcAft>
                    <a:spcPts val="600"/>
                  </a:spcAft>
                  <a:buNone/>
                </a:pPr>
                <a:endParaRPr lang="en-IN" sz="1800" b="0" dirty="0">
                  <a:solidFill>
                    <a:srgbClr val="0B2BB5"/>
                  </a:solidFill>
                  <a:latin typeface="Book Antiqua" panose="02040602050305030304" pitchFamily="18" charset="0"/>
                </a:endParaRPr>
              </a:p>
              <a:p>
                <a:pPr marL="0" indent="0">
                  <a:lnSpc>
                    <a:spcPct val="150000"/>
                  </a:lnSpc>
                  <a:buNone/>
                </a:pPr>
                <a:endParaRPr lang="en-IN" sz="1800" dirty="0">
                  <a:solidFill>
                    <a:srgbClr val="0B2BB5"/>
                  </a:solidFill>
                  <a:latin typeface="Book Antiqua" panose="02040602050305030304" pitchFamily="18" charset="0"/>
                </a:endParaRP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343667" y="681197"/>
                <a:ext cx="11586491" cy="6040278"/>
              </a:xfrm>
              <a:blipFill>
                <a:blip r:embed="rId2"/>
                <a:stretch>
                  <a:fillRect l="-684"/>
                </a:stretch>
              </a:blipFill>
            </p:spPr>
            <p:txBody>
              <a:bodyPr/>
              <a:lstStyle/>
              <a:p>
                <a:r>
                  <a:rPr lang="en-IN">
                    <a:noFill/>
                  </a:rPr>
                  <a:t> </a:t>
                </a:r>
              </a:p>
            </p:txBody>
          </p:sp>
        </mc:Fallback>
      </mc:AlternateContent>
      <p:sp>
        <p:nvSpPr>
          <p:cNvPr id="4" name="Slide Number Placeholder 3">
            <a:extLst>
              <a:ext uri="{FF2B5EF4-FFF2-40B4-BE49-F238E27FC236}">
                <a16:creationId xmlns:a16="http://schemas.microsoft.com/office/drawing/2014/main" id="{023BEAC6-6789-0A7C-2D32-D085A5C5B631}"/>
              </a:ext>
            </a:extLst>
          </p:cNvPr>
          <p:cNvSpPr>
            <a:spLocks noGrp="1"/>
          </p:cNvSpPr>
          <p:nvPr>
            <p:ph type="sldNum" sz="quarter" idx="12"/>
          </p:nvPr>
        </p:nvSpPr>
        <p:spPr/>
        <p:txBody>
          <a:bodyPr/>
          <a:lstStyle/>
          <a:p>
            <a:fld id="{1F389A8C-0E70-4ABF-BB80-974D4641D6A7}" type="slidenum">
              <a:rPr lang="en-IN" smtClean="0"/>
              <a:t>30</a:t>
            </a:fld>
            <a:endParaRPr lang="en-IN" dirty="0"/>
          </a:p>
        </p:txBody>
      </p:sp>
      <p:sp>
        <p:nvSpPr>
          <p:cNvPr id="7" name="Title 1">
            <a:extLst>
              <a:ext uri="{FF2B5EF4-FFF2-40B4-BE49-F238E27FC236}">
                <a16:creationId xmlns:a16="http://schemas.microsoft.com/office/drawing/2014/main" id="{3F246522-453A-6710-8A1A-2C86AFE8A37D}"/>
              </a:ext>
            </a:extLst>
          </p:cNvPr>
          <p:cNvSpPr txBox="1">
            <a:spLocks/>
          </p:cNvSpPr>
          <p:nvPr/>
        </p:nvSpPr>
        <p:spPr>
          <a:xfrm>
            <a:off x="343667" y="-6135"/>
            <a:ext cx="10515600" cy="6443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IN" sz="3600" b="1" dirty="0">
                <a:solidFill>
                  <a:srgbClr val="532476"/>
                </a:solidFill>
                <a:latin typeface="Bradley Hand ITC" panose="03070402050302030203" pitchFamily="66" charset="0"/>
              </a:rPr>
              <a:t>Bose-Einstein condensate as a graviton detector</a:t>
            </a:r>
          </a:p>
        </p:txBody>
      </p:sp>
    </p:spTree>
    <p:extLst>
      <p:ext uri="{BB962C8B-B14F-4D97-AF65-F5344CB8AC3E}">
        <p14:creationId xmlns:p14="http://schemas.microsoft.com/office/powerpoint/2010/main" val="34989771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464FA-4D08-4CAB-216E-C1FDB5B2DD4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4FE568-D0AF-CEA9-0212-DEC9A06E1C7E}"/>
              </a:ext>
            </a:extLst>
          </p:cNvPr>
          <p:cNvSpPr>
            <a:spLocks noGrp="1"/>
          </p:cNvSpPr>
          <p:nvPr>
            <p:ph idx="1"/>
          </p:nvPr>
        </p:nvSpPr>
        <p:spPr>
          <a:xfrm>
            <a:off x="343667" y="853031"/>
            <a:ext cx="11586491" cy="5738014"/>
          </a:xfrm>
        </p:spPr>
        <p:txBody>
          <a:bodyPr>
            <a:normAutofit/>
          </a:bodyPr>
          <a:lstStyle/>
          <a:p>
            <a:pPr marL="0" indent="0">
              <a:lnSpc>
                <a:spcPct val="150000"/>
              </a:lnSpc>
              <a:spcBef>
                <a:spcPts val="1200"/>
              </a:spcBef>
              <a:spcAft>
                <a:spcPts val="600"/>
              </a:spcAft>
              <a:buNone/>
            </a:pPr>
            <a:endParaRPr lang="en-IN" sz="1800" b="0" dirty="0">
              <a:solidFill>
                <a:srgbClr val="0B2BB5"/>
              </a:solidFill>
              <a:latin typeface="Book Antiqua" panose="02040602050305030304" pitchFamily="18" charset="0"/>
            </a:endParaRPr>
          </a:p>
          <a:p>
            <a:pPr marL="0" indent="0">
              <a:lnSpc>
                <a:spcPct val="150000"/>
              </a:lnSpc>
              <a:buNone/>
            </a:pPr>
            <a:endParaRPr lang="en-IN" sz="1800" dirty="0">
              <a:solidFill>
                <a:srgbClr val="0B2BB5"/>
              </a:solidFill>
              <a:latin typeface="Book Antiqua" panose="02040602050305030304" pitchFamily="18" charset="0"/>
            </a:endParaRPr>
          </a:p>
        </p:txBody>
      </p:sp>
      <p:sp>
        <p:nvSpPr>
          <p:cNvPr id="4" name="Slide Number Placeholder 3">
            <a:extLst>
              <a:ext uri="{FF2B5EF4-FFF2-40B4-BE49-F238E27FC236}">
                <a16:creationId xmlns:a16="http://schemas.microsoft.com/office/drawing/2014/main" id="{8044C027-3FC5-27B7-AB03-80B1AF150EE8}"/>
              </a:ext>
            </a:extLst>
          </p:cNvPr>
          <p:cNvSpPr>
            <a:spLocks noGrp="1"/>
          </p:cNvSpPr>
          <p:nvPr>
            <p:ph type="sldNum" sz="quarter" idx="12"/>
          </p:nvPr>
        </p:nvSpPr>
        <p:spPr/>
        <p:txBody>
          <a:bodyPr/>
          <a:lstStyle/>
          <a:p>
            <a:fld id="{1F389A8C-0E70-4ABF-BB80-974D4641D6A7}" type="slidenum">
              <a:rPr lang="en-IN" smtClean="0"/>
              <a:t>31</a:t>
            </a:fld>
            <a:endParaRPr lang="en-IN" dirty="0"/>
          </a:p>
        </p:txBody>
      </p:sp>
      <p:sp>
        <p:nvSpPr>
          <p:cNvPr id="7" name="Title 1">
            <a:extLst>
              <a:ext uri="{FF2B5EF4-FFF2-40B4-BE49-F238E27FC236}">
                <a16:creationId xmlns:a16="http://schemas.microsoft.com/office/drawing/2014/main" id="{C0B33714-7C49-A20D-0D57-AF33F679BD45}"/>
              </a:ext>
            </a:extLst>
          </p:cNvPr>
          <p:cNvSpPr txBox="1">
            <a:spLocks/>
          </p:cNvSpPr>
          <p:nvPr/>
        </p:nvSpPr>
        <p:spPr>
          <a:xfrm>
            <a:off x="343667" y="-6135"/>
            <a:ext cx="10515600" cy="6443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IN" sz="3600" b="1" dirty="0">
                <a:solidFill>
                  <a:srgbClr val="532476"/>
                </a:solidFill>
                <a:latin typeface="Bradley Hand ITC" panose="03070402050302030203" pitchFamily="66" charset="0"/>
              </a:rPr>
              <a:t>Bose-Einstein condensate as a graviton detector</a:t>
            </a:r>
          </a:p>
        </p:txBody>
      </p:sp>
      <p:sp>
        <p:nvSpPr>
          <p:cNvPr id="2" name="TextBox 1">
            <a:extLst>
              <a:ext uri="{FF2B5EF4-FFF2-40B4-BE49-F238E27FC236}">
                <a16:creationId xmlns:a16="http://schemas.microsoft.com/office/drawing/2014/main" id="{1A447189-9FA7-3BF7-B118-DB2AC29CBC94}"/>
              </a:ext>
            </a:extLst>
          </p:cNvPr>
          <p:cNvSpPr txBox="1"/>
          <p:nvPr/>
        </p:nvSpPr>
        <p:spPr>
          <a:xfrm>
            <a:off x="304799" y="638239"/>
            <a:ext cx="11538623" cy="2700226"/>
          </a:xfrm>
          <a:prstGeom prst="rect">
            <a:avLst/>
          </a:prstGeom>
          <a:noFill/>
        </p:spPr>
        <p:txBody>
          <a:bodyPr wrap="square">
            <a:spAutoFit/>
          </a:bodyPr>
          <a:lstStyle/>
          <a:p>
            <a:pPr marL="342900" indent="-342900" algn="just">
              <a:lnSpc>
                <a:spcPct val="150000"/>
              </a:lnSpc>
              <a:spcBef>
                <a:spcPts val="1200"/>
              </a:spcBef>
              <a:spcAft>
                <a:spcPts val="600"/>
              </a:spcAft>
              <a:buFont typeface="Wingdings" panose="05000000000000000000" pitchFamily="2" charset="2"/>
              <a:buChar char="v"/>
            </a:pPr>
            <a:r>
              <a:rPr lang="en-IN" sz="2400" dirty="0">
                <a:solidFill>
                  <a:srgbClr val="8C3434"/>
                </a:solidFill>
                <a:latin typeface="Gabriola" panose="04040605051002020D02" pitchFamily="82" charset="0"/>
              </a:rPr>
              <a:t>The LISA or “Laser Interferometer Space Antenna” is a new proposed space-based gravitational wave observatory.</a:t>
            </a:r>
          </a:p>
          <a:p>
            <a:pPr marL="342900" indent="-342900" algn="just">
              <a:lnSpc>
                <a:spcPct val="150000"/>
              </a:lnSpc>
              <a:spcBef>
                <a:spcPts val="1200"/>
              </a:spcBef>
              <a:spcAft>
                <a:spcPts val="600"/>
              </a:spcAft>
              <a:buFont typeface="Wingdings" panose="05000000000000000000" pitchFamily="2" charset="2"/>
              <a:buChar char="v"/>
            </a:pPr>
            <a:r>
              <a:rPr lang="en-IN" sz="2400" dirty="0">
                <a:solidFill>
                  <a:srgbClr val="0B2BB5"/>
                </a:solidFill>
                <a:latin typeface="Gabriola" panose="04040605051002020D02" pitchFamily="82" charset="0"/>
              </a:rPr>
              <a:t>Here one can see the proposed trajectory of LISA </a:t>
            </a:r>
            <a:r>
              <a:rPr lang="en-IN" sz="2400" dirty="0">
                <a:solidFill>
                  <a:schemeClr val="accent6">
                    <a:lumMod val="50000"/>
                  </a:schemeClr>
                </a:solidFill>
                <a:latin typeface="Gabriola" panose="04040605051002020D02" pitchFamily="82" charset="0"/>
              </a:rPr>
              <a:t>(Credit: AEI/Milde marketing; Video taken from NASA-ESA LISA website) </a:t>
            </a:r>
          </a:p>
          <a:p>
            <a:pPr marL="342900" indent="-342900" algn="just">
              <a:lnSpc>
                <a:spcPct val="150000"/>
              </a:lnSpc>
              <a:spcBef>
                <a:spcPts val="1200"/>
              </a:spcBef>
              <a:spcAft>
                <a:spcPts val="600"/>
              </a:spcAft>
              <a:buFont typeface="Wingdings" panose="05000000000000000000" pitchFamily="2" charset="2"/>
              <a:buChar char="v"/>
            </a:pPr>
            <a:endParaRPr lang="en-IN" sz="2400" dirty="0">
              <a:solidFill>
                <a:srgbClr val="0B2BB5"/>
              </a:solidFill>
              <a:latin typeface="Gabriola" panose="04040605051002020D02" pitchFamily="82" charset="0"/>
            </a:endParaRPr>
          </a:p>
        </p:txBody>
      </p:sp>
      <p:pic>
        <p:nvPicPr>
          <p:cNvPr id="5" name="LISA - Laser Interferometer Space Antenna -NASA Home Page - Google Chrome 2024-09-04 09-59-24">
            <a:hlinkClick r:id="" action="ppaction://media"/>
            <a:extLst>
              <a:ext uri="{FF2B5EF4-FFF2-40B4-BE49-F238E27FC236}">
                <a16:creationId xmlns:a16="http://schemas.microsoft.com/office/drawing/2014/main" id="{675E8DA6-8A10-A10F-AD53-8B03DABCF90B}"/>
              </a:ext>
            </a:extLst>
          </p:cNvPr>
          <p:cNvPicPr>
            <a:picLocks noChangeAspect="1"/>
          </p:cNvPicPr>
          <p:nvPr>
            <a:videoFile r:link="rId1"/>
            <p:extLst>
              <p:ext uri="{DAA4B4D4-6D71-4841-9C94-3DE7FCFB9230}">
                <p14:media xmlns:p14="http://schemas.microsoft.com/office/powerpoint/2010/main" r:embed="rId2">
                  <p14:trim st="2632" end="0.3666"/>
                </p14:media>
              </p:ext>
            </p:extLst>
          </p:nvPr>
        </p:nvPicPr>
        <p:blipFill>
          <a:blip r:embed="rId4"/>
          <a:stretch>
            <a:fillRect/>
          </a:stretch>
        </p:blipFill>
        <p:spPr>
          <a:xfrm>
            <a:off x="2978651" y="2487026"/>
            <a:ext cx="6190918" cy="3869324"/>
          </a:xfrm>
          <a:prstGeom prst="rect">
            <a:avLst/>
          </a:prstGeom>
        </p:spPr>
      </p:pic>
    </p:spTree>
    <p:extLst>
      <p:ext uri="{BB962C8B-B14F-4D97-AF65-F5344CB8AC3E}">
        <p14:creationId xmlns:p14="http://schemas.microsoft.com/office/powerpoint/2010/main" val="98905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12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02754" y="136524"/>
                <a:ext cx="11586491" cy="6522025"/>
              </a:xfrm>
            </p:spPr>
            <p:txBody>
              <a:bodyPr>
                <a:normAutofit fontScale="92500" lnSpcReduction="20000"/>
              </a:bodyPr>
              <a:lstStyle/>
              <a:p>
                <a:pPr>
                  <a:lnSpc>
                    <a:spcPct val="15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The proposed sensitivity formula for LISA (</a:t>
                </a:r>
                <a:r>
                  <a:rPr lang="en-IN" sz="2400" dirty="0">
                    <a:solidFill>
                      <a:schemeClr val="accent6">
                        <a:lumMod val="50000"/>
                      </a:schemeClr>
                    </a:solidFill>
                    <a:latin typeface="Gabriola" panose="04040605051002020D02" pitchFamily="82" charset="0"/>
                  </a:rPr>
                  <a:t>LISA Science Study Team, LISA Science Requirements Document, Report No. ESA-L3-EST-SCI-RS-001, European Space Agency, 2018</a:t>
                </a:r>
                <a:r>
                  <a:rPr lang="en-IN" sz="2400" dirty="0">
                    <a:solidFill>
                      <a:srgbClr val="0B2BB5"/>
                    </a:solidFill>
                    <a:latin typeface="Gabriola" panose="04040605051002020D02" pitchFamily="82" charset="0"/>
                  </a:rPr>
                  <a:t>), reads</a:t>
                </a:r>
              </a:p>
              <a:p>
                <a:pPr marL="0" indent="0">
                  <a:lnSpc>
                    <a:spcPct val="10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m:rPr>
                              <m:sty m:val="p"/>
                            </m:rPr>
                            <a:rPr lang="en-IN" sz="1800" b="0" i="0" smtClean="0">
                              <a:solidFill>
                                <a:schemeClr val="tx1"/>
                              </a:solidFill>
                              <a:latin typeface="Cambria Math" panose="02040503050406030204" pitchFamily="18" charset="0"/>
                            </a:rPr>
                            <m:t>h</m:t>
                          </m:r>
                          <m:r>
                            <a:rPr lang="en-IN" sz="1800" b="0" i="0" smtClean="0">
                              <a:solidFill>
                                <a:schemeClr val="tx1"/>
                              </a:solidFill>
                              <a:latin typeface="Cambria Math" panose="02040503050406030204" pitchFamily="18" charset="0"/>
                            </a:rPr>
                            <m:t>,</m:t>
                          </m:r>
                          <m:r>
                            <m:rPr>
                              <m:sty m:val="p"/>
                            </m:rPr>
                            <a:rPr lang="en-IN" sz="1800" b="0" i="0" smtClean="0">
                              <a:solidFill>
                                <a:schemeClr val="tx1"/>
                              </a:solidFill>
                              <a:latin typeface="Cambria Math" panose="02040503050406030204" pitchFamily="18" charset="0"/>
                            </a:rPr>
                            <m:t>SciRD</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𝑓</m:t>
                          </m:r>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10</m:t>
                          </m:r>
                        </m:num>
                        <m:den>
                          <m:r>
                            <a:rPr lang="en-IN" sz="1800" b="0" i="1" smtClean="0">
                              <a:solidFill>
                                <a:schemeClr val="tx1"/>
                              </a:solidFill>
                              <a:latin typeface="Cambria Math" panose="02040503050406030204" pitchFamily="18" charset="0"/>
                            </a:rPr>
                            <m:t>3</m:t>
                          </m:r>
                        </m:den>
                      </m:f>
                      <m:d>
                        <m:dPr>
                          <m:ctrlPr>
                            <a:rPr lang="en-IN" sz="1800" b="0" i="1" smtClean="0">
                              <a:solidFill>
                                <a:schemeClr val="tx1"/>
                              </a:solidFill>
                              <a:latin typeface="Cambria Math" panose="02040503050406030204" pitchFamily="18" charset="0"/>
                            </a:rPr>
                          </m:ctrlPr>
                        </m:dPr>
                        <m:e>
                          <m:f>
                            <m:fPr>
                              <m:ctrlPr>
                                <a:rPr lang="en-IN" sz="1800" b="0" i="1" smtClean="0">
                                  <a:solidFill>
                                    <a:schemeClr val="tx1"/>
                                  </a:solidFill>
                                  <a:latin typeface="Cambria Math" panose="02040503050406030204" pitchFamily="18" charset="0"/>
                                </a:rPr>
                              </m:ctrlPr>
                            </m:fPr>
                            <m:num>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a:rPr lang="en-IN" sz="1800" b="0" i="1" smtClean="0">
                                      <a:solidFill>
                                        <a:schemeClr val="tx1"/>
                                      </a:solidFill>
                                      <a:latin typeface="Cambria Math" panose="02040503050406030204" pitchFamily="18" charset="0"/>
                                    </a:rPr>
                                    <m:t>𝐼</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𝑓</m:t>
                                  </m:r>
                                </m:e>
                              </m:d>
                            </m:num>
                            <m:den>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𝜋</m:t>
                                      </m:r>
                                      <m:r>
                                        <a:rPr lang="en-IN" sz="1800" b="0" i="1" smtClean="0">
                                          <a:solidFill>
                                            <a:schemeClr val="tx1"/>
                                          </a:solidFill>
                                          <a:latin typeface="Cambria Math" panose="02040503050406030204" pitchFamily="18" charset="0"/>
                                        </a:rPr>
                                        <m:t>𝑓</m:t>
                                      </m:r>
                                    </m:e>
                                  </m:d>
                                </m:e>
                                <m:sup>
                                  <m:r>
                                    <a:rPr lang="en-IN" sz="1800" b="0" i="1" smtClean="0">
                                      <a:solidFill>
                                        <a:schemeClr val="tx1"/>
                                      </a:solidFill>
                                      <a:latin typeface="Cambria Math" panose="02040503050406030204" pitchFamily="18" charset="0"/>
                                    </a:rPr>
                                    <m:t>4</m:t>
                                  </m:r>
                                </m:sup>
                              </m:sSup>
                            </m:den>
                          </m:f>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a:rPr lang="en-IN" sz="1800" b="0" i="1" smtClean="0">
                                  <a:solidFill>
                                    <a:schemeClr val="tx1"/>
                                  </a:solidFill>
                                  <a:latin typeface="Cambria Math" panose="02040503050406030204" pitchFamily="18" charset="0"/>
                                </a:rPr>
                                <m:t>𝐼𝐼</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𝑓</m:t>
                              </m:r>
                            </m:e>
                          </m:d>
                        </m:e>
                      </m:d>
                      <m:r>
                        <a:rPr lang="en-IN" sz="1800" b="0" i="1" smtClean="0">
                          <a:solidFill>
                            <a:schemeClr val="tx1"/>
                          </a:solidFill>
                          <a:latin typeface="Cambria Math" panose="02040503050406030204" pitchFamily="18" charset="0"/>
                        </a:rPr>
                        <m:t>𝑅</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𝑓</m:t>
                          </m:r>
                        </m:e>
                      </m:d>
                      <m:r>
                        <a:rPr lang="en-IN" sz="1800" b="0" i="1" smtClean="0">
                          <a:solidFill>
                            <a:schemeClr val="tx1"/>
                          </a:solidFill>
                          <a:latin typeface="Cambria Math" panose="02040503050406030204" pitchFamily="18" charset="0"/>
                        </a:rPr>
                        <m:t> </m:t>
                      </m:r>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Hz</m:t>
                          </m:r>
                        </m:e>
                        <m:sup>
                          <m:r>
                            <a:rPr lang="en-IN" sz="1800" b="0" i="0" smtClean="0">
                              <a:solidFill>
                                <a:schemeClr val="tx1"/>
                              </a:solidFill>
                              <a:latin typeface="Cambria Math" panose="02040503050406030204" pitchFamily="18" charset="0"/>
                            </a:rPr>
                            <m:t>−1</m:t>
                          </m:r>
                        </m:sup>
                      </m:sSup>
                    </m:oMath>
                  </m:oMathPara>
                </a14:m>
                <a:endParaRPr lang="en-IN" sz="1800" dirty="0">
                  <a:solidFill>
                    <a:srgbClr val="0B2BB5"/>
                  </a:solidFill>
                  <a:latin typeface="Book Antiqua" panose="02040602050305030304" pitchFamily="18" charset="0"/>
                </a:endParaRPr>
              </a:p>
              <a:p>
                <a:pPr marL="0" indent="0">
                  <a:lnSpc>
                    <a:spcPct val="150000"/>
                  </a:lnSpc>
                  <a:spcBef>
                    <a:spcPts val="600"/>
                  </a:spcBef>
                  <a:spcAft>
                    <a:spcPts val="600"/>
                  </a:spcAft>
                  <a:buNone/>
                </a:pPr>
                <a:r>
                  <a:rPr lang="en-IN" sz="2400" dirty="0">
                    <a:solidFill>
                      <a:srgbClr val="0B2BB5"/>
                    </a:solidFill>
                    <a:latin typeface="Gabriola" panose="04040605051002020D02" pitchFamily="82" charset="0"/>
                  </a:rPr>
                  <a:t>where</a:t>
                </a:r>
                <a:r>
                  <a:rPr lang="en-IN" sz="1800" dirty="0">
                    <a:solidFill>
                      <a:srgbClr val="0B2BB5"/>
                    </a:solidFill>
                    <a:latin typeface="Book Antiqua" panose="02040602050305030304" pitchFamily="18" charset="0"/>
                  </a:rPr>
                  <a:t>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a:rPr lang="en-IN" sz="1800" b="0" i="1" smtClean="0">
                            <a:solidFill>
                              <a:schemeClr val="tx1"/>
                            </a:solidFill>
                            <a:latin typeface="Cambria Math" panose="02040503050406030204" pitchFamily="18" charset="0"/>
                          </a:rPr>
                          <m:t>𝐼</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𝑓</m:t>
                        </m:r>
                      </m:e>
                    </m:d>
                    <m:r>
                      <a:rPr lang="en-IN" sz="1800" b="0" i="1" smtClean="0">
                        <a:solidFill>
                          <a:srgbClr val="0B2BB5"/>
                        </a:solidFill>
                        <a:latin typeface="Cambria Math" panose="02040503050406030204" pitchFamily="18" charset="0"/>
                      </a:rPr>
                      <m:t>, </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a:rPr lang="en-IN" sz="1800" b="0" i="1" smtClean="0">
                            <a:solidFill>
                              <a:schemeClr val="tx1"/>
                            </a:solidFill>
                            <a:latin typeface="Cambria Math" panose="02040503050406030204" pitchFamily="18" charset="0"/>
                          </a:rPr>
                          <m:t>𝐼𝐼</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𝑓</m:t>
                        </m:r>
                      </m:e>
                    </m:d>
                    <m:r>
                      <a:rPr lang="en-IN" sz="1800" b="0" i="1" smtClean="0">
                        <a:solidFill>
                          <a:srgbClr val="0B2BB5"/>
                        </a:solidFill>
                        <a:latin typeface="Cambria Math" panose="02040503050406030204" pitchFamily="18" charset="0"/>
                      </a:rPr>
                      <m:t>, </m:t>
                    </m:r>
                    <m:r>
                      <m:rPr>
                        <m:sty m:val="p"/>
                      </m:rPr>
                      <a:rPr lang="en-IN" sz="1800" b="0" i="0" smtClean="0">
                        <a:solidFill>
                          <a:srgbClr val="0B2BB5"/>
                        </a:solidFill>
                        <a:latin typeface="Cambria Math" panose="02040503050406030204" pitchFamily="18" charset="0"/>
                      </a:rPr>
                      <m:t>and</m:t>
                    </m:r>
                    <m:r>
                      <a:rPr lang="en-IN" sz="1800" b="0" i="0" smtClean="0">
                        <a:solidFill>
                          <a:srgbClr val="0B2BB5"/>
                        </a:solidFill>
                        <a:latin typeface="Cambria Math" panose="02040503050406030204" pitchFamily="18" charset="0"/>
                      </a:rPr>
                      <m:t> </m:t>
                    </m:r>
                    <m:r>
                      <a:rPr lang="en-IN" sz="1800" b="0" i="1" smtClean="0">
                        <a:solidFill>
                          <a:schemeClr val="tx1"/>
                        </a:solidFill>
                        <a:latin typeface="Cambria Math" panose="02040503050406030204" pitchFamily="18" charset="0"/>
                      </a:rPr>
                      <m:t>𝑅</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𝑓</m:t>
                    </m:r>
                    <m:r>
                      <a:rPr lang="en-IN" sz="1800" b="0" i="1" smtClean="0">
                        <a:solidFill>
                          <a:schemeClr val="tx1"/>
                        </a:solidFill>
                        <a:latin typeface="Cambria Math" panose="02040503050406030204" pitchFamily="18" charset="0"/>
                      </a:rPr>
                      <m:t>)</m:t>
                    </m:r>
                  </m:oMath>
                </a14:m>
                <a:r>
                  <a:rPr lang="en-IN" sz="1800" dirty="0">
                    <a:solidFill>
                      <a:schemeClr val="tx1"/>
                    </a:solidFill>
                    <a:latin typeface="Book Antiqua" panose="02040602050305030304" pitchFamily="18" charset="0"/>
                  </a:rPr>
                  <a:t> </a:t>
                </a:r>
                <a:r>
                  <a:rPr lang="en-IN" sz="2400" dirty="0">
                    <a:solidFill>
                      <a:srgbClr val="0B2BB5"/>
                    </a:solidFill>
                    <a:latin typeface="Gabriola" panose="04040605051002020D02" pitchFamily="82" charset="0"/>
                  </a:rPr>
                  <a:t>are given by</a:t>
                </a:r>
                <a:endParaRPr lang="en-IN" sz="1800" dirty="0">
                  <a:solidFill>
                    <a:srgbClr val="0B2BB5"/>
                  </a:solidFill>
                  <a:latin typeface="Gabriola" panose="04040605051002020D02" pitchFamily="82" charset="0"/>
                </a:endParaRPr>
              </a:p>
              <a:p>
                <a:pPr marL="0" indent="0" algn="ctr">
                  <a:lnSpc>
                    <a:spcPct val="110000"/>
                  </a:lnSpc>
                  <a:spcBef>
                    <a:spcPts val="600"/>
                  </a:spcBef>
                  <a:spcAft>
                    <a:spcPts val="600"/>
                  </a:spcAft>
                  <a:buNone/>
                </a:pP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a:rPr lang="en-IN" sz="1800" b="0" i="1" smtClean="0">
                            <a:solidFill>
                              <a:schemeClr val="tx1"/>
                            </a:solidFill>
                            <a:latin typeface="Cambria Math" panose="02040503050406030204" pitchFamily="18" charset="0"/>
                          </a:rPr>
                          <m:t>𝐼</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𝑓</m:t>
                        </m:r>
                      </m:e>
                    </m:d>
                    <m:r>
                      <a:rPr lang="en-IN" sz="1800" b="0" i="1" smtClean="0">
                        <a:solidFill>
                          <a:schemeClr val="tx1"/>
                        </a:solidFill>
                        <a:latin typeface="Cambria Math" panose="02040503050406030204" pitchFamily="18" charset="0"/>
                      </a:rPr>
                      <m:t>=5.76×</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10</m:t>
                        </m:r>
                      </m:e>
                      <m:sup>
                        <m:r>
                          <a:rPr lang="en-IN" sz="1800" b="0" i="1" smtClean="0">
                            <a:solidFill>
                              <a:schemeClr val="tx1"/>
                            </a:solidFill>
                            <a:latin typeface="Cambria Math" panose="02040503050406030204" pitchFamily="18" charset="0"/>
                          </a:rPr>
                          <m:t>−48</m:t>
                        </m:r>
                      </m:sup>
                    </m:s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1+</m:t>
                        </m:r>
                        <m:f>
                          <m:fPr>
                            <m:ctrlPr>
                              <a:rPr lang="en-IN" sz="1800" b="0" i="1" smtClean="0">
                                <a:solidFill>
                                  <a:schemeClr val="tx1"/>
                                </a:solidFill>
                                <a:latin typeface="Cambria Math" panose="02040503050406030204" pitchFamily="18" charset="0"/>
                              </a:rPr>
                            </m:ctrlPr>
                          </m:fPr>
                          <m:num>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𝑓</m:t>
                                </m:r>
                              </m:e>
                              <m:sub>
                                <m:r>
                                  <a:rPr lang="en-IN" sz="1800" b="0" i="1" smtClean="0">
                                    <a:solidFill>
                                      <a:schemeClr val="tx1"/>
                                    </a:solidFill>
                                    <a:latin typeface="Cambria Math" panose="02040503050406030204" pitchFamily="18" charset="0"/>
                                  </a:rPr>
                                  <m:t>1</m:t>
                                </m:r>
                              </m:sub>
                              <m:sup>
                                <m:r>
                                  <a:rPr lang="en-IN" sz="1800" b="0" i="1" smtClean="0">
                                    <a:solidFill>
                                      <a:schemeClr val="tx1"/>
                                    </a:solidFill>
                                    <a:latin typeface="Cambria Math" panose="02040503050406030204" pitchFamily="18" charset="0"/>
                                  </a:rPr>
                                  <m:t>2</m:t>
                                </m:r>
                              </m:sup>
                            </m:sSubSup>
                          </m:num>
                          <m:den>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𝑓</m:t>
                                </m:r>
                              </m:e>
                              <m:sup>
                                <m:r>
                                  <a:rPr lang="en-IN" sz="1800" b="0" i="1" smtClean="0">
                                    <a:solidFill>
                                      <a:schemeClr val="tx1"/>
                                    </a:solidFill>
                                    <a:latin typeface="Cambria Math" panose="02040503050406030204" pitchFamily="18" charset="0"/>
                                  </a:rPr>
                                  <m:t>2</m:t>
                                </m:r>
                              </m:sup>
                            </m:sSup>
                          </m:den>
                        </m:f>
                      </m:e>
                    </m:d>
                    <m:r>
                      <a:rPr lang="en-IN" sz="1800" b="0" i="1" smtClean="0">
                        <a:solidFill>
                          <a:schemeClr val="tx1"/>
                        </a:solidFill>
                        <a:latin typeface="Cambria Math" panose="02040503050406030204" pitchFamily="18" charset="0"/>
                      </a:rPr>
                      <m:t> </m:t>
                    </m:r>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sec</m:t>
                        </m:r>
                      </m:e>
                      <m:sup>
                        <m:r>
                          <a:rPr lang="en-IN" sz="1800" b="0" i="0" smtClean="0">
                            <a:solidFill>
                              <a:schemeClr val="tx1"/>
                            </a:solidFill>
                            <a:latin typeface="Cambria Math" panose="02040503050406030204" pitchFamily="18" charset="0"/>
                          </a:rPr>
                          <m:t>−4</m:t>
                        </m:r>
                      </m:sup>
                    </m:sSup>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Hz</m:t>
                        </m:r>
                      </m:e>
                      <m:sup>
                        <m:r>
                          <a:rPr lang="en-IN" sz="1800" b="0" i="0" smtClean="0">
                            <a:solidFill>
                              <a:schemeClr val="tx1"/>
                            </a:solidFill>
                            <a:latin typeface="Cambria Math" panose="02040503050406030204" pitchFamily="18" charset="0"/>
                          </a:rPr>
                          <m:t>−1</m:t>
                        </m:r>
                      </m:sup>
                    </m:sSup>
                    <m:r>
                      <a:rPr lang="en-IN" sz="1800" b="0" i="0" smtClean="0">
                        <a:solidFill>
                          <a:srgbClr val="0B2BB5"/>
                        </a:solidFill>
                        <a:latin typeface="Cambria Math" panose="02040503050406030204" pitchFamily="18" charset="0"/>
                      </a:rPr>
                      <m:t>, </m:t>
                    </m:r>
                    <m:r>
                      <a:rPr lang="en-IN" sz="1800" b="0" i="1" smtClean="0">
                        <a:solidFill>
                          <a:srgbClr val="0B2BB5"/>
                        </a:solidFill>
                        <a:latin typeface="Cambria Math" panose="02040503050406030204" pitchFamily="18" charset="0"/>
                      </a:rPr>
                      <m:t> </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a:rPr lang="en-IN" sz="1800" b="0" i="1" smtClean="0">
                            <a:solidFill>
                              <a:schemeClr val="tx1"/>
                            </a:solidFill>
                            <a:latin typeface="Cambria Math" panose="02040503050406030204" pitchFamily="18" charset="0"/>
                          </a:rPr>
                          <m:t>𝐼𝐼</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𝑓</m:t>
                        </m:r>
                      </m:e>
                    </m:d>
                    <m:r>
                      <a:rPr lang="en-IN" sz="1800" b="0" i="1" smtClean="0">
                        <a:solidFill>
                          <a:schemeClr val="tx1"/>
                        </a:solidFill>
                        <a:latin typeface="Cambria Math" panose="02040503050406030204" pitchFamily="18" charset="0"/>
                      </a:rPr>
                      <m:t>=3.6×</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10</m:t>
                        </m:r>
                      </m:e>
                      <m:sup>
                        <m:r>
                          <a:rPr lang="en-IN" sz="1800" b="0" i="1" smtClean="0">
                            <a:solidFill>
                              <a:schemeClr val="tx1"/>
                            </a:solidFill>
                            <a:latin typeface="Cambria Math" panose="02040503050406030204" pitchFamily="18" charset="0"/>
                          </a:rPr>
                          <m:t>−41</m:t>
                        </m:r>
                      </m:sup>
                    </m:sSup>
                    <m:sSup>
                      <m:sSupPr>
                        <m:ctrlPr>
                          <a:rPr lang="en-IN" sz="1800" b="0" i="1" smtClean="0">
                            <a:solidFill>
                              <a:schemeClr val="tx1"/>
                            </a:solidFill>
                            <a:latin typeface="Cambria Math" panose="02040503050406030204" pitchFamily="18" charset="0"/>
                          </a:rPr>
                        </m:ctrlPr>
                      </m:sSupPr>
                      <m:e>
                        <m:r>
                          <m:rPr>
                            <m:sty m:val="p"/>
                          </m:rPr>
                          <a:rPr lang="en-IN" sz="1800" b="0" i="0" smtClean="0">
                            <a:solidFill>
                              <a:schemeClr val="tx1"/>
                            </a:solidFill>
                            <a:latin typeface="Cambria Math" panose="02040503050406030204" pitchFamily="18" charset="0"/>
                          </a:rPr>
                          <m:t>Hz</m:t>
                        </m:r>
                      </m:e>
                      <m:sup>
                        <m:r>
                          <a:rPr lang="en-IN" sz="1800" b="0" i="0" smtClean="0">
                            <a:solidFill>
                              <a:schemeClr val="tx1"/>
                            </a:solidFill>
                            <a:latin typeface="Cambria Math" panose="02040503050406030204" pitchFamily="18" charset="0"/>
                          </a:rPr>
                          <m:t>−1</m:t>
                        </m:r>
                      </m:sup>
                    </m:sSup>
                    <m:r>
                      <a:rPr lang="en-IN" sz="1800" b="0" i="0" smtClean="0">
                        <a:solidFill>
                          <a:srgbClr val="0B2BB5"/>
                        </a:solidFill>
                        <a:latin typeface="Cambria Math" panose="02040503050406030204" pitchFamily="18" charset="0"/>
                      </a:rPr>
                      <m:t>,  </m:t>
                    </m:r>
                    <m:r>
                      <m:rPr>
                        <m:sty m:val="p"/>
                      </m:rPr>
                      <a:rPr lang="en-IN" sz="1800" b="0" i="0" smtClean="0">
                        <a:solidFill>
                          <a:srgbClr val="0B2BB5"/>
                        </a:solidFill>
                        <a:latin typeface="Cambria Math" panose="02040503050406030204" pitchFamily="18" charset="0"/>
                      </a:rPr>
                      <m:t>and</m:t>
                    </m:r>
                    <m:r>
                      <a:rPr lang="en-IN" sz="1800" b="0" i="0" smtClean="0">
                        <a:solidFill>
                          <a:srgbClr val="0B2BB5"/>
                        </a:solidFill>
                        <a:latin typeface="Cambria Math" panose="02040503050406030204" pitchFamily="18" charset="0"/>
                      </a:rPr>
                      <m:t> </m:t>
                    </m:r>
                    <m:r>
                      <a:rPr lang="en-IN" sz="1800" b="0" i="1" smtClean="0">
                        <a:solidFill>
                          <a:srgbClr val="0B2BB5"/>
                        </a:solidFill>
                        <a:latin typeface="Cambria Math" panose="02040503050406030204" pitchFamily="18" charset="0"/>
                      </a:rPr>
                      <m:t> </m:t>
                    </m:r>
                    <m:r>
                      <a:rPr lang="en-IN" sz="1800" b="0" i="1" smtClean="0">
                        <a:solidFill>
                          <a:schemeClr val="tx1"/>
                        </a:solidFill>
                        <a:latin typeface="Cambria Math" panose="02040503050406030204" pitchFamily="18" charset="0"/>
                      </a:rPr>
                      <m:t>𝑅</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𝑓</m:t>
                        </m:r>
                      </m:e>
                    </m:d>
                    <m:r>
                      <a:rPr lang="en-IN" sz="1800" b="0" i="1" smtClean="0">
                        <a:solidFill>
                          <a:schemeClr val="tx1"/>
                        </a:solidFill>
                        <a:latin typeface="Cambria Math" panose="02040503050406030204" pitchFamily="18" charset="0"/>
                      </a:rPr>
                      <m:t>=1+</m:t>
                    </m:r>
                    <m:f>
                      <m:fPr>
                        <m:ctrlPr>
                          <a:rPr lang="en-IN" sz="1800" b="0" i="1" smtClean="0">
                            <a:solidFill>
                              <a:schemeClr val="tx1"/>
                            </a:solidFill>
                            <a:latin typeface="Cambria Math" panose="02040503050406030204" pitchFamily="18" charset="0"/>
                          </a:rPr>
                        </m:ctrlPr>
                      </m:fPr>
                      <m:num>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𝑓</m:t>
                            </m:r>
                          </m:e>
                          <m:sup>
                            <m:r>
                              <a:rPr lang="en-IN" sz="1800" b="0" i="1" smtClean="0">
                                <a:solidFill>
                                  <a:schemeClr val="tx1"/>
                                </a:solidFill>
                                <a:latin typeface="Cambria Math" panose="02040503050406030204" pitchFamily="18" charset="0"/>
                              </a:rPr>
                              <m:t>2</m:t>
                            </m:r>
                          </m:sup>
                        </m:sSup>
                      </m:num>
                      <m:den>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𝑓</m:t>
                            </m:r>
                          </m:e>
                          <m:sub>
                            <m:r>
                              <a:rPr lang="en-IN" sz="1800" b="0" i="1" smtClean="0">
                                <a:solidFill>
                                  <a:schemeClr val="tx1"/>
                                </a:solidFill>
                                <a:latin typeface="Cambria Math" panose="02040503050406030204" pitchFamily="18" charset="0"/>
                              </a:rPr>
                              <m:t>2</m:t>
                            </m:r>
                          </m:sub>
                          <m:sup>
                            <m:r>
                              <a:rPr lang="en-IN" sz="1800" b="0" i="1" smtClean="0">
                                <a:solidFill>
                                  <a:schemeClr val="tx1"/>
                                </a:solidFill>
                                <a:latin typeface="Cambria Math" panose="02040503050406030204" pitchFamily="18" charset="0"/>
                              </a:rPr>
                              <m:t>2</m:t>
                            </m:r>
                          </m:sup>
                        </m:sSubSup>
                      </m:den>
                    </m:f>
                  </m:oMath>
                </a14:m>
                <a:r>
                  <a:rPr lang="en-IN" sz="1800" dirty="0">
                    <a:solidFill>
                      <a:schemeClr val="tx1"/>
                    </a:solidFill>
                    <a:latin typeface="Book Antiqua" panose="02040602050305030304" pitchFamily="18" charset="0"/>
                  </a:rPr>
                  <a:t>  </a:t>
                </a:r>
              </a:p>
              <a:p>
                <a:pPr marL="0" indent="0">
                  <a:lnSpc>
                    <a:spcPct val="150000"/>
                  </a:lnSpc>
                  <a:spcBef>
                    <a:spcPts val="600"/>
                  </a:spcBef>
                  <a:spcAft>
                    <a:spcPts val="600"/>
                  </a:spcAft>
                  <a:buNone/>
                </a:pPr>
                <a:r>
                  <a:rPr lang="en-IN" sz="2400" dirty="0">
                    <a:solidFill>
                      <a:srgbClr val="0B2BB5"/>
                    </a:solidFill>
                    <a:latin typeface="Gabriola" panose="04040605051002020D02" pitchFamily="82" charset="0"/>
                  </a:rPr>
                  <a:t>wit</a:t>
                </a:r>
                <a:r>
                  <a:rPr lang="en-IN" sz="1800" dirty="0">
                    <a:solidFill>
                      <a:srgbClr val="0B2BB5"/>
                    </a:solidFill>
                    <a:latin typeface="Book Antiqua" panose="02040602050305030304" pitchFamily="18" charset="0"/>
                  </a:rPr>
                  <a:t>h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𝑓</m:t>
                        </m:r>
                      </m:e>
                      <m:sub>
                        <m:r>
                          <a:rPr lang="en-IN" sz="1800" b="0" i="1" smtClean="0">
                            <a:solidFill>
                              <a:schemeClr val="tx1"/>
                            </a:solidFill>
                            <a:latin typeface="Cambria Math" panose="02040503050406030204" pitchFamily="18" charset="0"/>
                          </a:rPr>
                          <m:t>1</m:t>
                        </m:r>
                      </m:sub>
                    </m:sSub>
                    <m:r>
                      <a:rPr lang="en-IN" sz="1800" b="0" i="1" smtClean="0">
                        <a:solidFill>
                          <a:schemeClr val="tx1"/>
                        </a:solidFill>
                        <a:latin typeface="Cambria Math" panose="02040503050406030204" pitchFamily="18" charset="0"/>
                      </a:rPr>
                      <m:t>=0.4 </m:t>
                    </m:r>
                    <m:r>
                      <m:rPr>
                        <m:sty m:val="p"/>
                      </m:rPr>
                      <a:rPr lang="en-IN" sz="1800" b="0" i="0" smtClean="0">
                        <a:solidFill>
                          <a:schemeClr val="tx1"/>
                        </a:solidFill>
                        <a:latin typeface="Cambria Math" panose="02040503050406030204" pitchFamily="18" charset="0"/>
                      </a:rPr>
                      <m:t>mHz</m:t>
                    </m:r>
                  </m:oMath>
                </a14:m>
                <a:r>
                  <a:rPr lang="en-IN" sz="1800" dirty="0">
                    <a:solidFill>
                      <a:schemeClr val="tx1"/>
                    </a:solidFill>
                    <a:latin typeface="Book Antiqua" panose="02040602050305030304" pitchFamily="18" charset="0"/>
                  </a:rPr>
                  <a:t> </a:t>
                </a:r>
                <a:r>
                  <a:rPr lang="en-IN" sz="1800" dirty="0">
                    <a:solidFill>
                      <a:srgbClr val="0B2BB5"/>
                    </a:solidFill>
                    <a:latin typeface="Book Antiqua" panose="02040602050305030304" pitchFamily="18" charset="0"/>
                  </a:rPr>
                  <a:t>and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𝑓</m:t>
                        </m:r>
                      </m:e>
                      <m:sub>
                        <m:r>
                          <a:rPr lang="en-IN" sz="1800" b="0" i="1" smtClean="0">
                            <a:solidFill>
                              <a:schemeClr val="tx1"/>
                            </a:solidFill>
                            <a:latin typeface="Cambria Math" panose="02040503050406030204" pitchFamily="18" charset="0"/>
                          </a:rPr>
                          <m:t>2</m:t>
                        </m:r>
                      </m:sub>
                    </m:sSub>
                    <m:r>
                      <a:rPr lang="en-IN" sz="1800" b="0" i="1" smtClean="0">
                        <a:solidFill>
                          <a:schemeClr val="tx1"/>
                        </a:solidFill>
                        <a:latin typeface="Cambria Math" panose="02040503050406030204" pitchFamily="18" charset="0"/>
                      </a:rPr>
                      <m:t>=25 </m:t>
                    </m:r>
                    <m:r>
                      <m:rPr>
                        <m:sty m:val="p"/>
                      </m:rPr>
                      <a:rPr lang="en-IN" sz="1800" b="0" i="0" smtClean="0">
                        <a:solidFill>
                          <a:schemeClr val="tx1"/>
                        </a:solidFill>
                        <a:latin typeface="Cambria Math" panose="02040503050406030204" pitchFamily="18" charset="0"/>
                      </a:rPr>
                      <m:t>mHz</m:t>
                    </m:r>
                  </m:oMath>
                </a14:m>
                <a:r>
                  <a:rPr lang="en-IN" sz="1800" dirty="0">
                    <a:solidFill>
                      <a:srgbClr val="0B2BB5"/>
                    </a:solidFill>
                    <a:latin typeface="Book Antiqua" panose="02040602050305030304" pitchFamily="18" charset="0"/>
                  </a:rPr>
                  <a:t>.</a:t>
                </a:r>
              </a:p>
              <a:p>
                <a:pPr>
                  <a:lnSpc>
                    <a:spcPct val="150000"/>
                  </a:lnSpc>
                  <a:spcBef>
                    <a:spcPts val="600"/>
                  </a:spcBef>
                  <a:spcAft>
                    <a:spcPts val="600"/>
                  </a:spcAft>
                  <a:buFont typeface="Wingdings" panose="05000000000000000000" pitchFamily="2" charset="2"/>
                  <a:buChar char="Ø"/>
                </a:pPr>
                <a:r>
                  <a:rPr lang="en-IN" sz="2400" dirty="0">
                    <a:solidFill>
                      <a:srgbClr val="702A2A"/>
                    </a:solidFill>
                    <a:latin typeface="Gabriola" panose="04040605051002020D02" pitchFamily="82" charset="0"/>
                  </a:rPr>
                  <a:t>We shall now compare the proposed sensitivity of the LISA observatory (</a:t>
                </a:r>
                <a14:m>
                  <m:oMath xmlns:m="http://schemas.openxmlformats.org/officeDocument/2006/math">
                    <m:rad>
                      <m:radPr>
                        <m:degHide m:val="on"/>
                        <m:ctrlPr>
                          <a:rPr lang="en-IN" sz="1800" b="0" i="1" smtClean="0">
                            <a:solidFill>
                              <a:schemeClr val="tx1"/>
                            </a:solidFill>
                            <a:latin typeface="Cambria Math" panose="02040503050406030204" pitchFamily="18" charset="0"/>
                          </a:rPr>
                        </m:ctrlPr>
                      </m:radPr>
                      <m:deg/>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m:rPr>
                                <m:sty m:val="p"/>
                              </m:rPr>
                              <a:rPr lang="en-IN" sz="1800" b="0" i="0" smtClean="0">
                                <a:solidFill>
                                  <a:schemeClr val="tx1"/>
                                </a:solidFill>
                                <a:latin typeface="Cambria Math" panose="02040503050406030204" pitchFamily="18" charset="0"/>
                              </a:rPr>
                              <m:t>h</m:t>
                            </m:r>
                            <m:r>
                              <a:rPr lang="en-IN" sz="1800" b="0" i="0" smtClean="0">
                                <a:solidFill>
                                  <a:schemeClr val="tx1"/>
                                </a:solidFill>
                                <a:latin typeface="Cambria Math" panose="02040503050406030204" pitchFamily="18" charset="0"/>
                              </a:rPr>
                              <m:t>,</m:t>
                            </m:r>
                            <m:r>
                              <m:rPr>
                                <m:sty m:val="p"/>
                              </m:rPr>
                              <a:rPr lang="en-IN" sz="1800" b="0" i="0" smtClean="0">
                                <a:solidFill>
                                  <a:schemeClr val="tx1"/>
                                </a:solidFill>
                                <a:latin typeface="Cambria Math" panose="02040503050406030204" pitchFamily="18" charset="0"/>
                              </a:rPr>
                              <m:t>SciRD</m:t>
                            </m:r>
                          </m:sub>
                        </m:sSub>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𝑓</m:t>
                        </m:r>
                        <m:r>
                          <a:rPr lang="en-IN" sz="1800" b="0" i="1" smtClean="0">
                            <a:solidFill>
                              <a:schemeClr val="tx1"/>
                            </a:solidFill>
                            <a:latin typeface="Cambria Math" panose="02040503050406030204" pitchFamily="18" charset="0"/>
                          </a:rPr>
                          <m:t>)</m:t>
                        </m:r>
                      </m:e>
                    </m:rad>
                    <m:r>
                      <a:rPr lang="en-IN" sz="1800" b="0" i="1" smtClean="0">
                        <a:solidFill>
                          <a:srgbClr val="702A2A"/>
                        </a:solidFill>
                        <a:latin typeface="Cambria Math" panose="02040503050406030204" pitchFamily="18" charset="0"/>
                      </a:rPr>
                      <m:t> </m:t>
                    </m:r>
                    <m:r>
                      <m:rPr>
                        <m:sty m:val="p"/>
                      </m:rPr>
                      <a:rPr lang="en-IN" sz="1800" b="0" i="0" smtClean="0">
                        <a:solidFill>
                          <a:srgbClr val="702A2A"/>
                        </a:solidFill>
                        <a:latin typeface="Cambria Math" panose="02040503050406030204" pitchFamily="18" charset="0"/>
                      </a:rPr>
                      <m:t>H</m:t>
                    </m:r>
                    <m:sSup>
                      <m:sSupPr>
                        <m:ctrlPr>
                          <a:rPr lang="en-IN" sz="1800" b="0" i="1" smtClean="0">
                            <a:solidFill>
                              <a:srgbClr val="702A2A"/>
                            </a:solidFill>
                            <a:latin typeface="Cambria Math" panose="02040503050406030204" pitchFamily="18" charset="0"/>
                          </a:rPr>
                        </m:ctrlPr>
                      </m:sSupPr>
                      <m:e>
                        <m:r>
                          <m:rPr>
                            <m:sty m:val="p"/>
                          </m:rPr>
                          <a:rPr lang="en-IN" sz="1800" b="0" i="0" smtClean="0">
                            <a:solidFill>
                              <a:srgbClr val="702A2A"/>
                            </a:solidFill>
                            <a:latin typeface="Cambria Math" panose="02040503050406030204" pitchFamily="18" charset="0"/>
                          </a:rPr>
                          <m:t>z</m:t>
                        </m:r>
                      </m:e>
                      <m:sup>
                        <m:r>
                          <a:rPr lang="en-IN" sz="1800" b="0" i="0" smtClean="0">
                            <a:solidFill>
                              <a:srgbClr val="702A2A"/>
                            </a:solidFill>
                            <a:latin typeface="Cambria Math" panose="02040503050406030204" pitchFamily="18" charset="0"/>
                          </a:rPr>
                          <m:t>−</m:t>
                        </m:r>
                        <m:f>
                          <m:fPr>
                            <m:ctrlPr>
                              <a:rPr lang="en-IN" sz="1800" b="0" i="1" smtClean="0">
                                <a:solidFill>
                                  <a:srgbClr val="702A2A"/>
                                </a:solidFill>
                                <a:latin typeface="Cambria Math" panose="02040503050406030204" pitchFamily="18" charset="0"/>
                              </a:rPr>
                            </m:ctrlPr>
                          </m:fPr>
                          <m:num>
                            <m:r>
                              <a:rPr lang="en-IN" sz="1800" b="0" i="0" smtClean="0">
                                <a:solidFill>
                                  <a:srgbClr val="702A2A"/>
                                </a:solidFill>
                                <a:latin typeface="Cambria Math" panose="02040503050406030204" pitchFamily="18" charset="0"/>
                              </a:rPr>
                              <m:t>1</m:t>
                            </m:r>
                          </m:num>
                          <m:den>
                            <m:r>
                              <a:rPr lang="en-IN" sz="1800" b="0" i="0" smtClean="0">
                                <a:solidFill>
                                  <a:srgbClr val="702A2A"/>
                                </a:solidFill>
                                <a:latin typeface="Cambria Math" panose="02040503050406030204" pitchFamily="18" charset="0"/>
                              </a:rPr>
                              <m:t>2</m:t>
                            </m:r>
                          </m:den>
                        </m:f>
                      </m:sup>
                    </m:sSup>
                  </m:oMath>
                </a14:m>
                <a:r>
                  <a:rPr lang="en-IN" sz="2400" dirty="0">
                    <a:solidFill>
                      <a:srgbClr val="702A2A"/>
                    </a:solidFill>
                    <a:latin typeface="Gabriola" panose="04040605051002020D02" pitchFamily="82" charset="0"/>
                  </a:rPr>
                  <a:t>) with the sensitivity of our BEC-based graviton detector </a:t>
                </a:r>
                <a14:m>
                  <m:oMath xmlns:m="http://schemas.openxmlformats.org/officeDocument/2006/math">
                    <m:d>
                      <m:dPr>
                        <m:ctrlPr>
                          <a:rPr lang="en-IN" sz="1800" b="0" i="1" smtClean="0">
                            <a:solidFill>
                              <a:srgbClr val="702A2A"/>
                            </a:solidFill>
                            <a:latin typeface="Cambria Math" panose="02040503050406030204" pitchFamily="18" charset="0"/>
                          </a:rPr>
                        </m:ctrlPr>
                      </m:dPr>
                      <m:e>
                        <m:f>
                          <m:fPr>
                            <m:ctrlPr>
                              <a:rPr lang="en-IN" sz="1800" b="0" i="1" smtClean="0">
                                <a:solidFill>
                                  <a:schemeClr val="tx1"/>
                                </a:solidFill>
                                <a:latin typeface="Cambria Math" panose="02040503050406030204" pitchFamily="18" charset="0"/>
                              </a:rPr>
                            </m:ctrlPr>
                          </m:fPr>
                          <m:num>
                            <m:sSub>
                              <m:sSubPr>
                                <m:ctrlPr>
                                  <a:rPr lang="en-IN" sz="1800" b="0" i="1" smtClean="0">
                                    <a:solidFill>
                                      <a:schemeClr val="tx1"/>
                                    </a:solidFill>
                                    <a:latin typeface="Cambria Math" panose="02040503050406030204" pitchFamily="18" charset="0"/>
                                  </a:rPr>
                                </m:ctrlPr>
                              </m:sSubPr>
                              <m:e>
                                <m:rad>
                                  <m:radPr>
                                    <m:degHide m:val="on"/>
                                    <m:ctrlPr>
                                      <a:rPr lang="en-IN" sz="1800" b="0" i="1" smtClean="0">
                                        <a:solidFill>
                                          <a:schemeClr val="tx1"/>
                                        </a:solidFill>
                                        <a:latin typeface="Cambria Math" panose="02040503050406030204" pitchFamily="18" charset="0"/>
                                      </a:rPr>
                                    </m:ctrlPr>
                                  </m:radPr>
                                  <m:deg/>
                                  <m:e>
                                    <m:d>
                                      <m:dPr>
                                        <m:begChr m:val="⟨"/>
                                        <m:endChr m:val="⟩"/>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r>
                                                  <m:rPr>
                                                    <m:sty m:val="p"/>
                                                  </m:rPr>
                                                  <a:rPr lang="en-IN" sz="1800" b="0" i="0" smtClean="0">
                                                    <a:solidFill>
                                                      <a:schemeClr val="tx1"/>
                                                    </a:solidFill>
                                                    <a:latin typeface="Cambria Math" panose="02040503050406030204" pitchFamily="18" charset="0"/>
                                                  </a:rPr>
                                                  <m:t>Δ</m:t>
                                                </m:r>
                                                <m:r>
                                                  <a:rPr lang="en-IN" sz="1800" b="0" i="1" smtClean="0">
                                                    <a:solidFill>
                                                      <a:schemeClr val="tx1"/>
                                                    </a:solidFill>
                                                    <a:latin typeface="Cambria Math" panose="02040503050406030204" pitchFamily="18" charset="0"/>
                                                  </a:rPr>
                                                  <m:t>𝜀</m:t>
                                                </m:r>
                                              </m:e>
                                            </m:d>
                                          </m:e>
                                          <m:sup>
                                            <m:r>
                                              <a:rPr lang="en-IN" sz="1800" b="0" i="1" smtClean="0">
                                                <a:solidFill>
                                                  <a:schemeClr val="tx1"/>
                                                </a:solidFill>
                                                <a:latin typeface="Cambria Math" panose="02040503050406030204" pitchFamily="18" charset="0"/>
                                              </a:rPr>
                                              <m:t>2</m:t>
                                            </m:r>
                                          </m:sup>
                                        </m:sSup>
                                      </m:e>
                                    </m:d>
                                  </m:e>
                                </m:rad>
                              </m:e>
                              <m:sub>
                                <m:r>
                                  <m:rPr>
                                    <m:sty m:val="p"/>
                                  </m:rPr>
                                  <a:rPr lang="en-IN" sz="1800" b="0" i="0" smtClean="0">
                                    <a:solidFill>
                                      <a:schemeClr val="tx1"/>
                                    </a:solidFill>
                                    <a:latin typeface="Cambria Math" panose="02040503050406030204" pitchFamily="18" charset="0"/>
                                  </a:rPr>
                                  <m:t>min</m:t>
                                </m:r>
                              </m:sub>
                            </m:sSub>
                          </m:num>
                          <m:den>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𝑓</m:t>
                                </m:r>
                              </m:e>
                            </m:rad>
                          </m:den>
                        </m:f>
                      </m:e>
                    </m:d>
                  </m:oMath>
                </a14:m>
                <a:r>
                  <a:rPr lang="en-IN" sz="2400" dirty="0">
                    <a:solidFill>
                      <a:srgbClr val="702A2A"/>
                    </a:solidFill>
                    <a:latin typeface="Gabriola" panose="04040605051002020D02" pitchFamily="82" charset="0"/>
                  </a:rPr>
                  <a:t>.</a:t>
                </a: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Before plotting it is required to understand that the number of measurements has been expressed as </a:t>
                </a:r>
                <a14:m>
                  <m:oMath xmlns:m="http://schemas.openxmlformats.org/officeDocument/2006/math">
                    <m:r>
                      <a:rPr lang="en-IN" sz="1800" i="1" smtClean="0">
                        <a:solidFill>
                          <a:schemeClr val="tx1"/>
                        </a:solidFill>
                        <a:latin typeface="Cambria Math" panose="02040503050406030204" pitchFamily="18" charset="0"/>
                      </a:rPr>
                      <m:t>𝔑</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𝜏</m:t>
                            </m:r>
                          </m:e>
                          <m:sub>
                            <m:r>
                              <m:rPr>
                                <m:sty m:val="p"/>
                              </m:rPr>
                              <a:rPr lang="en-IN" sz="1800" b="0" i="0" smtClean="0">
                                <a:solidFill>
                                  <a:schemeClr val="tx1"/>
                                </a:solidFill>
                                <a:latin typeface="Cambria Math" panose="02040503050406030204" pitchFamily="18" charset="0"/>
                              </a:rPr>
                              <m:t>obs</m:t>
                            </m:r>
                          </m:sub>
                        </m:sSub>
                      </m:num>
                      <m:den>
                        <m:r>
                          <a:rPr lang="en-IN" sz="1800" b="0" i="1" smtClean="0">
                            <a:solidFill>
                              <a:schemeClr val="tx1"/>
                            </a:solidFill>
                            <a:latin typeface="Cambria Math" panose="02040503050406030204" pitchFamily="18" charset="0"/>
                          </a:rPr>
                          <m:t>𝜏</m:t>
                        </m:r>
                      </m:den>
                    </m:f>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with</a:t>
                </a:r>
                <a:r>
                  <a:rPr lang="en-IN" sz="1800" dirty="0">
                    <a:solidFill>
                      <a:srgbClr val="0B2BB5"/>
                    </a:solidFill>
                    <a:latin typeface="Gabriola" panose="04040605051002020D02" pitchFamily="82" charset="0"/>
                  </a:rPr>
                  <a:t> </a:t>
                </a:r>
                <a14:m>
                  <m:oMath xmlns:m="http://schemas.openxmlformats.org/officeDocument/2006/math">
                    <m:sSub>
                      <m:sSubPr>
                        <m:ctrlPr>
                          <a:rPr lang="en-IN" sz="1800" i="1" smtClean="0">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𝜏</m:t>
                        </m:r>
                      </m:e>
                      <m:sub>
                        <m:r>
                          <m:rPr>
                            <m:sty m:val="p"/>
                          </m:rPr>
                          <a:rPr lang="en-IN" sz="1800">
                            <a:solidFill>
                              <a:schemeClr val="tx1"/>
                            </a:solidFill>
                            <a:latin typeface="Cambria Math" panose="02040503050406030204" pitchFamily="18" charset="0"/>
                          </a:rPr>
                          <m:t>obs</m:t>
                        </m:r>
                      </m:sub>
                    </m:sSub>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denoting the total time of observation and</a:t>
                </a:r>
                <a:r>
                  <a:rPr lang="en-IN" sz="1800" dirty="0">
                    <a:solidFill>
                      <a:srgbClr val="0B2BB5"/>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𝜏</m:t>
                    </m:r>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denoting the time for a single measurement.</a:t>
                </a: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parameter values used are given by </a:t>
                </a:r>
                <a14:m>
                  <m:oMath xmlns:m="http://schemas.openxmlformats.org/officeDocument/2006/math">
                    <m:r>
                      <a:rPr lang="en-IN" sz="1800" b="0" i="1" smtClean="0">
                        <a:solidFill>
                          <a:schemeClr val="tx1"/>
                        </a:solidFill>
                        <a:latin typeface="Cambria Math" panose="02040503050406030204" pitchFamily="18" charset="0"/>
                      </a:rPr>
                      <m:t>𝜏</m:t>
                    </m:r>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10</m:t>
                        </m:r>
                      </m:e>
                      <m:sup>
                        <m:r>
                          <a:rPr lang="en-IN" sz="1800" b="0" i="1" smtClean="0">
                            <a:solidFill>
                              <a:schemeClr val="tx1"/>
                            </a:solidFill>
                            <a:latin typeface="Cambria Math" panose="02040503050406030204" pitchFamily="18" charset="0"/>
                          </a:rPr>
                          <m:t>−6</m:t>
                        </m:r>
                      </m:sup>
                    </m:sSup>
                    <m:r>
                      <a:rPr lang="en-IN" sz="1800" b="0" i="1" smtClean="0">
                        <a:solidFill>
                          <a:schemeClr val="tx1"/>
                        </a:solidFill>
                        <a:latin typeface="Cambria Math" panose="02040503050406030204" pitchFamily="18" charset="0"/>
                      </a:rPr>
                      <m:t> </m:t>
                    </m:r>
                    <m:r>
                      <m:rPr>
                        <m:sty m:val="p"/>
                      </m:rPr>
                      <a:rPr lang="en-IN" sz="1800" b="0" i="0" smtClean="0">
                        <a:solidFill>
                          <a:schemeClr val="tx1"/>
                        </a:solidFill>
                        <a:latin typeface="Cambria Math" panose="02040503050406030204" pitchFamily="18" charset="0"/>
                      </a:rPr>
                      <m:t>sec</m:t>
                    </m:r>
                    <m:r>
                      <a:rPr lang="en-IN" sz="1800" b="0" i="1" smtClean="0">
                        <a:solidFill>
                          <a:schemeClr val="tx1"/>
                        </a:solidFill>
                        <a:latin typeface="Cambria Math" panose="02040503050406030204" pitchFamily="18" charset="0"/>
                      </a:rPr>
                      <m:t>,  </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𝜏</m:t>
                        </m:r>
                      </m:e>
                      <m:sub>
                        <m:r>
                          <m:rPr>
                            <m:sty m:val="p"/>
                          </m:rPr>
                          <a:rPr lang="en-IN" sz="1800" b="0" i="0" smtClean="0">
                            <a:solidFill>
                              <a:schemeClr val="tx1"/>
                            </a:solidFill>
                            <a:latin typeface="Cambria Math" panose="02040503050406030204" pitchFamily="18" charset="0"/>
                          </a:rPr>
                          <m:t>obs</m:t>
                        </m:r>
                      </m:sub>
                    </m:sSub>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10</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 </m:t>
                    </m:r>
                    <m:r>
                      <m:rPr>
                        <m:sty m:val="p"/>
                      </m:rPr>
                      <a:rPr lang="en-IN" sz="1800" b="0" i="0" smtClean="0">
                        <a:solidFill>
                          <a:schemeClr val="tx1"/>
                        </a:solidFill>
                        <a:latin typeface="Cambria Math" panose="02040503050406030204" pitchFamily="18" charset="0"/>
                      </a:rPr>
                      <m:t>sec</m:t>
                    </m:r>
                    <m:r>
                      <a:rPr lang="en-IN" sz="1800" b="0" i="0" smtClean="0">
                        <a:solidFill>
                          <a:schemeClr val="tx1"/>
                        </a:solidFill>
                        <a:latin typeface="Cambria Math" panose="02040503050406030204" pitchFamily="18" charset="0"/>
                      </a:rPr>
                      <m:t>, </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𝐿</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10</m:t>
                        </m:r>
                      </m:e>
                      <m:sup>
                        <m:r>
                          <a:rPr lang="en-IN" sz="1800" b="0" i="1" smtClean="0">
                            <a:solidFill>
                              <a:schemeClr val="tx1"/>
                            </a:solidFill>
                            <a:latin typeface="Cambria Math" panose="02040503050406030204" pitchFamily="18" charset="0"/>
                          </a:rPr>
                          <m:t>−3</m:t>
                        </m:r>
                      </m:sup>
                    </m:sSup>
                    <m:r>
                      <a:rPr lang="en-IN" sz="1800" b="0" i="0" smtClean="0">
                        <a:solidFill>
                          <a:schemeClr val="tx1"/>
                        </a:solidFill>
                        <a:latin typeface="Cambria Math" panose="02040503050406030204" pitchFamily="18" charset="0"/>
                      </a:rPr>
                      <m:t> </m:t>
                    </m:r>
                    <m:r>
                      <m:rPr>
                        <m:sty m:val="p"/>
                      </m:rPr>
                      <a:rPr lang="en-IN" sz="1800" b="0" i="0" smtClean="0">
                        <a:solidFill>
                          <a:schemeClr val="tx1"/>
                        </a:solidFill>
                        <a:latin typeface="Cambria Math" panose="02040503050406030204" pitchFamily="18" charset="0"/>
                      </a:rPr>
                      <m:t>m</m:t>
                    </m:r>
                    <m:r>
                      <a:rPr lang="en-IN" sz="1800" b="0" i="0" smtClean="0">
                        <a:solidFill>
                          <a:schemeClr val="tx1"/>
                        </a:solidFill>
                        <a:latin typeface="Cambria Math" panose="02040503050406030204" pitchFamily="18" charset="0"/>
                      </a:rPr>
                      <m:t>, </m:t>
                    </m:r>
                    <m:r>
                      <m:rPr>
                        <m:sty m:val="p"/>
                      </m:rPr>
                      <a:rPr lang="en-IN" sz="1800" b="0" i="0" smtClean="0">
                        <a:solidFill>
                          <a:srgbClr val="0B2BB5"/>
                        </a:solidFill>
                        <a:latin typeface="Cambria Math" panose="02040503050406030204" pitchFamily="18" charset="0"/>
                      </a:rPr>
                      <m:t>and</m:t>
                    </m:r>
                    <m:r>
                      <a:rPr lang="en-IN" sz="1800" b="0" i="0" smtClean="0">
                        <a:solidFill>
                          <a:srgbClr val="0B2BB5"/>
                        </a:solidFill>
                        <a:latin typeface="Cambria Math" panose="02040503050406030204" pitchFamily="18" charset="0"/>
                      </a:rPr>
                      <m:t> </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𝑐</m:t>
                        </m:r>
                      </m:e>
                      <m:sub>
                        <m:r>
                          <a:rPr lang="en-IN" sz="1800" b="0" i="1" smtClean="0">
                            <a:solidFill>
                              <a:schemeClr val="tx1"/>
                            </a:solidFill>
                            <a:latin typeface="Cambria Math" panose="02040503050406030204" pitchFamily="18" charset="0"/>
                          </a:rPr>
                          <m:t>𝑠</m:t>
                        </m:r>
                      </m:sub>
                    </m:sSub>
                    <m:r>
                      <a:rPr lang="en-IN" sz="1800" b="0" i="1" smtClean="0">
                        <a:solidFill>
                          <a:schemeClr val="tx1"/>
                        </a:solidFill>
                        <a:latin typeface="Cambria Math" panose="02040503050406030204" pitchFamily="18" charset="0"/>
                      </a:rPr>
                      <m:t>=0.012 </m:t>
                    </m:r>
                    <m:r>
                      <m:rPr>
                        <m:sty m:val="p"/>
                      </m:rPr>
                      <a:rPr lang="en-IN" sz="1800" b="0" i="0" smtClean="0">
                        <a:solidFill>
                          <a:schemeClr val="tx1"/>
                        </a:solidFill>
                        <a:latin typeface="Cambria Math" panose="02040503050406030204" pitchFamily="18" charset="0"/>
                      </a:rPr>
                      <m:t>m</m:t>
                    </m:r>
                    <m:r>
                      <a:rPr lang="en-IN" sz="1800" b="0" i="0"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m:rPr>
                            <m:sty m:val="p"/>
                          </m:rPr>
                          <a:rPr lang="en-IN" sz="1800">
                            <a:solidFill>
                              <a:schemeClr val="tx1"/>
                            </a:solidFill>
                            <a:latin typeface="Cambria Math" panose="02040503050406030204" pitchFamily="18" charset="0"/>
                          </a:rPr>
                          <m:t>sec</m:t>
                        </m:r>
                      </m:e>
                      <m:sup>
                        <m:r>
                          <a:rPr lang="en-IN" sz="1800" b="0" i="0" smtClean="0">
                            <a:solidFill>
                              <a:schemeClr val="tx1"/>
                            </a:solidFill>
                            <a:latin typeface="Cambria Math" panose="02040503050406030204" pitchFamily="18" charset="0"/>
                          </a:rPr>
                          <m:t>−1</m:t>
                        </m:r>
                      </m:sup>
                    </m:sSup>
                    <m:r>
                      <a:rPr lang="en-IN" sz="1800" b="0" i="0" smtClean="0">
                        <a:solidFill>
                          <a:srgbClr val="0B2BB5"/>
                        </a:solidFill>
                        <a:latin typeface="Cambria Math" panose="02040503050406030204" pitchFamily="18" charset="0"/>
                      </a:rPr>
                      <m:t>.</m:t>
                    </m:r>
                  </m:oMath>
                </a14:m>
                <a:endParaRPr lang="en-IN" sz="1800" dirty="0">
                  <a:solidFill>
                    <a:srgbClr val="0B2BB5"/>
                  </a:solidFill>
                  <a:latin typeface="Gabriola" panose="04040605051002020D02" pitchFamily="82" charset="0"/>
                </a:endParaRPr>
              </a:p>
              <a:p>
                <a:pPr>
                  <a:lnSpc>
                    <a:spcPct val="150000"/>
                  </a:lnSpc>
                  <a:spcBef>
                    <a:spcPts val="600"/>
                  </a:spcBef>
                  <a:spcAft>
                    <a:spcPts val="600"/>
                  </a:spcAft>
                  <a:buFont typeface="Wingdings" panose="05000000000000000000" pitchFamily="2" charset="2"/>
                  <a:buChar char="Ø"/>
                </a:pPr>
                <a:endParaRPr lang="en-IN" sz="2400" dirty="0">
                  <a:solidFill>
                    <a:srgbClr val="0B2BB5"/>
                  </a:solidFill>
                  <a:latin typeface="Gabriola" panose="04040605051002020D02" pitchFamily="82" charset="0"/>
                </a:endParaRPr>
              </a:p>
              <a:p>
                <a:pPr>
                  <a:lnSpc>
                    <a:spcPct val="150000"/>
                  </a:lnSpc>
                  <a:spcBef>
                    <a:spcPts val="600"/>
                  </a:spcBef>
                  <a:spcAft>
                    <a:spcPts val="600"/>
                  </a:spcAft>
                  <a:buFont typeface="Wingdings" panose="05000000000000000000" pitchFamily="2" charset="2"/>
                  <a:buChar char="Ø"/>
                </a:pPr>
                <a:endParaRPr lang="en-IN" sz="1800" dirty="0">
                  <a:solidFill>
                    <a:srgbClr val="0B2BB5"/>
                  </a:solidFill>
                  <a:latin typeface="Book Antiqua" panose="02040602050305030304" pitchFamily="18" charset="0"/>
                </a:endParaRP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302754" y="136524"/>
                <a:ext cx="11586491" cy="6522025"/>
              </a:xfrm>
              <a:blipFill>
                <a:blip r:embed="rId3"/>
                <a:stretch>
                  <a:fillRect l="-684" r="-263" b="-1028"/>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9D015CFB-A753-AA00-7BF5-93E5C779E4C0}"/>
              </a:ext>
            </a:extLst>
          </p:cNvPr>
          <p:cNvSpPr>
            <a:spLocks noGrp="1"/>
          </p:cNvSpPr>
          <p:nvPr>
            <p:ph type="sldNum" sz="quarter" idx="12"/>
          </p:nvPr>
        </p:nvSpPr>
        <p:spPr/>
        <p:txBody>
          <a:bodyPr/>
          <a:lstStyle/>
          <a:p>
            <a:fld id="{1F389A8C-0E70-4ABF-BB80-974D4641D6A7}" type="slidenum">
              <a:rPr lang="en-IN" smtClean="0"/>
              <a:t>32</a:t>
            </a:fld>
            <a:endParaRPr lang="en-IN" dirty="0"/>
          </a:p>
        </p:txBody>
      </p:sp>
    </p:spTree>
    <p:extLst>
      <p:ext uri="{BB962C8B-B14F-4D97-AF65-F5344CB8AC3E}">
        <p14:creationId xmlns:p14="http://schemas.microsoft.com/office/powerpoint/2010/main" val="2197904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02754" y="220928"/>
            <a:ext cx="11586491" cy="6548087"/>
          </a:xfrm>
        </p:spPr>
        <p:txBody>
          <a:bodyPr>
            <a:normAutofit/>
          </a:bodyPr>
          <a:lstStyle/>
          <a:p>
            <a:pPr algn="just">
              <a:lnSpc>
                <a:spcPct val="150000"/>
              </a:lnSpc>
              <a:spcBef>
                <a:spcPts val="1200"/>
              </a:spcBef>
              <a:spcAft>
                <a:spcPts val="600"/>
              </a:spcAft>
              <a:buFont typeface="Wingdings" panose="05000000000000000000" pitchFamily="2" charset="2"/>
              <a:buChar char="v"/>
            </a:pPr>
            <a:r>
              <a:rPr lang="en-IN" sz="2400" dirty="0">
                <a:solidFill>
                  <a:srgbClr val="0B2BB5"/>
                </a:solidFill>
                <a:latin typeface="Gabriola" panose="04040605051002020D02" pitchFamily="82" charset="0"/>
              </a:rPr>
              <a:t>At first we plot the case of the proposed </a:t>
            </a:r>
            <a:r>
              <a:rPr lang="en-IN" sz="2400" b="1" dirty="0">
                <a:solidFill>
                  <a:srgbClr val="702A2A"/>
                </a:solidFill>
                <a:latin typeface="Gabriola" panose="04040605051002020D02" pitchFamily="82" charset="0"/>
              </a:rPr>
              <a:t>SciRD data</a:t>
            </a:r>
            <a:r>
              <a:rPr lang="en-IN" sz="2400" b="1"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with the </a:t>
            </a:r>
            <a:r>
              <a:rPr lang="en-IN" sz="2400" b="1" dirty="0">
                <a:solidFill>
                  <a:srgbClr val="702A2A"/>
                </a:solidFill>
                <a:latin typeface="Gabriola" panose="04040605051002020D02" pitchFamily="82" charset="0"/>
              </a:rPr>
              <a:t>BEC sensitivity formula for gravitons </a:t>
            </a:r>
            <a:r>
              <a:rPr lang="en-IN" sz="2400" dirty="0">
                <a:solidFill>
                  <a:srgbClr val="0B2BB5"/>
                </a:solidFill>
                <a:latin typeface="Gabriola" panose="04040605051002020D02" pitchFamily="82" charset="0"/>
              </a:rPr>
              <a:t>with different initial squeezing parameter.</a:t>
            </a:r>
          </a:p>
        </p:txBody>
      </p:sp>
      <p:pic>
        <p:nvPicPr>
          <p:cNvPr id="4" name="Picture 3">
            <a:extLst>
              <a:ext uri="{FF2B5EF4-FFF2-40B4-BE49-F238E27FC236}">
                <a16:creationId xmlns:a16="http://schemas.microsoft.com/office/drawing/2014/main" id="{E56B689A-66A4-12D2-3346-94C7E25420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2894" y="1610194"/>
            <a:ext cx="8806212" cy="5026878"/>
          </a:xfrm>
          <a:prstGeom prst="rect">
            <a:avLst/>
          </a:prstGeom>
        </p:spPr>
      </p:pic>
      <p:sp>
        <p:nvSpPr>
          <p:cNvPr id="2" name="Slide Number Placeholder 1">
            <a:extLst>
              <a:ext uri="{FF2B5EF4-FFF2-40B4-BE49-F238E27FC236}">
                <a16:creationId xmlns:a16="http://schemas.microsoft.com/office/drawing/2014/main" id="{3560083D-FEFB-01B4-D33A-3B273894BE6D}"/>
              </a:ext>
            </a:extLst>
          </p:cNvPr>
          <p:cNvSpPr>
            <a:spLocks noGrp="1"/>
          </p:cNvSpPr>
          <p:nvPr>
            <p:ph type="sldNum" sz="quarter" idx="12"/>
          </p:nvPr>
        </p:nvSpPr>
        <p:spPr/>
        <p:txBody>
          <a:bodyPr/>
          <a:lstStyle/>
          <a:p>
            <a:fld id="{1F389A8C-0E70-4ABF-BB80-974D4641D6A7}" type="slidenum">
              <a:rPr lang="en-IN" smtClean="0"/>
              <a:t>33</a:t>
            </a:fld>
            <a:endParaRPr lang="en-IN" dirty="0"/>
          </a:p>
        </p:txBody>
      </p:sp>
    </p:spTree>
    <p:extLst>
      <p:ext uri="{BB962C8B-B14F-4D97-AF65-F5344CB8AC3E}">
        <p14:creationId xmlns:p14="http://schemas.microsoft.com/office/powerpoint/2010/main" val="18501777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02754" y="220928"/>
            <a:ext cx="11586491" cy="6548087"/>
          </a:xfrm>
        </p:spPr>
        <p:txBody>
          <a:bodyPr>
            <a:normAutofit/>
          </a:bodyPr>
          <a:lstStyle/>
          <a:p>
            <a:pPr>
              <a:lnSpc>
                <a:spcPct val="150000"/>
              </a:lnSpc>
              <a:spcBef>
                <a:spcPts val="1200"/>
              </a:spcBef>
              <a:spcAft>
                <a:spcPts val="600"/>
              </a:spcAft>
              <a:buFont typeface="Wingdings" panose="05000000000000000000" pitchFamily="2" charset="2"/>
              <a:buChar char="v"/>
            </a:pPr>
            <a:r>
              <a:rPr lang="en-IN" sz="2400" dirty="0">
                <a:solidFill>
                  <a:srgbClr val="0B2BB5"/>
                </a:solidFill>
                <a:latin typeface="Gabriola" panose="04040605051002020D02" pitchFamily="82" charset="0"/>
              </a:rPr>
              <a:t>We now compare the case when the graviton has initial squeezing versus when the graviton has no inherent initial squeezing.</a:t>
            </a:r>
          </a:p>
        </p:txBody>
      </p:sp>
      <p:pic>
        <p:nvPicPr>
          <p:cNvPr id="4" name="Picture 3">
            <a:extLst>
              <a:ext uri="{FF2B5EF4-FFF2-40B4-BE49-F238E27FC236}">
                <a16:creationId xmlns:a16="http://schemas.microsoft.com/office/drawing/2014/main" id="{186BBFA4-48A8-F207-862D-4E3DD99A3C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7743" y="1526577"/>
            <a:ext cx="9016512" cy="5194898"/>
          </a:xfrm>
          <a:prstGeom prst="rect">
            <a:avLst/>
          </a:prstGeom>
        </p:spPr>
      </p:pic>
      <p:sp>
        <p:nvSpPr>
          <p:cNvPr id="2" name="Slide Number Placeholder 1">
            <a:extLst>
              <a:ext uri="{FF2B5EF4-FFF2-40B4-BE49-F238E27FC236}">
                <a16:creationId xmlns:a16="http://schemas.microsoft.com/office/drawing/2014/main" id="{641DD5AD-E36A-73AA-508F-D7E9F91F0E91}"/>
              </a:ext>
            </a:extLst>
          </p:cNvPr>
          <p:cNvSpPr>
            <a:spLocks noGrp="1"/>
          </p:cNvSpPr>
          <p:nvPr>
            <p:ph type="sldNum" sz="quarter" idx="12"/>
          </p:nvPr>
        </p:nvSpPr>
        <p:spPr/>
        <p:txBody>
          <a:bodyPr/>
          <a:lstStyle/>
          <a:p>
            <a:fld id="{1F389A8C-0E70-4ABF-BB80-974D4641D6A7}" type="slidenum">
              <a:rPr lang="en-IN" smtClean="0"/>
              <a:t>34</a:t>
            </a:fld>
            <a:endParaRPr lang="en-IN" dirty="0"/>
          </a:p>
        </p:txBody>
      </p:sp>
    </p:spTree>
    <p:extLst>
      <p:ext uri="{BB962C8B-B14F-4D97-AF65-F5344CB8AC3E}">
        <p14:creationId xmlns:p14="http://schemas.microsoft.com/office/powerpoint/2010/main" val="17852208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451063" y="223220"/>
                <a:ext cx="11289874" cy="6411560"/>
              </a:xfrm>
            </p:spPr>
            <p:txBody>
              <a:bodyPr>
                <a:normAutofit fontScale="92500" lnSpcReduction="10000"/>
              </a:bodyPr>
              <a:lstStyle/>
              <a:p>
                <a:pPr algn="just">
                  <a:lnSpc>
                    <a:spcPct val="15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The important observation lies in the fact that the sensitivity lies in the </a:t>
                </a:r>
                <a:r>
                  <a:rPr lang="en-IN" sz="2400" dirty="0">
                    <a:latin typeface="Gabriola" panose="04040605051002020D02" pitchFamily="82" charset="0"/>
                  </a:rPr>
                  <a:t>0.1-10 Hz </a:t>
                </a:r>
                <a:r>
                  <a:rPr lang="en-IN" sz="2400" dirty="0">
                    <a:solidFill>
                      <a:srgbClr val="0B2BB5"/>
                    </a:solidFill>
                    <a:latin typeface="Gabriola" panose="04040605051002020D02" pitchFamily="82" charset="0"/>
                  </a:rPr>
                  <a:t>frequency range.</a:t>
                </a:r>
              </a:p>
              <a:p>
                <a:pPr algn="just">
                  <a:lnSpc>
                    <a:spcPct val="150000"/>
                  </a:lnSpc>
                  <a:spcBef>
                    <a:spcPts val="1200"/>
                  </a:spcBef>
                  <a:spcAft>
                    <a:spcPts val="1200"/>
                  </a:spcAft>
                  <a:buFont typeface="Wingdings" panose="05000000000000000000" pitchFamily="2" charset="2"/>
                  <a:buChar char="Ø"/>
                </a:pPr>
                <a:r>
                  <a:rPr lang="en-IN" sz="2400" dirty="0">
                    <a:solidFill>
                      <a:schemeClr val="accent6">
                        <a:lumMod val="50000"/>
                      </a:schemeClr>
                    </a:solidFill>
                    <a:latin typeface="Gabriola" panose="04040605051002020D02" pitchFamily="82" charset="0"/>
                  </a:rPr>
                  <a:t>This regime of frequency is supposed to be detected in primordial gravitational waves.</a:t>
                </a:r>
              </a:p>
              <a:p>
                <a:pPr algn="just">
                  <a:lnSpc>
                    <a:spcPct val="15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It is important to observe that, we need initial graviton squeezing for BEC-based graviton detection which can be as high as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𝑟</m:t>
                        </m:r>
                      </m:e>
                      <m:sub>
                        <m:r>
                          <a:rPr lang="en-IN" sz="1800" b="0" i="1" smtClean="0">
                            <a:solidFill>
                              <a:schemeClr val="tx1"/>
                            </a:solidFill>
                            <a:latin typeface="Cambria Math" panose="02040503050406030204" pitchFamily="18" charset="0"/>
                          </a:rPr>
                          <m:t>𝑘</m:t>
                        </m:r>
                      </m:sub>
                    </m:sSub>
                    <m:r>
                      <a:rPr lang="en-IN" sz="1800" b="0" i="1" smtClean="0">
                        <a:solidFill>
                          <a:schemeClr val="tx1"/>
                        </a:solidFill>
                        <a:latin typeface="Cambria Math" panose="02040503050406030204" pitchFamily="18" charset="0"/>
                      </a:rPr>
                      <m:t>=45−50</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in gravitational waves coming from the inflationary phase. </a:t>
                </a:r>
              </a:p>
              <a:p>
                <a:pPr algn="just">
                  <a:lnSpc>
                    <a:spcPct val="150000"/>
                  </a:lnSpc>
                  <a:spcBef>
                    <a:spcPts val="1200"/>
                  </a:spcBef>
                  <a:spcAft>
                    <a:spcPts val="1200"/>
                  </a:spcAft>
                  <a:buFont typeface="Wingdings" panose="05000000000000000000" pitchFamily="2" charset="2"/>
                  <a:buChar char="Ø"/>
                </a:pPr>
                <a:r>
                  <a:rPr lang="en-IN" sz="2400" dirty="0">
                    <a:solidFill>
                      <a:schemeClr val="accent6">
                        <a:lumMod val="50000"/>
                      </a:schemeClr>
                    </a:solidFill>
                    <a:latin typeface="Gabriola" panose="04040605051002020D02" pitchFamily="82" charset="0"/>
                  </a:rPr>
                  <a:t>It is important to note that if a gravitational wave comes with no initial squeezing then a BEC with just a squeezing value of </a:t>
                </a:r>
                <a:r>
                  <a:rPr lang="en-IN" sz="2400" dirty="0">
                    <a:latin typeface="Gabriola" panose="04040605051002020D02" pitchFamily="82" charset="0"/>
                  </a:rPr>
                  <a:t>2-3</a:t>
                </a:r>
                <a:r>
                  <a:rPr lang="en-IN" sz="2400" dirty="0">
                    <a:solidFill>
                      <a:schemeClr val="accent6">
                        <a:lumMod val="50000"/>
                      </a:schemeClr>
                    </a:solidFill>
                    <a:latin typeface="Gabriola" panose="04040605051002020D02" pitchFamily="82" charset="0"/>
                  </a:rPr>
                  <a:t> can not detect any classical gravitational wave signature.</a:t>
                </a:r>
              </a:p>
              <a:p>
                <a:pPr algn="just">
                  <a:lnSpc>
                    <a:spcPct val="150000"/>
                  </a:lnSpc>
                  <a:spcBef>
                    <a:spcPts val="1200"/>
                  </a:spcBef>
                  <a:spcAft>
                    <a:spcPts val="1200"/>
                  </a:spcAft>
                  <a:buFont typeface="Wingdings" panose="05000000000000000000" pitchFamily="2" charset="2"/>
                  <a:buChar char="Ø"/>
                </a:pPr>
                <a:r>
                  <a:rPr lang="en-IN" sz="2400" dirty="0">
                    <a:solidFill>
                      <a:srgbClr val="0B2BB5"/>
                    </a:solidFill>
                    <a:latin typeface="Gabriola" panose="04040605051002020D02" pitchFamily="82" charset="0"/>
                  </a:rPr>
                  <a:t>On the other hand if it does detect then it implies that gravitons exist which have initial squeezing of the order of </a:t>
                </a:r>
                <a:r>
                  <a:rPr lang="en-IN" sz="2400" dirty="0">
                    <a:latin typeface="Gabriola" panose="04040605051002020D02" pitchFamily="82" charset="0"/>
                  </a:rPr>
                  <a:t>45</a:t>
                </a:r>
                <a:r>
                  <a:rPr lang="en-IN" sz="2400" dirty="0">
                    <a:solidFill>
                      <a:srgbClr val="0B2BB5"/>
                    </a:solidFill>
                    <a:latin typeface="Gabriola" panose="04040605051002020D02" pitchFamily="82" charset="0"/>
                  </a:rPr>
                  <a:t> to </a:t>
                </a:r>
                <a:r>
                  <a:rPr lang="en-IN" sz="2400" dirty="0">
                    <a:latin typeface="Gabriola" panose="04040605051002020D02" pitchFamily="82" charset="0"/>
                  </a:rPr>
                  <a:t>50</a:t>
                </a:r>
                <a:r>
                  <a:rPr lang="en-IN" sz="2400" dirty="0">
                    <a:solidFill>
                      <a:srgbClr val="0B2BB5"/>
                    </a:solidFill>
                    <a:latin typeface="Gabriola" panose="04040605051002020D02" pitchFamily="82" charset="0"/>
                  </a:rPr>
                  <a:t>. </a:t>
                </a:r>
              </a:p>
              <a:p>
                <a:pPr algn="just">
                  <a:lnSpc>
                    <a:spcPct val="150000"/>
                  </a:lnSpc>
                  <a:spcBef>
                    <a:spcPts val="1200"/>
                  </a:spcBef>
                  <a:spcAft>
                    <a:spcPts val="1200"/>
                  </a:spcAft>
                  <a:buFont typeface="Wingdings" panose="05000000000000000000" pitchFamily="2" charset="2"/>
                  <a:buChar char="Ø"/>
                </a:pPr>
                <a:r>
                  <a:rPr lang="en-IN" sz="2400" dirty="0">
                    <a:solidFill>
                      <a:srgbClr val="8C3434"/>
                    </a:solidFill>
                    <a:latin typeface="Gabriola" panose="04040605051002020D02" pitchFamily="82" charset="0"/>
                  </a:rPr>
                  <a:t>One important observation is that we have not given any upper-bound to the squeezing of the gravitons as beforehand we do not know if the graviton induced part of the QGFI can be dominating in comparison to the general quantum Fisher information.</a:t>
                </a: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451063" y="223220"/>
                <a:ext cx="11289874" cy="6411560"/>
              </a:xfrm>
              <a:blipFill>
                <a:blip r:embed="rId3"/>
                <a:stretch>
                  <a:fillRect l="-594" r="-702"/>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B2D4CDB8-0B3D-EF58-8D13-4D206950C8CA}"/>
              </a:ext>
            </a:extLst>
          </p:cNvPr>
          <p:cNvSpPr>
            <a:spLocks noGrp="1"/>
          </p:cNvSpPr>
          <p:nvPr>
            <p:ph type="sldNum" sz="quarter" idx="12"/>
          </p:nvPr>
        </p:nvSpPr>
        <p:spPr/>
        <p:txBody>
          <a:bodyPr/>
          <a:lstStyle/>
          <a:p>
            <a:fld id="{1F389A8C-0E70-4ABF-BB80-974D4641D6A7}" type="slidenum">
              <a:rPr lang="en-IN" smtClean="0"/>
              <a:t>35</a:t>
            </a:fld>
            <a:endParaRPr lang="en-IN" dirty="0"/>
          </a:p>
        </p:txBody>
      </p:sp>
    </p:spTree>
    <p:extLst>
      <p:ext uri="{BB962C8B-B14F-4D97-AF65-F5344CB8AC3E}">
        <p14:creationId xmlns:p14="http://schemas.microsoft.com/office/powerpoint/2010/main" val="37477917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497089" y="558460"/>
            <a:ext cx="11077127" cy="5848478"/>
          </a:xfrm>
        </p:spPr>
        <p:txBody>
          <a:bodyPr>
            <a:normAutofit/>
          </a:bodyPr>
          <a:lstStyle/>
          <a:p>
            <a:pPr algn="just">
              <a:lnSpc>
                <a:spcPct val="150000"/>
              </a:lnSpc>
              <a:spcBef>
                <a:spcPts val="12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We investigate the BEC-gravitational wave interaction model when the gravitational wave is quantized.</a:t>
            </a:r>
          </a:p>
          <a:p>
            <a:pPr algn="just">
              <a:lnSpc>
                <a:spcPct val="150000"/>
              </a:lnSpc>
              <a:spcBef>
                <a:spcPts val="1200"/>
              </a:spcBef>
              <a:spcAft>
                <a:spcPts val="600"/>
              </a:spcAft>
              <a:buFont typeface="Wingdings" panose="05000000000000000000" pitchFamily="2" charset="2"/>
              <a:buChar char="Ø"/>
            </a:pPr>
            <a:r>
              <a:rPr lang="en-IN" sz="2400" dirty="0">
                <a:solidFill>
                  <a:schemeClr val="accent6">
                    <a:lumMod val="50000"/>
                  </a:schemeClr>
                </a:solidFill>
                <a:latin typeface="Gabriola" panose="04040605051002020D02" pitchFamily="82" charset="0"/>
              </a:rPr>
              <a:t>We observe that the time-dependent part of the pseudo-Goldstone bosons follows a Langevin-like stochastic differential equation of motion.</a:t>
            </a:r>
          </a:p>
          <a:p>
            <a:pPr algn="just">
              <a:lnSpc>
                <a:spcPct val="150000"/>
              </a:lnSpc>
              <a:spcBef>
                <a:spcPts val="12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The Bogoliubov coefficients also become dependent on the noise operator which results in a covariance matrix of a BEC with each of the elements having an operator dependence.</a:t>
            </a:r>
          </a:p>
          <a:p>
            <a:pPr algn="just">
              <a:lnSpc>
                <a:spcPct val="150000"/>
              </a:lnSpc>
              <a:spcBef>
                <a:spcPts val="1200"/>
              </a:spcBef>
              <a:spcAft>
                <a:spcPts val="600"/>
              </a:spcAft>
              <a:buFont typeface="Wingdings" panose="05000000000000000000" pitchFamily="2" charset="2"/>
              <a:buChar char="Ø"/>
            </a:pPr>
            <a:r>
              <a:rPr lang="en-IN" sz="2400" dirty="0">
                <a:solidFill>
                  <a:schemeClr val="accent6">
                    <a:lumMod val="50000"/>
                  </a:schemeClr>
                </a:solidFill>
                <a:latin typeface="Gabriola" panose="04040605051002020D02" pitchFamily="82" charset="0"/>
              </a:rPr>
              <a:t>The noise induced by gravitons on the BEC finally results in a modified quantum Fisher information which we term as the “quantum gravitational Fisher information” or QGFI.</a:t>
            </a:r>
          </a:p>
          <a:p>
            <a:pPr algn="just">
              <a:lnSpc>
                <a:spcPct val="150000"/>
              </a:lnSpc>
              <a:spcBef>
                <a:spcPts val="12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Taking the expectation value of the QGFI one can write down a modified Cramér-Rao bound.</a:t>
            </a:r>
            <a:endParaRPr lang="en-IN" sz="2400" b="0" dirty="0">
              <a:solidFill>
                <a:srgbClr val="0B2BB5"/>
              </a:solidFill>
              <a:latin typeface="Gabriola" panose="04040605051002020D02" pitchFamily="82" charset="0"/>
            </a:endParaRPr>
          </a:p>
          <a:p>
            <a:pPr marL="0" indent="0" algn="just">
              <a:lnSpc>
                <a:spcPct val="150000"/>
              </a:lnSpc>
              <a:buNone/>
            </a:pPr>
            <a:endParaRPr lang="en-IN" sz="2400" dirty="0">
              <a:solidFill>
                <a:srgbClr val="0B2BB5"/>
              </a:solidFill>
              <a:latin typeface="Gabriola" panose="04040605051002020D02" pitchFamily="82" charset="0"/>
            </a:endParaRPr>
          </a:p>
        </p:txBody>
      </p:sp>
      <p:sp>
        <p:nvSpPr>
          <p:cNvPr id="4" name="Slide Number Placeholder 3">
            <a:extLst>
              <a:ext uri="{FF2B5EF4-FFF2-40B4-BE49-F238E27FC236}">
                <a16:creationId xmlns:a16="http://schemas.microsoft.com/office/drawing/2014/main" id="{F1F4C5BE-EE0A-438F-A463-9EBF371765D7}"/>
              </a:ext>
            </a:extLst>
          </p:cNvPr>
          <p:cNvSpPr>
            <a:spLocks noGrp="1"/>
          </p:cNvSpPr>
          <p:nvPr>
            <p:ph type="sldNum" sz="quarter" idx="12"/>
          </p:nvPr>
        </p:nvSpPr>
        <p:spPr/>
        <p:txBody>
          <a:bodyPr/>
          <a:lstStyle/>
          <a:p>
            <a:fld id="{1F389A8C-0E70-4ABF-BB80-974D4641D6A7}" type="slidenum">
              <a:rPr lang="en-IN" smtClean="0"/>
              <a:t>36</a:t>
            </a:fld>
            <a:endParaRPr lang="en-IN" dirty="0"/>
          </a:p>
        </p:txBody>
      </p:sp>
      <p:sp>
        <p:nvSpPr>
          <p:cNvPr id="7" name="Title 1">
            <a:extLst>
              <a:ext uri="{FF2B5EF4-FFF2-40B4-BE49-F238E27FC236}">
                <a16:creationId xmlns:a16="http://schemas.microsoft.com/office/drawing/2014/main" id="{7E41921A-26D4-319F-3498-6813BDB99494}"/>
              </a:ext>
            </a:extLst>
          </p:cNvPr>
          <p:cNvSpPr txBox="1">
            <a:spLocks/>
          </p:cNvSpPr>
          <p:nvPr/>
        </p:nvSpPr>
        <p:spPr>
          <a:xfrm>
            <a:off x="617783" y="-6135"/>
            <a:ext cx="10241483" cy="6443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IN" sz="3600" b="1" dirty="0">
                <a:solidFill>
                  <a:srgbClr val="532476"/>
                </a:solidFill>
                <a:latin typeface="Bradley Hand ITC" panose="03070402050302030203" pitchFamily="66" charset="0"/>
              </a:rPr>
              <a:t>Conclusion</a:t>
            </a:r>
          </a:p>
        </p:txBody>
      </p:sp>
    </p:spTree>
    <p:extLst>
      <p:ext uri="{BB962C8B-B14F-4D97-AF65-F5344CB8AC3E}">
        <p14:creationId xmlns:p14="http://schemas.microsoft.com/office/powerpoint/2010/main" val="20351976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43667" y="558459"/>
            <a:ext cx="11402384" cy="6106227"/>
          </a:xfrm>
        </p:spPr>
        <p:txBody>
          <a:bodyPr>
            <a:normAutofit/>
          </a:bodyPr>
          <a:lstStyle/>
          <a:p>
            <a:pPr algn="just">
              <a:lnSpc>
                <a:spcPct val="150000"/>
              </a:lnSpc>
              <a:spcBef>
                <a:spcPts val="1200"/>
              </a:spcBef>
              <a:spcAft>
                <a:spcPts val="600"/>
              </a:spcAft>
              <a:buFont typeface="Wingdings" panose="05000000000000000000" pitchFamily="2" charset="2"/>
              <a:buChar char="Ø"/>
            </a:pPr>
            <a:r>
              <a:rPr lang="en-IN" sz="2400" dirty="0">
                <a:solidFill>
                  <a:schemeClr val="accent6">
                    <a:lumMod val="50000"/>
                  </a:schemeClr>
                </a:solidFill>
                <a:latin typeface="Gabriola" panose="04040605051002020D02" pitchFamily="82" charset="0"/>
              </a:rPr>
              <a:t>We observe that even for a very small single-measurement time, it is possible to detect graviton signatures in the BEC provided that the resonance condition is satisfied.</a:t>
            </a:r>
          </a:p>
          <a:p>
            <a:pPr algn="just">
              <a:lnSpc>
                <a:spcPct val="150000"/>
              </a:lnSpc>
              <a:spcBef>
                <a:spcPts val="12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Finally using the proposed sensitivity formula for the upcoming LISA observatory we show that the BEC can be one of the best candidates for the indirect detection of gravitons in highly squeezed primordial gravitational waves.</a:t>
            </a:r>
          </a:p>
          <a:p>
            <a:pPr algn="just">
              <a:lnSpc>
                <a:spcPct val="150000"/>
              </a:lnSpc>
              <a:spcBef>
                <a:spcPts val="1200"/>
              </a:spcBef>
              <a:spcAft>
                <a:spcPts val="600"/>
              </a:spcAft>
              <a:buFont typeface="Wingdings" panose="05000000000000000000" pitchFamily="2" charset="2"/>
              <a:buChar char="Ø"/>
            </a:pPr>
            <a:r>
              <a:rPr lang="en-IN" sz="2400" dirty="0">
                <a:solidFill>
                  <a:schemeClr val="accent6">
                    <a:lumMod val="50000"/>
                  </a:schemeClr>
                </a:solidFill>
                <a:latin typeface="Gabriola" panose="04040605051002020D02" pitchFamily="82" charset="0"/>
              </a:rPr>
              <a:t>We have then investigated the decoherence scenario for the BEC-graviton system where the time-dependent part of the Goldstone bosons are quantized. We observe that entanglement is generated between the BEC part of the system and the graviton part and it decays eventually with time as a result of the emission of Bremsstrahlung.</a:t>
            </a:r>
          </a:p>
          <a:p>
            <a:pPr algn="just">
              <a:lnSpc>
                <a:spcPct val="150000"/>
              </a:lnSpc>
              <a:spcBef>
                <a:spcPts val="1200"/>
              </a:spcBef>
              <a:spcAft>
                <a:spcPts val="600"/>
              </a:spcAft>
              <a:buFont typeface="Wingdings" panose="05000000000000000000" pitchFamily="2" charset="2"/>
              <a:buChar char="Ø"/>
            </a:pPr>
            <a:r>
              <a:rPr lang="en-IN" sz="2400" dirty="0">
                <a:solidFill>
                  <a:srgbClr val="532476"/>
                </a:solidFill>
                <a:latin typeface="Gabriola" panose="04040605051002020D02" pitchFamily="82" charset="0"/>
              </a:rPr>
              <a:t>We also propose a new BEC based graviton detector that may be able to pick up signatures of gravitons in a matter of decades.</a:t>
            </a:r>
            <a:endParaRPr lang="en-IN" sz="2400" dirty="0">
              <a:solidFill>
                <a:srgbClr val="0B2BB5"/>
              </a:solidFill>
              <a:latin typeface="Gabriola" panose="04040605051002020D02" pitchFamily="82" charset="0"/>
            </a:endParaRPr>
          </a:p>
          <a:p>
            <a:pPr algn="just">
              <a:lnSpc>
                <a:spcPct val="150000"/>
              </a:lnSpc>
              <a:spcBef>
                <a:spcPts val="1200"/>
              </a:spcBef>
              <a:spcAft>
                <a:spcPts val="600"/>
              </a:spcAft>
              <a:buFont typeface="Wingdings" panose="05000000000000000000" pitchFamily="2" charset="2"/>
              <a:buChar char="Ø"/>
            </a:pPr>
            <a:endParaRPr lang="en-IN" sz="2400" dirty="0">
              <a:solidFill>
                <a:srgbClr val="53823E"/>
              </a:solidFill>
              <a:latin typeface="Gabriola" panose="04040605051002020D02" pitchFamily="82" charset="0"/>
            </a:endParaRPr>
          </a:p>
          <a:p>
            <a:pPr marL="0" indent="0" algn="just">
              <a:lnSpc>
                <a:spcPct val="150000"/>
              </a:lnSpc>
              <a:spcBef>
                <a:spcPts val="1200"/>
              </a:spcBef>
              <a:spcAft>
                <a:spcPts val="600"/>
              </a:spcAft>
              <a:buNone/>
            </a:pPr>
            <a:endParaRPr lang="en-IN" sz="2400" b="0" dirty="0">
              <a:solidFill>
                <a:srgbClr val="0B2BB5"/>
              </a:solidFill>
              <a:latin typeface="Gabriola" panose="04040605051002020D02" pitchFamily="82" charset="0"/>
            </a:endParaRPr>
          </a:p>
          <a:p>
            <a:pPr marL="0" indent="0" algn="just">
              <a:lnSpc>
                <a:spcPct val="150000"/>
              </a:lnSpc>
              <a:buNone/>
            </a:pPr>
            <a:endParaRPr lang="en-IN" sz="2400" dirty="0">
              <a:solidFill>
                <a:srgbClr val="0B2BB5"/>
              </a:solidFill>
              <a:latin typeface="Gabriola" panose="04040605051002020D02" pitchFamily="82" charset="0"/>
            </a:endParaRPr>
          </a:p>
        </p:txBody>
      </p:sp>
      <p:sp>
        <p:nvSpPr>
          <p:cNvPr id="4" name="Slide Number Placeholder 3">
            <a:extLst>
              <a:ext uri="{FF2B5EF4-FFF2-40B4-BE49-F238E27FC236}">
                <a16:creationId xmlns:a16="http://schemas.microsoft.com/office/drawing/2014/main" id="{3146AC8A-A18F-E246-685B-6BBA9F77DC4A}"/>
              </a:ext>
            </a:extLst>
          </p:cNvPr>
          <p:cNvSpPr>
            <a:spLocks noGrp="1"/>
          </p:cNvSpPr>
          <p:nvPr>
            <p:ph type="sldNum" sz="quarter" idx="12"/>
          </p:nvPr>
        </p:nvSpPr>
        <p:spPr/>
        <p:txBody>
          <a:bodyPr/>
          <a:lstStyle/>
          <a:p>
            <a:fld id="{1F389A8C-0E70-4ABF-BB80-974D4641D6A7}" type="slidenum">
              <a:rPr lang="en-IN" smtClean="0"/>
              <a:t>37</a:t>
            </a:fld>
            <a:endParaRPr lang="en-IN" dirty="0"/>
          </a:p>
        </p:txBody>
      </p:sp>
      <p:sp>
        <p:nvSpPr>
          <p:cNvPr id="7" name="Title 1">
            <a:extLst>
              <a:ext uri="{FF2B5EF4-FFF2-40B4-BE49-F238E27FC236}">
                <a16:creationId xmlns:a16="http://schemas.microsoft.com/office/drawing/2014/main" id="{E95A287A-3459-A051-5AAC-552A78D87333}"/>
              </a:ext>
            </a:extLst>
          </p:cNvPr>
          <p:cNvSpPr txBox="1">
            <a:spLocks/>
          </p:cNvSpPr>
          <p:nvPr/>
        </p:nvSpPr>
        <p:spPr>
          <a:xfrm>
            <a:off x="445949" y="0"/>
            <a:ext cx="10241483" cy="6443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IN" sz="3600" b="1" dirty="0">
                <a:solidFill>
                  <a:srgbClr val="532476"/>
                </a:solidFill>
                <a:latin typeface="Bradley Hand ITC" panose="03070402050302030203" pitchFamily="66" charset="0"/>
              </a:rPr>
              <a:t>Conclusion</a:t>
            </a:r>
          </a:p>
        </p:txBody>
      </p:sp>
    </p:spTree>
    <p:extLst>
      <p:ext uri="{BB962C8B-B14F-4D97-AF65-F5344CB8AC3E}">
        <p14:creationId xmlns:p14="http://schemas.microsoft.com/office/powerpoint/2010/main" val="7092983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D4F88E3-AC8F-2BF3-466F-42CAAACE0D21}"/>
              </a:ext>
            </a:extLst>
          </p:cNvPr>
          <p:cNvSpPr txBox="1">
            <a:spLocks/>
          </p:cNvSpPr>
          <p:nvPr/>
        </p:nvSpPr>
        <p:spPr>
          <a:xfrm>
            <a:off x="343667" y="1581213"/>
            <a:ext cx="10515600" cy="558458"/>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N" sz="3600" b="1" dirty="0">
                <a:solidFill>
                  <a:srgbClr val="0070C0"/>
                </a:solidFill>
                <a:latin typeface="Bradley Hand ITC" panose="03070402050302030203" pitchFamily="66" charset="0"/>
              </a:rPr>
              <a:t>Acknowledgement</a:t>
            </a:r>
          </a:p>
        </p:txBody>
      </p:sp>
      <p:sp>
        <p:nvSpPr>
          <p:cNvPr id="7" name="Content Placeholder 2">
            <a:extLst>
              <a:ext uri="{FF2B5EF4-FFF2-40B4-BE49-F238E27FC236}">
                <a16:creationId xmlns:a16="http://schemas.microsoft.com/office/drawing/2014/main" id="{71D0811E-A2B2-9BFA-1FD1-5E56FAE7859F}"/>
              </a:ext>
            </a:extLst>
          </p:cNvPr>
          <p:cNvSpPr txBox="1">
            <a:spLocks/>
          </p:cNvSpPr>
          <p:nvPr/>
        </p:nvSpPr>
        <p:spPr>
          <a:xfrm>
            <a:off x="343667" y="2290350"/>
            <a:ext cx="11504666" cy="113865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spcBef>
                <a:spcPts val="12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I thank my supervisor Prof. Sunandan Gangopadhyay for his continuous support, granting of freedom of research, and his efforts. </a:t>
            </a:r>
          </a:p>
          <a:p>
            <a:pPr marL="0" indent="0" algn="just">
              <a:lnSpc>
                <a:spcPct val="150000"/>
              </a:lnSpc>
              <a:spcBef>
                <a:spcPts val="1200"/>
              </a:spcBef>
              <a:spcAft>
                <a:spcPts val="600"/>
              </a:spcAft>
              <a:buNone/>
            </a:pPr>
            <a:endParaRPr lang="en-IN" sz="2400" dirty="0">
              <a:solidFill>
                <a:srgbClr val="532476"/>
              </a:solidFill>
              <a:latin typeface="Gabriola" panose="04040605051002020D02" pitchFamily="82" charset="0"/>
            </a:endParaRPr>
          </a:p>
          <a:p>
            <a:pPr marL="0" indent="0" algn="just">
              <a:lnSpc>
                <a:spcPct val="150000"/>
              </a:lnSpc>
              <a:spcBef>
                <a:spcPts val="1200"/>
              </a:spcBef>
              <a:spcAft>
                <a:spcPts val="600"/>
              </a:spcAft>
              <a:buFont typeface="Arial" panose="020B0604020202020204" pitchFamily="34" charset="0"/>
              <a:buNone/>
            </a:pPr>
            <a:endParaRPr lang="en-IN" sz="2400" dirty="0">
              <a:solidFill>
                <a:srgbClr val="0B2BB5"/>
              </a:solidFill>
              <a:latin typeface="Gabriola" panose="04040605051002020D02" pitchFamily="82" charset="0"/>
            </a:endParaRPr>
          </a:p>
          <a:p>
            <a:pPr marL="0" indent="0" algn="just">
              <a:lnSpc>
                <a:spcPct val="150000"/>
              </a:lnSpc>
              <a:buFont typeface="Arial" panose="020B0604020202020204" pitchFamily="34" charset="0"/>
              <a:buNone/>
            </a:pPr>
            <a:endParaRPr lang="en-IN" sz="2400" dirty="0">
              <a:solidFill>
                <a:srgbClr val="0B2BB5"/>
              </a:solidFill>
              <a:latin typeface="Gabriola" panose="04040605051002020D02" pitchFamily="82" charset="0"/>
            </a:endParaRPr>
          </a:p>
        </p:txBody>
      </p:sp>
      <p:sp>
        <p:nvSpPr>
          <p:cNvPr id="4" name="TextBox 3">
            <a:extLst>
              <a:ext uri="{FF2B5EF4-FFF2-40B4-BE49-F238E27FC236}">
                <a16:creationId xmlns:a16="http://schemas.microsoft.com/office/drawing/2014/main" id="{F6F4FAA3-B46C-803A-D430-3E5291A586D3}"/>
              </a:ext>
            </a:extLst>
          </p:cNvPr>
          <p:cNvSpPr txBox="1"/>
          <p:nvPr/>
        </p:nvSpPr>
        <p:spPr>
          <a:xfrm>
            <a:off x="917980" y="136525"/>
            <a:ext cx="10356040" cy="1294009"/>
          </a:xfrm>
          <a:prstGeom prst="rect">
            <a:avLst/>
          </a:prstGeom>
          <a:noFill/>
        </p:spPr>
        <p:txBody>
          <a:bodyPr wrap="square" rtlCol="0">
            <a:spAutoFit/>
          </a:bodyPr>
          <a:lstStyle/>
          <a:p>
            <a:pPr algn="ctr">
              <a:lnSpc>
                <a:spcPct val="150000"/>
              </a:lnSpc>
            </a:pPr>
            <a:r>
              <a:rPr lang="en-IN" dirty="0">
                <a:solidFill>
                  <a:srgbClr val="0B2BB5"/>
                </a:solidFill>
                <a:latin typeface="High Tower Text" panose="02040502050506030303" pitchFamily="18" charset="0"/>
              </a:rPr>
              <a:t>ওঁ</a:t>
            </a:r>
          </a:p>
          <a:p>
            <a:pPr algn="ctr">
              <a:lnSpc>
                <a:spcPct val="150000"/>
              </a:lnSpc>
            </a:pPr>
            <a:r>
              <a:rPr lang="en-IN" dirty="0">
                <a:solidFill>
                  <a:srgbClr val="0B2BB5"/>
                </a:solidFill>
                <a:latin typeface="High Tower Text" panose="02040502050506030303" pitchFamily="18" charset="0"/>
              </a:rPr>
              <a:t>ঠাকুর মা</a:t>
            </a:r>
          </a:p>
          <a:p>
            <a:pPr algn="ctr">
              <a:lnSpc>
                <a:spcPct val="150000"/>
              </a:lnSpc>
            </a:pPr>
            <a:r>
              <a:rPr lang="en-IN" dirty="0">
                <a:solidFill>
                  <a:srgbClr val="0B2BB5"/>
                </a:solidFill>
                <a:latin typeface="High Tower Text" panose="02040502050506030303" pitchFamily="18" charset="0"/>
              </a:rPr>
              <a:t>সত্য মঙ্গল প্রেমময় তুমি ধ্রুবজ্যোতি তুমি অন্ধকারে</a:t>
            </a:r>
          </a:p>
        </p:txBody>
      </p:sp>
    </p:spTree>
    <p:extLst>
      <p:ext uri="{BB962C8B-B14F-4D97-AF65-F5344CB8AC3E}">
        <p14:creationId xmlns:p14="http://schemas.microsoft.com/office/powerpoint/2010/main" val="9906414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EA4777-C5F0-00C8-20C0-EA10F672DE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305529-9B4D-A2EF-27DB-1ED878E3A951}"/>
              </a:ext>
            </a:extLst>
          </p:cNvPr>
          <p:cNvSpPr>
            <a:spLocks noGrp="1"/>
          </p:cNvSpPr>
          <p:nvPr>
            <p:ph type="title"/>
          </p:nvPr>
        </p:nvSpPr>
        <p:spPr>
          <a:xfrm>
            <a:off x="343666" y="92054"/>
            <a:ext cx="11672407" cy="613659"/>
          </a:xfrm>
        </p:spPr>
        <p:txBody>
          <a:bodyPr>
            <a:noAutofit/>
          </a:bodyPr>
          <a:lstStyle/>
          <a:p>
            <a:pPr marL="342900" indent="-342900">
              <a:buFont typeface="Courier New" panose="02070309020205020404" pitchFamily="49" charset="0"/>
              <a:buChar char="o"/>
            </a:pPr>
            <a:r>
              <a:rPr lang="en-IN" sz="3200" b="1" dirty="0">
                <a:solidFill>
                  <a:srgbClr val="0070C0"/>
                </a:solidFill>
                <a:latin typeface="Bradley Hand ITC" panose="03070402050302030203" pitchFamily="66" charset="0"/>
              </a:rPr>
              <a:t>Some important references on BEC and BEC based GW detectors</a:t>
            </a:r>
            <a:endParaRPr lang="en-IN" sz="3200" b="1" i="1" dirty="0">
              <a:solidFill>
                <a:srgbClr val="0070C0"/>
              </a:solidFill>
              <a:latin typeface="Bradley Hand ITC" panose="03070402050302030203" pitchFamily="66" charset="0"/>
            </a:endParaRPr>
          </a:p>
        </p:txBody>
      </p:sp>
      <p:sp>
        <p:nvSpPr>
          <p:cNvPr id="3" name="Content Placeholder 2">
            <a:extLst>
              <a:ext uri="{FF2B5EF4-FFF2-40B4-BE49-F238E27FC236}">
                <a16:creationId xmlns:a16="http://schemas.microsoft.com/office/drawing/2014/main" id="{8D5CCE6E-0C62-3007-806C-3EFD212A5541}"/>
              </a:ext>
            </a:extLst>
          </p:cNvPr>
          <p:cNvSpPr>
            <a:spLocks noGrp="1"/>
          </p:cNvSpPr>
          <p:nvPr>
            <p:ph idx="1"/>
          </p:nvPr>
        </p:nvSpPr>
        <p:spPr>
          <a:xfrm>
            <a:off x="343667" y="770215"/>
            <a:ext cx="11672408" cy="5768697"/>
          </a:xfrm>
        </p:spPr>
        <p:txBody>
          <a:bodyPr>
            <a:normAutofit lnSpcReduction="10000"/>
          </a:bodyPr>
          <a:lstStyle/>
          <a:p>
            <a:pPr marL="342900" indent="-342900" algn="just">
              <a:lnSpc>
                <a:spcPct val="120000"/>
              </a:lnSpc>
              <a:spcBef>
                <a:spcPts val="1200"/>
              </a:spcBef>
              <a:spcAft>
                <a:spcPts val="600"/>
              </a:spcAft>
              <a:buFont typeface="+mj-lt"/>
              <a:buAutoNum type="arabicParenR"/>
            </a:pPr>
            <a:r>
              <a:rPr lang="de-DE" sz="2400" dirty="0">
                <a:solidFill>
                  <a:srgbClr val="0B2BB5"/>
                </a:solidFill>
                <a:latin typeface="Gabriola" panose="04040605051002020D02" pitchFamily="82" charset="0"/>
              </a:rPr>
              <a:t>S. N. Bose, </a:t>
            </a:r>
            <a:r>
              <a:rPr lang="de-DE" sz="2400" i="1" dirty="0">
                <a:solidFill>
                  <a:srgbClr val="0B2BB5"/>
                </a:solidFill>
                <a:latin typeface="Gabriola" panose="04040605051002020D02" pitchFamily="82" charset="0"/>
              </a:rPr>
              <a:t>Plancks Gesetz und Lichtquantenhypothese</a:t>
            </a:r>
            <a:r>
              <a:rPr lang="de-DE" sz="2400" dirty="0">
                <a:solidFill>
                  <a:srgbClr val="0B2BB5"/>
                </a:solidFill>
                <a:latin typeface="Gabriola" panose="04040605051002020D02" pitchFamily="82" charset="0"/>
              </a:rPr>
              <a:t>, </a:t>
            </a:r>
            <a:r>
              <a:rPr lang="de-DE" sz="2400" dirty="0">
                <a:solidFill>
                  <a:srgbClr val="8C3434"/>
                </a:solidFill>
                <a:latin typeface="Gabriola" panose="04040605051002020D02" pitchFamily="82" charset="0"/>
              </a:rPr>
              <a:t>Z. Phys. 26 (1924) 178.</a:t>
            </a:r>
          </a:p>
          <a:p>
            <a:pPr marL="342900" indent="-342900" algn="just">
              <a:lnSpc>
                <a:spcPct val="120000"/>
              </a:lnSpc>
              <a:spcBef>
                <a:spcPts val="1200"/>
              </a:spcBef>
              <a:spcAft>
                <a:spcPts val="600"/>
              </a:spcAft>
              <a:buFont typeface="+mj-lt"/>
              <a:buAutoNum type="arabicParenR"/>
            </a:pPr>
            <a:r>
              <a:rPr lang="de-DE" sz="2400" dirty="0">
                <a:solidFill>
                  <a:srgbClr val="8C3434"/>
                </a:solidFill>
                <a:latin typeface="Gabriola" panose="04040605051002020D02" pitchFamily="82" charset="0"/>
              </a:rPr>
              <a:t>A. Einstein, </a:t>
            </a:r>
            <a:r>
              <a:rPr lang="de-DE" sz="2400" i="1" dirty="0">
                <a:solidFill>
                  <a:srgbClr val="8C3434"/>
                </a:solidFill>
                <a:latin typeface="Gabriola" panose="04040605051002020D02" pitchFamily="82" charset="0"/>
              </a:rPr>
              <a:t>Quantentheorie des einatomigen idealen Gases</a:t>
            </a:r>
            <a:r>
              <a:rPr lang="de-DE" sz="2400" dirty="0">
                <a:solidFill>
                  <a:srgbClr val="8C3434"/>
                </a:solidFill>
                <a:latin typeface="Gabriola" panose="04040605051002020D02" pitchFamily="82" charset="0"/>
              </a:rPr>
              <a:t>, </a:t>
            </a:r>
            <a:r>
              <a:rPr lang="de-DE" sz="2400" dirty="0">
                <a:solidFill>
                  <a:srgbClr val="0B2BB5"/>
                </a:solidFill>
                <a:latin typeface="Gabriola" panose="04040605051002020D02" pitchFamily="82" charset="0"/>
              </a:rPr>
              <a:t>Sitzungsber. Preuss. Akad. Wiss. Phys. Math. Kl. 10 (1924) 261.</a:t>
            </a:r>
            <a:endParaRPr lang="en-IN" sz="2400" dirty="0">
              <a:solidFill>
                <a:srgbClr val="0B2BB5"/>
              </a:solidFill>
              <a:latin typeface="Gabriola" panose="04040605051002020D02" pitchFamily="82" charset="0"/>
            </a:endParaRPr>
          </a:p>
          <a:p>
            <a:pPr marL="342900" indent="-342900" algn="just">
              <a:lnSpc>
                <a:spcPct val="120000"/>
              </a:lnSpc>
              <a:spcBef>
                <a:spcPts val="1200"/>
              </a:spcBef>
              <a:spcAft>
                <a:spcPts val="600"/>
              </a:spcAft>
              <a:buFont typeface="+mj-lt"/>
              <a:buAutoNum type="arabicParenR"/>
            </a:pPr>
            <a:r>
              <a:rPr lang="en-IN" sz="2400" dirty="0">
                <a:solidFill>
                  <a:srgbClr val="0B2BB5"/>
                </a:solidFill>
                <a:latin typeface="Gabriola" panose="04040605051002020D02" pitchFamily="82" charset="0"/>
              </a:rPr>
              <a:t> M. P. G. Robbins, N. Affshordi, and R. B. Mann, </a:t>
            </a:r>
            <a:r>
              <a:rPr lang="en-IN" sz="2400" i="1" dirty="0">
                <a:solidFill>
                  <a:srgbClr val="0B2BB5"/>
                </a:solidFill>
                <a:latin typeface="Gabriola" panose="04040605051002020D02" pitchFamily="82" charset="0"/>
              </a:rPr>
              <a:t>Bose-Einstein condensates as gravitational wave detectors</a:t>
            </a:r>
            <a:r>
              <a:rPr lang="en-IN" sz="2400" dirty="0">
                <a:solidFill>
                  <a:srgbClr val="8C3434"/>
                </a:solidFill>
                <a:latin typeface="Gabriola" panose="04040605051002020D02" pitchFamily="82" charset="0"/>
              </a:rPr>
              <a:t>, J. Cosmo. Astropart. Phys. 07 (2019) 032.</a:t>
            </a:r>
          </a:p>
          <a:p>
            <a:pPr marL="342900" indent="-342900" algn="just">
              <a:lnSpc>
                <a:spcPct val="120000"/>
              </a:lnSpc>
              <a:spcBef>
                <a:spcPts val="1200"/>
              </a:spcBef>
              <a:spcAft>
                <a:spcPts val="600"/>
              </a:spcAft>
              <a:buFont typeface="+mj-lt"/>
              <a:buAutoNum type="arabicParenR"/>
            </a:pPr>
            <a:r>
              <a:rPr lang="en-IN" sz="2400" dirty="0">
                <a:solidFill>
                  <a:srgbClr val="8C3434"/>
                </a:solidFill>
                <a:latin typeface="Gabriola" panose="04040605051002020D02" pitchFamily="82" charset="0"/>
              </a:rPr>
              <a:t>M. Ahmadi, D. E. Bruschi, and I. Fuentes, </a:t>
            </a:r>
            <a:r>
              <a:rPr lang="en-IN" sz="2400" i="1" dirty="0">
                <a:solidFill>
                  <a:srgbClr val="8C3434"/>
                </a:solidFill>
                <a:latin typeface="Gabriola" panose="04040605051002020D02" pitchFamily="82" charset="0"/>
              </a:rPr>
              <a:t>Quantum metrology for relativistic quantum fields</a:t>
            </a:r>
            <a:r>
              <a:rPr lang="en-IN" sz="24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Phys. Rev. D 89 (2014) 065028.</a:t>
            </a:r>
          </a:p>
          <a:p>
            <a:pPr marL="457200" indent="-457200">
              <a:lnSpc>
                <a:spcPct val="120000"/>
              </a:lnSpc>
              <a:spcBef>
                <a:spcPts val="1200"/>
              </a:spcBef>
              <a:spcAft>
                <a:spcPts val="600"/>
              </a:spcAft>
              <a:buFont typeface="+mj-lt"/>
              <a:buAutoNum type="arabicParenR" startAt="5"/>
            </a:pPr>
            <a:r>
              <a:rPr lang="en-IN" sz="2400" dirty="0">
                <a:solidFill>
                  <a:srgbClr val="0B2BB5"/>
                </a:solidFill>
                <a:latin typeface="Gabriola" panose="04040605051002020D02" pitchFamily="82" charset="0"/>
              </a:rPr>
              <a:t>LISA Science Study Team, </a:t>
            </a:r>
            <a:r>
              <a:rPr lang="en-IN" sz="2400" i="1" dirty="0">
                <a:solidFill>
                  <a:srgbClr val="0B2BB5"/>
                </a:solidFill>
                <a:latin typeface="Gabriola" panose="04040605051002020D02" pitchFamily="82" charset="0"/>
              </a:rPr>
              <a:t>LISA Science Requirements Document</a:t>
            </a:r>
            <a:r>
              <a:rPr lang="en-IN" sz="2400" dirty="0">
                <a:solidFill>
                  <a:srgbClr val="0B2BB5"/>
                </a:solidFill>
                <a:latin typeface="Gabriola" panose="04040605051002020D02" pitchFamily="82" charset="0"/>
              </a:rPr>
              <a:t>, </a:t>
            </a:r>
            <a:r>
              <a:rPr lang="en-IN" sz="2400" dirty="0">
                <a:solidFill>
                  <a:srgbClr val="8C3434"/>
                </a:solidFill>
                <a:latin typeface="Gabriola" panose="04040605051002020D02" pitchFamily="82" charset="0"/>
              </a:rPr>
              <a:t>Report No. ESA-L3-EST-SCI-RS-001, European Space Agency, 2018.</a:t>
            </a:r>
          </a:p>
          <a:p>
            <a:pPr marL="342900" indent="-342900">
              <a:lnSpc>
                <a:spcPct val="120000"/>
              </a:lnSpc>
              <a:spcBef>
                <a:spcPts val="1200"/>
              </a:spcBef>
              <a:spcAft>
                <a:spcPts val="600"/>
              </a:spcAft>
              <a:buFont typeface="+mj-lt"/>
              <a:buAutoNum type="arabicParenR" startAt="5"/>
            </a:pPr>
            <a:r>
              <a:rPr lang="en-IN" sz="2400" dirty="0">
                <a:solidFill>
                  <a:srgbClr val="8C3434"/>
                </a:solidFill>
                <a:latin typeface="Gabriola" panose="04040605051002020D02" pitchFamily="82" charset="0"/>
              </a:rPr>
              <a:t>S. Babak, M. Hewitson, and A. </a:t>
            </a:r>
            <a:r>
              <a:rPr lang="en-IN" sz="2400" dirty="0" err="1">
                <a:solidFill>
                  <a:srgbClr val="8C3434"/>
                </a:solidFill>
                <a:latin typeface="Gabriola" panose="04040605051002020D02" pitchFamily="82" charset="0"/>
              </a:rPr>
              <a:t>Petiteau</a:t>
            </a:r>
            <a:r>
              <a:rPr lang="en-IN" sz="2400" dirty="0">
                <a:solidFill>
                  <a:srgbClr val="8C3434"/>
                </a:solidFill>
                <a:latin typeface="Gabriola" panose="04040605051002020D02" pitchFamily="82" charset="0"/>
              </a:rPr>
              <a:t>, </a:t>
            </a:r>
            <a:r>
              <a:rPr lang="en-IN" sz="2400" i="1" dirty="0">
                <a:solidFill>
                  <a:srgbClr val="8C3434"/>
                </a:solidFill>
                <a:latin typeface="Gabriola" panose="04040605051002020D02" pitchFamily="82" charset="0"/>
              </a:rPr>
              <a:t>LISA sensitivity and SNR Calculations</a:t>
            </a:r>
            <a:r>
              <a:rPr lang="en-IN" sz="24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Report No. LISA-LCST-SGS-TN001, arXiv:2108.01167[astro-ph.IM].</a:t>
            </a:r>
          </a:p>
          <a:p>
            <a:pPr marL="342900" indent="-342900" algn="just">
              <a:lnSpc>
                <a:spcPct val="120000"/>
              </a:lnSpc>
              <a:spcBef>
                <a:spcPts val="1200"/>
              </a:spcBef>
              <a:spcAft>
                <a:spcPts val="600"/>
              </a:spcAft>
              <a:buFont typeface="+mj-lt"/>
              <a:buAutoNum type="arabicParenR"/>
            </a:pPr>
            <a:endParaRPr lang="en-IN" sz="2400" dirty="0">
              <a:solidFill>
                <a:srgbClr val="0B2BB5"/>
              </a:solidFill>
              <a:latin typeface="Gabriola" panose="04040605051002020D02" pitchFamily="82" charset="0"/>
            </a:endParaRPr>
          </a:p>
        </p:txBody>
      </p:sp>
      <p:sp>
        <p:nvSpPr>
          <p:cNvPr id="4" name="Slide Number Placeholder 3">
            <a:extLst>
              <a:ext uri="{FF2B5EF4-FFF2-40B4-BE49-F238E27FC236}">
                <a16:creationId xmlns:a16="http://schemas.microsoft.com/office/drawing/2014/main" id="{F7E9CA60-3805-C482-BF57-79A76364156E}"/>
              </a:ext>
            </a:extLst>
          </p:cNvPr>
          <p:cNvSpPr>
            <a:spLocks noGrp="1"/>
          </p:cNvSpPr>
          <p:nvPr>
            <p:ph type="sldNum" sz="quarter" idx="12"/>
          </p:nvPr>
        </p:nvSpPr>
        <p:spPr/>
        <p:txBody>
          <a:bodyPr/>
          <a:lstStyle/>
          <a:p>
            <a:fld id="{1F389A8C-0E70-4ABF-BB80-974D4641D6A7}" type="slidenum">
              <a:rPr lang="en-IN" smtClean="0"/>
              <a:t>39</a:t>
            </a:fld>
            <a:endParaRPr lang="en-IN" dirty="0"/>
          </a:p>
        </p:txBody>
      </p:sp>
    </p:spTree>
    <p:extLst>
      <p:ext uri="{BB962C8B-B14F-4D97-AF65-F5344CB8AC3E}">
        <p14:creationId xmlns:p14="http://schemas.microsoft.com/office/powerpoint/2010/main" val="574859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EB8D50-E4AA-3A5A-D787-28568E3FE2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9B6356-3D8B-FCA8-CAC1-81EE866C37C4}"/>
              </a:ext>
            </a:extLst>
          </p:cNvPr>
          <p:cNvSpPr>
            <a:spLocks noGrp="1"/>
          </p:cNvSpPr>
          <p:nvPr>
            <p:ph type="title"/>
          </p:nvPr>
        </p:nvSpPr>
        <p:spPr>
          <a:xfrm>
            <a:off x="838200" y="85917"/>
            <a:ext cx="10515600" cy="564596"/>
          </a:xfrm>
        </p:spPr>
        <p:txBody>
          <a:bodyPr>
            <a:noAutofit/>
          </a:bodyPr>
          <a:lstStyle/>
          <a:p>
            <a:r>
              <a:rPr lang="en-IN" sz="4000" b="1" dirty="0">
                <a:latin typeface="Bradley Hand ITC" panose="03070402050302030203" pitchFamily="66" charset="0"/>
              </a:rPr>
              <a:t>Plan of the talk</a:t>
            </a:r>
          </a:p>
        </p:txBody>
      </p:sp>
      <p:sp>
        <p:nvSpPr>
          <p:cNvPr id="3" name="Content Placeholder 2">
            <a:extLst>
              <a:ext uri="{FF2B5EF4-FFF2-40B4-BE49-F238E27FC236}">
                <a16:creationId xmlns:a16="http://schemas.microsoft.com/office/drawing/2014/main" id="{EDF657B7-84E3-8BC1-437D-CC8496202AF8}"/>
              </a:ext>
            </a:extLst>
          </p:cNvPr>
          <p:cNvSpPr>
            <a:spLocks noGrp="1"/>
          </p:cNvSpPr>
          <p:nvPr>
            <p:ph idx="1"/>
          </p:nvPr>
        </p:nvSpPr>
        <p:spPr>
          <a:xfrm>
            <a:off x="838200" y="650513"/>
            <a:ext cx="10515600" cy="6121569"/>
          </a:xfrm>
        </p:spPr>
        <p:txBody>
          <a:bodyPr>
            <a:normAutofit/>
          </a:bodyPr>
          <a:lstStyle/>
          <a:p>
            <a:pPr>
              <a:lnSpc>
                <a:spcPct val="150000"/>
              </a:lnSpc>
              <a:buFont typeface="Courier New" panose="02070309020205020404" pitchFamily="49" charset="0"/>
              <a:buChar char="o"/>
            </a:pPr>
            <a:r>
              <a:rPr lang="en-IN" dirty="0">
                <a:solidFill>
                  <a:srgbClr val="0B2BB5"/>
                </a:solidFill>
                <a:latin typeface="Gabriola" panose="04040605051002020D02" pitchFamily="82" charset="0"/>
              </a:rPr>
              <a:t>Some important references</a:t>
            </a:r>
          </a:p>
          <a:p>
            <a:pPr>
              <a:lnSpc>
                <a:spcPct val="150000"/>
              </a:lnSpc>
              <a:buFont typeface="Wingdings" panose="05000000000000000000" pitchFamily="2" charset="2"/>
              <a:buChar char="Ø"/>
            </a:pPr>
            <a:r>
              <a:rPr lang="en-IN" dirty="0">
                <a:solidFill>
                  <a:srgbClr val="702A2A"/>
                </a:solidFill>
                <a:latin typeface="Gabriola" panose="04040605051002020D02" pitchFamily="82" charset="0"/>
              </a:rPr>
              <a:t>Acknowledgement</a:t>
            </a:r>
          </a:p>
          <a:p>
            <a:pPr>
              <a:lnSpc>
                <a:spcPct val="150000"/>
              </a:lnSpc>
              <a:buFont typeface="Wingdings" panose="05000000000000000000" pitchFamily="2" charset="2"/>
              <a:buChar char="Ø"/>
            </a:pPr>
            <a:r>
              <a:rPr lang="en-IN" dirty="0">
                <a:solidFill>
                  <a:srgbClr val="0B2BB5"/>
                </a:solidFill>
                <a:latin typeface="Gabriola" panose="04040605051002020D02" pitchFamily="82" charset="0"/>
              </a:rPr>
              <a:t>Decoherence due to the emission of Bremsstrahlung</a:t>
            </a:r>
          </a:p>
          <a:p>
            <a:pPr>
              <a:lnSpc>
                <a:spcPct val="150000"/>
              </a:lnSpc>
              <a:buFont typeface="Wingdings" panose="05000000000000000000" pitchFamily="2" charset="2"/>
              <a:buChar char="Ø"/>
            </a:pPr>
            <a:r>
              <a:rPr lang="en-IN" dirty="0">
                <a:solidFill>
                  <a:srgbClr val="702A2A"/>
                </a:solidFill>
                <a:latin typeface="Gabriola" panose="04040605051002020D02" pitchFamily="82" charset="0"/>
              </a:rPr>
              <a:t>Schematic flow chart of an experimental model</a:t>
            </a:r>
          </a:p>
          <a:p>
            <a:pPr>
              <a:lnSpc>
                <a:spcPct val="150000"/>
              </a:lnSpc>
              <a:buFont typeface="Wingdings" panose="05000000000000000000" pitchFamily="2" charset="2"/>
              <a:buChar char="Ø"/>
            </a:pPr>
            <a:r>
              <a:rPr lang="en-IN" dirty="0">
                <a:solidFill>
                  <a:srgbClr val="532476"/>
                </a:solidFill>
                <a:latin typeface="Gabriola" panose="04040605051002020D02" pitchFamily="82" charset="0"/>
              </a:rPr>
              <a:t>An experimental proposal!</a:t>
            </a:r>
            <a:endParaRPr lang="en-IN" dirty="0">
              <a:solidFill>
                <a:srgbClr val="0B2BB5"/>
              </a:solidFill>
              <a:latin typeface="Gabriola" panose="04040605051002020D02" pitchFamily="82" charset="0"/>
            </a:endParaRPr>
          </a:p>
          <a:p>
            <a:pPr>
              <a:lnSpc>
                <a:spcPct val="150000"/>
              </a:lnSpc>
              <a:buFont typeface="Courier New" panose="02070309020205020404" pitchFamily="49" charset="0"/>
              <a:buChar char="o"/>
            </a:pPr>
            <a:r>
              <a:rPr lang="en-IN" dirty="0">
                <a:solidFill>
                  <a:srgbClr val="0070C0"/>
                </a:solidFill>
                <a:latin typeface="Gabriola" panose="04040605051002020D02" pitchFamily="82" charset="0"/>
              </a:rPr>
              <a:t>Additional Slides</a:t>
            </a:r>
          </a:p>
        </p:txBody>
      </p:sp>
      <p:sp>
        <p:nvSpPr>
          <p:cNvPr id="4" name="Slide Number Placeholder 3">
            <a:extLst>
              <a:ext uri="{FF2B5EF4-FFF2-40B4-BE49-F238E27FC236}">
                <a16:creationId xmlns:a16="http://schemas.microsoft.com/office/drawing/2014/main" id="{1185DAD6-D292-7ACB-5A79-5DD2102770F4}"/>
              </a:ext>
            </a:extLst>
          </p:cNvPr>
          <p:cNvSpPr>
            <a:spLocks noGrp="1"/>
          </p:cNvSpPr>
          <p:nvPr>
            <p:ph type="sldNum" sz="quarter" idx="12"/>
          </p:nvPr>
        </p:nvSpPr>
        <p:spPr/>
        <p:txBody>
          <a:bodyPr/>
          <a:lstStyle/>
          <a:p>
            <a:fld id="{1F389A8C-0E70-4ABF-BB80-974D4641D6A7}" type="slidenum">
              <a:rPr lang="en-IN" smtClean="0"/>
              <a:t>4</a:t>
            </a:fld>
            <a:endParaRPr lang="en-IN" dirty="0"/>
          </a:p>
        </p:txBody>
      </p:sp>
    </p:spTree>
    <p:extLst>
      <p:ext uri="{BB962C8B-B14F-4D97-AF65-F5344CB8AC3E}">
        <p14:creationId xmlns:p14="http://schemas.microsoft.com/office/powerpoint/2010/main" val="20961306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43667" y="705713"/>
            <a:ext cx="11672408" cy="6057165"/>
          </a:xfrm>
        </p:spPr>
        <p:txBody>
          <a:bodyPr>
            <a:normAutofit/>
          </a:bodyPr>
          <a:lstStyle/>
          <a:p>
            <a:pPr marL="342900" indent="-342900">
              <a:lnSpc>
                <a:spcPct val="150000"/>
              </a:lnSpc>
              <a:spcBef>
                <a:spcPts val="1200"/>
              </a:spcBef>
              <a:spcAft>
                <a:spcPts val="600"/>
              </a:spcAft>
              <a:buFont typeface="+mj-lt"/>
              <a:buAutoNum type="arabicParenR" startAt="7"/>
            </a:pPr>
            <a:r>
              <a:rPr lang="en-US" sz="2400" dirty="0">
                <a:solidFill>
                  <a:srgbClr val="0B2BB5"/>
                </a:solidFill>
                <a:latin typeface="Gabriola" panose="04040605051002020D02" pitchFamily="82" charset="0"/>
              </a:rPr>
              <a:t>S. T. Beliaev</a:t>
            </a:r>
            <a:r>
              <a:rPr lang="en-US" sz="2400" b="1" dirty="0">
                <a:solidFill>
                  <a:srgbClr val="0B2BB5"/>
                </a:solidFill>
                <a:latin typeface="Gabriola" panose="04040605051002020D02" pitchFamily="82" charset="0"/>
              </a:rPr>
              <a:t>, </a:t>
            </a:r>
            <a:r>
              <a:rPr lang="en-US" sz="2400" i="1" dirty="0">
                <a:solidFill>
                  <a:srgbClr val="0B2BB5"/>
                </a:solidFill>
                <a:latin typeface="Gabriola" panose="04040605051002020D02" pitchFamily="82" charset="0"/>
              </a:rPr>
              <a:t>Energy-spectrum of a non-ideal Bose gas</a:t>
            </a:r>
            <a:r>
              <a:rPr lang="en-US" sz="2400" dirty="0">
                <a:solidFill>
                  <a:srgbClr val="0B2BB5"/>
                </a:solidFill>
                <a:latin typeface="Gabriola" panose="04040605051002020D02" pitchFamily="82" charset="0"/>
              </a:rPr>
              <a:t>, </a:t>
            </a:r>
            <a:r>
              <a:rPr lang="en-US" sz="2400" dirty="0">
                <a:solidFill>
                  <a:srgbClr val="8C3434"/>
                </a:solidFill>
                <a:latin typeface="Gabriola" panose="04040605051002020D02" pitchFamily="82" charset="0"/>
              </a:rPr>
              <a:t>Sov. Phys. JETP 34 (1958) 299.</a:t>
            </a:r>
          </a:p>
          <a:p>
            <a:pPr marL="342900" indent="-342900">
              <a:lnSpc>
                <a:spcPct val="150000"/>
              </a:lnSpc>
              <a:spcBef>
                <a:spcPts val="1200"/>
              </a:spcBef>
              <a:spcAft>
                <a:spcPts val="600"/>
              </a:spcAft>
              <a:buFont typeface="+mj-lt"/>
              <a:buAutoNum type="arabicParenR" startAt="7"/>
            </a:pPr>
            <a:r>
              <a:rPr lang="en-US" sz="2400" dirty="0">
                <a:solidFill>
                  <a:srgbClr val="8C3434"/>
                </a:solidFill>
                <a:latin typeface="Gabriola" panose="04040605051002020D02" pitchFamily="82" charset="0"/>
              </a:rPr>
              <a:t>S Fagnocchi, S. Finazzi, S. Liberati, M. Kormos, and A. Trombettoni, </a:t>
            </a:r>
            <a:r>
              <a:rPr lang="en-US" sz="2400" i="1" dirty="0">
                <a:solidFill>
                  <a:srgbClr val="8C3434"/>
                </a:solidFill>
                <a:latin typeface="Gabriola" panose="04040605051002020D02" pitchFamily="82" charset="0"/>
              </a:rPr>
              <a:t>Relativistic Bose–Einstein condensates: a new system for analogue models of gravity, </a:t>
            </a:r>
            <a:r>
              <a:rPr lang="en-US" sz="2400" dirty="0">
                <a:solidFill>
                  <a:srgbClr val="0B2BB5"/>
                </a:solidFill>
                <a:latin typeface="Gabriola" panose="04040605051002020D02" pitchFamily="82" charset="0"/>
              </a:rPr>
              <a:t>New. J. Phys. 12 (2010) 095012.</a:t>
            </a:r>
          </a:p>
          <a:p>
            <a:pPr marL="342900" indent="-342900">
              <a:lnSpc>
                <a:spcPct val="150000"/>
              </a:lnSpc>
              <a:spcBef>
                <a:spcPts val="1200"/>
              </a:spcBef>
              <a:spcAft>
                <a:spcPts val="600"/>
              </a:spcAft>
              <a:buFont typeface="+mj-lt"/>
              <a:buAutoNum type="arabicParenR" startAt="7"/>
            </a:pPr>
            <a:r>
              <a:rPr lang="en-US" sz="2400" dirty="0">
                <a:solidFill>
                  <a:srgbClr val="0B2BB5"/>
                </a:solidFill>
                <a:latin typeface="Gabriola" panose="04040605051002020D02" pitchFamily="82" charset="0"/>
              </a:rPr>
              <a:t>M. Grether, M. de Llano, and G. A. Baker. Jr., </a:t>
            </a:r>
            <a:r>
              <a:rPr lang="en-US" sz="2400" i="1" dirty="0">
                <a:solidFill>
                  <a:srgbClr val="0B2BB5"/>
                </a:solidFill>
                <a:latin typeface="Gabriola" panose="04040605051002020D02" pitchFamily="82" charset="0"/>
              </a:rPr>
              <a:t>Bose-Einstein Condensation in the Relativistic Ideal Bose Gas</a:t>
            </a:r>
            <a:r>
              <a:rPr lang="en-US" sz="2400" dirty="0">
                <a:solidFill>
                  <a:srgbClr val="0B2BB5"/>
                </a:solidFill>
                <a:latin typeface="Gabriola" panose="04040605051002020D02" pitchFamily="82" charset="0"/>
              </a:rPr>
              <a:t>, </a:t>
            </a:r>
            <a:r>
              <a:rPr lang="en-US" sz="2400" dirty="0">
                <a:solidFill>
                  <a:srgbClr val="8C3434"/>
                </a:solidFill>
                <a:latin typeface="Gabriola" panose="04040605051002020D02" pitchFamily="82" charset="0"/>
              </a:rPr>
              <a:t>Phys. Rev. Lett. 99 (2007) 200406.</a:t>
            </a:r>
          </a:p>
          <a:p>
            <a:pPr marL="342900" indent="-342900">
              <a:lnSpc>
                <a:spcPct val="150000"/>
              </a:lnSpc>
              <a:spcBef>
                <a:spcPts val="1200"/>
              </a:spcBef>
              <a:spcAft>
                <a:spcPts val="600"/>
              </a:spcAft>
              <a:buFont typeface="+mj-lt"/>
              <a:buAutoNum type="arabicParenR" startAt="7"/>
            </a:pPr>
            <a:r>
              <a:rPr lang="en-US" sz="2400" dirty="0">
                <a:solidFill>
                  <a:srgbClr val="8C3434"/>
                </a:solidFill>
                <a:latin typeface="Gabriola" panose="04040605051002020D02" pitchFamily="82" charset="0"/>
              </a:rPr>
              <a:t>K. B. Davis, M.-O. Mewes, M. R. Andrews, N. J. van Druten, D. S. Durfee, D. M. Kurn, and W. Ketterle, Bose-Einstein condensation in a gas of sodium atoms, </a:t>
            </a:r>
            <a:r>
              <a:rPr lang="en-US" sz="2400" dirty="0">
                <a:solidFill>
                  <a:srgbClr val="0B2BB5"/>
                </a:solidFill>
                <a:latin typeface="Gabriola" panose="04040605051002020D02" pitchFamily="82" charset="0"/>
              </a:rPr>
              <a:t>Phys. Rev. Lett. 75, 3969 (1995).</a:t>
            </a:r>
          </a:p>
          <a:p>
            <a:pPr marL="342900" indent="-342900">
              <a:lnSpc>
                <a:spcPct val="150000"/>
              </a:lnSpc>
              <a:spcBef>
                <a:spcPts val="1200"/>
              </a:spcBef>
              <a:spcAft>
                <a:spcPts val="600"/>
              </a:spcAft>
              <a:buFont typeface="+mj-lt"/>
              <a:buAutoNum type="arabicParenR" startAt="7"/>
            </a:pPr>
            <a:endParaRPr lang="en-IN" sz="2400" dirty="0">
              <a:solidFill>
                <a:srgbClr val="0B2BB5"/>
              </a:solidFill>
              <a:latin typeface="Gabriola" panose="04040605051002020D02" pitchFamily="82" charset="0"/>
            </a:endParaRPr>
          </a:p>
        </p:txBody>
      </p:sp>
      <p:sp>
        <p:nvSpPr>
          <p:cNvPr id="4" name="Slide Number Placeholder 3">
            <a:extLst>
              <a:ext uri="{FF2B5EF4-FFF2-40B4-BE49-F238E27FC236}">
                <a16:creationId xmlns:a16="http://schemas.microsoft.com/office/drawing/2014/main" id="{08B9D34F-4E77-9B6C-9BBF-81936A4FDA98}"/>
              </a:ext>
            </a:extLst>
          </p:cNvPr>
          <p:cNvSpPr>
            <a:spLocks noGrp="1"/>
          </p:cNvSpPr>
          <p:nvPr>
            <p:ph type="sldNum" sz="quarter" idx="12"/>
          </p:nvPr>
        </p:nvSpPr>
        <p:spPr/>
        <p:txBody>
          <a:bodyPr/>
          <a:lstStyle/>
          <a:p>
            <a:fld id="{1F389A8C-0E70-4ABF-BB80-974D4641D6A7}" type="slidenum">
              <a:rPr lang="en-IN" smtClean="0"/>
              <a:t>40</a:t>
            </a:fld>
            <a:endParaRPr lang="en-IN" dirty="0"/>
          </a:p>
        </p:txBody>
      </p:sp>
      <p:sp>
        <p:nvSpPr>
          <p:cNvPr id="7" name="Title 1">
            <a:extLst>
              <a:ext uri="{FF2B5EF4-FFF2-40B4-BE49-F238E27FC236}">
                <a16:creationId xmlns:a16="http://schemas.microsoft.com/office/drawing/2014/main" id="{87D5CE4E-6B98-684B-58A1-C0D492CF0118}"/>
              </a:ext>
            </a:extLst>
          </p:cNvPr>
          <p:cNvSpPr txBox="1">
            <a:spLocks/>
          </p:cNvSpPr>
          <p:nvPr/>
        </p:nvSpPr>
        <p:spPr>
          <a:xfrm>
            <a:off x="343666" y="92054"/>
            <a:ext cx="11586491" cy="6136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Font typeface="Courier New" panose="02070309020205020404" pitchFamily="49" charset="0"/>
              <a:buChar char="o"/>
            </a:pPr>
            <a:r>
              <a:rPr lang="en-IN" sz="3200" b="1" dirty="0">
                <a:solidFill>
                  <a:srgbClr val="0070C0"/>
                </a:solidFill>
                <a:latin typeface="Bradley Hand ITC" panose="03070402050302030203" pitchFamily="66" charset="0"/>
              </a:rPr>
              <a:t>Some important references for BEC and BEC based GW detectors</a:t>
            </a:r>
            <a:endParaRPr lang="en-IN" sz="3200" b="1" i="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39090865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5CA4BE-85C6-422E-450E-B02F51DD2299}"/>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557912-B1F5-BEEB-73A0-7039151B2E65}"/>
              </a:ext>
            </a:extLst>
          </p:cNvPr>
          <p:cNvSpPr>
            <a:spLocks noGrp="1"/>
          </p:cNvSpPr>
          <p:nvPr>
            <p:ph idx="1"/>
          </p:nvPr>
        </p:nvSpPr>
        <p:spPr>
          <a:xfrm>
            <a:off x="343667" y="705713"/>
            <a:ext cx="11672408" cy="6057165"/>
          </a:xfrm>
        </p:spPr>
        <p:txBody>
          <a:bodyPr>
            <a:normAutofit lnSpcReduction="10000"/>
          </a:bodyPr>
          <a:lstStyle/>
          <a:p>
            <a:pPr marL="457200" indent="-457200">
              <a:lnSpc>
                <a:spcPct val="120000"/>
              </a:lnSpc>
              <a:spcBef>
                <a:spcPts val="1200"/>
              </a:spcBef>
              <a:spcAft>
                <a:spcPts val="600"/>
              </a:spcAft>
              <a:buFont typeface="+mj-lt"/>
              <a:buAutoNum type="arabicParenR" startAt="11"/>
            </a:pPr>
            <a:r>
              <a:rPr lang="en-IN" sz="2200" dirty="0">
                <a:solidFill>
                  <a:srgbClr val="0B2BB5"/>
                </a:solidFill>
                <a:latin typeface="Gabriola" panose="04040605051002020D02" pitchFamily="82" charset="0"/>
              </a:rPr>
              <a:t>S. Sen and S. Gangopadhyay, </a:t>
            </a:r>
            <a:r>
              <a:rPr lang="en-IN" sz="2200" b="1" dirty="0">
                <a:solidFill>
                  <a:srgbClr val="0E0E8C"/>
                </a:solidFill>
                <a:latin typeface="Gabriola" panose="04040605051002020D02" pitchFamily="82" charset="0"/>
              </a:rPr>
              <a:t>“Probing the quantum nature of gravity using a Bose-Einstein condensate”</a:t>
            </a:r>
            <a:r>
              <a:rPr lang="en-IN" sz="2200" dirty="0">
                <a:solidFill>
                  <a:srgbClr val="0B2BB5"/>
                </a:solidFill>
                <a:latin typeface="Gabriola" panose="04040605051002020D02" pitchFamily="82" charset="0"/>
              </a:rPr>
              <a:t>, </a:t>
            </a:r>
            <a:r>
              <a:rPr lang="en-IN" sz="2200" dirty="0">
                <a:solidFill>
                  <a:srgbClr val="702A2A"/>
                </a:solidFill>
                <a:latin typeface="Gabriola" panose="04040605051002020D02" pitchFamily="82" charset="0"/>
              </a:rPr>
              <a:t>Phys. Rev. D 110 (2024) 026014.</a:t>
            </a:r>
          </a:p>
          <a:p>
            <a:pPr marL="457200" indent="-457200">
              <a:lnSpc>
                <a:spcPct val="120000"/>
              </a:lnSpc>
              <a:spcBef>
                <a:spcPts val="1200"/>
              </a:spcBef>
              <a:spcAft>
                <a:spcPts val="600"/>
              </a:spcAft>
              <a:buFont typeface="+mj-lt"/>
              <a:buAutoNum type="arabicParenR" startAt="11"/>
            </a:pPr>
            <a:r>
              <a:rPr lang="en-IN" sz="2200" dirty="0">
                <a:solidFill>
                  <a:srgbClr val="0B2BB5"/>
                </a:solidFill>
                <a:latin typeface="Gabriola" panose="04040605051002020D02" pitchFamily="82" charset="0"/>
              </a:rPr>
              <a:t>S. Sen and S. Gangopadhyay, </a:t>
            </a:r>
            <a:r>
              <a:rPr lang="en-IN" sz="2200" b="1" dirty="0">
                <a:solidFill>
                  <a:srgbClr val="0E0E8C"/>
                </a:solidFill>
                <a:latin typeface="Gabriola" panose="04040605051002020D02" pitchFamily="82" charset="0"/>
              </a:rPr>
              <a:t>“Quantum nature of gravity in a Bose-Einstein condensate”</a:t>
            </a:r>
            <a:r>
              <a:rPr lang="en-IN" sz="2200" b="1" dirty="0">
                <a:solidFill>
                  <a:srgbClr val="0B2BB5"/>
                </a:solidFill>
                <a:latin typeface="Gabriola" panose="04040605051002020D02" pitchFamily="82" charset="0"/>
              </a:rPr>
              <a:t>,</a:t>
            </a:r>
            <a:r>
              <a:rPr lang="en-IN" sz="2200" b="1" dirty="0">
                <a:solidFill>
                  <a:srgbClr val="7030A0"/>
                </a:solidFill>
                <a:latin typeface="Gabriola" panose="04040605051002020D02" pitchFamily="82" charset="0"/>
              </a:rPr>
              <a:t> </a:t>
            </a:r>
            <a:r>
              <a:rPr lang="en-IN" sz="2200" dirty="0">
                <a:solidFill>
                  <a:srgbClr val="702A2A"/>
                </a:solidFill>
                <a:latin typeface="Gabriola" panose="04040605051002020D02" pitchFamily="82" charset="0"/>
              </a:rPr>
              <a:t>arXiv:2410.05184 [hep-th].</a:t>
            </a:r>
          </a:p>
          <a:p>
            <a:pPr marL="457200" indent="-457200">
              <a:lnSpc>
                <a:spcPct val="120000"/>
              </a:lnSpc>
              <a:spcBef>
                <a:spcPts val="1200"/>
              </a:spcBef>
              <a:spcAft>
                <a:spcPts val="600"/>
              </a:spcAft>
              <a:buFont typeface="+mj-lt"/>
              <a:buAutoNum type="arabicParenR" startAt="11"/>
            </a:pPr>
            <a:endParaRPr lang="en-IN" sz="2200" b="1" dirty="0">
              <a:solidFill>
                <a:srgbClr val="702A2A"/>
              </a:solidFill>
              <a:latin typeface="Gabriola" panose="04040605051002020D02" pitchFamily="82" charset="0"/>
            </a:endParaRPr>
          </a:p>
          <a:p>
            <a:pPr marL="457200" indent="-457200" algn="just">
              <a:lnSpc>
                <a:spcPct val="120000"/>
              </a:lnSpc>
              <a:spcBef>
                <a:spcPts val="1200"/>
              </a:spcBef>
              <a:spcAft>
                <a:spcPts val="600"/>
              </a:spcAft>
              <a:buFont typeface="+mj-lt"/>
              <a:buAutoNum type="arabicParenR" startAt="13"/>
            </a:pPr>
            <a:r>
              <a:rPr lang="en-US" sz="2200" dirty="0">
                <a:solidFill>
                  <a:srgbClr val="702A2A"/>
                </a:solidFill>
                <a:latin typeface="Gabriola" panose="04040605051002020D02" pitchFamily="82" charset="0"/>
              </a:rPr>
              <a:t>S. Kanno, J. Soda, and J. Tokuda, </a:t>
            </a:r>
            <a:r>
              <a:rPr lang="en-US" sz="2200" i="1" dirty="0">
                <a:solidFill>
                  <a:srgbClr val="702A2A"/>
                </a:solidFill>
                <a:latin typeface="Gabriola" panose="04040605051002020D02" pitchFamily="82" charset="0"/>
              </a:rPr>
              <a:t>Noise and decoherence induced by gravitons</a:t>
            </a:r>
            <a:r>
              <a:rPr lang="en-US" sz="2200" dirty="0">
                <a:solidFill>
                  <a:srgbClr val="702A2A"/>
                </a:solidFill>
                <a:latin typeface="Gabriola" panose="04040605051002020D02" pitchFamily="82" charset="0"/>
              </a:rPr>
              <a:t>, </a:t>
            </a:r>
            <a:r>
              <a:rPr lang="en-US" sz="2200" dirty="0">
                <a:solidFill>
                  <a:srgbClr val="0B2BB5"/>
                </a:solidFill>
                <a:latin typeface="Gabriola" panose="04040605051002020D02" pitchFamily="82" charset="0"/>
              </a:rPr>
              <a:t>Phys. Rev. D 103 (2021) 044017.</a:t>
            </a:r>
          </a:p>
          <a:p>
            <a:pPr marL="457200" indent="-457200" algn="just">
              <a:lnSpc>
                <a:spcPct val="120000"/>
              </a:lnSpc>
              <a:spcBef>
                <a:spcPts val="1200"/>
              </a:spcBef>
              <a:spcAft>
                <a:spcPts val="600"/>
              </a:spcAft>
              <a:buFont typeface="+mj-lt"/>
              <a:buAutoNum type="arabicParenR" startAt="13"/>
            </a:pPr>
            <a:r>
              <a:rPr lang="en-US" sz="2200" dirty="0">
                <a:solidFill>
                  <a:srgbClr val="0B2BB5"/>
                </a:solidFill>
                <a:latin typeface="Gabriola" panose="04040605051002020D02" pitchFamily="82" charset="0"/>
              </a:rPr>
              <a:t>S. Kanno, J. Soda, and J. Tokuda, </a:t>
            </a:r>
            <a:r>
              <a:rPr lang="en-US" sz="2200" i="1" dirty="0">
                <a:solidFill>
                  <a:srgbClr val="0B2BB5"/>
                </a:solidFill>
                <a:latin typeface="Gabriola" panose="04040605051002020D02" pitchFamily="82" charset="0"/>
              </a:rPr>
              <a:t>Indirect detection of gravitons through quantum entanglement, </a:t>
            </a:r>
            <a:r>
              <a:rPr lang="en-US" sz="2200" dirty="0">
                <a:solidFill>
                  <a:srgbClr val="702A2A"/>
                </a:solidFill>
                <a:latin typeface="Gabriola" panose="04040605051002020D02" pitchFamily="82" charset="0"/>
              </a:rPr>
              <a:t>Phys. Rev. D 104 (2021) 083516</a:t>
            </a:r>
            <a:r>
              <a:rPr lang="en-US" sz="2200" dirty="0">
                <a:solidFill>
                  <a:srgbClr val="8C3434"/>
                </a:solidFill>
                <a:latin typeface="Gabriola" panose="04040605051002020D02" pitchFamily="82" charset="0"/>
              </a:rPr>
              <a:t>.</a:t>
            </a:r>
            <a:r>
              <a:rPr lang="en-US" sz="2200" i="1" dirty="0">
                <a:solidFill>
                  <a:srgbClr val="8C3434"/>
                </a:solidFill>
                <a:latin typeface="Gabriola" panose="04040605051002020D02" pitchFamily="82" charset="0"/>
              </a:rPr>
              <a:t> </a:t>
            </a:r>
            <a:endParaRPr lang="en-US" sz="2200" dirty="0">
              <a:solidFill>
                <a:srgbClr val="0B2BB5"/>
              </a:solidFill>
              <a:latin typeface="Gabriola" panose="04040605051002020D02" pitchFamily="82" charset="0"/>
            </a:endParaRPr>
          </a:p>
          <a:p>
            <a:pPr marL="342900" indent="-342900" algn="just">
              <a:lnSpc>
                <a:spcPct val="120000"/>
              </a:lnSpc>
              <a:spcBef>
                <a:spcPts val="1200"/>
              </a:spcBef>
              <a:spcAft>
                <a:spcPts val="600"/>
              </a:spcAft>
              <a:buFont typeface="+mj-lt"/>
              <a:buAutoNum type="arabicParenR" startAt="13"/>
            </a:pPr>
            <a:r>
              <a:rPr lang="en-IN" sz="2200" dirty="0">
                <a:solidFill>
                  <a:srgbClr val="702A2A"/>
                </a:solidFill>
                <a:latin typeface="Gabriola" panose="04040605051002020D02" pitchFamily="82" charset="0"/>
              </a:rPr>
              <a:t> M. Parikh, F. Wilczek, and G. Zahariade, </a:t>
            </a:r>
            <a:r>
              <a:rPr lang="en-IN" sz="2200" i="1" dirty="0">
                <a:solidFill>
                  <a:srgbClr val="702A2A"/>
                </a:solidFill>
                <a:latin typeface="Gabriola" panose="04040605051002020D02" pitchFamily="82" charset="0"/>
              </a:rPr>
              <a:t>Quantum mechanics of gravitational waves</a:t>
            </a:r>
            <a:r>
              <a:rPr lang="en-IN" sz="2200" dirty="0">
                <a:solidFill>
                  <a:srgbClr val="702A2A"/>
                </a:solidFill>
                <a:latin typeface="Gabriola" panose="04040605051002020D02" pitchFamily="82" charset="0"/>
              </a:rPr>
              <a:t>, Phys. Rev. Lett. 127 (2021) 081602.</a:t>
            </a:r>
          </a:p>
          <a:p>
            <a:pPr marL="342900" indent="-342900" algn="just">
              <a:lnSpc>
                <a:spcPct val="120000"/>
              </a:lnSpc>
              <a:spcBef>
                <a:spcPts val="1200"/>
              </a:spcBef>
              <a:spcAft>
                <a:spcPts val="600"/>
              </a:spcAft>
              <a:buFont typeface="+mj-lt"/>
              <a:buAutoNum type="arabicParenR" startAt="13"/>
            </a:pPr>
            <a:r>
              <a:rPr lang="en-IN" sz="2200" dirty="0">
                <a:solidFill>
                  <a:srgbClr val="0B2BB5"/>
                </a:solidFill>
                <a:latin typeface="Gabriola" panose="04040605051002020D02" pitchFamily="82" charset="0"/>
              </a:rPr>
              <a:t>M. Parikh, F. Wilczek, and G. Zahariade, </a:t>
            </a:r>
            <a:r>
              <a:rPr lang="en-IN" sz="2200" i="1" dirty="0">
                <a:solidFill>
                  <a:srgbClr val="0B2BB5"/>
                </a:solidFill>
                <a:latin typeface="Gabriola" panose="04040605051002020D02" pitchFamily="82" charset="0"/>
              </a:rPr>
              <a:t>Signatures of the quantization of gravity at gravitational wave detectors, </a:t>
            </a:r>
            <a:r>
              <a:rPr lang="en-IN" sz="2200" dirty="0">
                <a:solidFill>
                  <a:srgbClr val="702A2A"/>
                </a:solidFill>
                <a:latin typeface="Gabriola" panose="04040605051002020D02" pitchFamily="82" charset="0"/>
              </a:rPr>
              <a:t>Phys. Rev. D 104 (2021) 046021.</a:t>
            </a:r>
          </a:p>
          <a:p>
            <a:pPr marL="342900" indent="-342900" algn="just">
              <a:lnSpc>
                <a:spcPct val="120000"/>
              </a:lnSpc>
              <a:spcBef>
                <a:spcPts val="1200"/>
              </a:spcBef>
              <a:spcAft>
                <a:spcPts val="600"/>
              </a:spcAft>
              <a:buFont typeface="+mj-lt"/>
              <a:buAutoNum type="arabicParenR" startAt="13"/>
            </a:pPr>
            <a:r>
              <a:rPr lang="en-IN" sz="2200" dirty="0">
                <a:solidFill>
                  <a:srgbClr val="702A2A"/>
                </a:solidFill>
                <a:latin typeface="Gabriola" panose="04040605051002020D02" pitchFamily="82" charset="0"/>
              </a:rPr>
              <a:t>S. Sen and S. Gangopadhyay, </a:t>
            </a:r>
            <a:r>
              <a:rPr lang="en-IN" sz="2200" b="1" dirty="0">
                <a:solidFill>
                  <a:srgbClr val="702A2A"/>
                </a:solidFill>
                <a:latin typeface="Gabriola" panose="04040605051002020D02" pitchFamily="82" charset="0"/>
              </a:rPr>
              <a:t>“Minimal length scale corrections in the noise of gravitons”</a:t>
            </a:r>
            <a:r>
              <a:rPr lang="en-IN" sz="2200" dirty="0">
                <a:solidFill>
                  <a:srgbClr val="702A2A"/>
                </a:solidFill>
                <a:latin typeface="Gabriola" panose="04040605051002020D02" pitchFamily="82" charset="0"/>
              </a:rPr>
              <a:t>,</a:t>
            </a:r>
            <a:r>
              <a:rPr lang="en-IN" sz="2200" dirty="0">
                <a:solidFill>
                  <a:srgbClr val="8C3434"/>
                </a:solidFill>
                <a:latin typeface="Gabriola" panose="04040605051002020D02" pitchFamily="82" charset="0"/>
              </a:rPr>
              <a:t> </a:t>
            </a:r>
            <a:r>
              <a:rPr lang="en-IN" sz="2200" dirty="0">
                <a:solidFill>
                  <a:srgbClr val="0B2BB5"/>
                </a:solidFill>
                <a:latin typeface="Gabriola" panose="04040605051002020D02" pitchFamily="82" charset="0"/>
              </a:rPr>
              <a:t>Eur. Phys. J. C 83 (2023) 1044.</a:t>
            </a:r>
          </a:p>
          <a:p>
            <a:pPr marL="342900" indent="-342900" algn="just">
              <a:lnSpc>
                <a:spcPct val="120000"/>
              </a:lnSpc>
              <a:spcBef>
                <a:spcPts val="1200"/>
              </a:spcBef>
              <a:spcAft>
                <a:spcPts val="600"/>
              </a:spcAft>
              <a:buFont typeface="+mj-lt"/>
              <a:buAutoNum type="arabicParenR" startAt="13"/>
            </a:pPr>
            <a:r>
              <a:rPr lang="en-IN" sz="2200" dirty="0">
                <a:solidFill>
                  <a:srgbClr val="0B2BB5"/>
                </a:solidFill>
                <a:latin typeface="Gabriola" panose="04040605051002020D02" pitchFamily="82" charset="0"/>
              </a:rPr>
              <a:t>S. Sen and S. Gangopadhyay, </a:t>
            </a:r>
            <a:r>
              <a:rPr lang="en-IN" sz="2200" b="1" dirty="0">
                <a:solidFill>
                  <a:srgbClr val="0B2BB5"/>
                </a:solidFill>
                <a:latin typeface="Gabriola" panose="04040605051002020D02" pitchFamily="82" charset="0"/>
              </a:rPr>
              <a:t>“Uncertainty principle from the noise of gravitons”</a:t>
            </a:r>
            <a:r>
              <a:rPr lang="en-IN" sz="2200" dirty="0">
                <a:solidFill>
                  <a:srgbClr val="0B2BB5"/>
                </a:solidFill>
                <a:latin typeface="Gabriola" panose="04040605051002020D02" pitchFamily="82" charset="0"/>
              </a:rPr>
              <a:t>, </a:t>
            </a:r>
            <a:r>
              <a:rPr lang="en-IN" sz="2200" dirty="0">
                <a:solidFill>
                  <a:srgbClr val="702A2A"/>
                </a:solidFill>
                <a:latin typeface="Gabriola" panose="04040605051002020D02" pitchFamily="82" charset="0"/>
              </a:rPr>
              <a:t>Eur. Phys. J. C 84 (2024) 116.</a:t>
            </a:r>
          </a:p>
        </p:txBody>
      </p:sp>
      <p:sp>
        <p:nvSpPr>
          <p:cNvPr id="4" name="Slide Number Placeholder 3">
            <a:extLst>
              <a:ext uri="{FF2B5EF4-FFF2-40B4-BE49-F238E27FC236}">
                <a16:creationId xmlns:a16="http://schemas.microsoft.com/office/drawing/2014/main" id="{1E001EFC-454B-7A5E-9E54-F05868D98518}"/>
              </a:ext>
            </a:extLst>
          </p:cNvPr>
          <p:cNvSpPr>
            <a:spLocks noGrp="1"/>
          </p:cNvSpPr>
          <p:nvPr>
            <p:ph type="sldNum" sz="quarter" idx="12"/>
          </p:nvPr>
        </p:nvSpPr>
        <p:spPr/>
        <p:txBody>
          <a:bodyPr/>
          <a:lstStyle/>
          <a:p>
            <a:fld id="{1F389A8C-0E70-4ABF-BB80-974D4641D6A7}" type="slidenum">
              <a:rPr lang="en-IN" smtClean="0"/>
              <a:t>41</a:t>
            </a:fld>
            <a:endParaRPr lang="en-IN" dirty="0"/>
          </a:p>
        </p:txBody>
      </p:sp>
      <p:sp>
        <p:nvSpPr>
          <p:cNvPr id="7" name="Title 1">
            <a:extLst>
              <a:ext uri="{FF2B5EF4-FFF2-40B4-BE49-F238E27FC236}">
                <a16:creationId xmlns:a16="http://schemas.microsoft.com/office/drawing/2014/main" id="{654C8942-23E1-46F4-EC30-197B9D3A1044}"/>
              </a:ext>
            </a:extLst>
          </p:cNvPr>
          <p:cNvSpPr txBox="1">
            <a:spLocks/>
          </p:cNvSpPr>
          <p:nvPr/>
        </p:nvSpPr>
        <p:spPr>
          <a:xfrm>
            <a:off x="343667" y="92054"/>
            <a:ext cx="10515600" cy="6136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Font typeface="Courier New" panose="02070309020205020404" pitchFamily="49" charset="0"/>
              <a:buChar char="o"/>
            </a:pPr>
            <a:r>
              <a:rPr lang="en-IN" sz="3200" b="1" dirty="0">
                <a:solidFill>
                  <a:srgbClr val="0070C0"/>
                </a:solidFill>
                <a:latin typeface="Bradley Hand ITC" panose="03070402050302030203" pitchFamily="66" charset="0"/>
              </a:rPr>
              <a:t>References on which the presentation is based </a:t>
            </a:r>
            <a:endParaRPr lang="en-IN" sz="3200" b="1" i="1" dirty="0">
              <a:solidFill>
                <a:srgbClr val="0070C0"/>
              </a:solidFill>
              <a:latin typeface="Bradley Hand ITC" panose="03070402050302030203" pitchFamily="66" charset="0"/>
            </a:endParaRPr>
          </a:p>
        </p:txBody>
      </p:sp>
      <p:sp>
        <p:nvSpPr>
          <p:cNvPr id="2" name="Title 1">
            <a:extLst>
              <a:ext uri="{FF2B5EF4-FFF2-40B4-BE49-F238E27FC236}">
                <a16:creationId xmlns:a16="http://schemas.microsoft.com/office/drawing/2014/main" id="{2637DFC8-D828-A4FC-222A-20CAE67937FE}"/>
              </a:ext>
            </a:extLst>
          </p:cNvPr>
          <p:cNvSpPr txBox="1">
            <a:spLocks/>
          </p:cNvSpPr>
          <p:nvPr/>
        </p:nvSpPr>
        <p:spPr>
          <a:xfrm>
            <a:off x="343667" y="2220540"/>
            <a:ext cx="11504666" cy="6136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Font typeface="Courier New" panose="02070309020205020404" pitchFamily="49" charset="0"/>
              <a:buChar char="o"/>
            </a:pPr>
            <a:r>
              <a:rPr lang="en-IN" sz="3200" b="1" dirty="0">
                <a:solidFill>
                  <a:srgbClr val="0070C0"/>
                </a:solidFill>
                <a:latin typeface="Bradley Hand ITC" panose="03070402050302030203" pitchFamily="66" charset="0"/>
              </a:rPr>
              <a:t>Some important references on graviton induced noise</a:t>
            </a:r>
            <a:endParaRPr lang="en-IN" sz="3200" b="1" i="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29131315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E6D584-83CF-E7B1-F0E7-3B1DBE45CEC6}"/>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E442E8A-8EB0-2A0A-E0D0-9111B8CF92CB}"/>
                  </a:ext>
                </a:extLst>
              </p:cNvPr>
              <p:cNvSpPr>
                <a:spLocks noGrp="1"/>
              </p:cNvSpPr>
              <p:nvPr>
                <p:ph idx="1"/>
              </p:nvPr>
            </p:nvSpPr>
            <p:spPr>
              <a:xfrm>
                <a:off x="302754" y="714204"/>
                <a:ext cx="11586491" cy="6007271"/>
              </a:xfrm>
            </p:spPr>
            <p:txBody>
              <a:bodyPr>
                <a:normAutofit/>
              </a:bodyPr>
              <a:lstStyle/>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We shall now discuss a little bit about the decoherence effects due the emission of Bremsstrahlung if one starts with a quantized pair of Bose-Einstein condensates which are maximally entangled to each other.</a:t>
                </a:r>
              </a:p>
              <a:p>
                <a:pPr>
                  <a:lnSpc>
                    <a:spcPct val="150000"/>
                  </a:lnSpc>
                  <a:buFont typeface="Wingdings" panose="05000000000000000000" pitchFamily="2" charset="2"/>
                  <a:buChar char="Ø"/>
                </a:pPr>
                <a:r>
                  <a:rPr lang="en-IN" sz="2400" dirty="0">
                    <a:solidFill>
                      <a:srgbClr val="8C3434"/>
                    </a:solidFill>
                    <a:latin typeface="Gabriola" panose="04040605051002020D02" pitchFamily="82" charset="0"/>
                  </a:rPr>
                  <a:t>We consider that the initial state of the BEC is given by</a:t>
                </a:r>
              </a:p>
              <a:p>
                <a:pPr marL="0" indent="0">
                  <a:lnSpc>
                    <a:spcPct val="150000"/>
                  </a:lnSpc>
                  <a:buNone/>
                </a:pPr>
                <a14:m>
                  <m:oMathPara xmlns:m="http://schemas.openxmlformats.org/officeDocument/2006/math">
                    <m:oMathParaPr>
                      <m:jc m:val="centerGroup"/>
                    </m:oMathParaPr>
                    <m:oMath xmlns:m="http://schemas.openxmlformats.org/officeDocument/2006/math">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𝜓</m:t>
                              </m:r>
                            </m:e>
                            <m:sub>
                              <m:r>
                                <m:rPr>
                                  <m:sty m:val="p"/>
                                </m:rPr>
                                <a:rPr lang="en-IN" sz="1800" b="0" i="0" smtClean="0">
                                  <a:solidFill>
                                    <a:schemeClr val="tx1"/>
                                  </a:solidFill>
                                  <a:latin typeface="Cambria Math" panose="02040503050406030204" pitchFamily="18" charset="0"/>
                                </a:rPr>
                                <m:t>BEC</m:t>
                              </m:r>
                            </m:sub>
                          </m:sSub>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2</m:t>
                              </m:r>
                            </m:e>
                          </m:rad>
                        </m:den>
                      </m:f>
                      <m:d>
                        <m:dPr>
                          <m:ctrlPr>
                            <a:rPr lang="en-IN" sz="1800" b="0" i="1" smtClean="0">
                              <a:solidFill>
                                <a:schemeClr val="tx1"/>
                              </a:solidFill>
                              <a:latin typeface="Cambria Math" panose="02040503050406030204" pitchFamily="18" charset="0"/>
                            </a:rPr>
                          </m:ctrlPr>
                        </m:dPr>
                        <m:e>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b="1" i="1">
                                      <a:solidFill>
                                        <a:schemeClr val="tx1"/>
                                      </a:solidFill>
                                      <a:latin typeface="Cambria Math" panose="02040503050406030204" pitchFamily="18" charset="0"/>
                                    </a:rPr>
                                    <m:t>𝒌</m:t>
                                  </m:r>
                                </m:e>
                                <m:sub>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𝛽</m:t>
                                      </m:r>
                                    </m:e>
                                    <m:sub>
                                      <m:r>
                                        <a:rPr lang="en-IN" sz="1800" i="1">
                                          <a:solidFill>
                                            <a:schemeClr val="tx1"/>
                                          </a:solidFill>
                                          <a:latin typeface="Cambria Math" panose="02040503050406030204" pitchFamily="18" charset="0"/>
                                        </a:rPr>
                                        <m:t>1</m:t>
                                      </m:r>
                                    </m:sub>
                                  </m:sSub>
                                </m:sub>
                              </m:sSub>
                            </m:e>
                          </m:d>
                          <m:r>
                            <a:rPr lang="en-IN" sz="1800" i="1">
                              <a:solidFill>
                                <a:schemeClr val="tx1"/>
                              </a:solidFill>
                              <a:latin typeface="Cambria Math" panose="02040503050406030204" pitchFamily="18" charset="0"/>
                            </a:rPr>
                            <m:t>⊗</m:t>
                          </m:r>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0</m:t>
                                  </m:r>
                                </m:e>
                                <m:sub>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𝛽</m:t>
                                      </m:r>
                                    </m:e>
                                    <m:sub>
                                      <m:r>
                                        <a:rPr lang="en-IN" sz="1800" i="1">
                                          <a:solidFill>
                                            <a:schemeClr val="tx1"/>
                                          </a:solidFill>
                                          <a:latin typeface="Cambria Math" panose="02040503050406030204" pitchFamily="18" charset="0"/>
                                        </a:rPr>
                                        <m:t>2</m:t>
                                      </m:r>
                                    </m:sub>
                                  </m:sSub>
                                </m:sub>
                              </m:sSub>
                            </m:e>
                          </m:d>
                          <m:r>
                            <a:rPr lang="en-IN" sz="1800" b="0" i="1" smtClean="0">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0</m:t>
                              </m:r>
                            </m:e>
                            <m:sub>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𝛽</m:t>
                                  </m:r>
                                </m:e>
                                <m:sub>
                                  <m:r>
                                    <a:rPr lang="en-IN" sz="1800" i="1">
                                      <a:solidFill>
                                        <a:schemeClr val="tx1"/>
                                      </a:solidFill>
                                      <a:latin typeface="Cambria Math" panose="02040503050406030204" pitchFamily="18" charset="0"/>
                                    </a:rPr>
                                    <m:t>1</m:t>
                                  </m:r>
                                </m:sub>
                              </m:sSub>
                            </m:sub>
                          </m:sSub>
                          <m:r>
                            <a:rPr lang="en-IN" sz="1800" i="1">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𝛽</m:t>
                                  </m:r>
                                </m:e>
                                <m:sub>
                                  <m:r>
                                    <a:rPr lang="en-IN" sz="1800" i="1">
                                      <a:solidFill>
                                        <a:schemeClr val="tx1"/>
                                      </a:solidFill>
                                      <a:latin typeface="Cambria Math" panose="02040503050406030204" pitchFamily="18" charset="0"/>
                                    </a:rPr>
                                    <m:t>2</m:t>
                                  </m:r>
                                </m:sub>
                              </m:sSub>
                            </m:sub>
                          </m:sSub>
                          <m:r>
                            <a:rPr lang="en-IN" sz="1800" i="1">
                              <a:solidFill>
                                <a:schemeClr val="tx1"/>
                              </a:solidFill>
                              <a:latin typeface="Cambria Math" panose="02040503050406030204" pitchFamily="18" charset="0"/>
                            </a:rPr>
                            <m:t>⟩</m:t>
                          </m:r>
                        </m:e>
                      </m:d>
                      <m:r>
                        <a:rPr lang="en-IN" sz="1800" b="0" i="1" smtClean="0">
                          <a:solidFill>
                            <a:srgbClr val="0B2BB5"/>
                          </a:solidFill>
                          <a:latin typeface="Cambria Math" panose="02040503050406030204" pitchFamily="18" charset="0"/>
                        </a:rPr>
                        <m:t>.</m:t>
                      </m:r>
                    </m:oMath>
                  </m:oMathPara>
                </a14:m>
                <a:endParaRPr lang="en-IN" sz="2400"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In the presence of the gravitational wave, the initial state of the BEC-graviton system reads</a:t>
                </a:r>
              </a:p>
              <a:p>
                <a:pPr marL="0" indent="0">
                  <a:lnSpc>
                    <a:spcPct val="150000"/>
                  </a:lnSpc>
                  <a:buNone/>
                </a:pPr>
                <a14:m>
                  <m:oMathPara xmlns:m="http://schemas.openxmlformats.org/officeDocument/2006/math">
                    <m:oMathParaPr>
                      <m:jc m:val="centerGroup"/>
                    </m:oMathParaPr>
                    <m:oMath xmlns:m="http://schemas.openxmlformats.org/officeDocument/2006/math">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𝜓</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𝑖</m:t>
                                  </m:r>
                                </m:sub>
                              </m:sSub>
                            </m:e>
                          </m:d>
                        </m:e>
                      </m:d>
                      <m:r>
                        <a:rPr lang="en-IN" sz="1800" b="0" i="1" smtClean="0">
                          <a:solidFill>
                            <a:schemeClr val="tx1"/>
                          </a:solidFill>
                          <a:latin typeface="Cambria Math" panose="02040503050406030204" pitchFamily="18" charset="0"/>
                        </a:rPr>
                        <m:t>=</m:t>
                      </m:r>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𝜓</m:t>
                              </m:r>
                            </m:e>
                            <m:sub>
                              <m:r>
                                <m:rPr>
                                  <m:sty m:val="p"/>
                                </m:rPr>
                                <a:rPr lang="en-IN" sz="1800" b="0" i="0" smtClean="0">
                                  <a:solidFill>
                                    <a:schemeClr val="tx1"/>
                                  </a:solidFill>
                                  <a:latin typeface="Cambria Math" panose="02040503050406030204" pitchFamily="18" charset="0"/>
                                </a:rPr>
                                <m:t>BEC</m:t>
                              </m:r>
                            </m:sub>
                          </m:sSub>
                        </m:e>
                      </m:d>
                      <m:r>
                        <a:rPr lang="en-IN" sz="1800" b="0" i="1" smtClean="0">
                          <a:solidFill>
                            <a:schemeClr val="tx1"/>
                          </a:solidFill>
                          <a:latin typeface="Cambria Math" panose="02040503050406030204" pitchFamily="18" charset="0"/>
                        </a:rPr>
                        <m:t>⊗</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h</m:t>
                          </m:r>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2</m:t>
                              </m:r>
                            </m:e>
                          </m:rad>
                        </m:den>
                      </m:f>
                      <m:d>
                        <m:dPr>
                          <m:ctrlPr>
                            <a:rPr lang="en-IN" sz="1800" b="0" i="1" smtClean="0">
                              <a:solidFill>
                                <a:schemeClr val="tx1"/>
                              </a:solidFill>
                              <a:latin typeface="Cambria Math" panose="02040503050406030204" pitchFamily="18" charset="0"/>
                            </a:rPr>
                          </m:ctrlPr>
                        </m:dPr>
                        <m:e>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𝛽</m:t>
                                      </m:r>
                                    </m:e>
                                    <m:sub>
                                      <m:r>
                                        <a:rPr lang="en-IN" sz="1800" b="0" i="1" smtClean="0">
                                          <a:solidFill>
                                            <a:schemeClr val="tx1"/>
                                          </a:solidFill>
                                          <a:latin typeface="Cambria Math" panose="02040503050406030204" pitchFamily="18" charset="0"/>
                                        </a:rPr>
                                        <m:t>1</m:t>
                                      </m:r>
                                    </m:sub>
                                  </m:sSub>
                                </m:sub>
                              </m:sSub>
                            </m:e>
                          </m:d>
                          <m:r>
                            <a:rPr lang="en-IN" sz="1800" b="0" i="1" smtClean="0">
                              <a:solidFill>
                                <a:schemeClr val="tx1"/>
                              </a:solidFill>
                              <a:latin typeface="Cambria Math" panose="02040503050406030204" pitchFamily="18" charset="0"/>
                            </a:rPr>
                            <m:t>⊗</m:t>
                          </m:r>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0</m:t>
                                  </m:r>
                                </m:e>
                                <m: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𝛽</m:t>
                                      </m:r>
                                    </m:e>
                                    <m:sub>
                                      <m:r>
                                        <a:rPr lang="en-IN" sz="1800" b="0" i="1" smtClean="0">
                                          <a:solidFill>
                                            <a:schemeClr val="tx1"/>
                                          </a:solidFill>
                                          <a:latin typeface="Cambria Math" panose="02040503050406030204" pitchFamily="18" charset="0"/>
                                        </a:rPr>
                                        <m:t>2</m:t>
                                      </m:r>
                                    </m:sub>
                                  </m:sSub>
                                </m:sub>
                              </m:sSub>
                            </m:e>
                          </m:d>
                          <m:r>
                            <a:rPr lang="en-IN" sz="1800" b="0" i="1" smtClean="0">
                              <a:solidFill>
                                <a:schemeClr val="tx1"/>
                              </a:solidFill>
                              <a:latin typeface="Cambria Math" panose="02040503050406030204" pitchFamily="18" charset="0"/>
                            </a:rPr>
                            <m:t>+</m:t>
                          </m:r>
                          <m:d>
                            <m:dPr>
                              <m:begChr m:val="|"/>
                              <m:endChr m:val="⟩"/>
                              <m:ctrlPr>
                                <a:rPr lang="en-IN" sz="1800" i="1">
                                  <a:latin typeface="Cambria Math" panose="02040503050406030204" pitchFamily="18" charset="0"/>
                                </a:rPr>
                              </m:ctrlPr>
                            </m:dPr>
                            <m:e>
                              <m:sSub>
                                <m:sSubPr>
                                  <m:ctrlPr>
                                    <a:rPr lang="en-IN" sz="1800" i="1">
                                      <a:latin typeface="Cambria Math" panose="02040503050406030204" pitchFamily="18" charset="0"/>
                                    </a:rPr>
                                  </m:ctrlPr>
                                </m:sSubPr>
                                <m:e>
                                  <m:r>
                                    <a:rPr lang="en-IN" sz="1800" b="0" i="1" smtClean="0">
                                      <a:latin typeface="Cambria Math" panose="02040503050406030204" pitchFamily="18" charset="0"/>
                                    </a:rPr>
                                    <m:t>0</m:t>
                                  </m:r>
                                </m:e>
                                <m:sub>
                                  <m:sSub>
                                    <m:sSubPr>
                                      <m:ctrlPr>
                                        <a:rPr lang="en-IN" sz="1800" i="1">
                                          <a:latin typeface="Cambria Math" panose="02040503050406030204" pitchFamily="18" charset="0"/>
                                        </a:rPr>
                                      </m:ctrlPr>
                                    </m:sSubPr>
                                    <m:e>
                                      <m:r>
                                        <a:rPr lang="en-IN" sz="1800" i="1">
                                          <a:latin typeface="Cambria Math" panose="02040503050406030204" pitchFamily="18" charset="0"/>
                                        </a:rPr>
                                        <m:t>𝛽</m:t>
                                      </m:r>
                                    </m:e>
                                    <m:sub>
                                      <m:r>
                                        <a:rPr lang="en-IN" sz="1800" i="1">
                                          <a:latin typeface="Cambria Math" panose="02040503050406030204" pitchFamily="18" charset="0"/>
                                        </a:rPr>
                                        <m:t>1</m:t>
                                      </m:r>
                                    </m:sub>
                                  </m:sSub>
                                </m:sub>
                              </m:sSub>
                            </m:e>
                          </m:d>
                          <m:r>
                            <a:rPr lang="en-IN" sz="1800" i="1">
                              <a:latin typeface="Cambria Math" panose="02040503050406030204" pitchFamily="18" charset="0"/>
                            </a:rPr>
                            <m:t>⊗</m:t>
                          </m:r>
                          <m:d>
                            <m:dPr>
                              <m:begChr m:val="|"/>
                              <m:endChr m:val="⟩"/>
                              <m:ctrlPr>
                                <a:rPr lang="en-IN" sz="1800" i="1">
                                  <a:latin typeface="Cambria Math" panose="02040503050406030204" pitchFamily="18" charset="0"/>
                                </a:rPr>
                              </m:ctrlPr>
                            </m:dPr>
                            <m:e>
                              <m:sSub>
                                <m:sSubPr>
                                  <m:ctrlPr>
                                    <a:rPr lang="en-IN" sz="1800" i="1">
                                      <a:latin typeface="Cambria Math" panose="02040503050406030204" pitchFamily="18" charset="0"/>
                                    </a:rPr>
                                  </m:ctrlPr>
                                </m:sSubPr>
                                <m:e>
                                  <m:r>
                                    <a:rPr lang="en-IN" sz="1800" b="1" i="1" smtClean="0">
                                      <a:latin typeface="Cambria Math" panose="02040503050406030204" pitchFamily="18" charset="0"/>
                                    </a:rPr>
                                    <m:t>𝒌</m:t>
                                  </m:r>
                                </m:e>
                                <m:sub>
                                  <m:sSub>
                                    <m:sSubPr>
                                      <m:ctrlPr>
                                        <a:rPr lang="en-IN" sz="1800" i="1">
                                          <a:latin typeface="Cambria Math" panose="02040503050406030204" pitchFamily="18" charset="0"/>
                                        </a:rPr>
                                      </m:ctrlPr>
                                    </m:sSubPr>
                                    <m:e>
                                      <m:r>
                                        <a:rPr lang="en-IN" sz="1800" i="1">
                                          <a:latin typeface="Cambria Math" panose="02040503050406030204" pitchFamily="18" charset="0"/>
                                        </a:rPr>
                                        <m:t>𝛽</m:t>
                                      </m:r>
                                    </m:e>
                                    <m:sub>
                                      <m:r>
                                        <a:rPr lang="en-IN" sz="1800" i="1">
                                          <a:latin typeface="Cambria Math" panose="02040503050406030204" pitchFamily="18" charset="0"/>
                                        </a:rPr>
                                        <m:t>2</m:t>
                                      </m:r>
                                    </m:sub>
                                  </m:sSub>
                                </m:sub>
                              </m:sSub>
                            </m:e>
                          </m:d>
                        </m:e>
                      </m:d>
                      <m:r>
                        <a:rPr lang="en-IN" sz="1800" b="0" i="1" smtClean="0">
                          <a:solidFill>
                            <a:schemeClr val="tx1"/>
                          </a:solidFill>
                          <a:latin typeface="Cambria Math" panose="02040503050406030204" pitchFamily="18" charset="0"/>
                        </a:rPr>
                        <m:t>⊗</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h</m:t>
                          </m:r>
                        </m:e>
                      </m:d>
                      <m:r>
                        <a:rPr lang="en-IN" sz="1800" b="0" i="1" smtClean="0">
                          <a:solidFill>
                            <a:schemeClr val="tx1"/>
                          </a:solidFill>
                          <a:latin typeface="Cambria Math" panose="02040503050406030204" pitchFamily="18" charset="0"/>
                        </a:rPr>
                        <m:t>.</m:t>
                      </m:r>
                    </m:oMath>
                  </m:oMathPara>
                </a14:m>
                <a:endParaRPr lang="en-IN" sz="2400"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For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𝑖</m:t>
                        </m:r>
                      </m:sub>
                    </m:sSub>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0</m:t>
                    </m:r>
                  </m:oMath>
                </a14:m>
                <a:r>
                  <a:rPr lang="en-IN" sz="24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the initial density matrix reads</a:t>
                </a: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400" b="0" i="1" smtClean="0">
                                  <a:solidFill>
                                    <a:schemeClr val="tx1"/>
                                  </a:solidFill>
                                  <a:latin typeface="Cambria Math" panose="02040503050406030204" pitchFamily="18" charset="0"/>
                                </a:rPr>
                              </m:ctrlPr>
                            </m:accPr>
                            <m:e>
                              <m:r>
                                <a:rPr lang="en-IN" sz="1400" b="0" i="1" smtClean="0">
                                  <a:solidFill>
                                    <a:schemeClr val="tx1"/>
                                  </a:solidFill>
                                  <a:latin typeface="Cambria Math" panose="02040503050406030204" pitchFamily="18" charset="0"/>
                                </a:rPr>
                                <m:t>𝜌</m:t>
                              </m:r>
                            </m:e>
                          </m:acc>
                        </m:e>
                        <m:sub>
                          <m:r>
                            <m:rPr>
                              <m:sty m:val="p"/>
                            </m:rPr>
                            <a:rPr lang="en-IN" sz="1800" b="0" i="0" dirty="0" smtClean="0">
                              <a:solidFill>
                                <a:schemeClr val="tx1"/>
                              </a:solidFill>
                              <a:latin typeface="Cambria Math" panose="02040503050406030204" pitchFamily="18" charset="0"/>
                            </a:rPr>
                            <m:t>BEC</m:t>
                          </m:r>
                        </m:sub>
                      </m:sSub>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0</m:t>
                          </m:r>
                        </m:e>
                      </m:d>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r>
                            <m:rPr>
                              <m:sty m:val="p"/>
                            </m:rPr>
                            <a:rPr lang="en-IN" sz="1800" b="0" i="0" dirty="0" smtClean="0">
                              <a:solidFill>
                                <a:schemeClr val="tx1"/>
                              </a:solidFill>
                              <a:latin typeface="Cambria Math" panose="02040503050406030204" pitchFamily="18" charset="0"/>
                            </a:rPr>
                            <m:t>tr</m:t>
                          </m:r>
                        </m:e>
                        <m:sub>
                          <m:r>
                            <a:rPr lang="en-IN" sz="1800" b="0" i="1" dirty="0" smtClean="0">
                              <a:solidFill>
                                <a:schemeClr val="tx1"/>
                              </a:solidFill>
                              <a:latin typeface="Cambria Math" panose="02040503050406030204" pitchFamily="18" charset="0"/>
                            </a:rPr>
                            <m:t>ℱ</m:t>
                          </m:r>
                        </m:sub>
                      </m:sSub>
                      <m:d>
                        <m:dPr>
                          <m:begChr m:val="["/>
                          <m:endChr m:val="]"/>
                          <m:ctrlPr>
                            <a:rPr lang="en-IN" sz="1800" b="0" i="1" dirty="0" smtClean="0">
                              <a:solidFill>
                                <a:schemeClr val="tx1"/>
                              </a:solidFill>
                              <a:latin typeface="Cambria Math" panose="02040503050406030204" pitchFamily="18" charset="0"/>
                            </a:rPr>
                          </m:ctrlPr>
                        </m:dPr>
                        <m:e>
                          <m:d>
                            <m:dPr>
                              <m:begChr m:val="|"/>
                              <m:endChr m:val="⟩"/>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𝜓</m:t>
                              </m:r>
                              <m:d>
                                <m:dPr>
                                  <m:ctrlPr>
                                    <a:rPr lang="en-IN" sz="1800" b="0" i="1" dirty="0" smtClean="0">
                                      <a:solidFill>
                                        <a:schemeClr val="tx1"/>
                                      </a:solidFill>
                                      <a:latin typeface="Cambria Math" panose="02040503050406030204" pitchFamily="18" charset="0"/>
                                    </a:rPr>
                                  </m:ctrlPr>
                                </m:dPr>
                                <m:e>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𝑡</m:t>
                                      </m:r>
                                    </m:e>
                                    <m:sub>
                                      <m:r>
                                        <a:rPr lang="en-IN" sz="1800" b="0" i="1" dirty="0" smtClean="0">
                                          <a:solidFill>
                                            <a:schemeClr val="tx1"/>
                                          </a:solidFill>
                                          <a:latin typeface="Cambria Math" panose="02040503050406030204" pitchFamily="18" charset="0"/>
                                        </a:rPr>
                                        <m:t>𝑖</m:t>
                                      </m:r>
                                    </m:sub>
                                  </m:sSub>
                                </m:e>
                              </m:d>
                            </m:e>
                          </m:d>
                          <m:d>
                            <m:dPr>
                              <m:begChr m:val="⟨"/>
                              <m:endChr m:val="|"/>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𝜓</m:t>
                              </m:r>
                              <m:d>
                                <m:dPr>
                                  <m:ctrlPr>
                                    <a:rPr lang="en-IN" sz="1800" b="0" i="1" dirty="0" smtClean="0">
                                      <a:solidFill>
                                        <a:schemeClr val="tx1"/>
                                      </a:solidFill>
                                      <a:latin typeface="Cambria Math" panose="02040503050406030204" pitchFamily="18" charset="0"/>
                                    </a:rPr>
                                  </m:ctrlPr>
                                </m:dPr>
                                <m:e>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𝑡</m:t>
                                      </m:r>
                                    </m:e>
                                    <m:sub>
                                      <m:r>
                                        <a:rPr lang="en-IN" sz="1800" b="0" i="1" dirty="0" smtClean="0">
                                          <a:solidFill>
                                            <a:schemeClr val="tx1"/>
                                          </a:solidFill>
                                          <a:latin typeface="Cambria Math" panose="02040503050406030204" pitchFamily="18" charset="0"/>
                                        </a:rPr>
                                        <m:t>𝑖</m:t>
                                      </m:r>
                                    </m:sub>
                                  </m:sSub>
                                </m:e>
                              </m:d>
                            </m:e>
                          </m:d>
                        </m:e>
                      </m:d>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𝜌</m:t>
                              </m:r>
                            </m:e>
                          </m:acc>
                        </m:e>
                        <m:sub>
                          <m:r>
                            <a:rPr lang="en-IN" sz="1800" b="0" i="1" dirty="0" smtClean="0">
                              <a:solidFill>
                                <a:schemeClr val="tx1"/>
                              </a:solidFill>
                              <a:latin typeface="Cambria Math" panose="02040503050406030204" pitchFamily="18" charset="0"/>
                            </a:rPr>
                            <m:t>11</m:t>
                          </m:r>
                        </m:sub>
                      </m:sSub>
                      <m:r>
                        <a:rPr lang="en-IN" sz="1800" b="0" i="1" dirty="0" smtClean="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𝜌</m:t>
                              </m:r>
                            </m:e>
                          </m:acc>
                        </m:e>
                        <m:sub>
                          <m:r>
                            <a:rPr lang="en-IN" sz="1800" i="1" dirty="0">
                              <a:solidFill>
                                <a:schemeClr val="tx1"/>
                              </a:solidFill>
                              <a:latin typeface="Cambria Math" panose="02040503050406030204" pitchFamily="18" charset="0"/>
                            </a:rPr>
                            <m:t>1</m:t>
                          </m:r>
                          <m:r>
                            <a:rPr lang="en-IN" sz="1800" b="0" i="1" dirty="0" smtClean="0">
                              <a:solidFill>
                                <a:schemeClr val="tx1"/>
                              </a:solidFill>
                              <a:latin typeface="Cambria Math" panose="02040503050406030204" pitchFamily="18" charset="0"/>
                            </a:rPr>
                            <m:t>2</m:t>
                          </m:r>
                        </m:sub>
                      </m:sSub>
                      <m:r>
                        <a:rPr lang="en-IN" sz="1800" b="0" i="1" dirty="0" smtClean="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𝜌</m:t>
                              </m:r>
                            </m:e>
                          </m:acc>
                        </m:e>
                        <m:sub>
                          <m:r>
                            <a:rPr lang="en-IN" sz="1800" b="0" i="1" dirty="0" smtClean="0">
                              <a:solidFill>
                                <a:schemeClr val="tx1"/>
                              </a:solidFill>
                              <a:latin typeface="Cambria Math" panose="02040503050406030204" pitchFamily="18" charset="0"/>
                            </a:rPr>
                            <m:t>2</m:t>
                          </m:r>
                          <m:r>
                            <a:rPr lang="en-IN" sz="1800" i="1" dirty="0">
                              <a:solidFill>
                                <a:schemeClr val="tx1"/>
                              </a:solidFill>
                              <a:latin typeface="Cambria Math" panose="02040503050406030204" pitchFamily="18" charset="0"/>
                            </a:rPr>
                            <m:t>1</m:t>
                          </m:r>
                        </m:sub>
                      </m:sSub>
                      <m:r>
                        <a:rPr lang="en-IN" sz="1800" b="0" i="1" dirty="0" smtClean="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𝜌</m:t>
                              </m:r>
                            </m:e>
                          </m:acc>
                        </m:e>
                        <m:sub>
                          <m:r>
                            <a:rPr lang="en-IN" sz="1800" b="0" i="1" dirty="0" smtClean="0">
                              <a:solidFill>
                                <a:schemeClr val="tx1"/>
                              </a:solidFill>
                              <a:latin typeface="Cambria Math" panose="02040503050406030204" pitchFamily="18" charset="0"/>
                            </a:rPr>
                            <m:t>22</m:t>
                          </m:r>
                        </m:sub>
                      </m:sSub>
                      <m:r>
                        <a:rPr lang="en-IN" sz="1800" b="0" i="1" dirty="0" smtClean="0">
                          <a:solidFill>
                            <a:schemeClr val="tx1"/>
                          </a:solidFill>
                          <a:latin typeface="Cambria Math" panose="02040503050406030204" pitchFamily="18" charset="0"/>
                        </a:rPr>
                        <m:t>.</m:t>
                      </m:r>
                    </m:oMath>
                  </m:oMathPara>
                </a14:m>
                <a:endParaRPr lang="en-IN" sz="2400" b="0" dirty="0">
                  <a:solidFill>
                    <a:srgbClr val="702A2A"/>
                  </a:solidFill>
                  <a:latin typeface="Gabriola" panose="04040605051002020D02" pitchFamily="82" charset="0"/>
                </a:endParaRPr>
              </a:p>
              <a:p>
                <a:pPr marL="0" indent="0">
                  <a:lnSpc>
                    <a:spcPct val="150000"/>
                  </a:lnSpc>
                  <a:buNone/>
                </a:pPr>
                <a:r>
                  <a:rPr lang="en-IN" sz="2400" b="0" dirty="0">
                    <a:solidFill>
                      <a:srgbClr val="702A2A"/>
                    </a:solidFill>
                    <a:latin typeface="Gabriola" panose="04040605051002020D02" pitchFamily="82" charset="0"/>
                  </a:rPr>
                  <a:t> </a:t>
                </a:r>
              </a:p>
              <a:p>
                <a:pPr marL="0" indent="0">
                  <a:lnSpc>
                    <a:spcPct val="150000"/>
                  </a:lnSpc>
                  <a:buNone/>
                </a:pPr>
                <a:endParaRPr lang="en-IN" sz="2400" dirty="0">
                  <a:solidFill>
                    <a:schemeClr val="tx1"/>
                  </a:solidFill>
                  <a:latin typeface="Gabriola" panose="04040605051002020D02" pitchFamily="82" charset="0"/>
                </a:endParaRPr>
              </a:p>
              <a:p>
                <a:pPr marL="0" indent="0">
                  <a:lnSpc>
                    <a:spcPct val="150000"/>
                  </a:lnSpc>
                  <a:buNone/>
                </a:pPr>
                <a:endParaRPr lang="en-IN" sz="2400" dirty="0">
                  <a:solidFill>
                    <a:srgbClr val="0B2BB5"/>
                  </a:solidFill>
                  <a:latin typeface="Gabriola" panose="04040605051002020D02" pitchFamily="82" charset="0"/>
                </a:endParaRPr>
              </a:p>
              <a:p>
                <a:pPr>
                  <a:lnSpc>
                    <a:spcPct val="150000"/>
                  </a:lnSpc>
                  <a:buFont typeface="Wingdings" panose="05000000000000000000" pitchFamily="2" charset="2"/>
                  <a:buChar char="Ø"/>
                </a:pPr>
                <a:endParaRPr lang="en-IN" sz="1800" dirty="0">
                  <a:solidFill>
                    <a:srgbClr val="0B2BB5"/>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9E442E8A-8EB0-2A0A-E0D0-9111B8CF92CB}"/>
                  </a:ext>
                </a:extLst>
              </p:cNvPr>
              <p:cNvSpPr>
                <a:spLocks noGrp="1" noRot="1" noChangeAspect="1" noMove="1" noResize="1" noEditPoints="1" noAdjustHandles="1" noChangeArrowheads="1" noChangeShapeType="1" noTextEdit="1"/>
              </p:cNvSpPr>
              <p:nvPr>
                <p:ph idx="1"/>
              </p:nvPr>
            </p:nvSpPr>
            <p:spPr>
              <a:xfrm>
                <a:off x="302754" y="714204"/>
                <a:ext cx="11586491" cy="6007271"/>
              </a:xfrm>
              <a:blipFill>
                <a:blip r:embed="rId3"/>
                <a:stretch>
                  <a:fillRect l="-737"/>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E493264C-66C9-85E4-CDC7-E2CFB9A769A2}"/>
              </a:ext>
            </a:extLst>
          </p:cNvPr>
          <p:cNvSpPr>
            <a:spLocks noGrp="1"/>
          </p:cNvSpPr>
          <p:nvPr>
            <p:ph type="sldNum" sz="quarter" idx="12"/>
          </p:nvPr>
        </p:nvSpPr>
        <p:spPr/>
        <p:txBody>
          <a:bodyPr/>
          <a:lstStyle/>
          <a:p>
            <a:fld id="{1F389A8C-0E70-4ABF-BB80-974D4641D6A7}" type="slidenum">
              <a:rPr lang="en-IN" smtClean="0"/>
              <a:t>42</a:t>
            </a:fld>
            <a:endParaRPr lang="en-IN" dirty="0"/>
          </a:p>
        </p:txBody>
      </p:sp>
      <p:sp>
        <p:nvSpPr>
          <p:cNvPr id="4" name="Title 1">
            <a:extLst>
              <a:ext uri="{FF2B5EF4-FFF2-40B4-BE49-F238E27FC236}">
                <a16:creationId xmlns:a16="http://schemas.microsoft.com/office/drawing/2014/main" id="{B94DDB47-93C5-3E91-2938-427F681CDDE3}"/>
              </a:ext>
            </a:extLst>
          </p:cNvPr>
          <p:cNvSpPr txBox="1">
            <a:spLocks/>
          </p:cNvSpPr>
          <p:nvPr/>
        </p:nvSpPr>
        <p:spPr>
          <a:xfrm>
            <a:off x="343667" y="-6135"/>
            <a:ext cx="11545578" cy="6443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IN" sz="3600" b="1" dirty="0">
                <a:solidFill>
                  <a:srgbClr val="532476"/>
                </a:solidFill>
                <a:latin typeface="Bradley Hand ITC" panose="03070402050302030203" pitchFamily="66" charset="0"/>
              </a:rPr>
              <a:t>Part 2: Decoherence due to the emission of Bremsstrahlung</a:t>
            </a:r>
          </a:p>
        </p:txBody>
      </p:sp>
    </p:spTree>
    <p:extLst>
      <p:ext uri="{BB962C8B-B14F-4D97-AF65-F5344CB8AC3E}">
        <p14:creationId xmlns:p14="http://schemas.microsoft.com/office/powerpoint/2010/main" val="26715640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6B8B8E-9455-32FE-C826-5BA66DAF39E9}"/>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94A6D7B-9A65-576A-33D0-E5D06501B93D}"/>
                  </a:ext>
                </a:extLst>
              </p:cNvPr>
              <p:cNvSpPr>
                <a:spLocks noGrp="1"/>
              </p:cNvSpPr>
              <p:nvPr>
                <p:ph idx="1"/>
              </p:nvPr>
            </p:nvSpPr>
            <p:spPr>
              <a:xfrm>
                <a:off x="302754" y="714204"/>
                <a:ext cx="11586491" cy="6007271"/>
              </a:xfrm>
            </p:spPr>
            <p:txBody>
              <a:bodyPr>
                <a:normAutofit fontScale="92500" lnSpcReduction="10000"/>
              </a:bodyPr>
              <a:lstStyle/>
              <a:p>
                <a:pPr>
                  <a:lnSpc>
                    <a:spcPct val="150000"/>
                  </a:lnSpc>
                  <a:buFont typeface="Wingdings" panose="05000000000000000000" pitchFamily="2" charset="2"/>
                  <a:buChar char="Ø"/>
                </a:pPr>
                <a:r>
                  <a:rPr lang="en-IN" sz="2400" dirty="0">
                    <a:solidFill>
                      <a:srgbClr val="702A2A"/>
                    </a:solidFill>
                    <a:latin typeface="Gabriola" panose="04040605051002020D02" pitchFamily="82" charset="0"/>
                  </a:rPr>
                  <a:t>After time </a:t>
                </a:r>
                <a14:m>
                  <m:oMath xmlns:m="http://schemas.openxmlformats.org/officeDocument/2006/math">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𝑖</m:t>
                        </m:r>
                      </m:sub>
                    </m:sSub>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oMath>
                </a14:m>
                <a:r>
                  <a:rPr lang="en-IN" sz="2400" b="0" dirty="0">
                    <a:solidFill>
                      <a:srgbClr val="702A2A"/>
                    </a:solidFill>
                    <a:latin typeface="Gabriola" panose="04040605051002020D02" pitchFamily="82" charset="0"/>
                  </a:rPr>
                  <a:t>, the state of the entire BEC system coupled to the graviton becomes</a:t>
                </a:r>
              </a:p>
              <a:p>
                <a:pPr marL="0" indent="0">
                  <a:lnSpc>
                    <a:spcPct val="150000"/>
                  </a:lnSpc>
                  <a:buNone/>
                </a:pPr>
                <a14:m>
                  <m:oMathPara xmlns:m="http://schemas.openxmlformats.org/officeDocument/2006/math">
                    <m:oMathParaPr>
                      <m:jc m:val="centerGroup"/>
                    </m:oMathParaPr>
                    <m:oMath xmlns:m="http://schemas.openxmlformats.org/officeDocument/2006/math">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𝜓</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2</m:t>
                              </m:r>
                            </m:e>
                          </m:rad>
                        </m:den>
                      </m:f>
                      <m:d>
                        <m:dPr>
                          <m:ctrlPr>
                            <a:rPr lang="en-IN" sz="1800" b="0" i="1" smtClean="0">
                              <a:solidFill>
                                <a:schemeClr val="tx1"/>
                              </a:solidFill>
                              <a:latin typeface="Cambria Math" panose="02040503050406030204" pitchFamily="18" charset="0"/>
                            </a:rPr>
                          </m:ctrlPr>
                        </m:dPr>
                        <m:e>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𝛽</m:t>
                                      </m:r>
                                    </m:e>
                                    <m:sub>
                                      <m:r>
                                        <a:rPr lang="en-IN" sz="1800" b="0" i="1" smtClean="0">
                                          <a:solidFill>
                                            <a:schemeClr val="tx1"/>
                                          </a:solidFill>
                                          <a:latin typeface="Cambria Math" panose="02040503050406030204" pitchFamily="18" charset="0"/>
                                        </a:rPr>
                                        <m:t>1</m:t>
                                      </m:r>
                                    </m:sub>
                                  </m:sSub>
                                </m:sub>
                              </m:sSub>
                              <m:r>
                                <a:rPr lang="en-IN" sz="1800" b="0" i="1" smtClean="0">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0</m:t>
                                  </m:r>
                                </m:e>
                                <m:sub>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𝛽</m:t>
                                      </m:r>
                                    </m:e>
                                    <m:sub>
                                      <m:r>
                                        <a:rPr lang="en-IN" sz="1800" i="1">
                                          <a:solidFill>
                                            <a:schemeClr val="tx1"/>
                                          </a:solidFill>
                                          <a:latin typeface="Cambria Math" panose="02040503050406030204" pitchFamily="18" charset="0"/>
                                        </a:rPr>
                                        <m:t>2</m:t>
                                      </m:r>
                                    </m:sub>
                                  </m:sSub>
                                </m:sub>
                              </m:sSub>
                            </m:e>
                          </m:d>
                          <m:r>
                            <a:rPr lang="en-IN" sz="1800" b="0" i="1" smtClean="0">
                              <a:solidFill>
                                <a:schemeClr val="tx1"/>
                              </a:solidFill>
                              <a:latin typeface="Cambria Math" panose="02040503050406030204" pitchFamily="18" charset="0"/>
                            </a:rPr>
                            <m:t>⊗</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h</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𝛽</m:t>
                                      </m:r>
                                    </m:e>
                                    <m:sub>
                                      <m:r>
                                        <a:rPr lang="en-IN" sz="1800" b="0" i="1" smtClean="0">
                                          <a:solidFill>
                                            <a:schemeClr val="tx1"/>
                                          </a:solidFill>
                                          <a:latin typeface="Cambria Math" panose="02040503050406030204" pitchFamily="18" charset="0"/>
                                        </a:rPr>
                                        <m:t>1</m:t>
                                      </m:r>
                                    </m:sub>
                                  </m:sSub>
                                </m:sub>
                              </m:sSub>
                            </m:e>
                          </m:d>
                          <m:r>
                            <a:rPr lang="en-IN" sz="1800" b="0" i="1" smtClean="0">
                              <a:solidFill>
                                <a:schemeClr val="tx1"/>
                              </a:solidFill>
                              <a:latin typeface="Cambria Math" panose="02040503050406030204" pitchFamily="18" charset="0"/>
                            </a:rPr>
                            <m:t>+</m:t>
                          </m:r>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0</m:t>
                                  </m:r>
                                </m:e>
                                <m: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𝛽</m:t>
                                      </m:r>
                                    </m:e>
                                    <m:sub>
                                      <m:r>
                                        <a:rPr lang="en-IN" sz="1800" b="0" i="1" smtClean="0">
                                          <a:solidFill>
                                            <a:schemeClr val="tx1"/>
                                          </a:solidFill>
                                          <a:latin typeface="Cambria Math" panose="02040503050406030204" pitchFamily="18" charset="0"/>
                                        </a:rPr>
                                        <m:t>1</m:t>
                                      </m:r>
                                    </m:sub>
                                  </m:sSub>
                                </m:sub>
                              </m:sSub>
                              <m:r>
                                <a:rPr lang="en-IN" sz="1800" b="0" i="1" smtClean="0">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b="1" i="1">
                                      <a:solidFill>
                                        <a:schemeClr val="tx1"/>
                                      </a:solidFill>
                                      <a:latin typeface="Cambria Math" panose="02040503050406030204" pitchFamily="18" charset="0"/>
                                    </a:rPr>
                                    <m:t>𝒌</m:t>
                                  </m:r>
                                </m:e>
                                <m:sub>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𝛽</m:t>
                                      </m:r>
                                    </m:e>
                                    <m:sub>
                                      <m:r>
                                        <a:rPr lang="en-IN" sz="1800" i="1">
                                          <a:solidFill>
                                            <a:schemeClr val="tx1"/>
                                          </a:solidFill>
                                          <a:latin typeface="Cambria Math" panose="02040503050406030204" pitchFamily="18" charset="0"/>
                                        </a:rPr>
                                        <m:t>2</m:t>
                                      </m:r>
                                    </m:sub>
                                  </m:sSub>
                                </m:sub>
                              </m:sSub>
                            </m:e>
                          </m:d>
                          <m:r>
                            <a:rPr lang="en-IN" sz="1800" b="0" i="1" smtClean="0">
                              <a:solidFill>
                                <a:schemeClr val="tx1"/>
                              </a:solidFill>
                              <a:latin typeface="Cambria Math" panose="02040503050406030204" pitchFamily="18" charset="0"/>
                            </a:rPr>
                            <m:t>⊗</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h</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𝛽</m:t>
                                      </m:r>
                                    </m:e>
                                    <m:sub>
                                      <m:r>
                                        <a:rPr lang="en-IN" sz="1800" b="0" i="1" smtClean="0">
                                          <a:solidFill>
                                            <a:schemeClr val="tx1"/>
                                          </a:solidFill>
                                          <a:latin typeface="Cambria Math" panose="02040503050406030204" pitchFamily="18" charset="0"/>
                                        </a:rPr>
                                        <m:t>2</m:t>
                                      </m:r>
                                    </m:sub>
                                  </m:sSub>
                                </m:sub>
                              </m:sSub>
                            </m:e>
                          </m:d>
                        </m:e>
                      </m:d>
                      <m:r>
                        <a:rPr lang="en-IN" sz="1800" b="0" i="1" smtClean="0">
                          <a:solidFill>
                            <a:schemeClr val="tx1"/>
                          </a:solidFill>
                          <a:latin typeface="Cambria Math" panose="02040503050406030204" pitchFamily="18" charset="0"/>
                        </a:rPr>
                        <m:t>.</m:t>
                      </m:r>
                    </m:oMath>
                  </m:oMathPara>
                </a14:m>
                <a:endParaRPr lang="en-IN" sz="2400" dirty="0">
                  <a:solidFill>
                    <a:schemeClr val="tx1"/>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Taking trace with respect to the field part, the reduced density matrix for the above state takes the form given as</a:t>
                </a: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IN" sz="1800" b="0" i="1" dirty="0"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𝜌</m:t>
                              </m:r>
                            </m:e>
                          </m:acc>
                        </m:e>
                        <m:sub>
                          <m:r>
                            <m:rPr>
                              <m:sty m:val="p"/>
                            </m:rPr>
                            <a:rPr lang="en-IN" sz="1800" b="0" i="0" dirty="0" smtClean="0">
                              <a:solidFill>
                                <a:schemeClr val="tx1"/>
                              </a:solidFill>
                              <a:latin typeface="Cambria Math" panose="02040503050406030204" pitchFamily="18" charset="0"/>
                            </a:rPr>
                            <m:t>BEC</m:t>
                          </m:r>
                        </m:sub>
                      </m:sSub>
                      <m:d>
                        <m:dPr>
                          <m:ctrlPr>
                            <a:rPr lang="en-IN" sz="1800" b="0" i="1" dirty="0" smtClean="0">
                              <a:solidFill>
                                <a:schemeClr val="tx1"/>
                              </a:solidFill>
                              <a:latin typeface="Cambria Math" panose="02040503050406030204" pitchFamily="18" charset="0"/>
                            </a:rPr>
                          </m:ctrlPr>
                        </m:dPr>
                        <m:e>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𝑡</m:t>
                              </m:r>
                            </m:e>
                            <m:sub>
                              <m:r>
                                <a:rPr lang="en-IN" sz="1800" b="0" i="1" dirty="0" smtClean="0">
                                  <a:solidFill>
                                    <a:schemeClr val="tx1"/>
                                  </a:solidFill>
                                  <a:latin typeface="Cambria Math" panose="02040503050406030204" pitchFamily="18" charset="0"/>
                                </a:rPr>
                                <m:t>𝑓</m:t>
                              </m:r>
                            </m:sub>
                          </m:sSub>
                        </m:e>
                      </m:d>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𝜌</m:t>
                              </m:r>
                            </m:e>
                          </m:acc>
                        </m:e>
                        <m:sub>
                          <m:r>
                            <a:rPr lang="en-IN" sz="1800" b="0" i="1" dirty="0" smtClean="0">
                              <a:solidFill>
                                <a:schemeClr val="tx1"/>
                              </a:solidFill>
                              <a:latin typeface="Cambria Math" panose="02040503050406030204" pitchFamily="18" charset="0"/>
                            </a:rPr>
                            <m:t>11</m:t>
                          </m:r>
                        </m:sub>
                      </m:sSub>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𝜌</m:t>
                              </m:r>
                            </m:e>
                          </m:acc>
                        </m:e>
                        <m:sub>
                          <m:r>
                            <a:rPr lang="en-IN" sz="1800" b="0" i="1" dirty="0" smtClean="0">
                              <a:solidFill>
                                <a:schemeClr val="tx1"/>
                              </a:solidFill>
                              <a:latin typeface="Cambria Math" panose="02040503050406030204" pitchFamily="18" charset="0"/>
                            </a:rPr>
                            <m:t>22</m:t>
                          </m:r>
                        </m:sub>
                      </m:sSub>
                      <m:r>
                        <a:rPr lang="en-IN" sz="1800" b="0" i="1" dirty="0" smtClean="0">
                          <a:solidFill>
                            <a:schemeClr val="tx1"/>
                          </a:solidFill>
                          <a:latin typeface="Cambria Math" panose="02040503050406030204" pitchFamily="18" charset="0"/>
                        </a:rPr>
                        <m:t>+</m:t>
                      </m:r>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𝑒</m:t>
                          </m:r>
                        </m:e>
                        <m:sup>
                          <m:r>
                            <a:rPr lang="en-IN" sz="1800" b="0" i="1" dirty="0" smtClean="0">
                              <a:solidFill>
                                <a:schemeClr val="tx1"/>
                              </a:solidFill>
                              <a:latin typeface="Cambria Math" panose="02040503050406030204" pitchFamily="18" charset="0"/>
                            </a:rPr>
                            <m:t>𝑖</m:t>
                          </m:r>
                          <m:r>
                            <m:rPr>
                              <m:sty m:val="p"/>
                            </m:rPr>
                            <a:rPr lang="en-IN" sz="1800" b="0" i="0" dirty="0" smtClean="0">
                              <a:solidFill>
                                <a:schemeClr val="tx1"/>
                              </a:solidFill>
                              <a:latin typeface="Cambria Math" panose="02040503050406030204" pitchFamily="18" charset="0"/>
                            </a:rPr>
                            <m:t>Δ</m:t>
                          </m:r>
                          <m:d>
                            <m:dPr>
                              <m:ctrlPr>
                                <a:rPr lang="en-IN" sz="1800" b="0" i="1" dirty="0" smtClean="0">
                                  <a:solidFill>
                                    <a:schemeClr val="tx1"/>
                                  </a:solidFill>
                                  <a:latin typeface="Cambria Math" panose="02040503050406030204" pitchFamily="18" charset="0"/>
                                </a:rPr>
                              </m:ctrlPr>
                            </m:dPr>
                            <m:e>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𝑡</m:t>
                                  </m:r>
                                </m:e>
                                <m:sub>
                                  <m:r>
                                    <a:rPr lang="en-IN" sz="1800" b="0" i="1" dirty="0" smtClean="0">
                                      <a:solidFill>
                                        <a:schemeClr val="tx1"/>
                                      </a:solidFill>
                                      <a:latin typeface="Cambria Math" panose="02040503050406030204" pitchFamily="18" charset="0"/>
                                    </a:rPr>
                                    <m:t>𝑓</m:t>
                                  </m:r>
                                </m:sub>
                              </m:sSub>
                            </m:e>
                          </m:d>
                        </m:sup>
                      </m:sSup>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𝜌</m:t>
                              </m:r>
                            </m:e>
                          </m:acc>
                        </m:e>
                        <m:sub>
                          <m:r>
                            <a:rPr lang="en-IN" sz="1800" b="0" i="1" dirty="0" smtClean="0">
                              <a:solidFill>
                                <a:schemeClr val="tx1"/>
                              </a:solidFill>
                              <a:latin typeface="Cambria Math" panose="02040503050406030204" pitchFamily="18" charset="0"/>
                            </a:rPr>
                            <m:t>12</m:t>
                          </m:r>
                        </m:sub>
                      </m:sSub>
                      <m:r>
                        <a:rPr lang="en-IN" sz="1800" b="0" i="1" dirty="0" smtClean="0">
                          <a:solidFill>
                            <a:schemeClr val="tx1"/>
                          </a:solidFill>
                          <a:latin typeface="Cambria Math" panose="02040503050406030204" pitchFamily="18" charset="0"/>
                        </a:rPr>
                        <m:t>+</m:t>
                      </m:r>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𝑒</m:t>
                          </m:r>
                        </m:e>
                        <m:sup>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𝑖</m:t>
                          </m:r>
                          <m:sSup>
                            <m:sSupPr>
                              <m:ctrlPr>
                                <a:rPr lang="en-IN" sz="1800" b="0" i="1" dirty="0" smtClean="0">
                                  <a:solidFill>
                                    <a:schemeClr val="tx1"/>
                                  </a:solidFill>
                                  <a:latin typeface="Cambria Math" panose="02040503050406030204" pitchFamily="18" charset="0"/>
                                </a:rPr>
                              </m:ctrlPr>
                            </m:sSupPr>
                            <m:e>
                              <m:r>
                                <m:rPr>
                                  <m:sty m:val="p"/>
                                </m:rPr>
                                <a:rPr lang="en-IN" sz="1800" b="0" i="0" dirty="0" smtClean="0">
                                  <a:solidFill>
                                    <a:schemeClr val="tx1"/>
                                  </a:solidFill>
                                  <a:latin typeface="Cambria Math" panose="02040503050406030204" pitchFamily="18" charset="0"/>
                                </a:rPr>
                                <m:t>Δ</m:t>
                              </m:r>
                            </m:e>
                            <m:sup>
                              <m:r>
                                <a:rPr lang="en-IN" sz="1800" b="0" i="1" dirty="0" smtClean="0">
                                  <a:solidFill>
                                    <a:schemeClr val="tx1"/>
                                  </a:solidFill>
                                  <a:latin typeface="Cambria Math" panose="02040503050406030204" pitchFamily="18" charset="0"/>
                                </a:rPr>
                                <m:t>∗</m:t>
                              </m:r>
                            </m:sup>
                          </m:sSup>
                          <m:d>
                            <m:dPr>
                              <m:ctrlPr>
                                <a:rPr lang="en-IN" sz="1800" b="0" i="1" dirty="0" smtClean="0">
                                  <a:solidFill>
                                    <a:schemeClr val="tx1"/>
                                  </a:solidFill>
                                  <a:latin typeface="Cambria Math" panose="02040503050406030204" pitchFamily="18" charset="0"/>
                                </a:rPr>
                              </m:ctrlPr>
                            </m:dPr>
                            <m:e>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𝑡</m:t>
                                  </m:r>
                                </m:e>
                                <m:sub>
                                  <m:r>
                                    <a:rPr lang="en-IN" sz="1800" b="0" i="1" dirty="0" smtClean="0">
                                      <a:solidFill>
                                        <a:schemeClr val="tx1"/>
                                      </a:solidFill>
                                      <a:latin typeface="Cambria Math" panose="02040503050406030204" pitchFamily="18" charset="0"/>
                                    </a:rPr>
                                    <m:t>𝑓</m:t>
                                  </m:r>
                                </m:sub>
                              </m:sSub>
                            </m:e>
                          </m:d>
                        </m:sup>
                      </m:sSup>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𝜌</m:t>
                              </m:r>
                            </m:e>
                          </m:acc>
                        </m:e>
                        <m:sub>
                          <m:r>
                            <a:rPr lang="en-IN" sz="1800" b="0" i="1" dirty="0" smtClean="0">
                              <a:solidFill>
                                <a:schemeClr val="tx1"/>
                              </a:solidFill>
                              <a:latin typeface="Cambria Math" panose="02040503050406030204" pitchFamily="18" charset="0"/>
                            </a:rPr>
                            <m:t>21</m:t>
                          </m:r>
                        </m:sub>
                      </m:sSub>
                      <m:r>
                        <a:rPr lang="en-IN" sz="1800" b="0" i="1" dirty="0" smtClean="0">
                          <a:solidFill>
                            <a:schemeClr val="tx1"/>
                          </a:solidFill>
                          <a:latin typeface="Cambria Math" panose="02040503050406030204" pitchFamily="18" charset="0"/>
                        </a:rPr>
                        <m:t>.</m:t>
                      </m:r>
                    </m:oMath>
                  </m:oMathPara>
                </a14:m>
                <a:endParaRPr lang="en-IN" sz="1800" b="0" dirty="0">
                  <a:solidFill>
                    <a:schemeClr val="tx1"/>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In the above equation the exponential term is obtained as</a:t>
                </a:r>
              </a:p>
              <a:p>
                <a:pPr marL="0" indent="0">
                  <a:lnSpc>
                    <a:spcPct val="150000"/>
                  </a:lnSpc>
                  <a:buNone/>
                </a:pPr>
                <a14:m>
                  <m:oMathPara xmlns:m="http://schemas.openxmlformats.org/officeDocument/2006/math">
                    <m:oMathParaPr>
                      <m:jc m:val="centerGroup"/>
                    </m:oMathParaPr>
                    <m:oMath xmlns:m="http://schemas.openxmlformats.org/officeDocument/2006/math">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𝑖</m:t>
                          </m:r>
                          <m:r>
                            <m:rPr>
                              <m:sty m:val="p"/>
                            </m:rPr>
                            <a:rPr lang="en-IN" sz="1800" b="0" i="0" smtClean="0">
                              <a:solidFill>
                                <a:schemeClr val="tx1"/>
                              </a:solidFill>
                              <a:latin typeface="Cambria Math" panose="02040503050406030204" pitchFamily="18" charset="0"/>
                            </a:rPr>
                            <m:t>Δ</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sup>
                      </m:sSup>
                      <m:r>
                        <a:rPr lang="en-IN" sz="1800" b="0" i="1" smtClean="0">
                          <a:solidFill>
                            <a:schemeClr val="tx1"/>
                          </a:solidFill>
                          <a:latin typeface="Cambria Math" panose="02040503050406030204" pitchFamily="18" charset="0"/>
                        </a:rPr>
                        <m:t>≡</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h</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𝛽</m:t>
                                  </m:r>
                                </m:e>
                                <m:sub>
                                  <m:r>
                                    <a:rPr lang="en-IN" sz="1800" b="0" i="1" smtClean="0">
                                      <a:solidFill>
                                        <a:schemeClr val="tx1"/>
                                      </a:solidFill>
                                      <a:latin typeface="Cambria Math" panose="02040503050406030204" pitchFamily="18" charset="0"/>
                                    </a:rPr>
                                    <m:t>2</m:t>
                                  </m:r>
                                </m:sub>
                              </m:sSub>
                            </m:sub>
                          </m:sSub>
                        </m:e>
                        <m:e>
                          <m:r>
                            <a:rPr lang="en-IN" sz="1800" b="0" i="1" smtClean="0">
                              <a:solidFill>
                                <a:schemeClr val="tx1"/>
                              </a:solidFill>
                              <a:latin typeface="Cambria Math" panose="02040503050406030204" pitchFamily="18" charset="0"/>
                            </a:rPr>
                            <m:t>h</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𝛽</m:t>
                                  </m:r>
                                </m:e>
                                <m:sub>
                                  <m:r>
                                    <a:rPr lang="en-IN" sz="1800" b="0" i="1" smtClean="0">
                                      <a:solidFill>
                                        <a:schemeClr val="tx1"/>
                                      </a:solidFill>
                                      <a:latin typeface="Cambria Math" panose="02040503050406030204" pitchFamily="18" charset="0"/>
                                    </a:rPr>
                                    <m:t>1</m:t>
                                  </m:r>
                                </m:sub>
                              </m:sSub>
                            </m:sub>
                          </m:sSub>
                        </m:e>
                      </m:d>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Here, </a:t>
                </a:r>
                <a14:m>
                  <m:oMath xmlns:m="http://schemas.openxmlformats.org/officeDocument/2006/math">
                    <m:r>
                      <a:rPr lang="en-IN" sz="1800" b="0" i="1" smtClean="0">
                        <a:solidFill>
                          <a:schemeClr val="tx1"/>
                        </a:solidFill>
                        <a:latin typeface="Cambria Math" panose="02040503050406030204" pitchFamily="18" charset="0"/>
                      </a:rPr>
                      <m:t>𝑖</m:t>
                    </m:r>
                    <m:r>
                      <m:rPr>
                        <m:sty m:val="p"/>
                      </m:rPr>
                      <a:rPr lang="en-IN" sz="1800" b="0" i="0" smtClean="0">
                        <a:solidFill>
                          <a:schemeClr val="tx1"/>
                        </a:solidFill>
                        <a:latin typeface="Cambria Math" panose="02040503050406030204" pitchFamily="18" charset="0"/>
                      </a:rPr>
                      <m:t>Δ</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oMath>
                </a14:m>
                <a:r>
                  <a:rPr lang="en-IN" sz="2400" dirty="0">
                    <a:solidFill>
                      <a:srgbClr val="0B2BB5"/>
                    </a:solidFill>
                    <a:latin typeface="Gabriola" panose="04040605051002020D02" pitchFamily="82" charset="0"/>
                  </a:rPr>
                  <a:t> is given by (where </a:t>
                </a:r>
                <a14:m>
                  <m:oMath xmlns:m="http://schemas.openxmlformats.org/officeDocument/2006/math">
                    <m:r>
                      <m:rPr>
                        <m:sty m:val="p"/>
                      </m:rPr>
                      <a:rPr lang="en-IN" sz="1800" b="0" i="0" smtClean="0">
                        <a:solidFill>
                          <a:schemeClr val="tx1"/>
                        </a:solidFill>
                        <a:latin typeface="Cambria Math" panose="02040503050406030204" pitchFamily="18" charset="0"/>
                      </a:rPr>
                      <m:t>Δ</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oMath>
                </a14:m>
                <a:r>
                  <a:rPr lang="en-IN" sz="2400" dirty="0">
                    <a:solidFill>
                      <a:srgbClr val="0B2BB5"/>
                    </a:solidFill>
                    <a:latin typeface="Gabriola" panose="04040605051002020D02" pitchFamily="82" charset="0"/>
                  </a:rPr>
                  <a:t> denotes the influence functional)</a:t>
                </a:r>
              </a:p>
              <a:p>
                <a:pPr marL="0" indent="0" algn="ctr">
                  <a:lnSpc>
                    <a:spcPct val="150000"/>
                  </a:lnSpc>
                  <a:buNone/>
                </a:pPr>
                <a14:m>
                  <m:oMath xmlns:m="http://schemas.openxmlformats.org/officeDocument/2006/math">
                    <m:r>
                      <a:rPr lang="en-IN" sz="1800" b="0" i="1" smtClean="0">
                        <a:solidFill>
                          <a:schemeClr val="tx1"/>
                        </a:solidFill>
                        <a:latin typeface="Cambria Math" panose="02040503050406030204" pitchFamily="18" charset="0"/>
                      </a:rPr>
                      <m:t>𝑖</m:t>
                    </m:r>
                    <m:r>
                      <m:rPr>
                        <m:sty m:val="p"/>
                      </m:rPr>
                      <a:rPr lang="en-IN" sz="1800" b="0" i="0" smtClean="0">
                        <a:solidFill>
                          <a:schemeClr val="tx1"/>
                        </a:solidFill>
                        <a:latin typeface="Cambria Math" panose="02040503050406030204" pitchFamily="18" charset="0"/>
                      </a:rPr>
                      <m:t>Δ</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r>
                      <a:rPr lang="en-IN" sz="1800" b="0" i="1" smtClean="0">
                        <a:solidFill>
                          <a:schemeClr val="tx1"/>
                        </a:solidFill>
                        <a:latin typeface="Cambria Math" panose="02040503050406030204" pitchFamily="18" charset="0"/>
                      </a:rPr>
                      <m:t>=−</m:t>
                    </m:r>
                    <m:r>
                      <m:rPr>
                        <m:sty m:val="p"/>
                      </m:rPr>
                      <a:rPr lang="en-IN" sz="1800" b="0" i="0" smtClean="0">
                        <a:solidFill>
                          <a:schemeClr val="tx1"/>
                        </a:solidFill>
                        <a:latin typeface="Cambria Math" panose="02040503050406030204" pitchFamily="18" charset="0"/>
                      </a:rPr>
                      <m:t>Γ</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𝑖</m:t>
                    </m:r>
                    <m:r>
                      <m:rPr>
                        <m:sty m:val="p"/>
                      </m:rPr>
                      <a:rPr lang="en-IN" sz="1800" b="0" i="0" smtClean="0">
                        <a:solidFill>
                          <a:schemeClr val="tx1"/>
                        </a:solidFill>
                        <a:latin typeface="Cambria Math" panose="02040503050406030204" pitchFamily="18" charset="0"/>
                      </a:rPr>
                      <m:t>Λ</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r>
                      <a:rPr lang="en-IN" sz="1800" b="0" i="1" smtClean="0">
                        <a:solidFill>
                          <a:schemeClr val="tx1"/>
                        </a:solidFill>
                        <a:latin typeface="Cambria Math" panose="02040503050406030204" pitchFamily="18" charset="0"/>
                      </a:rPr>
                      <m:t>.</m:t>
                    </m:r>
                  </m:oMath>
                </a14:m>
                <a:r>
                  <a:rPr lang="en-IN" sz="2400" dirty="0">
                    <a:solidFill>
                      <a:schemeClr val="tx1"/>
                    </a:solidFill>
                    <a:latin typeface="Gabriola" panose="04040605051002020D02" pitchFamily="82" charset="0"/>
                  </a:rPr>
                  <a:t> </a:t>
                </a:r>
              </a:p>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It is quite easy to understand that the “</a:t>
                </a:r>
                <a14:m>
                  <m:oMath xmlns:m="http://schemas.openxmlformats.org/officeDocument/2006/math">
                    <m:r>
                      <a:rPr lang="en-IN" sz="1800" b="0" i="0" smtClean="0">
                        <a:solidFill>
                          <a:schemeClr val="tx1"/>
                        </a:solidFill>
                        <a:latin typeface="Cambria Math" panose="02040503050406030204" pitchFamily="18" charset="0"/>
                      </a:rPr>
                      <m:t>−</m:t>
                    </m:r>
                    <m:r>
                      <m:rPr>
                        <m:sty m:val="p"/>
                      </m:rPr>
                      <a:rPr lang="en-IN" sz="1800" b="0" i="0" smtClean="0">
                        <a:solidFill>
                          <a:schemeClr val="tx1"/>
                        </a:solidFill>
                        <a:latin typeface="Cambria Math" panose="02040503050406030204" pitchFamily="18" charset="0"/>
                      </a:rPr>
                      <m:t>Γ</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r>
                      <a:rPr lang="en-IN" sz="1800" b="0" i="1" smtClean="0">
                        <a:solidFill>
                          <a:schemeClr val="tx1"/>
                        </a:solidFill>
                        <a:latin typeface="Cambria Math" panose="02040503050406030204" pitchFamily="18" charset="0"/>
                      </a:rPr>
                      <m:t>)</m:t>
                    </m:r>
                  </m:oMath>
                </a14:m>
                <a:r>
                  <a:rPr lang="en-IN" sz="24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part in the above equation results in </a:t>
                </a:r>
                <a:r>
                  <a:rPr lang="en-IN" sz="2400" b="1" dirty="0">
                    <a:solidFill>
                      <a:srgbClr val="702A2A"/>
                    </a:solidFill>
                    <a:latin typeface="Gabriola" panose="04040605051002020D02" pitchFamily="82" charset="0"/>
                  </a:rPr>
                  <a:t>an exponential decay factor</a:t>
                </a:r>
                <a:r>
                  <a:rPr lang="en-IN" sz="2400" dirty="0">
                    <a:solidFill>
                      <a:srgbClr val="0B2BB5"/>
                    </a:solidFill>
                    <a:latin typeface="Gabriola" panose="04040605051002020D02" pitchFamily="82" charset="0"/>
                  </a:rPr>
                  <a:t> for the cross terms in the reduced density matrix. </a:t>
                </a:r>
                <a:r>
                  <a:rPr lang="en-IN" sz="2400" b="1" dirty="0">
                    <a:solidFill>
                      <a:srgbClr val="0B2BB5"/>
                    </a:solidFill>
                    <a:latin typeface="Gabriola" panose="04040605051002020D02" pitchFamily="82" charset="0"/>
                  </a:rPr>
                  <a:t>As a result of this contribution we observe </a:t>
                </a:r>
                <a:r>
                  <a:rPr lang="en-IN" sz="2400" b="1" dirty="0">
                    <a:solidFill>
                      <a:srgbClr val="702A2A"/>
                    </a:solidFill>
                    <a:latin typeface="Gabriola" panose="04040605051002020D02" pitchFamily="82" charset="0"/>
                  </a:rPr>
                  <a:t>decoherence effects.</a:t>
                </a:r>
              </a:p>
              <a:p>
                <a:pPr>
                  <a:lnSpc>
                    <a:spcPct val="150000"/>
                  </a:lnSpc>
                  <a:buFont typeface="Wingdings" panose="05000000000000000000" pitchFamily="2" charset="2"/>
                  <a:buChar char="Ø"/>
                </a:pPr>
                <a:endParaRPr lang="en-IN" sz="2400" dirty="0">
                  <a:solidFill>
                    <a:srgbClr val="0B2BB5"/>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F94A6D7B-9A65-576A-33D0-E5D06501B93D}"/>
                  </a:ext>
                </a:extLst>
              </p:cNvPr>
              <p:cNvSpPr>
                <a:spLocks noGrp="1" noRot="1" noChangeAspect="1" noMove="1" noResize="1" noEditPoints="1" noAdjustHandles="1" noChangeArrowheads="1" noChangeShapeType="1" noTextEdit="1"/>
              </p:cNvSpPr>
              <p:nvPr>
                <p:ph idx="1"/>
              </p:nvPr>
            </p:nvSpPr>
            <p:spPr>
              <a:xfrm>
                <a:off x="302754" y="714204"/>
                <a:ext cx="11586491" cy="6007271"/>
              </a:xfrm>
              <a:blipFill>
                <a:blip r:embed="rId3"/>
                <a:stretch>
                  <a:fillRect l="-579" r="-737"/>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F667304A-E420-6027-1810-BF619FA8A7D7}"/>
              </a:ext>
            </a:extLst>
          </p:cNvPr>
          <p:cNvSpPr>
            <a:spLocks noGrp="1"/>
          </p:cNvSpPr>
          <p:nvPr>
            <p:ph type="sldNum" sz="quarter" idx="12"/>
          </p:nvPr>
        </p:nvSpPr>
        <p:spPr/>
        <p:txBody>
          <a:bodyPr/>
          <a:lstStyle/>
          <a:p>
            <a:fld id="{1F389A8C-0E70-4ABF-BB80-974D4641D6A7}" type="slidenum">
              <a:rPr lang="en-IN" smtClean="0"/>
              <a:t>43</a:t>
            </a:fld>
            <a:endParaRPr lang="en-IN" dirty="0"/>
          </a:p>
        </p:txBody>
      </p:sp>
      <p:sp>
        <p:nvSpPr>
          <p:cNvPr id="4" name="Title 1">
            <a:extLst>
              <a:ext uri="{FF2B5EF4-FFF2-40B4-BE49-F238E27FC236}">
                <a16:creationId xmlns:a16="http://schemas.microsoft.com/office/drawing/2014/main" id="{9A6A7BC0-54ED-496C-27D2-BA2BB49780AA}"/>
              </a:ext>
            </a:extLst>
          </p:cNvPr>
          <p:cNvSpPr txBox="1">
            <a:spLocks/>
          </p:cNvSpPr>
          <p:nvPr/>
        </p:nvSpPr>
        <p:spPr>
          <a:xfrm>
            <a:off x="343667" y="-6135"/>
            <a:ext cx="11545578" cy="6443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IN" sz="3600" b="1" dirty="0">
                <a:solidFill>
                  <a:srgbClr val="532476"/>
                </a:solidFill>
                <a:latin typeface="Bradley Hand ITC" panose="03070402050302030203" pitchFamily="66" charset="0"/>
              </a:rPr>
              <a:t>Part 2: Decoherence due to the emission of Bremsstrahlung</a:t>
            </a:r>
          </a:p>
        </p:txBody>
      </p:sp>
    </p:spTree>
    <p:extLst>
      <p:ext uri="{BB962C8B-B14F-4D97-AF65-F5344CB8AC3E}">
        <p14:creationId xmlns:p14="http://schemas.microsoft.com/office/powerpoint/2010/main" val="37010947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EBB69-1E72-C5A0-16E3-A0F603C8E0AA}"/>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90130DD-DA7B-8F3E-CEDE-979E5715A26D}"/>
                  </a:ext>
                </a:extLst>
              </p:cNvPr>
              <p:cNvSpPr>
                <a:spLocks noGrp="1"/>
              </p:cNvSpPr>
              <p:nvPr>
                <p:ph idx="1"/>
              </p:nvPr>
            </p:nvSpPr>
            <p:spPr>
              <a:xfrm>
                <a:off x="302754" y="714204"/>
                <a:ext cx="11586491" cy="6007271"/>
              </a:xfrm>
            </p:spPr>
            <p:txBody>
              <a:bodyPr>
                <a:normAutofit/>
              </a:bodyPr>
              <a:lstStyle/>
              <a:p>
                <a:pPr>
                  <a:lnSpc>
                    <a:spcPct val="150000"/>
                  </a:lnSpc>
                  <a:buFont typeface="Wingdings" panose="05000000000000000000" pitchFamily="2" charset="2"/>
                  <a:buChar char="Ø"/>
                </a:pPr>
                <a:r>
                  <a:rPr lang="en-IN" sz="2400" b="1" dirty="0">
                    <a:solidFill>
                      <a:srgbClr val="0B2BB5"/>
                    </a:solidFill>
                    <a:latin typeface="Gabriola" panose="04040605051002020D02" pitchFamily="82" charset="0"/>
                  </a:rPr>
                  <a:t>The analytical form of </a:t>
                </a:r>
                <a14:m>
                  <m:oMath xmlns:m="http://schemas.openxmlformats.org/officeDocument/2006/math">
                    <m:r>
                      <a:rPr lang="en-IN" sz="1800" b="1" i="0" smtClean="0">
                        <a:solidFill>
                          <a:srgbClr val="0B2BB5"/>
                        </a:solidFill>
                        <a:latin typeface="Cambria Math" panose="02040503050406030204" pitchFamily="18" charset="0"/>
                      </a:rPr>
                      <m:t>𝚪</m:t>
                    </m:r>
                    <m:d>
                      <m:dPr>
                        <m:ctrlPr>
                          <a:rPr lang="en-IN" sz="1800" b="1" i="1" smtClean="0">
                            <a:solidFill>
                              <a:srgbClr val="0B2BB5"/>
                            </a:solidFill>
                            <a:latin typeface="Cambria Math" panose="02040503050406030204" pitchFamily="18" charset="0"/>
                          </a:rPr>
                        </m:ctrlPr>
                      </m:dPr>
                      <m:e>
                        <m:sSub>
                          <m:sSubPr>
                            <m:ctrlPr>
                              <a:rPr lang="en-IN" sz="1800" b="1" i="1" smtClean="0">
                                <a:solidFill>
                                  <a:srgbClr val="0B2BB5"/>
                                </a:solidFill>
                                <a:latin typeface="Cambria Math" panose="02040503050406030204" pitchFamily="18" charset="0"/>
                              </a:rPr>
                            </m:ctrlPr>
                          </m:sSubPr>
                          <m:e>
                            <m:r>
                              <a:rPr lang="en-IN" sz="1800" b="1" i="1" smtClean="0">
                                <a:solidFill>
                                  <a:srgbClr val="0B2BB5"/>
                                </a:solidFill>
                                <a:latin typeface="Cambria Math" panose="02040503050406030204" pitchFamily="18" charset="0"/>
                              </a:rPr>
                              <m:t>𝒕</m:t>
                            </m:r>
                          </m:e>
                          <m:sub>
                            <m:r>
                              <a:rPr lang="en-IN" sz="1800" b="1" i="1" smtClean="0">
                                <a:solidFill>
                                  <a:srgbClr val="0B2BB5"/>
                                </a:solidFill>
                                <a:latin typeface="Cambria Math" panose="02040503050406030204" pitchFamily="18" charset="0"/>
                              </a:rPr>
                              <m:t>𝒇</m:t>
                            </m:r>
                          </m:sub>
                        </m:sSub>
                      </m:e>
                    </m:d>
                  </m:oMath>
                </a14:m>
                <a:r>
                  <a:rPr lang="en-IN" sz="2400" b="1" dirty="0">
                    <a:solidFill>
                      <a:srgbClr val="0B2BB5"/>
                    </a:solidFill>
                    <a:latin typeface="Gabriola" panose="04040605051002020D02" pitchFamily="82" charset="0"/>
                  </a:rPr>
                  <a:t> is given by</a:t>
                </a: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IN" sz="1800" b="0" i="0" smtClean="0">
                          <a:solidFill>
                            <a:schemeClr val="tx1"/>
                          </a:solidFill>
                          <a:latin typeface="Cambria Math" panose="02040503050406030204" pitchFamily="18" charset="0"/>
                        </a:rPr>
                        <m:t>Γ</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𝛾</m:t>
                              </m:r>
                            </m:e>
                            <m:sub>
                              <m:r>
                                <a:rPr lang="en-IN" sz="1800" b="0" i="1" smtClean="0">
                                  <a:solidFill>
                                    <a:schemeClr val="tx1"/>
                                  </a:solidFill>
                                  <a:latin typeface="Cambria Math" panose="02040503050406030204" pitchFamily="18" charset="0"/>
                                </a:rPr>
                                <m:t>𝛽</m:t>
                              </m:r>
                            </m:sub>
                            <m:sup>
                              <m:r>
                                <a:rPr lang="en-IN" sz="1800" b="0" i="1" smtClean="0">
                                  <a:solidFill>
                                    <a:schemeClr val="tx1"/>
                                  </a:solidFill>
                                  <a:latin typeface="Cambria Math" panose="02040503050406030204" pitchFamily="18" charset="0"/>
                                </a:rPr>
                                <m:t>2</m:t>
                              </m:r>
                            </m:sup>
                          </m:sSubSup>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𝑐</m:t>
                              </m:r>
                            </m:e>
                            <m:sub>
                              <m:r>
                                <a:rPr lang="en-IN" sz="1800" b="0" i="1" smtClean="0">
                                  <a:solidFill>
                                    <a:schemeClr val="tx1"/>
                                  </a:solidFill>
                                  <a:latin typeface="Cambria Math" panose="02040503050406030204" pitchFamily="18" charset="0"/>
                                </a:rPr>
                                <m:t>𝑠</m:t>
                              </m:r>
                            </m:sub>
                            <m:sup>
                              <m:r>
                                <a:rPr lang="en-IN" sz="1800" b="0" i="1" smtClean="0">
                                  <a:solidFill>
                                    <a:schemeClr val="tx1"/>
                                  </a:solidFill>
                                  <a:latin typeface="Cambria Math" panose="02040503050406030204" pitchFamily="18" charset="0"/>
                                </a:rPr>
                                <m:t>4</m:t>
                              </m:r>
                            </m:sup>
                          </m:sSubSup>
                        </m:num>
                        <m:den>
                          <m:r>
                            <a:rPr lang="en-IN" sz="1800" b="0" i="1" smtClean="0">
                              <a:solidFill>
                                <a:schemeClr val="tx1"/>
                              </a:solidFill>
                              <a:latin typeface="Cambria Math" panose="02040503050406030204" pitchFamily="18" charset="0"/>
                            </a:rPr>
                            <m:t>4</m:t>
                          </m:r>
                        </m:den>
                      </m:f>
                      <m:nary>
                        <m:naryPr>
                          <m:ctrlPr>
                            <a:rPr lang="en-IN" sz="1800" b="0" i="1" smtClean="0">
                              <a:solidFill>
                                <a:schemeClr val="tx1"/>
                              </a:solidFill>
                              <a:latin typeface="Cambria Math" panose="02040503050406030204" pitchFamily="18" charset="0"/>
                            </a:rPr>
                          </m:ctrlPr>
                        </m:naryPr>
                        <m:sub>
                          <m:r>
                            <a:rPr lang="en-IN" sz="1800" b="0" i="1" smtClean="0">
                              <a:solidFill>
                                <a:schemeClr val="tx1"/>
                              </a:solidFill>
                              <a:latin typeface="Cambria Math" panose="02040503050406030204" pitchFamily="18" charset="0"/>
                            </a:rPr>
                            <m:t>0</m:t>
                          </m:r>
                        </m:sub>
                        <m:sup>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sup>
                        <m:e>
                          <m:r>
                            <a:rPr lang="en-IN" sz="1800" b="0" i="1" smtClean="0">
                              <a:solidFill>
                                <a:schemeClr val="tx1"/>
                              </a:solidFill>
                              <a:latin typeface="Cambria Math" panose="02040503050406030204" pitchFamily="18" charset="0"/>
                            </a:rPr>
                            <m:t>𝑑𝑡</m:t>
                          </m:r>
                        </m:e>
                      </m:nary>
                      <m:nary>
                        <m:naryPr>
                          <m:ctrlPr>
                            <a:rPr lang="en-IN" sz="1800" b="0" i="1" smtClean="0">
                              <a:solidFill>
                                <a:schemeClr val="tx1"/>
                              </a:solidFill>
                              <a:latin typeface="Cambria Math" panose="02040503050406030204" pitchFamily="18" charset="0"/>
                            </a:rPr>
                          </m:ctrlPr>
                        </m:naryPr>
                        <m:sub>
                          <m:r>
                            <a:rPr lang="en-IN" sz="1800" b="0" i="1" smtClean="0">
                              <a:solidFill>
                                <a:schemeClr val="tx1"/>
                              </a:solidFill>
                              <a:latin typeface="Cambria Math" panose="02040503050406030204" pitchFamily="18" charset="0"/>
                            </a:rPr>
                            <m:t>0</m:t>
                          </m:r>
                        </m:sub>
                        <m:sup>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sup>
                        <m:e>
                          <m:r>
                            <a:rPr lang="en-IN" sz="1800" b="0" i="1" smtClean="0">
                              <a:solidFill>
                                <a:schemeClr val="tx1"/>
                              </a:solidFill>
                              <a:latin typeface="Cambria Math" panose="02040503050406030204" pitchFamily="18" charset="0"/>
                            </a:rPr>
                            <m:t>𝑑</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𝑡</m:t>
                              </m:r>
                            </m:e>
                            <m:sup>
                              <m:r>
                                <a:rPr lang="en-IN" sz="1800" b="0" i="1" smtClean="0">
                                  <a:solidFill>
                                    <a:schemeClr val="tx1"/>
                                  </a:solidFill>
                                  <a:latin typeface="Cambria Math" panose="02040503050406030204" pitchFamily="18" charset="0"/>
                                </a:rPr>
                                <m:t>′</m:t>
                              </m:r>
                            </m:sup>
                          </m:sSup>
                        </m:e>
                      </m:nary>
                      <m:sSub>
                        <m:sSubPr>
                          <m:ctrlPr>
                            <a:rPr lang="en-IN" sz="1800" b="0" i="1" smtClean="0">
                              <a:solidFill>
                                <a:schemeClr val="tx1"/>
                              </a:solidFill>
                              <a:latin typeface="Cambria Math" panose="02040503050406030204" pitchFamily="18" charset="0"/>
                            </a:rPr>
                          </m:ctrlPr>
                        </m:sSubPr>
                        <m:e>
                          <m:d>
                            <m:dPr>
                              <m:begChr m:val="⟨"/>
                              <m:endChr m:val="⟩"/>
                              <m:ctrlPr>
                                <a:rPr lang="en-IN" sz="1800" b="0" i="1" smtClean="0">
                                  <a:solidFill>
                                    <a:schemeClr val="tx1"/>
                                  </a:solidFill>
                                  <a:latin typeface="Cambria Math" panose="02040503050406030204" pitchFamily="18" charset="0"/>
                                </a:rPr>
                              </m:ctrlPr>
                            </m:dPr>
                            <m:e>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𝛿</m:t>
                                  </m:r>
                                  <m:sSub>
                                    <m:sSubPr>
                                      <m:ctrlPr>
                                        <a:rPr lang="en-IN" sz="1800" b="0" i="1" smtClean="0">
                                          <a:solidFill>
                                            <a:schemeClr val="tx1"/>
                                          </a:solidFill>
                                          <a:latin typeface="Cambria Math" panose="02040503050406030204" pitchFamily="18" charset="0"/>
                                        </a:rPr>
                                      </m:ctrlPr>
                                    </m:sSub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𝑁</m:t>
                                          </m:r>
                                        </m:e>
                                      </m:acc>
                                    </m:e>
                                    <m:sub>
                                      <m:r>
                                        <a:rPr lang="en-IN" sz="1800" b="0" i="1" smtClean="0">
                                          <a:solidFill>
                                            <a:schemeClr val="tx1"/>
                                          </a:solidFill>
                                          <a:latin typeface="Cambria Math" panose="02040503050406030204" pitchFamily="18" charset="0"/>
                                        </a:rPr>
                                        <m:t>𝑖𝑗</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e>
                                  </m:d>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𝛿</m:t>
                                  </m:r>
                                  <m:sSub>
                                    <m:sSubPr>
                                      <m:ctrlPr>
                                        <a:rPr lang="en-IN" sz="1800" i="1">
                                          <a:solidFill>
                                            <a:schemeClr val="tx1"/>
                                          </a:solidFill>
                                          <a:latin typeface="Cambria Math" panose="02040503050406030204" pitchFamily="18" charset="0"/>
                                        </a:rPr>
                                      </m:ctrlPr>
                                    </m:sSub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𝑁</m:t>
                                          </m:r>
                                        </m:e>
                                      </m:acc>
                                    </m:e>
                                    <m:sub>
                                      <m:r>
                                        <a:rPr lang="en-IN" sz="1800" b="0" i="1" smtClean="0">
                                          <a:solidFill>
                                            <a:schemeClr val="tx1"/>
                                          </a:solidFill>
                                          <a:latin typeface="Cambria Math" panose="02040503050406030204" pitchFamily="18" charset="0"/>
                                        </a:rPr>
                                        <m:t>𝑙𝑚</m:t>
                                      </m:r>
                                    </m:sub>
                                  </m:sSub>
                                  <m:d>
                                    <m:dPr>
                                      <m:ctrlPr>
                                        <a:rPr lang="en-IN" sz="1800" i="1">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𝑡</m:t>
                                          </m:r>
                                        </m:e>
                                        <m:sup>
                                          <m:r>
                                            <a:rPr lang="en-IN" sz="1800" b="0" i="1" smtClean="0">
                                              <a:solidFill>
                                                <a:schemeClr val="tx1"/>
                                              </a:solidFill>
                                              <a:latin typeface="Cambria Math" panose="02040503050406030204" pitchFamily="18" charset="0"/>
                                            </a:rPr>
                                            <m:t>′</m:t>
                                          </m:r>
                                        </m:sup>
                                      </m:sSup>
                                    </m:e>
                                  </m:d>
                                </m:e>
                              </m:d>
                            </m:e>
                          </m:d>
                        </m:e>
                        <m:sub>
                          <m:r>
                            <a:rPr lang="en-IN" sz="1800" b="0" i="1" smtClean="0">
                              <a:solidFill>
                                <a:schemeClr val="tx1"/>
                              </a:solidFill>
                              <a:latin typeface="Cambria Math" panose="02040503050406030204" pitchFamily="18" charset="0"/>
                            </a:rPr>
                            <m:t>ℱ</m:t>
                          </m:r>
                        </m:sub>
                      </m:sSub>
                      <m:r>
                        <m:rPr>
                          <m:sty m:val="p"/>
                        </m:rPr>
                        <a:rPr lang="en-IN" sz="1800" b="0" i="0" smtClean="0">
                          <a:solidFill>
                            <a:schemeClr val="tx1"/>
                          </a:solidFill>
                          <a:latin typeface="Cambria Math" panose="02040503050406030204" pitchFamily="18" charset="0"/>
                        </a:rPr>
                        <m:t>Δ</m:t>
                      </m:r>
                      <m:d>
                        <m:dPr>
                          <m:ctrlPr>
                            <a:rPr lang="en-IN" sz="1800" b="0" i="1" smtClean="0">
                              <a:solidFill>
                                <a:schemeClr val="tx1"/>
                              </a:solidFill>
                              <a:latin typeface="Cambria Math" panose="02040503050406030204" pitchFamily="18" charset="0"/>
                            </a:rPr>
                          </m:ctrlPr>
                        </m:dPr>
                        <m:e>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𝑘</m:t>
                              </m:r>
                            </m:e>
                            <m:sub>
                              <m:r>
                                <a:rPr lang="en-IN" sz="1800" b="0" i="1" smtClean="0">
                                  <a:solidFill>
                                    <a:schemeClr val="tx1"/>
                                  </a:solidFill>
                                  <a:latin typeface="Cambria Math" panose="02040503050406030204" pitchFamily="18" charset="0"/>
                                </a:rPr>
                                <m:t>𝛽</m:t>
                              </m:r>
                            </m:sub>
                            <m:sup>
                              <m:r>
                                <a:rPr lang="en-IN" sz="1800" b="0" i="1" smtClean="0">
                                  <a:solidFill>
                                    <a:schemeClr val="tx1"/>
                                  </a:solidFill>
                                  <a:latin typeface="Cambria Math" panose="02040503050406030204" pitchFamily="18" charset="0"/>
                                </a:rPr>
                                <m:t>𝑖</m:t>
                              </m:r>
                            </m:sup>
                          </m:sSubSup>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𝑘</m:t>
                              </m:r>
                            </m:e>
                            <m:sub>
                              <m:r>
                                <a:rPr lang="en-IN" sz="1800" b="0" i="1" smtClean="0">
                                  <a:solidFill>
                                    <a:schemeClr val="tx1"/>
                                  </a:solidFill>
                                  <a:latin typeface="Cambria Math" panose="02040503050406030204" pitchFamily="18" charset="0"/>
                                </a:rPr>
                                <m:t>𝛽</m:t>
                              </m:r>
                            </m:sub>
                            <m:sup>
                              <m:r>
                                <a:rPr lang="en-IN" sz="1800" b="0" i="1" smtClean="0">
                                  <a:solidFill>
                                    <a:schemeClr val="tx1"/>
                                  </a:solidFill>
                                  <a:latin typeface="Cambria Math" panose="02040503050406030204" pitchFamily="18" charset="0"/>
                                </a:rPr>
                                <m:t>𝑗</m:t>
                              </m:r>
                            </m:sup>
                          </m:sSubSup>
                          <m:sSup>
                            <m:sSupPr>
                              <m:ctrlPr>
                                <a:rPr lang="en-IN" sz="1800" b="0" i="1" smtClean="0">
                                  <a:solidFill>
                                    <a:schemeClr val="tx1"/>
                                  </a:solidFill>
                                  <a:latin typeface="Cambria Math" panose="02040503050406030204" pitchFamily="18" charset="0"/>
                                </a:rPr>
                              </m:ctrlPr>
                            </m:sSupPr>
                            <m:e>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𝜓</m:t>
                                      </m:r>
                                    </m:e>
                                    <m:sub>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r>
                                            <a:rPr lang="en-IN" sz="1800" b="0" i="1" smtClean="0">
                                              <a:solidFill>
                                                <a:schemeClr val="tx1"/>
                                              </a:solidFill>
                                              <a:latin typeface="Cambria Math" panose="02040503050406030204" pitchFamily="18" charset="0"/>
                                            </a:rPr>
                                            <m:t>𝛽</m:t>
                                          </m:r>
                                        </m:sub>
                                      </m:sSub>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e>
                                  </m:d>
                                </m:e>
                              </m:d>
                            </m:e>
                            <m:sup>
                              <m:r>
                                <a:rPr lang="en-IN" sz="1800" b="0" i="1" smtClean="0">
                                  <a:solidFill>
                                    <a:schemeClr val="tx1"/>
                                  </a:solidFill>
                                  <a:latin typeface="Cambria Math" panose="02040503050406030204" pitchFamily="18" charset="0"/>
                                </a:rPr>
                                <m:t>2</m:t>
                              </m:r>
                            </m:sup>
                          </m:sSup>
                        </m:e>
                      </m:d>
                      <m:r>
                        <m:rPr>
                          <m:sty m:val="p"/>
                        </m:rPr>
                        <a:rPr lang="en-IN" sz="1800">
                          <a:solidFill>
                            <a:schemeClr val="tx1"/>
                          </a:solidFill>
                          <a:latin typeface="Cambria Math" panose="02040503050406030204" pitchFamily="18" charset="0"/>
                        </a:rPr>
                        <m:t>Δ</m:t>
                      </m:r>
                      <m:d>
                        <m:dPr>
                          <m:ctrlPr>
                            <a:rPr lang="en-IN" sz="1800" i="1">
                              <a:solidFill>
                                <a:schemeClr val="tx1"/>
                              </a:solidFill>
                              <a:latin typeface="Cambria Math" panose="02040503050406030204" pitchFamily="18" charset="0"/>
                            </a:rPr>
                          </m:ctrlPr>
                        </m:dPr>
                        <m:e>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𝑘</m:t>
                              </m:r>
                            </m:e>
                            <m:sub>
                              <m:r>
                                <a:rPr lang="en-IN" sz="1800" i="1">
                                  <a:solidFill>
                                    <a:schemeClr val="tx1"/>
                                  </a:solidFill>
                                  <a:latin typeface="Cambria Math" panose="02040503050406030204" pitchFamily="18" charset="0"/>
                                </a:rPr>
                                <m:t>𝛽</m:t>
                              </m:r>
                            </m:sub>
                            <m:sup>
                              <m:r>
                                <a:rPr lang="en-IN" sz="1800" b="0" i="1" smtClean="0">
                                  <a:solidFill>
                                    <a:schemeClr val="tx1"/>
                                  </a:solidFill>
                                  <a:latin typeface="Cambria Math" panose="02040503050406030204" pitchFamily="18" charset="0"/>
                                </a:rPr>
                                <m:t>𝑙</m:t>
                              </m:r>
                            </m:sup>
                          </m:sSubSup>
                          <m:sSubSup>
                            <m:sSubSupPr>
                              <m:ctrlPr>
                                <a:rPr lang="en-IN" sz="1800" i="1">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𝑘</m:t>
                              </m:r>
                            </m:e>
                            <m:sub>
                              <m:r>
                                <a:rPr lang="en-IN" sz="1800" i="1">
                                  <a:solidFill>
                                    <a:schemeClr val="tx1"/>
                                  </a:solidFill>
                                  <a:latin typeface="Cambria Math" panose="02040503050406030204" pitchFamily="18" charset="0"/>
                                </a:rPr>
                                <m:t>𝛽</m:t>
                              </m:r>
                            </m:sub>
                            <m:sup>
                              <m:r>
                                <a:rPr lang="en-IN" sz="1800" b="0" i="1" smtClean="0">
                                  <a:solidFill>
                                    <a:schemeClr val="tx1"/>
                                  </a:solidFill>
                                  <a:latin typeface="Cambria Math" panose="02040503050406030204" pitchFamily="18" charset="0"/>
                                </a:rPr>
                                <m:t>𝑚</m:t>
                              </m:r>
                            </m:sup>
                          </m:sSubSup>
                          <m:sSup>
                            <m:sSupPr>
                              <m:ctrlPr>
                                <a:rPr lang="en-IN" sz="1800" i="1">
                                  <a:solidFill>
                                    <a:schemeClr val="tx1"/>
                                  </a:solidFill>
                                  <a:latin typeface="Cambria Math" panose="02040503050406030204" pitchFamily="18" charset="0"/>
                                </a:rPr>
                              </m:ctrlPr>
                            </m:sSupPr>
                            <m:e>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𝜓</m:t>
                                      </m:r>
                                    </m:e>
                                    <m:sub>
                                      <m:sSub>
                                        <m:sSubPr>
                                          <m:ctrlPr>
                                            <a:rPr lang="en-IN" sz="1800" i="1">
                                              <a:solidFill>
                                                <a:schemeClr val="tx1"/>
                                              </a:solidFill>
                                              <a:latin typeface="Cambria Math" panose="02040503050406030204" pitchFamily="18" charset="0"/>
                                            </a:rPr>
                                          </m:ctrlPr>
                                        </m:sSubPr>
                                        <m:e>
                                          <m:r>
                                            <a:rPr lang="en-IN" sz="1800" b="1" i="1">
                                              <a:solidFill>
                                                <a:schemeClr val="tx1"/>
                                              </a:solidFill>
                                              <a:latin typeface="Cambria Math" panose="02040503050406030204" pitchFamily="18" charset="0"/>
                                            </a:rPr>
                                            <m:t>𝒌</m:t>
                                          </m:r>
                                        </m:e>
                                        <m:sub>
                                          <m:r>
                                            <a:rPr lang="en-IN" sz="1800" i="1">
                                              <a:solidFill>
                                                <a:schemeClr val="tx1"/>
                                              </a:solidFill>
                                              <a:latin typeface="Cambria Math" panose="02040503050406030204" pitchFamily="18" charset="0"/>
                                            </a:rPr>
                                            <m:t>𝛽</m:t>
                                          </m:r>
                                        </m:sub>
                                      </m:sSub>
                                    </m:sub>
                                  </m:sSub>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e>
                                  </m:d>
                                </m:e>
                              </m:d>
                            </m:e>
                            <m:sup>
                              <m:r>
                                <a:rPr lang="en-IN" sz="1800" i="1">
                                  <a:solidFill>
                                    <a:schemeClr val="tx1"/>
                                  </a:solidFill>
                                  <a:latin typeface="Cambria Math" panose="02040503050406030204" pitchFamily="18" charset="0"/>
                                </a:rPr>
                                <m:t>2</m:t>
                              </m:r>
                            </m:sup>
                          </m:sSup>
                        </m:e>
                      </m:d>
                    </m:oMath>
                  </m:oMathPara>
                </a14:m>
                <a:endParaRPr lang="en-IN" sz="2400" dirty="0">
                  <a:solidFill>
                    <a:srgbClr val="0B2BB5"/>
                  </a:solidFill>
                  <a:latin typeface="Gabriola" panose="04040605051002020D02" pitchFamily="82" charset="0"/>
                </a:endParaRPr>
              </a:p>
              <a:p>
                <a:pPr marL="0" indent="0">
                  <a:lnSpc>
                    <a:spcPct val="150000"/>
                  </a:lnSpc>
                  <a:buNone/>
                </a:pPr>
                <a:r>
                  <a:rPr lang="en-IN" sz="2400" dirty="0">
                    <a:solidFill>
                      <a:srgbClr val="0B2BB5"/>
                    </a:solidFill>
                    <a:latin typeface="Gabriola" panose="04040605051002020D02" pitchFamily="82" charset="0"/>
                  </a:rPr>
                  <a:t>where </a:t>
                </a:r>
                <a14:m>
                  <m:oMath xmlns:m="http://schemas.openxmlformats.org/officeDocument/2006/math">
                    <m:r>
                      <m:rPr>
                        <m:sty m:val="p"/>
                      </m:rPr>
                      <a:rPr lang="en-IN" sz="1800">
                        <a:latin typeface="Cambria Math" panose="02040503050406030204" pitchFamily="18" charset="0"/>
                      </a:rPr>
                      <m:t>Δ</m:t>
                    </m:r>
                    <m:d>
                      <m:dPr>
                        <m:ctrlPr>
                          <a:rPr lang="en-IN" sz="1800" i="1">
                            <a:latin typeface="Cambria Math" panose="02040503050406030204" pitchFamily="18" charset="0"/>
                          </a:rPr>
                        </m:ctrlPr>
                      </m:dPr>
                      <m:e>
                        <m:sSubSup>
                          <m:sSubSupPr>
                            <m:ctrlPr>
                              <a:rPr lang="en-IN" sz="1800" i="1">
                                <a:latin typeface="Cambria Math" panose="02040503050406030204" pitchFamily="18" charset="0"/>
                              </a:rPr>
                            </m:ctrlPr>
                          </m:sSubSupPr>
                          <m:e>
                            <m:r>
                              <a:rPr lang="en-IN" sz="1800" i="1">
                                <a:latin typeface="Cambria Math" panose="02040503050406030204" pitchFamily="18" charset="0"/>
                              </a:rPr>
                              <m:t>𝑘</m:t>
                            </m:r>
                          </m:e>
                          <m:sub>
                            <m:r>
                              <a:rPr lang="en-IN" sz="1800" i="1">
                                <a:latin typeface="Cambria Math" panose="02040503050406030204" pitchFamily="18" charset="0"/>
                              </a:rPr>
                              <m:t>𝛽</m:t>
                            </m:r>
                          </m:sub>
                          <m:sup>
                            <m:r>
                              <a:rPr lang="en-IN" sz="1800" i="1">
                                <a:latin typeface="Cambria Math" panose="02040503050406030204" pitchFamily="18" charset="0"/>
                              </a:rPr>
                              <m:t>𝑖</m:t>
                            </m:r>
                          </m:sup>
                        </m:sSubSup>
                        <m:sSubSup>
                          <m:sSubSupPr>
                            <m:ctrlPr>
                              <a:rPr lang="en-IN" sz="1800" i="1">
                                <a:latin typeface="Cambria Math" panose="02040503050406030204" pitchFamily="18" charset="0"/>
                              </a:rPr>
                            </m:ctrlPr>
                          </m:sSubSupPr>
                          <m:e>
                            <m:r>
                              <a:rPr lang="en-IN" sz="1800" i="1">
                                <a:latin typeface="Cambria Math" panose="02040503050406030204" pitchFamily="18" charset="0"/>
                              </a:rPr>
                              <m:t>𝑘</m:t>
                            </m:r>
                          </m:e>
                          <m:sub>
                            <m:r>
                              <a:rPr lang="en-IN" sz="1800" i="1">
                                <a:latin typeface="Cambria Math" panose="02040503050406030204" pitchFamily="18" charset="0"/>
                              </a:rPr>
                              <m:t>𝛽</m:t>
                            </m:r>
                          </m:sub>
                          <m:sup>
                            <m:r>
                              <a:rPr lang="en-IN" sz="1800" i="1">
                                <a:latin typeface="Cambria Math" panose="02040503050406030204" pitchFamily="18" charset="0"/>
                              </a:rPr>
                              <m:t>𝑗</m:t>
                            </m:r>
                          </m:sup>
                        </m:sSubSup>
                        <m:sSup>
                          <m:sSupPr>
                            <m:ctrlPr>
                              <a:rPr lang="en-IN" sz="1800" i="1">
                                <a:latin typeface="Cambria Math" panose="02040503050406030204" pitchFamily="18" charset="0"/>
                              </a:rPr>
                            </m:ctrlPr>
                          </m:sSupPr>
                          <m:e>
                            <m:d>
                              <m:dPr>
                                <m:begChr m:val="|"/>
                                <m:endChr m:val="|"/>
                                <m:ctrlPr>
                                  <a:rPr lang="en-IN" sz="1800" i="1">
                                    <a:latin typeface="Cambria Math" panose="02040503050406030204" pitchFamily="18" charset="0"/>
                                  </a:rPr>
                                </m:ctrlPr>
                              </m:dPr>
                              <m:e>
                                <m:sSub>
                                  <m:sSubPr>
                                    <m:ctrlPr>
                                      <a:rPr lang="en-IN" sz="1800" i="1">
                                        <a:latin typeface="Cambria Math" panose="02040503050406030204" pitchFamily="18" charset="0"/>
                                      </a:rPr>
                                    </m:ctrlPr>
                                  </m:sSubPr>
                                  <m:e>
                                    <m:r>
                                      <a:rPr lang="en-IN" sz="1800" i="1">
                                        <a:latin typeface="Cambria Math" panose="02040503050406030204" pitchFamily="18" charset="0"/>
                                      </a:rPr>
                                      <m:t>𝜓</m:t>
                                    </m:r>
                                  </m:e>
                                  <m:sub>
                                    <m:sSub>
                                      <m:sSubPr>
                                        <m:ctrlPr>
                                          <a:rPr lang="en-IN" sz="1800" i="1">
                                            <a:latin typeface="Cambria Math" panose="02040503050406030204" pitchFamily="18" charset="0"/>
                                          </a:rPr>
                                        </m:ctrlPr>
                                      </m:sSubPr>
                                      <m:e>
                                        <m:r>
                                          <a:rPr lang="en-IN" sz="1800" b="1" i="1">
                                            <a:latin typeface="Cambria Math" panose="02040503050406030204" pitchFamily="18" charset="0"/>
                                          </a:rPr>
                                          <m:t>𝒌</m:t>
                                        </m:r>
                                      </m:e>
                                      <m:sub>
                                        <m:r>
                                          <a:rPr lang="en-IN" sz="1800" i="1">
                                            <a:latin typeface="Cambria Math" panose="02040503050406030204" pitchFamily="18" charset="0"/>
                                          </a:rPr>
                                          <m:t>𝛽</m:t>
                                        </m:r>
                                      </m:sub>
                                    </m:sSub>
                                  </m:sub>
                                </m:sSub>
                                <m:d>
                                  <m:dPr>
                                    <m:ctrlPr>
                                      <a:rPr lang="en-IN" sz="1800" i="1">
                                        <a:latin typeface="Cambria Math" panose="02040503050406030204" pitchFamily="18" charset="0"/>
                                      </a:rPr>
                                    </m:ctrlPr>
                                  </m:dPr>
                                  <m:e>
                                    <m:r>
                                      <a:rPr lang="en-IN" sz="1800" i="1">
                                        <a:latin typeface="Cambria Math" panose="02040503050406030204" pitchFamily="18" charset="0"/>
                                      </a:rPr>
                                      <m:t>𝑡</m:t>
                                    </m:r>
                                  </m:e>
                                </m:d>
                              </m:e>
                            </m:d>
                          </m:e>
                          <m:sup>
                            <m:r>
                              <a:rPr lang="en-IN" sz="1800" i="1">
                                <a:latin typeface="Cambria Math" panose="02040503050406030204" pitchFamily="18" charset="0"/>
                              </a:rPr>
                              <m:t>2</m:t>
                            </m:r>
                          </m:sup>
                        </m:sSup>
                      </m:e>
                    </m:d>
                  </m:oMath>
                </a14:m>
                <a:r>
                  <a:rPr lang="en-IN" sz="2400" dirty="0">
                    <a:solidFill>
                      <a:srgbClr val="0B2BB5"/>
                    </a:solidFill>
                    <a:latin typeface="Gabriola" panose="04040605051002020D02" pitchFamily="82" charset="0"/>
                  </a:rPr>
                  <a:t> is defined as</a:t>
                </a: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IN" sz="1800">
                          <a:latin typeface="Cambria Math" panose="02040503050406030204" pitchFamily="18" charset="0"/>
                        </a:rPr>
                        <m:t>Δ</m:t>
                      </m:r>
                      <m:d>
                        <m:dPr>
                          <m:ctrlPr>
                            <a:rPr lang="en-IN" sz="1800" i="1">
                              <a:latin typeface="Cambria Math" panose="02040503050406030204" pitchFamily="18" charset="0"/>
                            </a:rPr>
                          </m:ctrlPr>
                        </m:dPr>
                        <m:e>
                          <m:sSubSup>
                            <m:sSubSupPr>
                              <m:ctrlPr>
                                <a:rPr lang="en-IN" sz="1800" i="1">
                                  <a:latin typeface="Cambria Math" panose="02040503050406030204" pitchFamily="18" charset="0"/>
                                </a:rPr>
                              </m:ctrlPr>
                            </m:sSubSupPr>
                            <m:e>
                              <m:r>
                                <a:rPr lang="en-IN" sz="1800" i="1">
                                  <a:latin typeface="Cambria Math" panose="02040503050406030204" pitchFamily="18" charset="0"/>
                                </a:rPr>
                                <m:t>𝑘</m:t>
                              </m:r>
                            </m:e>
                            <m:sub>
                              <m:r>
                                <a:rPr lang="en-IN" sz="1800" i="1">
                                  <a:latin typeface="Cambria Math" panose="02040503050406030204" pitchFamily="18" charset="0"/>
                                </a:rPr>
                                <m:t>𝛽</m:t>
                              </m:r>
                            </m:sub>
                            <m:sup>
                              <m:r>
                                <a:rPr lang="en-IN" sz="1800" i="1">
                                  <a:latin typeface="Cambria Math" panose="02040503050406030204" pitchFamily="18" charset="0"/>
                                </a:rPr>
                                <m:t>𝑖</m:t>
                              </m:r>
                            </m:sup>
                          </m:sSubSup>
                          <m:sSubSup>
                            <m:sSubSupPr>
                              <m:ctrlPr>
                                <a:rPr lang="en-IN" sz="1800" i="1">
                                  <a:latin typeface="Cambria Math" panose="02040503050406030204" pitchFamily="18" charset="0"/>
                                </a:rPr>
                              </m:ctrlPr>
                            </m:sSubSupPr>
                            <m:e>
                              <m:r>
                                <a:rPr lang="en-IN" sz="1800" i="1">
                                  <a:latin typeface="Cambria Math" panose="02040503050406030204" pitchFamily="18" charset="0"/>
                                </a:rPr>
                                <m:t>𝑘</m:t>
                              </m:r>
                            </m:e>
                            <m:sub>
                              <m:r>
                                <a:rPr lang="en-IN" sz="1800" i="1">
                                  <a:latin typeface="Cambria Math" panose="02040503050406030204" pitchFamily="18" charset="0"/>
                                </a:rPr>
                                <m:t>𝛽</m:t>
                              </m:r>
                            </m:sub>
                            <m:sup>
                              <m:r>
                                <a:rPr lang="en-IN" sz="1800" i="1">
                                  <a:latin typeface="Cambria Math" panose="02040503050406030204" pitchFamily="18" charset="0"/>
                                </a:rPr>
                                <m:t>𝑗</m:t>
                              </m:r>
                            </m:sup>
                          </m:sSubSup>
                          <m:sSup>
                            <m:sSupPr>
                              <m:ctrlPr>
                                <a:rPr lang="en-IN" sz="1800" i="1">
                                  <a:latin typeface="Cambria Math" panose="02040503050406030204" pitchFamily="18" charset="0"/>
                                </a:rPr>
                              </m:ctrlPr>
                            </m:sSupPr>
                            <m:e>
                              <m:d>
                                <m:dPr>
                                  <m:begChr m:val="|"/>
                                  <m:endChr m:val="|"/>
                                  <m:ctrlPr>
                                    <a:rPr lang="en-IN" sz="1800" i="1">
                                      <a:latin typeface="Cambria Math" panose="02040503050406030204" pitchFamily="18" charset="0"/>
                                    </a:rPr>
                                  </m:ctrlPr>
                                </m:dPr>
                                <m:e>
                                  <m:sSub>
                                    <m:sSubPr>
                                      <m:ctrlPr>
                                        <a:rPr lang="en-IN" sz="1800" i="1">
                                          <a:latin typeface="Cambria Math" panose="02040503050406030204" pitchFamily="18" charset="0"/>
                                        </a:rPr>
                                      </m:ctrlPr>
                                    </m:sSubPr>
                                    <m:e>
                                      <m:r>
                                        <a:rPr lang="en-IN" sz="1800" i="1">
                                          <a:latin typeface="Cambria Math" panose="02040503050406030204" pitchFamily="18" charset="0"/>
                                        </a:rPr>
                                        <m:t>𝜓</m:t>
                                      </m:r>
                                    </m:e>
                                    <m:sub>
                                      <m:sSub>
                                        <m:sSubPr>
                                          <m:ctrlPr>
                                            <a:rPr lang="en-IN" sz="1800" i="1">
                                              <a:latin typeface="Cambria Math" panose="02040503050406030204" pitchFamily="18" charset="0"/>
                                            </a:rPr>
                                          </m:ctrlPr>
                                        </m:sSubPr>
                                        <m:e>
                                          <m:r>
                                            <a:rPr lang="en-IN" sz="1800" b="1" i="1">
                                              <a:latin typeface="Cambria Math" panose="02040503050406030204" pitchFamily="18" charset="0"/>
                                            </a:rPr>
                                            <m:t>𝒌</m:t>
                                          </m:r>
                                        </m:e>
                                        <m:sub>
                                          <m:r>
                                            <a:rPr lang="en-IN" sz="1800" i="1">
                                              <a:latin typeface="Cambria Math" panose="02040503050406030204" pitchFamily="18" charset="0"/>
                                            </a:rPr>
                                            <m:t>𝛽</m:t>
                                          </m:r>
                                        </m:sub>
                                      </m:sSub>
                                    </m:sub>
                                  </m:sSub>
                                  <m:d>
                                    <m:dPr>
                                      <m:ctrlPr>
                                        <a:rPr lang="en-IN" sz="1800" i="1">
                                          <a:latin typeface="Cambria Math" panose="02040503050406030204" pitchFamily="18" charset="0"/>
                                        </a:rPr>
                                      </m:ctrlPr>
                                    </m:dPr>
                                    <m:e>
                                      <m:r>
                                        <a:rPr lang="en-IN" sz="1800" i="1">
                                          <a:latin typeface="Cambria Math" panose="02040503050406030204" pitchFamily="18" charset="0"/>
                                        </a:rPr>
                                        <m:t>𝑡</m:t>
                                      </m:r>
                                    </m:e>
                                  </m:d>
                                </m:e>
                              </m:d>
                            </m:e>
                            <m:sup>
                              <m:r>
                                <a:rPr lang="en-IN" sz="1800" i="1">
                                  <a:latin typeface="Cambria Math" panose="02040503050406030204" pitchFamily="18" charset="0"/>
                                </a:rPr>
                                <m:t>2</m:t>
                              </m:r>
                            </m:sup>
                          </m:sSup>
                        </m:e>
                      </m:d>
                      <m:r>
                        <a:rPr lang="en-IN" sz="1800" b="0" i="1" smtClean="0">
                          <a:latin typeface="Cambria Math" panose="02040503050406030204" pitchFamily="18" charset="0"/>
                        </a:rPr>
                        <m:t>≡</m:t>
                      </m:r>
                      <m:sSubSup>
                        <m:sSubSupPr>
                          <m:ctrlPr>
                            <a:rPr lang="en-IN" sz="1800" i="1">
                              <a:latin typeface="Cambria Math" panose="02040503050406030204" pitchFamily="18" charset="0"/>
                            </a:rPr>
                          </m:ctrlPr>
                        </m:sSubSupPr>
                        <m:e>
                          <m:r>
                            <a:rPr lang="en-IN" sz="1800" i="1">
                              <a:latin typeface="Cambria Math" panose="02040503050406030204" pitchFamily="18" charset="0"/>
                            </a:rPr>
                            <m:t>𝑘</m:t>
                          </m:r>
                        </m:e>
                        <m:sub>
                          <m:sSub>
                            <m:sSubPr>
                              <m:ctrlPr>
                                <a:rPr lang="en-IN" sz="1800" b="0" i="1" smtClean="0">
                                  <a:latin typeface="Cambria Math" panose="02040503050406030204" pitchFamily="18" charset="0"/>
                                </a:rPr>
                              </m:ctrlPr>
                            </m:sSubPr>
                            <m:e>
                              <m:r>
                                <a:rPr lang="en-IN" sz="1800" i="1">
                                  <a:latin typeface="Cambria Math" panose="02040503050406030204" pitchFamily="18" charset="0"/>
                                </a:rPr>
                                <m:t>𝛽</m:t>
                              </m:r>
                            </m:e>
                            <m:sub>
                              <m:r>
                                <a:rPr lang="en-IN" sz="1800" b="0" i="1" smtClean="0">
                                  <a:latin typeface="Cambria Math" panose="02040503050406030204" pitchFamily="18" charset="0"/>
                                </a:rPr>
                                <m:t>1</m:t>
                              </m:r>
                            </m:sub>
                          </m:sSub>
                        </m:sub>
                        <m:sup>
                          <m:r>
                            <a:rPr lang="en-IN" sz="1800" i="1">
                              <a:latin typeface="Cambria Math" panose="02040503050406030204" pitchFamily="18" charset="0"/>
                            </a:rPr>
                            <m:t>𝑖</m:t>
                          </m:r>
                        </m:sup>
                      </m:sSubSup>
                      <m:sSubSup>
                        <m:sSubSupPr>
                          <m:ctrlPr>
                            <a:rPr lang="en-IN" sz="1800" i="1">
                              <a:latin typeface="Cambria Math" panose="02040503050406030204" pitchFamily="18" charset="0"/>
                            </a:rPr>
                          </m:ctrlPr>
                        </m:sSubSupPr>
                        <m:e>
                          <m:r>
                            <a:rPr lang="en-IN" sz="1800" i="1">
                              <a:latin typeface="Cambria Math" panose="02040503050406030204" pitchFamily="18" charset="0"/>
                            </a:rPr>
                            <m:t>𝑘</m:t>
                          </m:r>
                        </m:e>
                        <m:sub>
                          <m:sSub>
                            <m:sSubPr>
                              <m:ctrlPr>
                                <a:rPr lang="en-IN" sz="1800" b="0" i="1" smtClean="0">
                                  <a:latin typeface="Cambria Math" panose="02040503050406030204" pitchFamily="18" charset="0"/>
                                </a:rPr>
                              </m:ctrlPr>
                            </m:sSubPr>
                            <m:e>
                              <m:r>
                                <a:rPr lang="en-IN" sz="1800" i="1">
                                  <a:latin typeface="Cambria Math" panose="02040503050406030204" pitchFamily="18" charset="0"/>
                                </a:rPr>
                                <m:t>𝛽</m:t>
                              </m:r>
                            </m:e>
                            <m:sub>
                              <m:r>
                                <a:rPr lang="en-IN" sz="1800" b="0" i="1" smtClean="0">
                                  <a:latin typeface="Cambria Math" panose="02040503050406030204" pitchFamily="18" charset="0"/>
                                </a:rPr>
                                <m:t>1</m:t>
                              </m:r>
                            </m:sub>
                          </m:sSub>
                        </m:sub>
                        <m:sup>
                          <m:r>
                            <a:rPr lang="en-IN" sz="1800" i="1">
                              <a:latin typeface="Cambria Math" panose="02040503050406030204" pitchFamily="18" charset="0"/>
                            </a:rPr>
                            <m:t>𝑗</m:t>
                          </m:r>
                        </m:sup>
                      </m:sSubSup>
                      <m:sSup>
                        <m:sSupPr>
                          <m:ctrlPr>
                            <a:rPr lang="en-IN" sz="1800" i="1">
                              <a:latin typeface="Cambria Math" panose="02040503050406030204" pitchFamily="18" charset="0"/>
                            </a:rPr>
                          </m:ctrlPr>
                        </m:sSupPr>
                        <m:e>
                          <m:d>
                            <m:dPr>
                              <m:begChr m:val="|"/>
                              <m:endChr m:val="|"/>
                              <m:ctrlPr>
                                <a:rPr lang="en-IN" sz="1800" i="1">
                                  <a:latin typeface="Cambria Math" panose="02040503050406030204" pitchFamily="18" charset="0"/>
                                </a:rPr>
                              </m:ctrlPr>
                            </m:dPr>
                            <m:e>
                              <m:sSub>
                                <m:sSubPr>
                                  <m:ctrlPr>
                                    <a:rPr lang="en-IN" sz="1800" i="1">
                                      <a:latin typeface="Cambria Math" panose="02040503050406030204" pitchFamily="18" charset="0"/>
                                    </a:rPr>
                                  </m:ctrlPr>
                                </m:sSubPr>
                                <m:e>
                                  <m:r>
                                    <a:rPr lang="en-IN" sz="1800" i="1">
                                      <a:latin typeface="Cambria Math" panose="02040503050406030204" pitchFamily="18" charset="0"/>
                                    </a:rPr>
                                    <m:t>𝜓</m:t>
                                  </m:r>
                                </m:e>
                                <m:sub>
                                  <m:sSub>
                                    <m:sSubPr>
                                      <m:ctrlPr>
                                        <a:rPr lang="en-IN" sz="1800" i="1">
                                          <a:latin typeface="Cambria Math" panose="02040503050406030204" pitchFamily="18" charset="0"/>
                                        </a:rPr>
                                      </m:ctrlPr>
                                    </m:sSubPr>
                                    <m:e>
                                      <m:r>
                                        <a:rPr lang="en-IN" sz="1800" b="1" i="1">
                                          <a:latin typeface="Cambria Math" panose="02040503050406030204" pitchFamily="18" charset="0"/>
                                        </a:rPr>
                                        <m:t>𝒌</m:t>
                                      </m:r>
                                    </m:e>
                                    <m:sub>
                                      <m:sSub>
                                        <m:sSubPr>
                                          <m:ctrlPr>
                                            <a:rPr lang="en-IN" sz="1800" b="0" i="1" smtClean="0">
                                              <a:latin typeface="Cambria Math" panose="02040503050406030204" pitchFamily="18" charset="0"/>
                                            </a:rPr>
                                          </m:ctrlPr>
                                        </m:sSubPr>
                                        <m:e>
                                          <m:r>
                                            <a:rPr lang="en-IN" sz="1800" i="1">
                                              <a:latin typeface="Cambria Math" panose="02040503050406030204" pitchFamily="18" charset="0"/>
                                            </a:rPr>
                                            <m:t>𝛽</m:t>
                                          </m:r>
                                        </m:e>
                                        <m:sub>
                                          <m:r>
                                            <a:rPr lang="en-IN" sz="1800" b="0" i="1" smtClean="0">
                                              <a:latin typeface="Cambria Math" panose="02040503050406030204" pitchFamily="18" charset="0"/>
                                            </a:rPr>
                                            <m:t>1</m:t>
                                          </m:r>
                                        </m:sub>
                                      </m:sSub>
                                    </m:sub>
                                  </m:sSub>
                                </m:sub>
                              </m:sSub>
                              <m:d>
                                <m:dPr>
                                  <m:ctrlPr>
                                    <a:rPr lang="en-IN" sz="1800" i="1">
                                      <a:latin typeface="Cambria Math" panose="02040503050406030204" pitchFamily="18" charset="0"/>
                                    </a:rPr>
                                  </m:ctrlPr>
                                </m:dPr>
                                <m:e>
                                  <m:r>
                                    <a:rPr lang="en-IN" sz="1800" i="1">
                                      <a:latin typeface="Cambria Math" panose="02040503050406030204" pitchFamily="18" charset="0"/>
                                    </a:rPr>
                                    <m:t>𝑡</m:t>
                                  </m:r>
                                </m:e>
                              </m:d>
                            </m:e>
                          </m:d>
                        </m:e>
                        <m:sup>
                          <m:r>
                            <a:rPr lang="en-IN" sz="1800" i="1">
                              <a:latin typeface="Cambria Math" panose="02040503050406030204" pitchFamily="18" charset="0"/>
                            </a:rPr>
                            <m:t>2</m:t>
                          </m:r>
                        </m:sup>
                      </m:sSup>
                      <m:r>
                        <a:rPr lang="en-IN" sz="1800" b="0" i="1" smtClean="0">
                          <a:latin typeface="Cambria Math" panose="02040503050406030204" pitchFamily="18" charset="0"/>
                        </a:rPr>
                        <m:t>−</m:t>
                      </m:r>
                      <m:sSubSup>
                        <m:sSubSupPr>
                          <m:ctrlPr>
                            <a:rPr lang="en-IN" sz="1800" i="1">
                              <a:latin typeface="Cambria Math" panose="02040503050406030204" pitchFamily="18" charset="0"/>
                            </a:rPr>
                          </m:ctrlPr>
                        </m:sSubSupPr>
                        <m:e>
                          <m:r>
                            <a:rPr lang="en-IN" sz="1800" i="1">
                              <a:latin typeface="Cambria Math" panose="02040503050406030204" pitchFamily="18" charset="0"/>
                            </a:rPr>
                            <m:t>𝑘</m:t>
                          </m:r>
                        </m:e>
                        <m:sub>
                          <m:sSub>
                            <m:sSubPr>
                              <m:ctrlPr>
                                <a:rPr lang="en-IN" sz="1800" b="0" i="1" smtClean="0">
                                  <a:latin typeface="Cambria Math" panose="02040503050406030204" pitchFamily="18" charset="0"/>
                                </a:rPr>
                              </m:ctrlPr>
                            </m:sSubPr>
                            <m:e>
                              <m:r>
                                <a:rPr lang="en-IN" sz="1800" i="1">
                                  <a:latin typeface="Cambria Math" panose="02040503050406030204" pitchFamily="18" charset="0"/>
                                </a:rPr>
                                <m:t>𝛽</m:t>
                              </m:r>
                            </m:e>
                            <m:sub>
                              <m:r>
                                <a:rPr lang="en-IN" sz="1800" b="0" i="1" smtClean="0">
                                  <a:latin typeface="Cambria Math" panose="02040503050406030204" pitchFamily="18" charset="0"/>
                                </a:rPr>
                                <m:t>2</m:t>
                              </m:r>
                            </m:sub>
                          </m:sSub>
                        </m:sub>
                        <m:sup>
                          <m:r>
                            <a:rPr lang="en-IN" sz="1800" i="1">
                              <a:latin typeface="Cambria Math" panose="02040503050406030204" pitchFamily="18" charset="0"/>
                            </a:rPr>
                            <m:t>𝑖</m:t>
                          </m:r>
                        </m:sup>
                      </m:sSubSup>
                      <m:sSubSup>
                        <m:sSubSupPr>
                          <m:ctrlPr>
                            <a:rPr lang="en-IN" sz="1800" i="1">
                              <a:latin typeface="Cambria Math" panose="02040503050406030204" pitchFamily="18" charset="0"/>
                            </a:rPr>
                          </m:ctrlPr>
                        </m:sSubSupPr>
                        <m:e>
                          <m:r>
                            <a:rPr lang="en-IN" sz="1800" i="1">
                              <a:latin typeface="Cambria Math" panose="02040503050406030204" pitchFamily="18" charset="0"/>
                            </a:rPr>
                            <m:t>𝑘</m:t>
                          </m:r>
                        </m:e>
                        <m:sub>
                          <m:sSub>
                            <m:sSubPr>
                              <m:ctrlPr>
                                <a:rPr lang="en-IN" sz="1800" b="0" i="1" smtClean="0">
                                  <a:latin typeface="Cambria Math" panose="02040503050406030204" pitchFamily="18" charset="0"/>
                                </a:rPr>
                              </m:ctrlPr>
                            </m:sSubPr>
                            <m:e>
                              <m:r>
                                <a:rPr lang="en-IN" sz="1800" i="1">
                                  <a:latin typeface="Cambria Math" panose="02040503050406030204" pitchFamily="18" charset="0"/>
                                </a:rPr>
                                <m:t>𝛽</m:t>
                              </m:r>
                            </m:e>
                            <m:sub>
                              <m:r>
                                <a:rPr lang="en-IN" sz="1800" b="0" i="1" smtClean="0">
                                  <a:latin typeface="Cambria Math" panose="02040503050406030204" pitchFamily="18" charset="0"/>
                                </a:rPr>
                                <m:t>2</m:t>
                              </m:r>
                            </m:sub>
                          </m:sSub>
                        </m:sub>
                        <m:sup>
                          <m:r>
                            <a:rPr lang="en-IN" sz="1800" i="1">
                              <a:latin typeface="Cambria Math" panose="02040503050406030204" pitchFamily="18" charset="0"/>
                            </a:rPr>
                            <m:t>𝑗</m:t>
                          </m:r>
                        </m:sup>
                      </m:sSubSup>
                      <m:sSup>
                        <m:sSupPr>
                          <m:ctrlPr>
                            <a:rPr lang="en-IN" sz="1800" i="1">
                              <a:latin typeface="Cambria Math" panose="02040503050406030204" pitchFamily="18" charset="0"/>
                            </a:rPr>
                          </m:ctrlPr>
                        </m:sSupPr>
                        <m:e>
                          <m:d>
                            <m:dPr>
                              <m:begChr m:val="|"/>
                              <m:endChr m:val="|"/>
                              <m:ctrlPr>
                                <a:rPr lang="en-IN" sz="1800" i="1">
                                  <a:latin typeface="Cambria Math" panose="02040503050406030204" pitchFamily="18" charset="0"/>
                                </a:rPr>
                              </m:ctrlPr>
                            </m:dPr>
                            <m:e>
                              <m:sSub>
                                <m:sSubPr>
                                  <m:ctrlPr>
                                    <a:rPr lang="en-IN" sz="1800" i="1">
                                      <a:latin typeface="Cambria Math" panose="02040503050406030204" pitchFamily="18" charset="0"/>
                                    </a:rPr>
                                  </m:ctrlPr>
                                </m:sSubPr>
                                <m:e>
                                  <m:r>
                                    <a:rPr lang="en-IN" sz="1800" i="1">
                                      <a:latin typeface="Cambria Math" panose="02040503050406030204" pitchFamily="18" charset="0"/>
                                    </a:rPr>
                                    <m:t>𝜓</m:t>
                                  </m:r>
                                </m:e>
                                <m:sub>
                                  <m:sSub>
                                    <m:sSubPr>
                                      <m:ctrlPr>
                                        <a:rPr lang="en-IN" sz="1800" i="1">
                                          <a:latin typeface="Cambria Math" panose="02040503050406030204" pitchFamily="18" charset="0"/>
                                        </a:rPr>
                                      </m:ctrlPr>
                                    </m:sSubPr>
                                    <m:e>
                                      <m:r>
                                        <a:rPr lang="en-IN" sz="1800" b="1" i="1">
                                          <a:latin typeface="Cambria Math" panose="02040503050406030204" pitchFamily="18" charset="0"/>
                                        </a:rPr>
                                        <m:t>𝒌</m:t>
                                      </m:r>
                                    </m:e>
                                    <m:sub>
                                      <m:sSub>
                                        <m:sSubPr>
                                          <m:ctrlPr>
                                            <a:rPr lang="en-IN" sz="1800" b="0" i="1" smtClean="0">
                                              <a:latin typeface="Cambria Math" panose="02040503050406030204" pitchFamily="18" charset="0"/>
                                            </a:rPr>
                                          </m:ctrlPr>
                                        </m:sSubPr>
                                        <m:e>
                                          <m:r>
                                            <a:rPr lang="en-IN" sz="1800" i="1">
                                              <a:latin typeface="Cambria Math" panose="02040503050406030204" pitchFamily="18" charset="0"/>
                                            </a:rPr>
                                            <m:t>𝛽</m:t>
                                          </m:r>
                                        </m:e>
                                        <m:sub>
                                          <m:r>
                                            <a:rPr lang="en-IN" sz="1800" b="0" i="1" smtClean="0">
                                              <a:latin typeface="Cambria Math" panose="02040503050406030204" pitchFamily="18" charset="0"/>
                                            </a:rPr>
                                            <m:t>2</m:t>
                                          </m:r>
                                        </m:sub>
                                      </m:sSub>
                                    </m:sub>
                                  </m:sSub>
                                </m:sub>
                              </m:sSub>
                              <m:d>
                                <m:dPr>
                                  <m:ctrlPr>
                                    <a:rPr lang="en-IN" sz="1800" i="1">
                                      <a:latin typeface="Cambria Math" panose="02040503050406030204" pitchFamily="18" charset="0"/>
                                    </a:rPr>
                                  </m:ctrlPr>
                                </m:dPr>
                                <m:e>
                                  <m:r>
                                    <a:rPr lang="en-IN" sz="1800" i="1">
                                      <a:latin typeface="Cambria Math" panose="02040503050406030204" pitchFamily="18" charset="0"/>
                                    </a:rPr>
                                    <m:t>𝑡</m:t>
                                  </m:r>
                                </m:e>
                              </m:d>
                            </m:e>
                          </m:d>
                        </m:e>
                        <m:sup>
                          <m:r>
                            <a:rPr lang="en-IN" sz="1800" i="1">
                              <a:latin typeface="Cambria Math" panose="02040503050406030204" pitchFamily="18" charset="0"/>
                            </a:rPr>
                            <m:t>2</m:t>
                          </m:r>
                        </m:sup>
                      </m:sSup>
                      <m:r>
                        <a:rPr lang="en-IN" sz="1800" b="0" i="1" smtClean="0">
                          <a:latin typeface="Cambria Math" panose="02040503050406030204" pitchFamily="18" charset="0"/>
                        </a:rPr>
                        <m:t>.</m:t>
                      </m:r>
                    </m:oMath>
                  </m:oMathPara>
                </a14:m>
                <a:endParaRPr lang="en-IN" sz="2400"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important thing to notice is that the decoherence effect is completely dependent on the graviton noise and as a result is an effect generated solely due to quantum gravitational effects.</a:t>
                </a: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entanglement negativity for the above system can be calculated and is given by the following equation as</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ℕ</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m:rPr>
                              <m:sty m:val="p"/>
                            </m:rPr>
                            <a:rPr lang="en-IN" sz="1800" b="0" i="0" smtClean="0">
                              <a:solidFill>
                                <a:schemeClr val="tx1"/>
                              </a:solidFill>
                              <a:latin typeface="Cambria Math" panose="02040503050406030204" pitchFamily="18" charset="0"/>
                            </a:rPr>
                            <m:t>log</m:t>
                          </m:r>
                        </m:e>
                        <m:sub>
                          <m:r>
                            <a:rPr lang="en-IN" sz="1800" b="0" i="0" smtClean="0">
                              <a:solidFill>
                                <a:schemeClr val="tx1"/>
                              </a:solidFill>
                              <a:latin typeface="Cambria Math" panose="02040503050406030204" pitchFamily="18" charset="0"/>
                            </a:rPr>
                            <m:t>2</m:t>
                          </m:r>
                        </m:sub>
                      </m:sSub>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1+</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m:t>
                              </m:r>
                              <m:r>
                                <m:rPr>
                                  <m:sty m:val="p"/>
                                </m:rPr>
                                <a:rPr lang="en-IN" sz="1800" b="0" i="0" smtClean="0">
                                  <a:solidFill>
                                    <a:schemeClr val="tx1"/>
                                  </a:solidFill>
                                  <a:latin typeface="Cambria Math" panose="02040503050406030204" pitchFamily="18" charset="0"/>
                                </a:rPr>
                                <m:t>Γ</m:t>
                              </m:r>
                              <m:d>
                                <m:dPr>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𝑡</m:t>
                                      </m:r>
                                    </m:e>
                                    <m:sub>
                                      <m:r>
                                        <a:rPr lang="en-IN" sz="1800" b="0" i="1" smtClean="0">
                                          <a:solidFill>
                                            <a:schemeClr val="tx1"/>
                                          </a:solidFill>
                                          <a:latin typeface="Cambria Math" panose="02040503050406030204" pitchFamily="18" charset="0"/>
                                        </a:rPr>
                                        <m:t>𝑓</m:t>
                                      </m:r>
                                    </m:sub>
                                  </m:sSub>
                                </m:e>
                              </m:d>
                            </m:sup>
                          </m:sSup>
                        </m:e>
                      </m:d>
                      <m:r>
                        <a:rPr lang="en-IN" sz="1800" b="0" i="1" smtClean="0">
                          <a:solidFill>
                            <a:schemeClr val="tx1"/>
                          </a:solidFill>
                          <a:latin typeface="Cambria Math" panose="02040503050406030204" pitchFamily="18" charset="0"/>
                        </a:rPr>
                        <m:t>.</m:t>
                      </m:r>
                    </m:oMath>
                  </m:oMathPara>
                </a14:m>
                <a:endParaRPr lang="en-IN" sz="2400" dirty="0">
                  <a:solidFill>
                    <a:schemeClr val="tx1"/>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E90130DD-DA7B-8F3E-CEDE-979E5715A26D}"/>
                  </a:ext>
                </a:extLst>
              </p:cNvPr>
              <p:cNvSpPr>
                <a:spLocks noGrp="1" noRot="1" noChangeAspect="1" noMove="1" noResize="1" noEditPoints="1" noAdjustHandles="1" noChangeArrowheads="1" noChangeShapeType="1" noTextEdit="1"/>
              </p:cNvSpPr>
              <p:nvPr>
                <p:ph idx="1"/>
              </p:nvPr>
            </p:nvSpPr>
            <p:spPr>
              <a:xfrm>
                <a:off x="302754" y="714204"/>
                <a:ext cx="11586491" cy="6007271"/>
              </a:xfrm>
              <a:blipFill>
                <a:blip r:embed="rId3"/>
                <a:stretch>
                  <a:fillRect l="-842"/>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66E33256-4198-1737-2531-85D50EA98A04}"/>
              </a:ext>
            </a:extLst>
          </p:cNvPr>
          <p:cNvSpPr>
            <a:spLocks noGrp="1"/>
          </p:cNvSpPr>
          <p:nvPr>
            <p:ph type="sldNum" sz="quarter" idx="12"/>
          </p:nvPr>
        </p:nvSpPr>
        <p:spPr/>
        <p:txBody>
          <a:bodyPr/>
          <a:lstStyle/>
          <a:p>
            <a:fld id="{1F389A8C-0E70-4ABF-BB80-974D4641D6A7}" type="slidenum">
              <a:rPr lang="en-IN" smtClean="0"/>
              <a:t>44</a:t>
            </a:fld>
            <a:endParaRPr lang="en-IN" dirty="0"/>
          </a:p>
        </p:txBody>
      </p:sp>
      <p:sp>
        <p:nvSpPr>
          <p:cNvPr id="4" name="Title 1">
            <a:extLst>
              <a:ext uri="{FF2B5EF4-FFF2-40B4-BE49-F238E27FC236}">
                <a16:creationId xmlns:a16="http://schemas.microsoft.com/office/drawing/2014/main" id="{200F68DD-C512-9A91-B6B9-1EBD53E2B9C0}"/>
              </a:ext>
            </a:extLst>
          </p:cNvPr>
          <p:cNvSpPr txBox="1">
            <a:spLocks/>
          </p:cNvSpPr>
          <p:nvPr/>
        </p:nvSpPr>
        <p:spPr>
          <a:xfrm>
            <a:off x="343667" y="-6135"/>
            <a:ext cx="11545578" cy="6443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IN" sz="3600" b="1" dirty="0">
                <a:solidFill>
                  <a:srgbClr val="532476"/>
                </a:solidFill>
                <a:latin typeface="Bradley Hand ITC" panose="03070402050302030203" pitchFamily="66" charset="0"/>
              </a:rPr>
              <a:t>Part 2: Decoherence due to the emission of Bremsstrahlung</a:t>
            </a:r>
          </a:p>
        </p:txBody>
      </p:sp>
    </p:spTree>
    <p:extLst>
      <p:ext uri="{BB962C8B-B14F-4D97-AF65-F5344CB8AC3E}">
        <p14:creationId xmlns:p14="http://schemas.microsoft.com/office/powerpoint/2010/main" val="29068376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AAB04-9CD6-66D0-2D2C-FC90D4F737D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7595BC-4C29-575B-4C43-887873D5FDCD}"/>
              </a:ext>
            </a:extLst>
          </p:cNvPr>
          <p:cNvSpPr>
            <a:spLocks noGrp="1"/>
          </p:cNvSpPr>
          <p:nvPr>
            <p:ph idx="1"/>
          </p:nvPr>
        </p:nvSpPr>
        <p:spPr>
          <a:xfrm>
            <a:off x="302754" y="714204"/>
            <a:ext cx="11586491" cy="6007271"/>
          </a:xfrm>
        </p:spPr>
        <p:txBody>
          <a:bodyPr>
            <a:normAutofit/>
          </a:bodyPr>
          <a:lstStyle/>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logarithmic negativity of the system can be plotted against the final time of observation and one can observe a jittery decay pattern. </a:t>
            </a:r>
          </a:p>
        </p:txBody>
      </p:sp>
      <p:sp>
        <p:nvSpPr>
          <p:cNvPr id="2" name="Slide Number Placeholder 1">
            <a:extLst>
              <a:ext uri="{FF2B5EF4-FFF2-40B4-BE49-F238E27FC236}">
                <a16:creationId xmlns:a16="http://schemas.microsoft.com/office/drawing/2014/main" id="{7678B470-5675-A364-66F5-25DC0721A224}"/>
              </a:ext>
            </a:extLst>
          </p:cNvPr>
          <p:cNvSpPr>
            <a:spLocks noGrp="1"/>
          </p:cNvSpPr>
          <p:nvPr>
            <p:ph type="sldNum" sz="quarter" idx="12"/>
          </p:nvPr>
        </p:nvSpPr>
        <p:spPr/>
        <p:txBody>
          <a:bodyPr/>
          <a:lstStyle/>
          <a:p>
            <a:fld id="{1F389A8C-0E70-4ABF-BB80-974D4641D6A7}" type="slidenum">
              <a:rPr lang="en-IN" smtClean="0"/>
              <a:t>45</a:t>
            </a:fld>
            <a:endParaRPr lang="en-IN" dirty="0"/>
          </a:p>
        </p:txBody>
      </p:sp>
      <p:sp>
        <p:nvSpPr>
          <p:cNvPr id="4" name="Title 1">
            <a:extLst>
              <a:ext uri="{FF2B5EF4-FFF2-40B4-BE49-F238E27FC236}">
                <a16:creationId xmlns:a16="http://schemas.microsoft.com/office/drawing/2014/main" id="{598FCD78-DD9C-ED20-4F34-007543D17E0E}"/>
              </a:ext>
            </a:extLst>
          </p:cNvPr>
          <p:cNvSpPr txBox="1">
            <a:spLocks/>
          </p:cNvSpPr>
          <p:nvPr/>
        </p:nvSpPr>
        <p:spPr>
          <a:xfrm>
            <a:off x="343667" y="-6135"/>
            <a:ext cx="11545578" cy="6443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IN" sz="3600" b="1" dirty="0">
                <a:solidFill>
                  <a:srgbClr val="532476"/>
                </a:solidFill>
                <a:latin typeface="Bradley Hand ITC" panose="03070402050302030203" pitchFamily="66" charset="0"/>
              </a:rPr>
              <a:t>Part 2: Decoherence due to the emission of Bremsstrahlung</a:t>
            </a:r>
          </a:p>
        </p:txBody>
      </p:sp>
      <p:pic>
        <p:nvPicPr>
          <p:cNvPr id="8" name="Picture 7">
            <a:extLst>
              <a:ext uri="{FF2B5EF4-FFF2-40B4-BE49-F238E27FC236}">
                <a16:creationId xmlns:a16="http://schemas.microsoft.com/office/drawing/2014/main" id="{CD22C128-1705-1784-5BFD-EFECB500F9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754" y="2015420"/>
            <a:ext cx="5148856" cy="4706055"/>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62A2086-445E-5E6A-8154-C6501A334965}"/>
                  </a:ext>
                </a:extLst>
              </p:cNvPr>
              <p:cNvSpPr txBox="1"/>
              <p:nvPr/>
            </p:nvSpPr>
            <p:spPr>
              <a:xfrm>
                <a:off x="5451610" y="2015420"/>
                <a:ext cx="6437635" cy="4608441"/>
              </a:xfrm>
              <a:prstGeom prst="rect">
                <a:avLst/>
              </a:prstGeom>
              <a:noFill/>
            </p:spPr>
            <p:txBody>
              <a:bodyPr wrap="square">
                <a:spAutoFit/>
              </a:bodyPr>
              <a:lstStyle/>
              <a:p>
                <a:pPr marL="342900" indent="-342900" algn="just">
                  <a:lnSpc>
                    <a:spcPct val="150000"/>
                  </a:lnSpc>
                  <a:spcBef>
                    <a:spcPts val="300"/>
                  </a:spcBef>
                  <a:spcAft>
                    <a:spcPts val="300"/>
                  </a:spcAft>
                  <a:buFont typeface="Wingdings" panose="05000000000000000000" pitchFamily="2" charset="2"/>
                  <a:buChar char="v"/>
                </a:pPr>
                <a:r>
                  <a:rPr lang="en-IN" sz="2400" dirty="0">
                    <a:solidFill>
                      <a:srgbClr val="0B2BB5"/>
                    </a:solidFill>
                    <a:latin typeface="Gabriola" panose="04040605051002020D02" pitchFamily="82" charset="0"/>
                  </a:rPr>
                  <a:t>We observe that for a graviton with squeezing </a:t>
                </a:r>
                <a14:m>
                  <m:oMath xmlns:m="http://schemas.openxmlformats.org/officeDocument/2006/math">
                    <m:sSub>
                      <m:sSubPr>
                        <m:ctrlPr>
                          <a:rPr lang="en-IN" b="0" i="1" smtClean="0">
                            <a:solidFill>
                              <a:schemeClr val="tx1"/>
                            </a:solidFill>
                            <a:latin typeface="Cambria Math" panose="02040503050406030204" pitchFamily="18" charset="0"/>
                          </a:rPr>
                        </m:ctrlPr>
                      </m:sSubPr>
                      <m:e>
                        <m:r>
                          <a:rPr lang="en-IN" b="0" i="1" smtClean="0">
                            <a:solidFill>
                              <a:schemeClr val="tx1"/>
                            </a:solidFill>
                            <a:latin typeface="Cambria Math" panose="02040503050406030204" pitchFamily="18" charset="0"/>
                          </a:rPr>
                          <m:t>𝑟</m:t>
                        </m:r>
                      </m:e>
                      <m:sub>
                        <m:r>
                          <a:rPr lang="en-IN" b="0" i="1" smtClean="0">
                            <a:solidFill>
                              <a:schemeClr val="tx1"/>
                            </a:solidFill>
                            <a:latin typeface="Cambria Math" panose="02040503050406030204" pitchFamily="18" charset="0"/>
                          </a:rPr>
                          <m:t>𝑘</m:t>
                        </m:r>
                      </m:sub>
                    </m:sSub>
                    <m:r>
                      <a:rPr lang="en-IN" b="0" i="1" smtClean="0">
                        <a:solidFill>
                          <a:schemeClr val="tx1"/>
                        </a:solidFill>
                        <a:latin typeface="Cambria Math" panose="02040503050406030204" pitchFamily="18" charset="0"/>
                      </a:rPr>
                      <m:t>=42</m:t>
                    </m:r>
                  </m:oMath>
                </a14:m>
                <a:r>
                  <a:rPr lang="en-IN" sz="2400" dirty="0">
                    <a:solidFill>
                      <a:srgbClr val="0B2BB5"/>
                    </a:solidFill>
                    <a:latin typeface="Gabriola" panose="04040605051002020D02" pitchFamily="82" charset="0"/>
                  </a:rPr>
                  <a:t>,</a:t>
                </a:r>
                <a:r>
                  <a:rPr lang="en-IN" sz="2400" b="1"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one observes a </a:t>
                </a:r>
                <a:r>
                  <a:rPr lang="en-IN" sz="2400" b="1" dirty="0">
                    <a:solidFill>
                      <a:srgbClr val="0B2BB5"/>
                    </a:solidFill>
                    <a:latin typeface="Gabriola" panose="04040605051002020D02" pitchFamily="82" charset="0"/>
                  </a:rPr>
                  <a:t>coherence loss of </a:t>
                </a:r>
                <a:r>
                  <a:rPr lang="en-IN" sz="2400" b="1" dirty="0">
                    <a:latin typeface="Gabriola" panose="04040605051002020D02" pitchFamily="82" charset="0"/>
                  </a:rPr>
                  <a:t>10%</a:t>
                </a:r>
                <a:r>
                  <a:rPr lang="en-IN" sz="2400" dirty="0">
                    <a:solidFill>
                      <a:srgbClr val="0B2BB5"/>
                    </a:solidFill>
                    <a:latin typeface="Gabriola" panose="04040605051002020D02" pitchFamily="82" charset="0"/>
                  </a:rPr>
                  <a:t> </a:t>
                </a:r>
                <a:r>
                  <a:rPr lang="en-IN" sz="2400" dirty="0">
                    <a:solidFill>
                      <a:srgbClr val="702A2A"/>
                    </a:solidFill>
                    <a:latin typeface="Gabriola" panose="04040605051002020D02" pitchFamily="82" charset="0"/>
                  </a:rPr>
                  <a:t>after a time-interval of </a:t>
                </a:r>
                <a14:m>
                  <m:oMath xmlns:m="http://schemas.openxmlformats.org/officeDocument/2006/math">
                    <m:r>
                      <a:rPr lang="en-IN" b="0" i="1" smtClean="0">
                        <a:solidFill>
                          <a:schemeClr val="tx1"/>
                        </a:solidFill>
                        <a:latin typeface="Cambria Math" panose="02040503050406030204" pitchFamily="18" charset="0"/>
                      </a:rPr>
                      <m:t>2</m:t>
                    </m:r>
                    <m:r>
                      <a:rPr lang="en-IN" b="0" i="1" smtClean="0">
                        <a:solidFill>
                          <a:schemeClr val="tx1"/>
                        </a:solidFill>
                        <a:latin typeface="Cambria Math" panose="02040503050406030204" pitchFamily="18" charset="0"/>
                      </a:rPr>
                      <m:t>𝜇</m:t>
                    </m:r>
                    <m:r>
                      <m:rPr>
                        <m:sty m:val="p"/>
                      </m:rPr>
                      <a:rPr lang="en-IN" b="0" i="0" smtClean="0">
                        <a:solidFill>
                          <a:schemeClr val="tx1"/>
                        </a:solidFill>
                        <a:latin typeface="Cambria Math" panose="02040503050406030204" pitchFamily="18" charset="0"/>
                      </a:rPr>
                      <m:t>S</m:t>
                    </m:r>
                  </m:oMath>
                </a14:m>
                <a:r>
                  <a:rPr lang="en-IN" sz="2400" dirty="0">
                    <a:solidFill>
                      <a:srgbClr val="0B2BB5"/>
                    </a:solidFill>
                    <a:latin typeface="Gabriola" panose="04040605051002020D02" pitchFamily="82" charset="0"/>
                  </a:rPr>
                  <a:t>. </a:t>
                </a:r>
              </a:p>
              <a:p>
                <a:pPr marL="342900" indent="-342900" algn="just">
                  <a:lnSpc>
                    <a:spcPct val="150000"/>
                  </a:lnSpc>
                  <a:spcBef>
                    <a:spcPts val="300"/>
                  </a:spcBef>
                  <a:spcAft>
                    <a:spcPts val="300"/>
                  </a:spcAft>
                  <a:buFont typeface="Wingdings" panose="05000000000000000000" pitchFamily="2" charset="2"/>
                  <a:buChar char="v"/>
                </a:pPr>
                <a:r>
                  <a:rPr lang="en-IN" sz="2400" dirty="0">
                    <a:solidFill>
                      <a:srgbClr val="0B2BB5"/>
                    </a:solidFill>
                    <a:latin typeface="Gabriola" panose="04040605051002020D02" pitchFamily="82" charset="0"/>
                  </a:rPr>
                  <a:t>With phonon squeezing </a:t>
                </a:r>
                <a14:m>
                  <m:oMath xmlns:m="http://schemas.openxmlformats.org/officeDocument/2006/math">
                    <m:sSub>
                      <m:sSubPr>
                        <m:ctrlPr>
                          <a:rPr lang="en-IN" b="0" i="1" smtClean="0">
                            <a:solidFill>
                              <a:schemeClr val="tx1"/>
                            </a:solidFill>
                            <a:latin typeface="Cambria Math" panose="02040503050406030204" pitchFamily="18" charset="0"/>
                          </a:rPr>
                        </m:ctrlPr>
                      </m:sSubPr>
                      <m:e>
                        <m:r>
                          <a:rPr lang="en-IN" b="0" i="1" smtClean="0">
                            <a:solidFill>
                              <a:schemeClr val="tx1"/>
                            </a:solidFill>
                            <a:latin typeface="Cambria Math" panose="02040503050406030204" pitchFamily="18" charset="0"/>
                          </a:rPr>
                          <m:t>𝑟</m:t>
                        </m:r>
                      </m:e>
                      <m:sub>
                        <m:r>
                          <a:rPr lang="en-IN" b="0" i="1" smtClean="0">
                            <a:solidFill>
                              <a:schemeClr val="tx1"/>
                            </a:solidFill>
                            <a:latin typeface="Cambria Math" panose="02040503050406030204" pitchFamily="18" charset="0"/>
                          </a:rPr>
                          <m:t>𝜔</m:t>
                        </m:r>
                      </m:sub>
                    </m:sSub>
                    <m:r>
                      <a:rPr lang="en-IN" b="0" i="1" smtClean="0">
                        <a:solidFill>
                          <a:schemeClr val="tx1"/>
                        </a:solidFill>
                        <a:latin typeface="Cambria Math" panose="02040503050406030204" pitchFamily="18" charset="0"/>
                      </a:rPr>
                      <m:t>∼11.0</m:t>
                    </m:r>
                  </m:oMath>
                </a14:m>
                <a:r>
                  <a:rPr lang="en-IN" sz="2400" dirty="0">
                    <a:solidFill>
                      <a:srgbClr val="0B2BB5"/>
                    </a:solidFill>
                    <a:latin typeface="Gabriola" panose="04040605051002020D02" pitchFamily="82" charset="0"/>
                  </a:rPr>
                  <a:t>, one can observe a coherence loss of </a:t>
                </a:r>
                <a:r>
                  <a:rPr lang="en-IN" sz="2400" dirty="0">
                    <a:latin typeface="Gabriola" panose="04040605051002020D02" pitchFamily="82" charset="0"/>
                  </a:rPr>
                  <a:t>10%</a:t>
                </a:r>
                <a:r>
                  <a:rPr lang="en-IN" sz="2400" dirty="0">
                    <a:solidFill>
                      <a:srgbClr val="0B2BB5"/>
                    </a:solidFill>
                    <a:latin typeface="Gabriola" panose="04040605051002020D02" pitchFamily="82" charset="0"/>
                  </a:rPr>
                  <a:t> after a time-interval of </a:t>
                </a:r>
                <a14:m>
                  <m:oMath xmlns:m="http://schemas.openxmlformats.org/officeDocument/2006/math">
                    <m:r>
                      <a:rPr lang="en-IN" i="1" smtClean="0">
                        <a:solidFill>
                          <a:schemeClr val="tx1"/>
                        </a:solidFill>
                        <a:latin typeface="Cambria Math" panose="02040503050406030204" pitchFamily="18" charset="0"/>
                      </a:rPr>
                      <m:t>2</m:t>
                    </m:r>
                    <m:r>
                      <a:rPr lang="en-IN" i="1" smtClean="0">
                        <a:solidFill>
                          <a:schemeClr val="tx1"/>
                        </a:solidFill>
                        <a:latin typeface="Cambria Math" panose="02040503050406030204" pitchFamily="18" charset="0"/>
                      </a:rPr>
                      <m:t>𝜇</m:t>
                    </m:r>
                    <m:r>
                      <m:rPr>
                        <m:sty m:val="p"/>
                      </m:rPr>
                      <a:rPr lang="en-IN">
                        <a:solidFill>
                          <a:schemeClr val="tx1"/>
                        </a:solidFill>
                        <a:latin typeface="Cambria Math" panose="02040503050406030204" pitchFamily="18" charset="0"/>
                      </a:rPr>
                      <m:t>S</m:t>
                    </m:r>
                  </m:oMath>
                </a14:m>
                <a:r>
                  <a:rPr lang="en-IN" sz="2400" dirty="0">
                    <a:solidFill>
                      <a:srgbClr val="0B2BB5"/>
                    </a:solidFill>
                    <a:latin typeface="Gabriola" panose="04040605051002020D02" pitchFamily="82" charset="0"/>
                  </a:rPr>
                  <a:t>, </a:t>
                </a:r>
                <a:r>
                  <a:rPr lang="en-IN" sz="2400" dirty="0">
                    <a:solidFill>
                      <a:srgbClr val="702A2A"/>
                    </a:solidFill>
                    <a:latin typeface="Gabriola" panose="04040605051002020D02" pitchFamily="82" charset="0"/>
                  </a:rPr>
                  <a:t>even for graviton squeezing as low as </a:t>
                </a:r>
                <a14:m>
                  <m:oMath xmlns:m="http://schemas.openxmlformats.org/officeDocument/2006/math">
                    <m:sSub>
                      <m:sSubPr>
                        <m:ctrlPr>
                          <a:rPr lang="en-IN" b="0" i="1" smtClean="0">
                            <a:solidFill>
                              <a:schemeClr val="tx1"/>
                            </a:solidFill>
                            <a:latin typeface="Cambria Math" panose="02040503050406030204" pitchFamily="18" charset="0"/>
                          </a:rPr>
                        </m:ctrlPr>
                      </m:sSubPr>
                      <m:e>
                        <m:r>
                          <a:rPr lang="en-IN" b="0" i="1" smtClean="0">
                            <a:solidFill>
                              <a:schemeClr val="tx1"/>
                            </a:solidFill>
                            <a:latin typeface="Cambria Math" panose="02040503050406030204" pitchFamily="18" charset="0"/>
                          </a:rPr>
                          <m:t>𝑟</m:t>
                        </m:r>
                      </m:e>
                      <m:sub>
                        <m:r>
                          <a:rPr lang="en-IN" b="0" i="1" smtClean="0">
                            <a:solidFill>
                              <a:schemeClr val="tx1"/>
                            </a:solidFill>
                            <a:latin typeface="Cambria Math" panose="02040503050406030204" pitchFamily="18" charset="0"/>
                          </a:rPr>
                          <m:t>𝑘</m:t>
                        </m:r>
                      </m:sub>
                    </m:sSub>
                    <m:r>
                      <a:rPr lang="en-IN" b="0" i="1" smtClean="0">
                        <a:solidFill>
                          <a:schemeClr val="tx1"/>
                        </a:solidFill>
                        <a:latin typeface="Cambria Math" panose="02040503050406030204" pitchFamily="18" charset="0"/>
                      </a:rPr>
                      <m:t>=20.0</m:t>
                    </m:r>
                  </m:oMath>
                </a14:m>
                <a:r>
                  <a:rPr lang="en-IN" sz="2400" dirty="0">
                    <a:solidFill>
                      <a:srgbClr val="0B2BB5"/>
                    </a:solidFill>
                    <a:latin typeface="Gabriola" panose="04040605051002020D02" pitchFamily="82" charset="0"/>
                  </a:rPr>
                  <a:t>. </a:t>
                </a:r>
              </a:p>
              <a:p>
                <a:pPr marL="342900" indent="-342900" algn="just">
                  <a:lnSpc>
                    <a:spcPct val="150000"/>
                  </a:lnSpc>
                  <a:spcBef>
                    <a:spcPts val="300"/>
                  </a:spcBef>
                  <a:spcAft>
                    <a:spcPts val="300"/>
                  </a:spcAft>
                  <a:buFont typeface="Wingdings" panose="05000000000000000000" pitchFamily="2" charset="2"/>
                  <a:buChar char="v"/>
                </a:pPr>
                <a:r>
                  <a:rPr lang="en-IN" sz="2400" dirty="0">
                    <a:solidFill>
                      <a:schemeClr val="accent6">
                        <a:lumMod val="50000"/>
                      </a:schemeClr>
                    </a:solidFill>
                    <a:latin typeface="Gabriola" panose="04040605051002020D02" pitchFamily="82" charset="0"/>
                  </a:rPr>
                  <a:t>In the next slide we shall show a schematic diagram for a BEC based graviton detector which uses atom interferometry for a graviton induced loss of coherence.</a:t>
                </a:r>
              </a:p>
            </p:txBody>
          </p:sp>
        </mc:Choice>
        <mc:Fallback xmlns="">
          <p:sp>
            <p:nvSpPr>
              <p:cNvPr id="9" name="TextBox 8">
                <a:extLst>
                  <a:ext uri="{FF2B5EF4-FFF2-40B4-BE49-F238E27FC236}">
                    <a16:creationId xmlns:a16="http://schemas.microsoft.com/office/drawing/2014/main" id="{362A2086-445E-5E6A-8154-C6501A334965}"/>
                  </a:ext>
                </a:extLst>
              </p:cNvPr>
              <p:cNvSpPr txBox="1">
                <a:spLocks noRot="1" noChangeAspect="1" noMove="1" noResize="1" noEditPoints="1" noAdjustHandles="1" noChangeArrowheads="1" noChangeShapeType="1" noTextEdit="1"/>
              </p:cNvSpPr>
              <p:nvPr/>
            </p:nvSpPr>
            <p:spPr>
              <a:xfrm>
                <a:off x="5451610" y="2015420"/>
                <a:ext cx="6437635" cy="4608441"/>
              </a:xfrm>
              <a:prstGeom prst="rect">
                <a:avLst/>
              </a:prstGeom>
              <a:blipFill>
                <a:blip r:embed="rId4"/>
                <a:stretch>
                  <a:fillRect l="-1231" r="-1515" b="-2116"/>
                </a:stretch>
              </a:blipFill>
            </p:spPr>
            <p:txBody>
              <a:bodyPr/>
              <a:lstStyle/>
              <a:p>
                <a:r>
                  <a:rPr lang="en-IN">
                    <a:noFill/>
                  </a:rPr>
                  <a:t> </a:t>
                </a:r>
              </a:p>
            </p:txBody>
          </p:sp>
        </mc:Fallback>
      </mc:AlternateContent>
    </p:spTree>
    <p:extLst>
      <p:ext uri="{BB962C8B-B14F-4D97-AF65-F5344CB8AC3E}">
        <p14:creationId xmlns:p14="http://schemas.microsoft.com/office/powerpoint/2010/main" val="38422619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3DB01-5664-041D-6EF3-58E676B4C7C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41E81E-EC60-ED33-C1CE-905C18EB9424}"/>
              </a:ext>
            </a:extLst>
          </p:cNvPr>
          <p:cNvSpPr>
            <a:spLocks noGrp="1"/>
          </p:cNvSpPr>
          <p:nvPr>
            <p:ph type="sldNum" sz="quarter" idx="12"/>
          </p:nvPr>
        </p:nvSpPr>
        <p:spPr/>
        <p:txBody>
          <a:bodyPr/>
          <a:lstStyle/>
          <a:p>
            <a:fld id="{1F389A8C-0E70-4ABF-BB80-974D4641D6A7}" type="slidenum">
              <a:rPr lang="en-IN" smtClean="0"/>
              <a:t>46</a:t>
            </a:fld>
            <a:endParaRPr lang="en-IN" dirty="0"/>
          </a:p>
        </p:txBody>
      </p:sp>
      <p:sp>
        <p:nvSpPr>
          <p:cNvPr id="4" name="Title 1">
            <a:extLst>
              <a:ext uri="{FF2B5EF4-FFF2-40B4-BE49-F238E27FC236}">
                <a16:creationId xmlns:a16="http://schemas.microsoft.com/office/drawing/2014/main" id="{787D8500-5468-7354-14B1-0E93F003822F}"/>
              </a:ext>
            </a:extLst>
          </p:cNvPr>
          <p:cNvSpPr txBox="1">
            <a:spLocks/>
          </p:cNvSpPr>
          <p:nvPr/>
        </p:nvSpPr>
        <p:spPr>
          <a:xfrm>
            <a:off x="306846" y="-6135"/>
            <a:ext cx="11537395" cy="4602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IN" sz="2800" b="1" dirty="0">
                <a:solidFill>
                  <a:srgbClr val="532476"/>
                </a:solidFill>
                <a:latin typeface="Bradley Hand ITC" panose="03070402050302030203" pitchFamily="66" charset="0"/>
              </a:rPr>
              <a:t>Schematic flow chart of an experimental model</a:t>
            </a:r>
          </a:p>
        </p:txBody>
      </p:sp>
      <p:sp>
        <p:nvSpPr>
          <p:cNvPr id="8" name="TextBox 7">
            <a:extLst>
              <a:ext uri="{FF2B5EF4-FFF2-40B4-BE49-F238E27FC236}">
                <a16:creationId xmlns:a16="http://schemas.microsoft.com/office/drawing/2014/main" id="{C8D43E44-984C-BDD0-9DBF-97E6200E2946}"/>
              </a:ext>
            </a:extLst>
          </p:cNvPr>
          <p:cNvSpPr txBox="1"/>
          <p:nvPr/>
        </p:nvSpPr>
        <p:spPr>
          <a:xfrm>
            <a:off x="3549181" y="530915"/>
            <a:ext cx="5093638" cy="461665"/>
          </a:xfrm>
          <a:prstGeom prst="rect">
            <a:avLst/>
          </a:prstGeom>
          <a:noFill/>
        </p:spPr>
        <p:txBody>
          <a:bodyPr wrap="square" rtlCol="0">
            <a:spAutoFit/>
          </a:bodyPr>
          <a:lstStyle/>
          <a:p>
            <a:pPr algn="ctr"/>
            <a:r>
              <a:rPr lang="en-IN" sz="2400" dirty="0">
                <a:solidFill>
                  <a:srgbClr val="0B2BB5"/>
                </a:solidFill>
                <a:latin typeface="Gabriola" panose="04040605051002020D02" pitchFamily="82" charset="0"/>
              </a:rPr>
              <a:t>Continuous generation of an ultra cold atom laser</a:t>
            </a:r>
          </a:p>
        </p:txBody>
      </p:sp>
      <p:sp>
        <p:nvSpPr>
          <p:cNvPr id="9" name="TextBox 8">
            <a:extLst>
              <a:ext uri="{FF2B5EF4-FFF2-40B4-BE49-F238E27FC236}">
                <a16:creationId xmlns:a16="http://schemas.microsoft.com/office/drawing/2014/main" id="{C13391C3-7ABA-D610-6D2A-C24B60EBA1AF}"/>
              </a:ext>
            </a:extLst>
          </p:cNvPr>
          <p:cNvSpPr txBox="1"/>
          <p:nvPr/>
        </p:nvSpPr>
        <p:spPr>
          <a:xfrm>
            <a:off x="3549181" y="1207576"/>
            <a:ext cx="5093638" cy="461665"/>
          </a:xfrm>
          <a:prstGeom prst="rect">
            <a:avLst/>
          </a:prstGeom>
          <a:noFill/>
        </p:spPr>
        <p:txBody>
          <a:bodyPr wrap="square" rtlCol="0">
            <a:spAutoFit/>
          </a:bodyPr>
          <a:lstStyle/>
          <a:p>
            <a:pPr algn="ctr"/>
            <a:r>
              <a:rPr lang="en-IN" sz="2400" dirty="0">
                <a:solidFill>
                  <a:srgbClr val="0B2BB5"/>
                </a:solidFill>
                <a:latin typeface="Gabriola" panose="04040605051002020D02" pitchFamily="82" charset="0"/>
              </a:rPr>
              <a:t>Creation of a </a:t>
            </a:r>
            <a:r>
              <a:rPr lang="en-IN" sz="2400" dirty="0">
                <a:solidFill>
                  <a:srgbClr val="702A2A"/>
                </a:solidFill>
                <a:latin typeface="Gabriola" panose="04040605051002020D02" pitchFamily="82" charset="0"/>
              </a:rPr>
              <a:t>maximally entangled BEC state</a:t>
            </a:r>
          </a:p>
        </p:txBody>
      </p:sp>
      <p:sp>
        <p:nvSpPr>
          <p:cNvPr id="10" name="TextBox 9">
            <a:extLst>
              <a:ext uri="{FF2B5EF4-FFF2-40B4-BE49-F238E27FC236}">
                <a16:creationId xmlns:a16="http://schemas.microsoft.com/office/drawing/2014/main" id="{937A558D-E990-0DA7-9E7A-44F9F7CBAD5C}"/>
              </a:ext>
            </a:extLst>
          </p:cNvPr>
          <p:cNvSpPr txBox="1"/>
          <p:nvPr/>
        </p:nvSpPr>
        <p:spPr>
          <a:xfrm>
            <a:off x="3549181" y="1861142"/>
            <a:ext cx="5093638" cy="830997"/>
          </a:xfrm>
          <a:prstGeom prst="rect">
            <a:avLst/>
          </a:prstGeom>
          <a:noFill/>
        </p:spPr>
        <p:txBody>
          <a:bodyPr wrap="square" rtlCol="0">
            <a:spAutoFit/>
          </a:bodyPr>
          <a:lstStyle/>
          <a:p>
            <a:pPr algn="ctr"/>
            <a:r>
              <a:rPr lang="en-IN" sz="2400" dirty="0">
                <a:solidFill>
                  <a:srgbClr val="0B2BB5"/>
                </a:solidFill>
                <a:latin typeface="Gabriola" panose="04040605051002020D02" pitchFamily="82" charset="0"/>
              </a:rPr>
              <a:t>Splitting the freely-falling atom-laser using a Raman beam splitter (RBS) </a:t>
            </a:r>
            <a:endParaRPr lang="en-IN" sz="2400" dirty="0">
              <a:solidFill>
                <a:srgbClr val="702A2A"/>
              </a:solidFill>
              <a:latin typeface="Gabriola" panose="04040605051002020D02" pitchFamily="82" charset="0"/>
            </a:endParaRPr>
          </a:p>
        </p:txBody>
      </p:sp>
      <p:sp>
        <p:nvSpPr>
          <p:cNvPr id="11" name="TextBox 10">
            <a:extLst>
              <a:ext uri="{FF2B5EF4-FFF2-40B4-BE49-F238E27FC236}">
                <a16:creationId xmlns:a16="http://schemas.microsoft.com/office/drawing/2014/main" id="{9D45D872-4C79-03A1-A004-902DF8ADB37D}"/>
              </a:ext>
            </a:extLst>
          </p:cNvPr>
          <p:cNvSpPr txBox="1"/>
          <p:nvPr/>
        </p:nvSpPr>
        <p:spPr>
          <a:xfrm>
            <a:off x="454128" y="3058699"/>
            <a:ext cx="5093638" cy="461665"/>
          </a:xfrm>
          <a:prstGeom prst="rect">
            <a:avLst/>
          </a:prstGeom>
          <a:noFill/>
        </p:spPr>
        <p:txBody>
          <a:bodyPr wrap="square" rtlCol="0">
            <a:spAutoFit/>
          </a:bodyPr>
          <a:lstStyle/>
          <a:p>
            <a:pPr algn="ctr"/>
            <a:r>
              <a:rPr lang="en-IN" sz="2400" dirty="0">
                <a:solidFill>
                  <a:srgbClr val="532476"/>
                </a:solidFill>
                <a:latin typeface="Gabriola" panose="04040605051002020D02" pitchFamily="82" charset="0"/>
              </a:rPr>
              <a:t>Splitting of the beam falling to the left using RBS</a:t>
            </a:r>
          </a:p>
        </p:txBody>
      </p:sp>
      <p:sp>
        <p:nvSpPr>
          <p:cNvPr id="12" name="TextBox 11">
            <a:extLst>
              <a:ext uri="{FF2B5EF4-FFF2-40B4-BE49-F238E27FC236}">
                <a16:creationId xmlns:a16="http://schemas.microsoft.com/office/drawing/2014/main" id="{ACCD57E7-3872-9AF0-66F9-57537472C387}"/>
              </a:ext>
            </a:extLst>
          </p:cNvPr>
          <p:cNvSpPr txBox="1"/>
          <p:nvPr/>
        </p:nvSpPr>
        <p:spPr>
          <a:xfrm>
            <a:off x="6644234" y="3058699"/>
            <a:ext cx="5093638" cy="461665"/>
          </a:xfrm>
          <a:prstGeom prst="rect">
            <a:avLst/>
          </a:prstGeom>
          <a:noFill/>
        </p:spPr>
        <p:txBody>
          <a:bodyPr wrap="square" rtlCol="0">
            <a:spAutoFit/>
          </a:bodyPr>
          <a:lstStyle/>
          <a:p>
            <a:pPr algn="ctr"/>
            <a:r>
              <a:rPr lang="en-IN" sz="2400" dirty="0">
                <a:solidFill>
                  <a:srgbClr val="532476"/>
                </a:solidFill>
                <a:latin typeface="Gabriola" panose="04040605051002020D02" pitchFamily="82" charset="0"/>
              </a:rPr>
              <a:t>Splitting of the beam falling to the right using RBS</a:t>
            </a:r>
          </a:p>
        </p:txBody>
      </p:sp>
      <p:sp>
        <p:nvSpPr>
          <p:cNvPr id="14" name="TextBox 13">
            <a:extLst>
              <a:ext uri="{FF2B5EF4-FFF2-40B4-BE49-F238E27FC236}">
                <a16:creationId xmlns:a16="http://schemas.microsoft.com/office/drawing/2014/main" id="{EC32895D-CF54-B152-6CFF-961B037F0F93}"/>
              </a:ext>
            </a:extLst>
          </p:cNvPr>
          <p:cNvSpPr txBox="1"/>
          <p:nvPr/>
        </p:nvSpPr>
        <p:spPr>
          <a:xfrm>
            <a:off x="3753361" y="3833634"/>
            <a:ext cx="4644364" cy="830997"/>
          </a:xfrm>
          <a:prstGeom prst="rect">
            <a:avLst/>
          </a:prstGeom>
          <a:noFill/>
        </p:spPr>
        <p:txBody>
          <a:bodyPr wrap="square">
            <a:spAutoFit/>
          </a:bodyPr>
          <a:lstStyle/>
          <a:p>
            <a:pPr algn="ctr"/>
            <a:r>
              <a:rPr lang="en-IN" sz="2400" dirty="0">
                <a:solidFill>
                  <a:srgbClr val="702A2A"/>
                </a:solidFill>
                <a:latin typeface="Gabriola" panose="04040605051002020D02" pitchFamily="82" charset="0"/>
              </a:rPr>
              <a:t>Making use of mirror pulses to create interference between the middle two beams</a:t>
            </a:r>
            <a:endParaRPr lang="en-IN" sz="2400" dirty="0">
              <a:solidFill>
                <a:srgbClr val="702A2A"/>
              </a:solidFill>
            </a:endParaRPr>
          </a:p>
        </p:txBody>
      </p:sp>
      <p:sp>
        <p:nvSpPr>
          <p:cNvPr id="17" name="TextBox 16">
            <a:extLst>
              <a:ext uri="{FF2B5EF4-FFF2-40B4-BE49-F238E27FC236}">
                <a16:creationId xmlns:a16="http://schemas.microsoft.com/office/drawing/2014/main" id="{B6B2424D-0F3C-ACA7-128B-7E00A7F852C5}"/>
              </a:ext>
            </a:extLst>
          </p:cNvPr>
          <p:cNvSpPr txBox="1"/>
          <p:nvPr/>
        </p:nvSpPr>
        <p:spPr>
          <a:xfrm>
            <a:off x="2990976" y="4842016"/>
            <a:ext cx="6169131" cy="461665"/>
          </a:xfrm>
          <a:prstGeom prst="rect">
            <a:avLst/>
          </a:prstGeom>
          <a:noFill/>
        </p:spPr>
        <p:txBody>
          <a:bodyPr wrap="square">
            <a:spAutoFit/>
          </a:bodyPr>
          <a:lstStyle/>
          <a:p>
            <a:pPr algn="ctr"/>
            <a:r>
              <a:rPr lang="en-IN" sz="2400" dirty="0">
                <a:solidFill>
                  <a:srgbClr val="0B2BB5"/>
                </a:solidFill>
                <a:latin typeface="Gabriola" panose="04040605051002020D02" pitchFamily="82" charset="0"/>
              </a:rPr>
              <a:t>Decoding the interference pattern using a readout beam splitter</a:t>
            </a:r>
            <a:endParaRPr lang="en-IN" sz="2400" dirty="0"/>
          </a:p>
        </p:txBody>
      </p:sp>
      <p:sp>
        <p:nvSpPr>
          <p:cNvPr id="18" name="TextBox 17">
            <a:extLst>
              <a:ext uri="{FF2B5EF4-FFF2-40B4-BE49-F238E27FC236}">
                <a16:creationId xmlns:a16="http://schemas.microsoft.com/office/drawing/2014/main" id="{CF3D87FB-BF77-9F95-4733-BE4A277B55BA}"/>
              </a:ext>
            </a:extLst>
          </p:cNvPr>
          <p:cNvSpPr txBox="1"/>
          <p:nvPr/>
        </p:nvSpPr>
        <p:spPr>
          <a:xfrm>
            <a:off x="2990977" y="5462220"/>
            <a:ext cx="6169131" cy="461665"/>
          </a:xfrm>
          <a:prstGeom prst="rect">
            <a:avLst/>
          </a:prstGeom>
          <a:noFill/>
        </p:spPr>
        <p:txBody>
          <a:bodyPr wrap="square">
            <a:spAutoFit/>
          </a:bodyPr>
          <a:lstStyle/>
          <a:p>
            <a:pPr algn="ctr"/>
            <a:r>
              <a:rPr lang="en-IN" sz="2400" dirty="0">
                <a:solidFill>
                  <a:srgbClr val="702A2A"/>
                </a:solidFill>
                <a:latin typeface="Gabriola" panose="04040605051002020D02" pitchFamily="82" charset="0"/>
              </a:rPr>
              <a:t>Creation of interference between  the final two beams</a:t>
            </a:r>
            <a:endParaRPr lang="en-IN" sz="2400" dirty="0">
              <a:solidFill>
                <a:srgbClr val="702A2A"/>
              </a:solidFill>
            </a:endParaRPr>
          </a:p>
        </p:txBody>
      </p:sp>
      <p:sp>
        <p:nvSpPr>
          <p:cNvPr id="19" name="TextBox 18">
            <a:extLst>
              <a:ext uri="{FF2B5EF4-FFF2-40B4-BE49-F238E27FC236}">
                <a16:creationId xmlns:a16="http://schemas.microsoft.com/office/drawing/2014/main" id="{E3A201F0-ED64-8001-FFDE-28541EC91697}"/>
              </a:ext>
            </a:extLst>
          </p:cNvPr>
          <p:cNvSpPr txBox="1"/>
          <p:nvPr/>
        </p:nvSpPr>
        <p:spPr>
          <a:xfrm>
            <a:off x="2730028" y="6151702"/>
            <a:ext cx="6691026" cy="461665"/>
          </a:xfrm>
          <a:prstGeom prst="rect">
            <a:avLst/>
          </a:prstGeom>
          <a:noFill/>
        </p:spPr>
        <p:txBody>
          <a:bodyPr wrap="square">
            <a:spAutoFit/>
          </a:bodyPr>
          <a:lstStyle/>
          <a:p>
            <a:pPr algn="ctr"/>
            <a:r>
              <a:rPr lang="en-IN" sz="2400" dirty="0">
                <a:solidFill>
                  <a:schemeClr val="accent6">
                    <a:lumMod val="50000"/>
                  </a:schemeClr>
                </a:solidFill>
                <a:latin typeface="Gabriola" panose="04040605051002020D02" pitchFamily="82" charset="0"/>
              </a:rPr>
              <a:t>Decoding the final interference pattern using a readout beam splitter</a:t>
            </a:r>
            <a:endParaRPr lang="en-IN" sz="2400" dirty="0">
              <a:solidFill>
                <a:schemeClr val="accent6">
                  <a:lumMod val="50000"/>
                </a:schemeClr>
              </a:solidFill>
            </a:endParaRPr>
          </a:p>
        </p:txBody>
      </p:sp>
      <p:cxnSp>
        <p:nvCxnSpPr>
          <p:cNvPr id="21" name="Straight Arrow Connector 20">
            <a:extLst>
              <a:ext uri="{FF2B5EF4-FFF2-40B4-BE49-F238E27FC236}">
                <a16:creationId xmlns:a16="http://schemas.microsoft.com/office/drawing/2014/main" id="{09DEA8E3-7A42-7115-E8D3-9D08C46929C7}"/>
              </a:ext>
            </a:extLst>
          </p:cNvPr>
          <p:cNvCxnSpPr>
            <a:stCxn id="8" idx="2"/>
            <a:endCxn id="9" idx="0"/>
          </p:cNvCxnSpPr>
          <p:nvPr/>
        </p:nvCxnSpPr>
        <p:spPr>
          <a:xfrm>
            <a:off x="6096000" y="992580"/>
            <a:ext cx="0" cy="21499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A57DDE8-AC8E-9463-4A06-2D0F415CA293}"/>
              </a:ext>
            </a:extLst>
          </p:cNvPr>
          <p:cNvCxnSpPr>
            <a:cxnSpLocks/>
            <a:stCxn id="9" idx="2"/>
            <a:endCxn id="10" idx="0"/>
          </p:cNvCxnSpPr>
          <p:nvPr/>
        </p:nvCxnSpPr>
        <p:spPr>
          <a:xfrm>
            <a:off x="6096000" y="1669241"/>
            <a:ext cx="0" cy="19190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4DBF4AF5-0315-06ED-D676-A285D3AF116B}"/>
              </a:ext>
            </a:extLst>
          </p:cNvPr>
          <p:cNvCxnSpPr>
            <a:cxnSpLocks/>
            <a:stCxn id="10" idx="2"/>
            <a:endCxn id="11" idx="0"/>
          </p:cNvCxnSpPr>
          <p:nvPr/>
        </p:nvCxnSpPr>
        <p:spPr>
          <a:xfrm flipH="1">
            <a:off x="3000947" y="2692139"/>
            <a:ext cx="3095053" cy="36656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F767E969-C272-E274-0B0B-B08E51B84B8F}"/>
              </a:ext>
            </a:extLst>
          </p:cNvPr>
          <p:cNvCxnSpPr>
            <a:cxnSpLocks/>
            <a:stCxn id="10" idx="2"/>
            <a:endCxn id="12" idx="0"/>
          </p:cNvCxnSpPr>
          <p:nvPr/>
        </p:nvCxnSpPr>
        <p:spPr>
          <a:xfrm>
            <a:off x="6096000" y="2692139"/>
            <a:ext cx="3095053" cy="36656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16E980BB-A546-3C5B-D0AB-314406A69062}"/>
              </a:ext>
            </a:extLst>
          </p:cNvPr>
          <p:cNvCxnSpPr>
            <a:stCxn id="11" idx="3"/>
            <a:endCxn id="14" idx="0"/>
          </p:cNvCxnSpPr>
          <p:nvPr/>
        </p:nvCxnSpPr>
        <p:spPr>
          <a:xfrm>
            <a:off x="5547766" y="3289532"/>
            <a:ext cx="527777" cy="54410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D0BF45FF-A7C9-09E1-2967-182EF8220E9D}"/>
              </a:ext>
            </a:extLst>
          </p:cNvPr>
          <p:cNvCxnSpPr>
            <a:stCxn id="12" idx="1"/>
            <a:endCxn id="14" idx="0"/>
          </p:cNvCxnSpPr>
          <p:nvPr/>
        </p:nvCxnSpPr>
        <p:spPr>
          <a:xfrm flipH="1">
            <a:off x="6075543" y="3289532"/>
            <a:ext cx="568691" cy="54410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D790E15-D887-7A52-4A0A-1AE169C99C3C}"/>
              </a:ext>
            </a:extLst>
          </p:cNvPr>
          <p:cNvCxnSpPr>
            <a:stCxn id="14" idx="2"/>
            <a:endCxn id="17" idx="0"/>
          </p:cNvCxnSpPr>
          <p:nvPr/>
        </p:nvCxnSpPr>
        <p:spPr>
          <a:xfrm flipH="1">
            <a:off x="6075542" y="4664631"/>
            <a:ext cx="1" cy="17738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6" name="Connector: Curved 45">
            <a:extLst>
              <a:ext uri="{FF2B5EF4-FFF2-40B4-BE49-F238E27FC236}">
                <a16:creationId xmlns:a16="http://schemas.microsoft.com/office/drawing/2014/main" id="{3A7FFA83-C644-B004-ADB0-69AA2885E9F0}"/>
              </a:ext>
            </a:extLst>
          </p:cNvPr>
          <p:cNvCxnSpPr>
            <a:cxnSpLocks/>
            <a:stCxn id="11" idx="2"/>
            <a:endCxn id="18" idx="1"/>
          </p:cNvCxnSpPr>
          <p:nvPr/>
        </p:nvCxnSpPr>
        <p:spPr>
          <a:xfrm rot="5400000">
            <a:off x="1909618" y="4601723"/>
            <a:ext cx="2172689" cy="9970"/>
          </a:xfrm>
          <a:prstGeom prst="curvedConnector4">
            <a:avLst>
              <a:gd name="adj1" fmla="val 41581"/>
              <a:gd name="adj2" fmla="val 6947864"/>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2" name="Connector: Curved 51">
            <a:extLst>
              <a:ext uri="{FF2B5EF4-FFF2-40B4-BE49-F238E27FC236}">
                <a16:creationId xmlns:a16="http://schemas.microsoft.com/office/drawing/2014/main" id="{6452F2EB-8BCC-27B6-C448-927699C3E0DC}"/>
              </a:ext>
            </a:extLst>
          </p:cNvPr>
          <p:cNvCxnSpPr>
            <a:cxnSpLocks/>
          </p:cNvCxnSpPr>
          <p:nvPr/>
        </p:nvCxnSpPr>
        <p:spPr>
          <a:xfrm rot="16200000" flipH="1">
            <a:off x="8104709" y="4642943"/>
            <a:ext cx="2172689" cy="9970"/>
          </a:xfrm>
          <a:prstGeom prst="curvedConnector4">
            <a:avLst>
              <a:gd name="adj1" fmla="val 41581"/>
              <a:gd name="adj2" fmla="val 6947864"/>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6B29F37C-F309-B8FA-5D1A-8BC284F2CEBD}"/>
              </a:ext>
            </a:extLst>
          </p:cNvPr>
          <p:cNvCxnSpPr>
            <a:stCxn id="18" idx="2"/>
            <a:endCxn id="19" idx="0"/>
          </p:cNvCxnSpPr>
          <p:nvPr/>
        </p:nvCxnSpPr>
        <p:spPr>
          <a:xfrm flipH="1">
            <a:off x="6075541" y="5923885"/>
            <a:ext cx="2" cy="22781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06073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C8E51-DD17-008E-B8E1-667B8AFD94D5}"/>
            </a:ext>
          </a:extLst>
        </p:cNvPr>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6747A23-7713-7701-078C-FD98E89FF3B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42885" y="0"/>
            <a:ext cx="6106229" cy="6855460"/>
          </a:xfrm>
        </p:spPr>
      </p:pic>
      <p:sp>
        <p:nvSpPr>
          <p:cNvPr id="2" name="Slide Number Placeholder 1">
            <a:extLst>
              <a:ext uri="{FF2B5EF4-FFF2-40B4-BE49-F238E27FC236}">
                <a16:creationId xmlns:a16="http://schemas.microsoft.com/office/drawing/2014/main" id="{3CCE9601-FBDF-C8F7-30F8-3DB63DD8FC36}"/>
              </a:ext>
            </a:extLst>
          </p:cNvPr>
          <p:cNvSpPr>
            <a:spLocks noGrp="1"/>
          </p:cNvSpPr>
          <p:nvPr>
            <p:ph type="sldNum" sz="quarter" idx="12"/>
          </p:nvPr>
        </p:nvSpPr>
        <p:spPr/>
        <p:txBody>
          <a:bodyPr/>
          <a:lstStyle/>
          <a:p>
            <a:fld id="{1F389A8C-0E70-4ABF-BB80-974D4641D6A7}" type="slidenum">
              <a:rPr lang="en-IN" smtClean="0"/>
              <a:t>47</a:t>
            </a:fld>
            <a:endParaRPr lang="en-IN" dirty="0"/>
          </a:p>
        </p:txBody>
      </p:sp>
      <p:sp>
        <p:nvSpPr>
          <p:cNvPr id="4" name="Title 1">
            <a:extLst>
              <a:ext uri="{FF2B5EF4-FFF2-40B4-BE49-F238E27FC236}">
                <a16:creationId xmlns:a16="http://schemas.microsoft.com/office/drawing/2014/main" id="{99BDCAC2-BF71-8C68-20AB-9A00D88AF979}"/>
              </a:ext>
            </a:extLst>
          </p:cNvPr>
          <p:cNvSpPr txBox="1">
            <a:spLocks/>
          </p:cNvSpPr>
          <p:nvPr/>
        </p:nvSpPr>
        <p:spPr>
          <a:xfrm>
            <a:off x="49095" y="263886"/>
            <a:ext cx="2993790" cy="1337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IN" sz="3200" b="1" dirty="0">
                <a:solidFill>
                  <a:srgbClr val="0070C0"/>
                </a:solidFill>
                <a:latin typeface="Bradley Hand ITC" panose="03070402050302030203" pitchFamily="66" charset="0"/>
              </a:rPr>
              <a:t>An experimental proposal!</a:t>
            </a:r>
          </a:p>
        </p:txBody>
      </p:sp>
    </p:spTree>
    <p:extLst>
      <p:ext uri="{BB962C8B-B14F-4D97-AF65-F5344CB8AC3E}">
        <p14:creationId xmlns:p14="http://schemas.microsoft.com/office/powerpoint/2010/main" val="33553917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22C8C0-6008-95EB-063D-B696EB8D6674}"/>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5708A5F-CA06-F862-39A7-FB3442C09726}"/>
                  </a:ext>
                </a:extLst>
              </p:cNvPr>
              <p:cNvSpPr>
                <a:spLocks noGrp="1"/>
              </p:cNvSpPr>
              <p:nvPr>
                <p:ph idx="1"/>
              </p:nvPr>
            </p:nvSpPr>
            <p:spPr>
              <a:xfrm>
                <a:off x="343667" y="730294"/>
                <a:ext cx="11672408" cy="6026446"/>
              </a:xfrm>
            </p:spPr>
            <p:txBody>
              <a:bodyPr>
                <a:normAutofit/>
              </a:bodyPr>
              <a:lstStyle/>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To obtain the effective quantum action for the Goldstone field, here we have made use of the effective average action formalism discussed in </a:t>
                </a:r>
                <a:r>
                  <a:rPr lang="en-IN" sz="2400" dirty="0">
                    <a:solidFill>
                      <a:schemeClr val="accent6">
                        <a:lumMod val="50000"/>
                      </a:schemeClr>
                    </a:solidFill>
                    <a:latin typeface="Gabriola" panose="04040605051002020D02" pitchFamily="82" charset="0"/>
                  </a:rPr>
                  <a:t>D. T. Son, arXiv : hep-ph/0204199.</a:t>
                </a:r>
                <a:endParaRPr lang="en-IN" sz="2400"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For a complex scalar field </a:t>
                </a:r>
                <a14:m>
                  <m:oMath xmlns:m="http://schemas.openxmlformats.org/officeDocument/2006/math">
                    <m:r>
                      <a:rPr lang="en-IN" sz="1800" b="0" i="1" smtClean="0">
                        <a:solidFill>
                          <a:srgbClr val="0B2BB5"/>
                        </a:solidFill>
                        <a:latin typeface="Cambria Math" panose="02040503050406030204" pitchFamily="18" charset="0"/>
                      </a:rPr>
                      <m:t>𝜙</m:t>
                    </m:r>
                    <m:r>
                      <a:rPr lang="en-IN" sz="1800" b="0" i="1" smtClean="0">
                        <a:solidFill>
                          <a:srgbClr val="0B2BB5"/>
                        </a:solidFill>
                        <a:latin typeface="Cambria Math" panose="02040503050406030204" pitchFamily="18" charset="0"/>
                      </a:rPr>
                      <m:t>(</m:t>
                    </m:r>
                    <m:r>
                      <a:rPr lang="en-IN" sz="1800" b="0" i="1" smtClean="0">
                        <a:solidFill>
                          <a:srgbClr val="0B2BB5"/>
                        </a:solidFill>
                        <a:latin typeface="Cambria Math" panose="02040503050406030204" pitchFamily="18" charset="0"/>
                      </a:rPr>
                      <m:t>𝑡</m:t>
                    </m:r>
                    <m:r>
                      <a:rPr lang="en-IN" sz="1800" b="1" i="1" smtClean="0">
                        <a:solidFill>
                          <a:srgbClr val="0B2BB5"/>
                        </a:solidFill>
                        <a:latin typeface="Cambria Math" panose="02040503050406030204" pitchFamily="18" charset="0"/>
                      </a:rPr>
                      <m:t>,</m:t>
                    </m:r>
                    <m:r>
                      <a:rPr lang="en-IN" sz="1800" b="1" i="1" smtClean="0">
                        <a:solidFill>
                          <a:srgbClr val="0B2BB5"/>
                        </a:solidFill>
                        <a:latin typeface="Cambria Math" panose="02040503050406030204" pitchFamily="18" charset="0"/>
                      </a:rPr>
                      <m:t>𝒙</m:t>
                    </m:r>
                    <m:r>
                      <a:rPr lang="en-IN" sz="1800" b="1" i="1" smtClean="0">
                        <a:solidFill>
                          <a:srgbClr val="0B2BB5"/>
                        </a:solidFill>
                        <a:latin typeface="Cambria Math" panose="02040503050406030204" pitchFamily="18" charset="0"/>
                      </a:rPr>
                      <m:t>)</m:t>
                    </m:r>
                  </m:oMath>
                </a14:m>
                <a:r>
                  <a:rPr lang="en-IN" sz="2400" b="1"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the Lagrangian density in a curved spacetime reads</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i="1" smtClean="0">
                          <a:solidFill>
                            <a:schemeClr val="tx1"/>
                          </a:solidFill>
                          <a:latin typeface="Cambria Math" panose="02040503050406030204" pitchFamily="18" charset="0"/>
                        </a:rPr>
                        <m:t>ℒ</m:t>
                      </m:r>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𝑔</m:t>
                          </m:r>
                        </m:e>
                        <m:sup>
                          <m:r>
                            <a:rPr lang="en-IN" sz="1800" b="0" i="1" smtClean="0">
                              <a:solidFill>
                                <a:schemeClr val="tx1"/>
                              </a:solidFill>
                              <a:latin typeface="Cambria Math" panose="02040503050406030204" pitchFamily="18" charset="0"/>
                            </a:rPr>
                            <m:t>𝜇𝜈</m:t>
                          </m:r>
                        </m:sup>
                      </m:sSup>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m:t>
                          </m:r>
                        </m:e>
                        <m:sub>
                          <m:r>
                            <a:rPr lang="en-IN" sz="1800" b="0" i="1" smtClean="0">
                              <a:solidFill>
                                <a:schemeClr val="tx1"/>
                              </a:solidFill>
                              <a:latin typeface="Cambria Math" panose="02040503050406030204" pitchFamily="18" charset="0"/>
                            </a:rPr>
                            <m:t>𝜇</m:t>
                          </m:r>
                        </m:sub>
                      </m:sSub>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𝜙</m:t>
                          </m:r>
                        </m:e>
                        <m:sup>
                          <m:r>
                            <a:rPr lang="en-IN" sz="1800" i="1">
                              <a:solidFill>
                                <a:schemeClr val="tx1"/>
                              </a:solidFill>
                              <a:latin typeface="Cambria Math" panose="02040503050406030204" pitchFamily="18" charset="0"/>
                            </a:rPr>
                            <m:t>†</m:t>
                          </m:r>
                        </m:sup>
                      </m:s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m:t>
                          </m:r>
                        </m:e>
                        <m:sub>
                          <m:r>
                            <a:rPr lang="en-IN" sz="1800" b="0" i="1" smtClean="0">
                              <a:solidFill>
                                <a:schemeClr val="tx1"/>
                              </a:solidFill>
                              <a:latin typeface="Cambria Math" panose="02040503050406030204" pitchFamily="18" charset="0"/>
                            </a:rPr>
                            <m:t>𝜈</m:t>
                          </m:r>
                        </m:sub>
                      </m:sSub>
                      <m:r>
                        <a:rPr lang="en-IN" sz="1800" b="0" i="1" smtClean="0">
                          <a:solidFill>
                            <a:schemeClr val="tx1"/>
                          </a:solidFill>
                          <a:latin typeface="Cambria Math" panose="02040503050406030204" pitchFamily="18" charset="0"/>
                        </a:rPr>
                        <m:t>𝜙</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𝑚</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𝜙</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e>
                          </m:d>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𝜆</m:t>
                      </m:r>
                      <m:sSup>
                        <m:sSupPr>
                          <m:ctrlPr>
                            <a:rPr lang="en-IN" sz="1800" i="1">
                              <a:solidFill>
                                <a:schemeClr val="tx1"/>
                              </a:solidFill>
                              <a:latin typeface="Cambria Math" panose="02040503050406030204" pitchFamily="18" charset="0"/>
                            </a:rPr>
                          </m:ctrlPr>
                        </m:sSupPr>
                        <m:e>
                          <m:d>
                            <m:dPr>
                              <m:begChr m:val="|"/>
                              <m:endChr m:val="|"/>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𝜙</m:t>
                              </m:r>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r>
                                    <a:rPr lang="en-IN" sz="1800" i="1">
                                      <a:solidFill>
                                        <a:schemeClr val="tx1"/>
                                      </a:solidFill>
                                      <a:latin typeface="Cambria Math" panose="02040503050406030204" pitchFamily="18" charset="0"/>
                                    </a:rPr>
                                    <m:t>,</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𝑥</m:t>
                                      </m:r>
                                    </m:e>
                                  </m:acc>
                                </m:e>
                              </m:d>
                            </m:e>
                          </m:d>
                        </m:e>
                        <m:sup>
                          <m:r>
                            <a:rPr lang="en-IN" sz="1800" b="0" i="1" smtClean="0">
                              <a:solidFill>
                                <a:schemeClr val="tx1"/>
                              </a:solidFill>
                              <a:latin typeface="Cambria Math" panose="02040503050406030204" pitchFamily="18" charset="0"/>
                            </a:rPr>
                            <m:t>4</m:t>
                          </m:r>
                        </m:sup>
                      </m:sSup>
                      <m:r>
                        <a:rPr lang="en-IN" sz="1800" b="0" i="1" smtClean="0">
                          <a:solidFill>
                            <a:schemeClr val="tx1"/>
                          </a:solidFill>
                          <a:latin typeface="Cambria Math" panose="02040503050406030204" pitchFamily="18" charset="0"/>
                        </a:rPr>
                        <m:t>.</m:t>
                      </m:r>
                    </m:oMath>
                  </m:oMathPara>
                </a14:m>
                <a:endParaRPr lang="en-IN" sz="1800" b="1"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Our primary aim is to obtain the effective average action for the Goldstone field. </a:t>
                </a: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One can simple decompose the complex scalar field into an amplitude and a phase part given by</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𝜙</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1"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𝜑</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1"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𝑖</m:t>
                          </m:r>
                          <m:r>
                            <a:rPr lang="en-IN" sz="1800" b="0" i="1" smtClean="0">
                              <a:solidFill>
                                <a:schemeClr val="tx1"/>
                              </a:solidFill>
                              <a:latin typeface="Cambria Math" panose="02040503050406030204" pitchFamily="18" charset="0"/>
                            </a:rPr>
                            <m:t>𝜒</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1"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r>
                            <a:rPr lang="en-IN" sz="1800" b="1" i="1" smtClean="0">
                              <a:solidFill>
                                <a:schemeClr val="tx1"/>
                              </a:solidFill>
                              <a:latin typeface="Cambria Math" panose="02040503050406030204" pitchFamily="18" charset="0"/>
                            </a:rPr>
                            <m:t>)</m:t>
                          </m:r>
                        </m:sup>
                      </m:sSup>
                    </m:oMath>
                  </m:oMathPara>
                </a14:m>
                <a:endParaRPr lang="en-IN" sz="2400" dirty="0">
                  <a:solidFill>
                    <a:srgbClr val="0B2BB5"/>
                  </a:solidFill>
                  <a:latin typeface="Gabriola" panose="04040605051002020D02" pitchFamily="82" charset="0"/>
                </a:endParaRPr>
              </a:p>
              <a:p>
                <a:pPr marL="0" indent="0">
                  <a:lnSpc>
                    <a:spcPct val="150000"/>
                  </a:lnSpc>
                  <a:buNone/>
                </a:pPr>
                <a:r>
                  <a:rPr lang="en-IN" sz="2400" dirty="0">
                    <a:solidFill>
                      <a:srgbClr val="0B2BB5"/>
                    </a:solidFill>
                    <a:latin typeface="Gabriola" panose="04040605051002020D02" pitchFamily="82" charset="0"/>
                  </a:rPr>
                  <a:t>where </a:t>
                </a:r>
                <a14:m>
                  <m:oMath xmlns:m="http://schemas.openxmlformats.org/officeDocument/2006/math">
                    <m:r>
                      <a:rPr lang="en-IN" sz="1800" b="0" i="1" smtClean="0">
                        <a:solidFill>
                          <a:schemeClr val="tx1"/>
                        </a:solidFill>
                        <a:latin typeface="Cambria Math" panose="02040503050406030204" pitchFamily="18" charset="0"/>
                      </a:rPr>
                      <m:t>𝜑</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1"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r>
                      <a:rPr lang="en-IN" sz="1800" b="1"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𝜒</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1"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ℝ</m:t>
                    </m:r>
                    <m:r>
                      <a:rPr lang="en-IN" sz="1800" b="0" i="1" smtClean="0">
                        <a:solidFill>
                          <a:schemeClr val="tx1"/>
                        </a:solidFill>
                        <a:latin typeface="Cambria Math" panose="02040503050406030204" pitchFamily="18" charset="0"/>
                      </a:rPr>
                      <m:t>.</m:t>
                    </m:r>
                  </m:oMath>
                </a14:m>
                <a:endParaRPr lang="en-IN" sz="2400" b="1"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In order to get rid of the amplitude term or the “high frequency fields”, one needs to extremize (minimize) the action </a:t>
                </a:r>
                <a14:m>
                  <m:oMath xmlns:m="http://schemas.openxmlformats.org/officeDocument/2006/math">
                    <m:r>
                      <a:rPr lang="en-IN" sz="1800" b="0" i="1" smtClean="0">
                        <a:solidFill>
                          <a:schemeClr val="tx1"/>
                        </a:solidFill>
                        <a:latin typeface="Cambria Math" panose="02040503050406030204" pitchFamily="18" charset="0"/>
                      </a:rPr>
                      <m:t>𝑆</m:t>
                    </m:r>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𝑑</m:t>
                        </m:r>
                      </m:e>
                      <m:sup>
                        <m:r>
                          <a:rPr lang="en-IN" sz="1800" b="0" i="1" smtClean="0">
                            <a:solidFill>
                              <a:schemeClr val="tx1"/>
                            </a:solidFill>
                            <a:latin typeface="Cambria Math" panose="02040503050406030204" pitchFamily="18" charset="0"/>
                          </a:rPr>
                          <m:t>4</m:t>
                        </m:r>
                      </m:sup>
                    </m:sSup>
                    <m:r>
                      <a:rPr lang="en-IN" sz="1800" b="0" i="1" smtClean="0">
                        <a:solidFill>
                          <a:schemeClr val="tx1"/>
                        </a:solidFill>
                        <a:latin typeface="Cambria Math" panose="02040503050406030204" pitchFamily="18" charset="0"/>
                      </a:rPr>
                      <m:t>𝑥</m:t>
                    </m:r>
                    <m:r>
                      <a:rPr lang="en-IN" sz="1800" b="0" i="1" smtClean="0">
                        <a:solidFill>
                          <a:schemeClr val="tx1"/>
                        </a:solidFill>
                        <a:latin typeface="Cambria Math" panose="02040503050406030204" pitchFamily="18" charset="0"/>
                      </a:rPr>
                      <m:t> </m:t>
                    </m:r>
                    <m:r>
                      <a:rPr lang="en-IN" sz="1800" b="0" i="1" smtClean="0">
                        <a:solidFill>
                          <a:schemeClr val="tx1"/>
                        </a:solidFill>
                        <a:latin typeface="Cambria Math" panose="02040503050406030204" pitchFamily="18" charset="0"/>
                      </a:rPr>
                      <m:t>ℒ</m:t>
                    </m:r>
                  </m:oMath>
                </a14:m>
                <a:r>
                  <a:rPr lang="en-IN" sz="2400" dirty="0">
                    <a:solidFill>
                      <a:srgbClr val="0B2BB5"/>
                    </a:solidFill>
                    <a:latin typeface="Gabriola" panose="04040605051002020D02" pitchFamily="82" charset="0"/>
                  </a:rPr>
                  <a:t> with respect to the amplitude term </a:t>
                </a:r>
                <a14:m>
                  <m:oMath xmlns:m="http://schemas.openxmlformats.org/officeDocument/2006/math">
                    <m:r>
                      <a:rPr lang="en-IN" sz="1800" b="0" i="1" smtClean="0">
                        <a:solidFill>
                          <a:schemeClr val="tx1"/>
                        </a:solidFill>
                        <a:latin typeface="Cambria Math" panose="02040503050406030204" pitchFamily="18" charset="0"/>
                      </a:rPr>
                      <m:t>𝜑</m:t>
                    </m:r>
                  </m:oMath>
                </a14:m>
                <a:r>
                  <a:rPr lang="en-IN" sz="2400" dirty="0">
                    <a:solidFill>
                      <a:srgbClr val="0B2BB5"/>
                    </a:solidFill>
                    <a:latin typeface="Gabriola" panose="04040605051002020D02" pitchFamily="82" charset="0"/>
                  </a:rPr>
                  <a:t>.</a:t>
                </a:r>
              </a:p>
            </p:txBody>
          </p:sp>
        </mc:Choice>
        <mc:Fallback xmlns="">
          <p:sp>
            <p:nvSpPr>
              <p:cNvPr id="3" name="Content Placeholder 2">
                <a:extLst>
                  <a:ext uri="{FF2B5EF4-FFF2-40B4-BE49-F238E27FC236}">
                    <a16:creationId xmlns:a16="http://schemas.microsoft.com/office/drawing/2014/main" id="{35708A5F-CA06-F862-39A7-FB3442C09726}"/>
                  </a:ext>
                </a:extLst>
              </p:cNvPr>
              <p:cNvSpPr>
                <a:spLocks noGrp="1" noRot="1" noChangeAspect="1" noMove="1" noResize="1" noEditPoints="1" noAdjustHandles="1" noChangeArrowheads="1" noChangeShapeType="1" noTextEdit="1"/>
              </p:cNvSpPr>
              <p:nvPr>
                <p:ph idx="1"/>
              </p:nvPr>
            </p:nvSpPr>
            <p:spPr>
              <a:xfrm>
                <a:off x="343667" y="730294"/>
                <a:ext cx="11672408" cy="6026446"/>
              </a:xfrm>
              <a:blipFill>
                <a:blip r:embed="rId2"/>
                <a:stretch>
                  <a:fillRect l="-783" b="-911"/>
                </a:stretch>
              </a:blipFill>
            </p:spPr>
            <p:txBody>
              <a:bodyPr/>
              <a:lstStyle/>
              <a:p>
                <a:r>
                  <a:rPr lang="en-IN">
                    <a:noFill/>
                  </a:rPr>
                  <a:t> </a:t>
                </a:r>
              </a:p>
            </p:txBody>
          </p:sp>
        </mc:Fallback>
      </mc:AlternateContent>
      <p:sp>
        <p:nvSpPr>
          <p:cNvPr id="4" name="Slide Number Placeholder 3">
            <a:extLst>
              <a:ext uri="{FF2B5EF4-FFF2-40B4-BE49-F238E27FC236}">
                <a16:creationId xmlns:a16="http://schemas.microsoft.com/office/drawing/2014/main" id="{E810F516-8834-B39D-96B0-8C73B830DA00}"/>
              </a:ext>
            </a:extLst>
          </p:cNvPr>
          <p:cNvSpPr>
            <a:spLocks noGrp="1"/>
          </p:cNvSpPr>
          <p:nvPr>
            <p:ph type="sldNum" sz="quarter" idx="12"/>
          </p:nvPr>
        </p:nvSpPr>
        <p:spPr/>
        <p:txBody>
          <a:bodyPr/>
          <a:lstStyle/>
          <a:p>
            <a:fld id="{1F389A8C-0E70-4ABF-BB80-974D4641D6A7}" type="slidenum">
              <a:rPr lang="en-IN" smtClean="0"/>
              <a:t>48</a:t>
            </a:fld>
            <a:endParaRPr lang="en-IN" dirty="0"/>
          </a:p>
        </p:txBody>
      </p:sp>
      <p:sp>
        <p:nvSpPr>
          <p:cNvPr id="9" name="Title 1">
            <a:extLst>
              <a:ext uri="{FF2B5EF4-FFF2-40B4-BE49-F238E27FC236}">
                <a16:creationId xmlns:a16="http://schemas.microsoft.com/office/drawing/2014/main" id="{E5B7D0AF-0CAA-9723-70B2-36128A8F25F5}"/>
              </a:ext>
            </a:extLst>
          </p:cNvPr>
          <p:cNvSpPr>
            <a:spLocks noGrp="1"/>
          </p:cNvSpPr>
          <p:nvPr>
            <p:ph type="title"/>
          </p:nvPr>
        </p:nvSpPr>
        <p:spPr>
          <a:xfrm>
            <a:off x="343667" y="101261"/>
            <a:ext cx="11588537" cy="629034"/>
          </a:xfrm>
        </p:spPr>
        <p:txBody>
          <a:bodyPr>
            <a:noAutofit/>
          </a:bodyPr>
          <a:lstStyle/>
          <a:p>
            <a:r>
              <a:rPr lang="en-IN" sz="3600" b="1" dirty="0">
                <a:solidFill>
                  <a:srgbClr val="532476"/>
                </a:solidFill>
                <a:latin typeface="Bradley Hand ITC" panose="03070402050302030203" pitchFamily="66" charset="0"/>
              </a:rPr>
              <a:t>The relativistic BEC Lagrangian (Additional Slides)</a:t>
            </a:r>
          </a:p>
        </p:txBody>
      </p:sp>
    </p:spTree>
    <p:extLst>
      <p:ext uri="{BB962C8B-B14F-4D97-AF65-F5344CB8AC3E}">
        <p14:creationId xmlns:p14="http://schemas.microsoft.com/office/powerpoint/2010/main" val="32221606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51A73-C909-AAD0-3A37-722FC2A6D78F}"/>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09E86C1-BD84-9BBD-7740-34C95299E8D8}"/>
                  </a:ext>
                </a:extLst>
              </p:cNvPr>
              <p:cNvSpPr>
                <a:spLocks noGrp="1"/>
              </p:cNvSpPr>
              <p:nvPr>
                <p:ph idx="1"/>
              </p:nvPr>
            </p:nvSpPr>
            <p:spPr>
              <a:xfrm>
                <a:off x="343667" y="730294"/>
                <a:ext cx="11672408" cy="6026446"/>
              </a:xfrm>
            </p:spPr>
            <p:txBody>
              <a:bodyPr>
                <a:normAutofit/>
              </a:bodyPr>
              <a:lstStyle/>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If the minimization is done at the level of the Lagrangian density does also holds true when the extremized Lagrangian density is inserted to write down the new action for the theory.</a:t>
                </a:r>
              </a:p>
              <a:p>
                <a:pPr>
                  <a:lnSpc>
                    <a:spcPct val="150000"/>
                  </a:lnSpc>
                  <a:buFont typeface="Wingdings" panose="05000000000000000000" pitchFamily="2" charset="2"/>
                  <a:buChar char="Ø"/>
                </a:pPr>
                <a:r>
                  <a:rPr lang="en-IN" sz="2400" dirty="0">
                    <a:solidFill>
                      <a:srgbClr val="702A2A"/>
                    </a:solidFill>
                    <a:latin typeface="Gabriola" panose="04040605051002020D02" pitchFamily="82" charset="0"/>
                  </a:rPr>
                  <a:t>The modified action now takes the form</a:t>
                </a:r>
              </a:p>
              <a:p>
                <a:pPr marL="0" indent="0">
                  <a:lnSpc>
                    <a:spcPct val="150000"/>
                  </a:lnSpc>
                  <a:buNone/>
                </a:pPr>
                <a14:m>
                  <m:oMathPara xmlns:m="http://schemas.openxmlformats.org/officeDocument/2006/math">
                    <m:oMathParaPr>
                      <m:jc m:val="centerGroup"/>
                    </m:oMathParaPr>
                    <m:oMath xmlns:m="http://schemas.openxmlformats.org/officeDocument/2006/math">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𝑆</m:t>
                          </m:r>
                        </m:e>
                        <m:sup>
                          <m:r>
                            <a:rPr lang="en-IN" sz="1800" b="0" i="1" smtClean="0">
                              <a:solidFill>
                                <a:schemeClr val="tx1"/>
                              </a:solidFill>
                              <a:latin typeface="Cambria Math" panose="02040503050406030204" pitchFamily="18" charset="0"/>
                            </a:rPr>
                            <m:t>𝑀</m:t>
                          </m:r>
                        </m:sup>
                      </m:sSup>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𝜙</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1"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e>
                      </m:d>
                      <m:r>
                        <a:rPr lang="en-IN" sz="1800" b="1" i="1" smtClean="0">
                          <a:solidFill>
                            <a:schemeClr val="tx1"/>
                          </a:solidFill>
                          <a:latin typeface="Cambria Math" panose="02040503050406030204" pitchFamily="18" charset="0"/>
                        </a:rPr>
                        <m:t>=</m:t>
                      </m:r>
                      <m:func>
                        <m:funcPr>
                          <m:ctrlPr>
                            <a:rPr lang="en-IN" sz="1800" b="1" i="1" smtClean="0">
                              <a:solidFill>
                                <a:schemeClr val="tx1"/>
                              </a:solidFill>
                              <a:latin typeface="Cambria Math" panose="02040503050406030204" pitchFamily="18" charset="0"/>
                            </a:rPr>
                          </m:ctrlPr>
                        </m:funcPr>
                        <m:fName>
                          <m:limLow>
                            <m:limLowPr>
                              <m:ctrlPr>
                                <a:rPr lang="en-IN" sz="1800" b="1" i="1" smtClean="0">
                                  <a:solidFill>
                                    <a:schemeClr val="tx1"/>
                                  </a:solidFill>
                                  <a:latin typeface="Cambria Math" panose="02040503050406030204" pitchFamily="18" charset="0"/>
                                </a:rPr>
                              </m:ctrlPr>
                            </m:limLowPr>
                            <m:e>
                              <m:r>
                                <m:rPr>
                                  <m:sty m:val="p"/>
                                </m:rPr>
                                <a:rPr lang="en-IN" sz="1800" b="0" i="0" smtClean="0">
                                  <a:solidFill>
                                    <a:schemeClr val="tx1"/>
                                  </a:solidFill>
                                  <a:latin typeface="Cambria Math" panose="02040503050406030204" pitchFamily="18" charset="0"/>
                                </a:rPr>
                                <m:t>min</m:t>
                              </m:r>
                            </m:e>
                            <m:lim>
                              <m:r>
                                <a:rPr lang="en-IN" sz="1800" b="1"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𝜑</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m:t>
                              </m:r>
                            </m:lim>
                          </m:limLow>
                        </m:fName>
                        <m:e>
                          <m:r>
                            <a:rPr lang="en-IN" sz="1800" b="0" i="1" smtClean="0">
                              <a:solidFill>
                                <a:schemeClr val="tx1"/>
                              </a:solidFill>
                              <a:latin typeface="Cambria Math" panose="02040503050406030204" pitchFamily="18" charset="0"/>
                            </a:rPr>
                            <m:t>𝑆</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𝜙</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𝑖</m:t>
                                  </m:r>
                                  <m:r>
                                    <a:rPr lang="en-IN" sz="1800" b="0" i="1" smtClean="0">
                                      <a:solidFill>
                                        <a:schemeClr val="tx1"/>
                                      </a:solidFill>
                                      <a:latin typeface="Cambria Math" panose="02040503050406030204" pitchFamily="18" charset="0"/>
                                    </a:rPr>
                                    <m:t>𝜒</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r>
                                    <a:rPr lang="en-IN" sz="1800" b="0" i="1" smtClean="0">
                                      <a:solidFill>
                                        <a:schemeClr val="tx1"/>
                                      </a:solidFill>
                                      <a:latin typeface="Cambria Math" panose="02040503050406030204" pitchFamily="18" charset="0"/>
                                    </a:rPr>
                                    <m:t>)</m:t>
                                  </m:r>
                                </m:sup>
                              </m:sSup>
                            </m:e>
                          </m:d>
                          <m:r>
                            <a:rPr lang="en-IN" sz="1800" b="0" i="1" smtClean="0">
                              <a:solidFill>
                                <a:schemeClr val="tx1"/>
                              </a:solidFill>
                              <a:latin typeface="Cambria Math" panose="02040503050406030204" pitchFamily="18" charset="0"/>
                            </a:rPr>
                            <m:t>.</m:t>
                          </m:r>
                        </m:e>
                      </m:func>
                    </m:oMath>
                  </m:oMathPara>
                </a14:m>
                <a:endParaRPr lang="en-IN" sz="2400" b="1"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In the presence of an external source</a:t>
                </a:r>
                <a:r>
                  <a:rPr lang="en-IN" sz="2400" b="1" dirty="0">
                    <a:solidFill>
                      <a:srgbClr val="0B2BB5"/>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𝐽</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r>
                      <a:rPr lang="en-IN" sz="1800" b="0" i="1" smtClean="0">
                        <a:solidFill>
                          <a:schemeClr val="tx1"/>
                        </a:solidFill>
                        <a:latin typeface="Cambria Math" panose="02040503050406030204" pitchFamily="18" charset="0"/>
                      </a:rPr>
                      <m:t>)</m:t>
                    </m:r>
                  </m:oMath>
                </a14:m>
                <a:r>
                  <a:rPr lang="en-IN" sz="2400" b="1"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the partition function for the theory reads</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𝒵</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𝐽</m:t>
                          </m:r>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𝒟</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𝜙</m:t>
                          </m:r>
                        </m:e>
                        <m:sub>
                          <m:r>
                            <a:rPr lang="en-IN" sz="1800" b="0" i="1" smtClean="0">
                              <a:solidFill>
                                <a:schemeClr val="tx1"/>
                              </a:solidFill>
                              <a:latin typeface="Cambria Math" panose="02040503050406030204" pitchFamily="18" charset="0"/>
                            </a:rPr>
                            <m:t>𝑖</m:t>
                          </m:r>
                        </m:sub>
                      </m:sSub>
                      <m:r>
                        <m:rPr>
                          <m:sty m:val="p"/>
                        </m:rPr>
                        <a:rPr lang="en-IN" sz="1800" b="0" i="0" smtClean="0">
                          <a:solidFill>
                            <a:schemeClr val="tx1"/>
                          </a:solidFill>
                          <a:latin typeface="Cambria Math" panose="02040503050406030204" pitchFamily="18" charset="0"/>
                        </a:rPr>
                        <m:t>exp</m:t>
                      </m:r>
                      <m:d>
                        <m:dPr>
                          <m:begChr m:val="["/>
                          <m:endChr m:val="]"/>
                          <m:ctrlPr>
                            <a:rPr lang="en-IN" sz="1800" b="0" i="1" smtClean="0">
                              <a:solidFill>
                                <a:schemeClr val="tx1"/>
                              </a:solidFill>
                              <a:latin typeface="Cambria Math" panose="02040503050406030204" pitchFamily="18" charset="0"/>
                            </a:rPr>
                          </m:ctrlPr>
                        </m:dPr>
                        <m:e>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𝑖𝑆</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𝜙</m:t>
                                  </m:r>
                                </m:e>
                              </m:d>
                            </m:num>
                            <m:den>
                              <m:r>
                                <a:rPr lang="en-IN" sz="1800" b="0" i="1" smtClean="0">
                                  <a:solidFill>
                                    <a:schemeClr val="tx1"/>
                                  </a:solidFill>
                                  <a:latin typeface="Cambria Math" panose="02040503050406030204" pitchFamily="18" charset="0"/>
                                </a:rPr>
                                <m:t>ℏ</m:t>
                              </m:r>
                            </m:den>
                          </m:f>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𝑖</m:t>
                              </m:r>
                            </m:num>
                            <m:den>
                              <m:r>
                                <a:rPr lang="en-IN" sz="1800" b="0" i="1" smtClean="0">
                                  <a:solidFill>
                                    <a:schemeClr val="tx1"/>
                                  </a:solidFill>
                                  <a:latin typeface="Cambria Math" panose="02040503050406030204" pitchFamily="18" charset="0"/>
                                </a:rPr>
                                <m:t>ℏ</m:t>
                              </m:r>
                            </m:den>
                          </m:f>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𝑑</m:t>
                              </m:r>
                            </m:e>
                            <m:sup>
                              <m:r>
                                <a:rPr lang="en-IN" sz="1800" b="0" i="1" smtClean="0">
                                  <a:solidFill>
                                    <a:schemeClr val="tx1"/>
                                  </a:solidFill>
                                  <a:latin typeface="Cambria Math" panose="02040503050406030204" pitchFamily="18" charset="0"/>
                                </a:rPr>
                                <m:t>4</m:t>
                              </m:r>
                            </m:sup>
                          </m:sSup>
                          <m:r>
                            <a:rPr lang="en-IN" sz="1800" b="0" i="1" smtClean="0">
                              <a:solidFill>
                                <a:schemeClr val="tx1"/>
                              </a:solidFill>
                              <a:latin typeface="Cambria Math" panose="02040503050406030204" pitchFamily="18" charset="0"/>
                            </a:rPr>
                            <m:t>𝑥</m:t>
                          </m:r>
                          <m:r>
                            <a:rPr lang="en-IN" sz="1800" b="0" i="1" smtClean="0">
                              <a:solidFill>
                                <a:schemeClr val="tx1"/>
                              </a:solidFill>
                              <a:latin typeface="Cambria Math" panose="02040503050406030204" pitchFamily="18" charset="0"/>
                            </a:rPr>
                            <m:t> </m:t>
                          </m:r>
                          <m:r>
                            <a:rPr lang="en-IN" sz="1800" b="0" i="1" smtClean="0">
                              <a:solidFill>
                                <a:schemeClr val="tx1"/>
                              </a:solidFill>
                              <a:latin typeface="Cambria Math" panose="02040503050406030204" pitchFamily="18" charset="0"/>
                            </a:rPr>
                            <m:t>𝐽</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r>
                            <a:rPr lang="en-IN" sz="1800" b="0" i="1" smtClean="0">
                              <a:solidFill>
                                <a:schemeClr val="tx1"/>
                              </a:solidFill>
                              <a:latin typeface="Cambria Math" panose="02040503050406030204" pitchFamily="18" charset="0"/>
                            </a:rPr>
                            <m:t>𝜑</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r>
                            <a:rPr lang="en-IN" sz="1800" b="0" i="1" smtClean="0">
                              <a:solidFill>
                                <a:schemeClr val="tx1"/>
                              </a:solidFill>
                              <a:latin typeface="Cambria Math" panose="02040503050406030204" pitchFamily="18" charset="0"/>
                            </a:rPr>
                            <m:t>) </m:t>
                          </m:r>
                        </m:e>
                      </m:d>
                    </m:oMath>
                  </m:oMathPara>
                </a14:m>
                <a:endParaRPr lang="en-IN" sz="2400" dirty="0">
                  <a:solidFill>
                    <a:schemeClr val="tx1"/>
                  </a:solidFill>
                  <a:latin typeface="Gabriola" panose="04040605051002020D02" pitchFamily="82" charset="0"/>
                </a:endParaRPr>
              </a:p>
              <a:p>
                <a:pPr marL="0" indent="0">
                  <a:lnSpc>
                    <a:spcPct val="150000"/>
                  </a:lnSpc>
                  <a:buNone/>
                </a:pPr>
                <a:r>
                  <a:rPr lang="en-IN" sz="2400" dirty="0">
                    <a:solidFill>
                      <a:srgbClr val="0B2BB5"/>
                    </a:solidFill>
                    <a:latin typeface="Gabriola" panose="04040605051002020D02" pitchFamily="82" charset="0"/>
                  </a:rPr>
                  <a:t>where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𝜙</m:t>
                        </m:r>
                      </m:e>
                      <m:sub>
                        <m:r>
                          <a:rPr lang="en-IN" sz="1800" b="0" i="1" smtClean="0">
                            <a:solidFill>
                              <a:schemeClr val="tx1"/>
                            </a:solidFill>
                            <a:latin typeface="Cambria Math" panose="02040503050406030204" pitchFamily="18" charset="0"/>
                          </a:rPr>
                          <m:t>𝑖</m:t>
                        </m:r>
                      </m:sub>
                    </m:sSub>
                  </m:oMath>
                </a14:m>
                <a:r>
                  <a:rPr lang="en-IN" sz="2400" dirty="0">
                    <a:solidFill>
                      <a:srgbClr val="0B2BB5"/>
                    </a:solidFill>
                    <a:latin typeface="Gabriola" panose="04040605051002020D02" pitchFamily="82" charset="0"/>
                  </a:rPr>
                  <a:t> is the elementary complex scalar field and </a:t>
                </a:r>
                <a14:m>
                  <m:oMath xmlns:m="http://schemas.openxmlformats.org/officeDocument/2006/math">
                    <m:r>
                      <a:rPr lang="en-IN" sz="1800" b="0" i="1" smtClean="0">
                        <a:solidFill>
                          <a:schemeClr val="tx1"/>
                        </a:solidFill>
                        <a:latin typeface="Cambria Math" panose="02040503050406030204" pitchFamily="18" charset="0"/>
                      </a:rPr>
                      <m:t>𝜑</m:t>
                    </m:r>
                  </m:oMath>
                </a14:m>
                <a:r>
                  <a:rPr lang="en-IN" sz="2400" dirty="0">
                    <a:solidFill>
                      <a:srgbClr val="0B2BB5"/>
                    </a:solidFill>
                    <a:latin typeface="Gabriola" panose="04040605051002020D02" pitchFamily="82" charset="0"/>
                  </a:rPr>
                  <a:t> is considered to play no major role in the dynamics of the system.</a:t>
                </a: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From the partition function above one can write down the Schwinger-generating functional as</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𝒲</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𝐽</m:t>
                          </m:r>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𝑖</m:t>
                      </m:r>
                      <m:r>
                        <a:rPr lang="en-IN" sz="1800" b="0" i="1" smtClean="0">
                          <a:solidFill>
                            <a:schemeClr val="tx1"/>
                          </a:solidFill>
                          <a:latin typeface="Cambria Math" panose="02040503050406030204" pitchFamily="18" charset="0"/>
                        </a:rPr>
                        <m:t> </m:t>
                      </m:r>
                      <m:r>
                        <m:rPr>
                          <m:sty m:val="p"/>
                        </m:rPr>
                        <a:rPr lang="en-IN" sz="1800" b="0" i="0" smtClean="0">
                          <a:solidFill>
                            <a:schemeClr val="tx1"/>
                          </a:solidFill>
                          <a:latin typeface="Cambria Math" panose="02040503050406030204" pitchFamily="18" charset="0"/>
                        </a:rPr>
                        <m:t>ln</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𝒵</m:t>
                          </m:r>
                          <m:d>
                            <m:dPr>
                              <m:begChr m:val="["/>
                              <m:endChr m:val="]"/>
                              <m:ctrlPr>
                                <a:rPr lang="en-IN" sz="1800" b="0" i="1" smtClean="0">
                                  <a:solidFill>
                                    <a:schemeClr val="tx1"/>
                                  </a:solidFill>
                                  <a:latin typeface="Cambria Math" panose="02040503050406030204" pitchFamily="18" charset="0"/>
                                </a:rPr>
                              </m:ctrlPr>
                            </m:dPr>
                            <m:e>
                              <m:r>
                                <m:rPr>
                                  <m:sty m:val="p"/>
                                </m:rPr>
                                <a:rPr lang="en-IN" sz="1800" b="0" i="0" smtClean="0">
                                  <a:solidFill>
                                    <a:schemeClr val="tx1"/>
                                  </a:solidFill>
                                  <a:latin typeface="Cambria Math" panose="02040503050406030204" pitchFamily="18" charset="0"/>
                                </a:rPr>
                                <m:t>J</m:t>
                              </m:r>
                            </m:e>
                          </m:d>
                        </m:e>
                      </m:d>
                      <m:r>
                        <a:rPr lang="en-IN" sz="1800" b="0" i="0" smtClean="0">
                          <a:solidFill>
                            <a:schemeClr val="tx1"/>
                          </a:solidFill>
                          <a:latin typeface="Cambria Math" panose="02040503050406030204" pitchFamily="18" charset="0"/>
                        </a:rPr>
                        <m:t>.</m:t>
                      </m:r>
                    </m:oMath>
                  </m:oMathPara>
                </a14:m>
                <a:endParaRPr lang="en-IN" sz="2400" dirty="0">
                  <a:solidFill>
                    <a:schemeClr val="tx1"/>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309E86C1-BD84-9BBD-7740-34C95299E8D8}"/>
                  </a:ext>
                </a:extLst>
              </p:cNvPr>
              <p:cNvSpPr>
                <a:spLocks noGrp="1" noRot="1" noChangeAspect="1" noMove="1" noResize="1" noEditPoints="1" noAdjustHandles="1" noChangeArrowheads="1" noChangeShapeType="1" noTextEdit="1"/>
              </p:cNvSpPr>
              <p:nvPr>
                <p:ph idx="1"/>
              </p:nvPr>
            </p:nvSpPr>
            <p:spPr>
              <a:xfrm>
                <a:off x="343667" y="730294"/>
                <a:ext cx="11672408" cy="6026446"/>
              </a:xfrm>
              <a:blipFill>
                <a:blip r:embed="rId2"/>
                <a:stretch>
                  <a:fillRect l="-783"/>
                </a:stretch>
              </a:blipFill>
            </p:spPr>
            <p:txBody>
              <a:bodyPr/>
              <a:lstStyle/>
              <a:p>
                <a:r>
                  <a:rPr lang="en-IN">
                    <a:noFill/>
                  </a:rPr>
                  <a:t> </a:t>
                </a:r>
              </a:p>
            </p:txBody>
          </p:sp>
        </mc:Fallback>
      </mc:AlternateContent>
      <p:sp>
        <p:nvSpPr>
          <p:cNvPr id="4" name="Slide Number Placeholder 3">
            <a:extLst>
              <a:ext uri="{FF2B5EF4-FFF2-40B4-BE49-F238E27FC236}">
                <a16:creationId xmlns:a16="http://schemas.microsoft.com/office/drawing/2014/main" id="{584E5569-F273-48F5-B37D-9A7EB47FA42E}"/>
              </a:ext>
            </a:extLst>
          </p:cNvPr>
          <p:cNvSpPr>
            <a:spLocks noGrp="1"/>
          </p:cNvSpPr>
          <p:nvPr>
            <p:ph type="sldNum" sz="quarter" idx="12"/>
          </p:nvPr>
        </p:nvSpPr>
        <p:spPr/>
        <p:txBody>
          <a:bodyPr/>
          <a:lstStyle/>
          <a:p>
            <a:fld id="{1F389A8C-0E70-4ABF-BB80-974D4641D6A7}" type="slidenum">
              <a:rPr lang="en-IN" smtClean="0"/>
              <a:t>49</a:t>
            </a:fld>
            <a:endParaRPr lang="en-IN" dirty="0"/>
          </a:p>
        </p:txBody>
      </p:sp>
      <p:sp>
        <p:nvSpPr>
          <p:cNvPr id="9" name="Title 1">
            <a:extLst>
              <a:ext uri="{FF2B5EF4-FFF2-40B4-BE49-F238E27FC236}">
                <a16:creationId xmlns:a16="http://schemas.microsoft.com/office/drawing/2014/main" id="{A1E7ED77-9D6B-2FF3-7E1E-9E9872C50A67}"/>
              </a:ext>
            </a:extLst>
          </p:cNvPr>
          <p:cNvSpPr>
            <a:spLocks noGrp="1"/>
          </p:cNvSpPr>
          <p:nvPr>
            <p:ph type="title"/>
          </p:nvPr>
        </p:nvSpPr>
        <p:spPr>
          <a:xfrm>
            <a:off x="343667" y="101261"/>
            <a:ext cx="11588537" cy="629034"/>
          </a:xfrm>
        </p:spPr>
        <p:txBody>
          <a:bodyPr>
            <a:noAutofit/>
          </a:bodyPr>
          <a:lstStyle/>
          <a:p>
            <a:r>
              <a:rPr lang="en-IN" sz="3600" b="1" dirty="0">
                <a:solidFill>
                  <a:srgbClr val="532476"/>
                </a:solidFill>
                <a:latin typeface="Bradley Hand ITC" panose="03070402050302030203" pitchFamily="66" charset="0"/>
              </a:rPr>
              <a:t>The relativistic BEC Lagrangian (Additional Slides)</a:t>
            </a:r>
          </a:p>
        </p:txBody>
      </p:sp>
    </p:spTree>
    <p:extLst>
      <p:ext uri="{BB962C8B-B14F-4D97-AF65-F5344CB8AC3E}">
        <p14:creationId xmlns:p14="http://schemas.microsoft.com/office/powerpoint/2010/main" val="3946624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38648-0B43-902D-CD5E-196F636CE433}"/>
              </a:ext>
            </a:extLst>
          </p:cNvPr>
          <p:cNvSpPr>
            <a:spLocks noGrp="1"/>
          </p:cNvSpPr>
          <p:nvPr>
            <p:ph type="title"/>
          </p:nvPr>
        </p:nvSpPr>
        <p:spPr>
          <a:xfrm>
            <a:off x="445951" y="136525"/>
            <a:ext cx="11300100" cy="730294"/>
          </a:xfrm>
        </p:spPr>
        <p:txBody>
          <a:bodyPr>
            <a:normAutofit/>
          </a:bodyPr>
          <a:lstStyle/>
          <a:p>
            <a:pPr algn="just"/>
            <a:r>
              <a:rPr lang="en-IN" sz="3600" b="1" dirty="0">
                <a:solidFill>
                  <a:srgbClr val="532476"/>
                </a:solidFill>
                <a:latin typeface="Bradley Hand ITC" panose="03070402050302030203" pitchFamily="66" charset="0"/>
              </a:rPr>
              <a:t>Introduction</a:t>
            </a:r>
            <a:endParaRPr lang="en-IN" sz="3200" b="1" dirty="0">
              <a:solidFill>
                <a:srgbClr val="532476"/>
              </a:solidFill>
              <a:latin typeface="Bradley Hand ITC" panose="03070402050302030203" pitchFamily="66" charset="0"/>
            </a:endParaRPr>
          </a:p>
        </p:txBody>
      </p:sp>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445950" y="776615"/>
            <a:ext cx="11300100" cy="2001470"/>
          </a:xfrm>
        </p:spPr>
        <p:txBody>
          <a:bodyPr>
            <a:normAutofit fontScale="92500" lnSpcReduction="20000"/>
          </a:bodyPr>
          <a:lstStyle/>
          <a:p>
            <a:pPr algn="just">
              <a:lnSpc>
                <a:spcPct val="15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The derivation of Planck’s radiation law by Satyendra Nath Bose in 1924 (</a:t>
            </a:r>
            <a:r>
              <a:rPr lang="de-DE" sz="2400" dirty="0">
                <a:solidFill>
                  <a:srgbClr val="0B2BB5"/>
                </a:solidFill>
                <a:latin typeface="Gabriola" panose="04040605051002020D02" pitchFamily="82" charset="0"/>
              </a:rPr>
              <a:t>Z. Phys. 26 (1924) 178</a:t>
            </a:r>
            <a:r>
              <a:rPr lang="en-IN" sz="2400" dirty="0">
                <a:solidFill>
                  <a:srgbClr val="0B2BB5"/>
                </a:solidFill>
                <a:latin typeface="Gabriola" panose="04040605051002020D02" pitchFamily="82" charset="0"/>
              </a:rPr>
              <a:t>) led to the introduction of the Bose statistics.</a:t>
            </a:r>
          </a:p>
          <a:p>
            <a:pPr algn="just">
              <a:lnSpc>
                <a:spcPct val="150000"/>
              </a:lnSpc>
              <a:spcBef>
                <a:spcPts val="600"/>
              </a:spcBef>
              <a:spcAft>
                <a:spcPts val="600"/>
              </a:spcAft>
              <a:buFont typeface="Wingdings" panose="05000000000000000000" pitchFamily="2" charset="2"/>
              <a:buChar char="Ø"/>
            </a:pPr>
            <a:r>
              <a:rPr lang="en-US" sz="2400" dirty="0">
                <a:solidFill>
                  <a:srgbClr val="702A2A"/>
                </a:solidFill>
                <a:latin typeface="Gabriola" panose="04040605051002020D02" pitchFamily="82" charset="0"/>
              </a:rPr>
              <a:t>Albert Einstein in the years 1924 and 1925 extended this idea to matter systems which led to the idea of a Bose gas governed by Bose statistics (</a:t>
            </a:r>
            <a:r>
              <a:rPr lang="de-DE" sz="2400" dirty="0">
                <a:solidFill>
                  <a:srgbClr val="702A2A"/>
                </a:solidFill>
                <a:latin typeface="Gabriola" panose="04040605051002020D02" pitchFamily="82" charset="0"/>
              </a:rPr>
              <a:t>Quantentheorie des einatomigen idealen Gases, Sitzungsber. Preuss. Akad. Wiss. Phys. Math. Kl. 10 (1924) 261</a:t>
            </a:r>
            <a:r>
              <a:rPr lang="en-US" sz="2400" dirty="0">
                <a:solidFill>
                  <a:srgbClr val="702A2A"/>
                </a:solidFill>
                <a:latin typeface="Gabriola" panose="04040605051002020D02" pitchFamily="82" charset="0"/>
              </a:rPr>
              <a:t>).</a:t>
            </a:r>
          </a:p>
        </p:txBody>
      </p:sp>
      <p:sp>
        <p:nvSpPr>
          <p:cNvPr id="4" name="Slide Number Placeholder 3">
            <a:extLst>
              <a:ext uri="{FF2B5EF4-FFF2-40B4-BE49-F238E27FC236}">
                <a16:creationId xmlns:a16="http://schemas.microsoft.com/office/drawing/2014/main" id="{0731A497-6D63-6561-ED6F-F557217ED31D}"/>
              </a:ext>
            </a:extLst>
          </p:cNvPr>
          <p:cNvSpPr>
            <a:spLocks noGrp="1"/>
          </p:cNvSpPr>
          <p:nvPr>
            <p:ph type="sldNum" sz="quarter" idx="12"/>
          </p:nvPr>
        </p:nvSpPr>
        <p:spPr/>
        <p:txBody>
          <a:bodyPr/>
          <a:lstStyle/>
          <a:p>
            <a:fld id="{1F389A8C-0E70-4ABF-BB80-974D4641D6A7}" type="slidenum">
              <a:rPr lang="en-IN" smtClean="0"/>
              <a:t>5</a:t>
            </a:fld>
            <a:endParaRPr lang="en-IN" dirty="0"/>
          </a:p>
        </p:txBody>
      </p:sp>
      <p:grpSp>
        <p:nvGrpSpPr>
          <p:cNvPr id="14" name="Group 13">
            <a:extLst>
              <a:ext uri="{FF2B5EF4-FFF2-40B4-BE49-F238E27FC236}">
                <a16:creationId xmlns:a16="http://schemas.microsoft.com/office/drawing/2014/main" id="{CDEFEC60-0FC1-5D41-FAC1-3478E4426173}"/>
              </a:ext>
            </a:extLst>
          </p:cNvPr>
          <p:cNvGrpSpPr/>
          <p:nvPr/>
        </p:nvGrpSpPr>
        <p:grpSpPr>
          <a:xfrm>
            <a:off x="1857262" y="2778085"/>
            <a:ext cx="8477475" cy="2217784"/>
            <a:chOff x="1402955" y="774846"/>
            <a:chExt cx="7653609" cy="2004699"/>
          </a:xfrm>
        </p:grpSpPr>
        <p:pic>
          <p:nvPicPr>
            <p:cNvPr id="5" name="Picture 4">
              <a:extLst>
                <a:ext uri="{FF2B5EF4-FFF2-40B4-BE49-F238E27FC236}">
                  <a16:creationId xmlns:a16="http://schemas.microsoft.com/office/drawing/2014/main" id="{5A4BD0CB-1C86-C7B9-DE63-D26730724F64}"/>
                </a:ext>
              </a:extLst>
            </p:cNvPr>
            <p:cNvPicPr>
              <a:picLocks noChangeAspect="1"/>
            </p:cNvPicPr>
            <p:nvPr/>
          </p:nvPicPr>
          <p:blipFill>
            <a:blip r:embed="rId2"/>
            <a:srcRect l="4028" t="3513" r="49028" b="73232"/>
            <a:stretch/>
          </p:blipFill>
          <p:spPr>
            <a:xfrm>
              <a:off x="1402955" y="774846"/>
              <a:ext cx="1753320" cy="984282"/>
            </a:xfrm>
            <a:prstGeom prst="rect">
              <a:avLst/>
            </a:prstGeom>
          </p:spPr>
        </p:pic>
        <p:pic>
          <p:nvPicPr>
            <p:cNvPr id="6" name="Picture 5">
              <a:extLst>
                <a:ext uri="{FF2B5EF4-FFF2-40B4-BE49-F238E27FC236}">
                  <a16:creationId xmlns:a16="http://schemas.microsoft.com/office/drawing/2014/main" id="{6EE2A5CE-437A-E63B-1F88-CFB870D8EE6C}"/>
                </a:ext>
              </a:extLst>
            </p:cNvPr>
            <p:cNvPicPr>
              <a:picLocks noChangeAspect="1"/>
            </p:cNvPicPr>
            <p:nvPr/>
          </p:nvPicPr>
          <p:blipFill>
            <a:blip r:embed="rId2"/>
            <a:srcRect l="4027" t="27115" r="49028" b="49737"/>
            <a:stretch/>
          </p:blipFill>
          <p:spPr>
            <a:xfrm>
              <a:off x="3369718" y="785512"/>
              <a:ext cx="1753320" cy="979767"/>
            </a:xfrm>
            <a:prstGeom prst="rect">
              <a:avLst/>
            </a:prstGeom>
          </p:spPr>
        </p:pic>
        <p:pic>
          <p:nvPicPr>
            <p:cNvPr id="8" name="Picture 7">
              <a:extLst>
                <a:ext uri="{FF2B5EF4-FFF2-40B4-BE49-F238E27FC236}">
                  <a16:creationId xmlns:a16="http://schemas.microsoft.com/office/drawing/2014/main" id="{CCDF5761-C090-FBF3-3594-AF696E5F370C}"/>
                </a:ext>
              </a:extLst>
            </p:cNvPr>
            <p:cNvPicPr>
              <a:picLocks noChangeAspect="1"/>
            </p:cNvPicPr>
            <p:nvPr/>
          </p:nvPicPr>
          <p:blipFill>
            <a:blip r:embed="rId2"/>
            <a:srcRect l="4026" t="50403" r="49029" b="26342"/>
            <a:stretch/>
          </p:blipFill>
          <p:spPr>
            <a:xfrm>
              <a:off x="5336481" y="783254"/>
              <a:ext cx="1753320" cy="984282"/>
            </a:xfrm>
            <a:prstGeom prst="rect">
              <a:avLst/>
            </a:prstGeom>
          </p:spPr>
        </p:pic>
        <p:pic>
          <p:nvPicPr>
            <p:cNvPr id="9" name="Picture 8">
              <a:extLst>
                <a:ext uri="{FF2B5EF4-FFF2-40B4-BE49-F238E27FC236}">
                  <a16:creationId xmlns:a16="http://schemas.microsoft.com/office/drawing/2014/main" id="{23131487-55A2-9248-B52E-65F7B7B9643F}"/>
                </a:ext>
              </a:extLst>
            </p:cNvPr>
            <p:cNvPicPr>
              <a:picLocks noChangeAspect="1"/>
            </p:cNvPicPr>
            <p:nvPr/>
          </p:nvPicPr>
          <p:blipFill>
            <a:blip r:embed="rId2"/>
            <a:srcRect l="4027" t="74131" r="49028" b="2721"/>
            <a:stretch/>
          </p:blipFill>
          <p:spPr>
            <a:xfrm>
              <a:off x="7303244" y="774846"/>
              <a:ext cx="1753320" cy="979767"/>
            </a:xfrm>
            <a:prstGeom prst="rect">
              <a:avLst/>
            </a:prstGeom>
          </p:spPr>
        </p:pic>
        <p:pic>
          <p:nvPicPr>
            <p:cNvPr id="10" name="Picture 9">
              <a:extLst>
                <a:ext uri="{FF2B5EF4-FFF2-40B4-BE49-F238E27FC236}">
                  <a16:creationId xmlns:a16="http://schemas.microsoft.com/office/drawing/2014/main" id="{50B0FC8C-453B-D9CB-7C7E-D184F0E1EDA0}"/>
                </a:ext>
              </a:extLst>
            </p:cNvPr>
            <p:cNvPicPr>
              <a:picLocks noChangeAspect="1"/>
            </p:cNvPicPr>
            <p:nvPr/>
          </p:nvPicPr>
          <p:blipFill>
            <a:blip r:embed="rId2"/>
            <a:srcRect l="53915" t="3513" r="4405" b="73975"/>
            <a:stretch/>
          </p:blipFill>
          <p:spPr>
            <a:xfrm>
              <a:off x="1501263" y="1795263"/>
              <a:ext cx="1556703" cy="952823"/>
            </a:xfrm>
            <a:prstGeom prst="rect">
              <a:avLst/>
            </a:prstGeom>
          </p:spPr>
        </p:pic>
        <p:pic>
          <p:nvPicPr>
            <p:cNvPr id="11" name="Picture 10">
              <a:extLst>
                <a:ext uri="{FF2B5EF4-FFF2-40B4-BE49-F238E27FC236}">
                  <a16:creationId xmlns:a16="http://schemas.microsoft.com/office/drawing/2014/main" id="{7CB1E7D2-1A44-2473-F41B-331ECBE7B93A}"/>
                </a:ext>
              </a:extLst>
            </p:cNvPr>
            <p:cNvPicPr>
              <a:picLocks noChangeAspect="1"/>
            </p:cNvPicPr>
            <p:nvPr/>
          </p:nvPicPr>
          <p:blipFill>
            <a:blip r:embed="rId2"/>
            <a:srcRect l="53812" t="27115" r="4508" b="50373"/>
            <a:stretch/>
          </p:blipFill>
          <p:spPr>
            <a:xfrm>
              <a:off x="3468026" y="1799778"/>
              <a:ext cx="1556703" cy="952823"/>
            </a:xfrm>
            <a:prstGeom prst="rect">
              <a:avLst/>
            </a:prstGeom>
          </p:spPr>
        </p:pic>
        <p:pic>
          <p:nvPicPr>
            <p:cNvPr id="12" name="Picture 11">
              <a:extLst>
                <a:ext uri="{FF2B5EF4-FFF2-40B4-BE49-F238E27FC236}">
                  <a16:creationId xmlns:a16="http://schemas.microsoft.com/office/drawing/2014/main" id="{A193ADFA-C655-FD7F-1EF7-99CC3F4FA1C9}"/>
                </a:ext>
              </a:extLst>
            </p:cNvPr>
            <p:cNvPicPr>
              <a:picLocks noChangeAspect="1"/>
            </p:cNvPicPr>
            <p:nvPr/>
          </p:nvPicPr>
          <p:blipFill>
            <a:blip r:embed="rId2"/>
            <a:srcRect l="54538" t="50510" r="3781" b="26342"/>
            <a:stretch/>
          </p:blipFill>
          <p:spPr>
            <a:xfrm>
              <a:off x="5434789" y="1799777"/>
              <a:ext cx="1556703" cy="979768"/>
            </a:xfrm>
            <a:prstGeom prst="rect">
              <a:avLst/>
            </a:prstGeom>
          </p:spPr>
        </p:pic>
        <p:pic>
          <p:nvPicPr>
            <p:cNvPr id="13" name="Picture 12">
              <a:extLst>
                <a:ext uri="{FF2B5EF4-FFF2-40B4-BE49-F238E27FC236}">
                  <a16:creationId xmlns:a16="http://schemas.microsoft.com/office/drawing/2014/main" id="{46B47247-F905-FFD7-3436-C3987C613909}"/>
                </a:ext>
              </a:extLst>
            </p:cNvPr>
            <p:cNvPicPr>
              <a:picLocks noChangeAspect="1"/>
            </p:cNvPicPr>
            <p:nvPr/>
          </p:nvPicPr>
          <p:blipFill>
            <a:blip r:embed="rId2"/>
            <a:srcRect l="53451" t="74768" r="4869" b="2721"/>
            <a:stretch/>
          </p:blipFill>
          <p:spPr>
            <a:xfrm>
              <a:off x="7401552" y="1822207"/>
              <a:ext cx="1556704" cy="952823"/>
            </a:xfrm>
            <a:prstGeom prst="rect">
              <a:avLst/>
            </a:prstGeom>
          </p:spPr>
        </p:pic>
      </p:grpSp>
      <p:sp>
        <p:nvSpPr>
          <p:cNvPr id="16" name="TextBox 15">
            <a:extLst>
              <a:ext uri="{FF2B5EF4-FFF2-40B4-BE49-F238E27FC236}">
                <a16:creationId xmlns:a16="http://schemas.microsoft.com/office/drawing/2014/main" id="{52394386-E173-7720-42B9-884C01CA8685}"/>
              </a:ext>
            </a:extLst>
          </p:cNvPr>
          <p:cNvSpPr txBox="1"/>
          <p:nvPr/>
        </p:nvSpPr>
        <p:spPr>
          <a:xfrm>
            <a:off x="445950" y="4990874"/>
            <a:ext cx="11184466" cy="1705788"/>
          </a:xfrm>
          <a:prstGeom prst="rect">
            <a:avLst/>
          </a:prstGeom>
          <a:noFill/>
        </p:spPr>
        <p:txBody>
          <a:bodyPr wrap="square">
            <a:spAutoFit/>
          </a:bodyPr>
          <a:lstStyle/>
          <a:p>
            <a:pPr algn="just">
              <a:lnSpc>
                <a:spcPct val="150000"/>
              </a:lnSpc>
              <a:spcBef>
                <a:spcPts val="600"/>
              </a:spcBef>
              <a:spcAft>
                <a:spcPts val="600"/>
              </a:spcAft>
              <a:buFont typeface="Wingdings" panose="05000000000000000000" pitchFamily="2" charset="2"/>
              <a:buChar char="Ø"/>
            </a:pPr>
            <a:r>
              <a:rPr lang="en-US" sz="2200" dirty="0">
                <a:solidFill>
                  <a:srgbClr val="0B2BB5"/>
                </a:solidFill>
                <a:latin typeface="Gabriola" panose="04040605051002020D02" pitchFamily="82" charset="0"/>
              </a:rPr>
              <a:t>Einstein proposed that if the temperature is lowered below a critical value, then all the bosons occupy the ground state energy of the system where the matter waves corresponding to each atom start superposing with each other.</a:t>
            </a:r>
          </a:p>
          <a:p>
            <a:pPr algn="just">
              <a:lnSpc>
                <a:spcPct val="150000"/>
              </a:lnSpc>
              <a:spcBef>
                <a:spcPts val="600"/>
              </a:spcBef>
              <a:spcAft>
                <a:spcPts val="600"/>
              </a:spcAft>
              <a:buFont typeface="Wingdings" panose="05000000000000000000" pitchFamily="2" charset="2"/>
              <a:buChar char="Ø"/>
            </a:pPr>
            <a:r>
              <a:rPr lang="en-US" sz="2200" dirty="0">
                <a:solidFill>
                  <a:srgbClr val="702A2A"/>
                </a:solidFill>
                <a:latin typeface="Gabriola" panose="04040605051002020D02" pitchFamily="82" charset="0"/>
              </a:rPr>
              <a:t>This new state of matter is termed as the </a:t>
            </a:r>
            <a:r>
              <a:rPr lang="en-US" sz="2200" b="1" dirty="0">
                <a:solidFill>
                  <a:srgbClr val="702A2A"/>
                </a:solidFill>
                <a:latin typeface="Gabriola" panose="04040605051002020D02" pitchFamily="82" charset="0"/>
              </a:rPr>
              <a:t>Bose-Einstein condensate (BEC).</a:t>
            </a:r>
            <a:endParaRPr lang="en-IN" sz="2200" b="1" dirty="0">
              <a:solidFill>
                <a:srgbClr val="702A2A"/>
              </a:solidFill>
              <a:latin typeface="Gabriola" panose="04040605051002020D02" pitchFamily="82" charset="0"/>
            </a:endParaRPr>
          </a:p>
        </p:txBody>
      </p:sp>
    </p:spTree>
    <p:extLst>
      <p:ext uri="{BB962C8B-B14F-4D97-AF65-F5344CB8AC3E}">
        <p14:creationId xmlns:p14="http://schemas.microsoft.com/office/powerpoint/2010/main" val="9307284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35336-A6E5-1E34-A367-9BC7604CD30D}"/>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EB4F83C-06CC-3CFC-C46F-BD55C195F520}"/>
                  </a:ext>
                </a:extLst>
              </p:cNvPr>
              <p:cNvSpPr>
                <a:spLocks noGrp="1"/>
              </p:cNvSpPr>
              <p:nvPr>
                <p:ph idx="1"/>
              </p:nvPr>
            </p:nvSpPr>
            <p:spPr>
              <a:xfrm>
                <a:off x="343667" y="730294"/>
                <a:ext cx="11672408" cy="6026446"/>
              </a:xfrm>
            </p:spPr>
            <p:txBody>
              <a:bodyPr>
                <a:normAutofit lnSpcReduction="10000"/>
              </a:bodyPr>
              <a:lstStyle/>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Taking the Legendre transform of </a:t>
                </a:r>
                <a14:m>
                  <m:oMath xmlns:m="http://schemas.openxmlformats.org/officeDocument/2006/math">
                    <m:r>
                      <a:rPr lang="en-IN" sz="1800" b="0" i="1" smtClean="0">
                        <a:solidFill>
                          <a:schemeClr val="tx1"/>
                        </a:solidFill>
                        <a:latin typeface="Cambria Math" panose="02040503050406030204" pitchFamily="18" charset="0"/>
                      </a:rPr>
                      <m:t>𝒲</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𝐽</m:t>
                    </m:r>
                    <m:r>
                      <a:rPr lang="en-IN" sz="1800" b="0" i="1" smtClean="0">
                        <a:solidFill>
                          <a:schemeClr val="tx1"/>
                        </a:solidFill>
                        <a:latin typeface="Cambria Math" panose="02040503050406030204" pitchFamily="18" charset="0"/>
                      </a:rPr>
                      <m:t>]</m:t>
                    </m:r>
                  </m:oMath>
                </a14:m>
                <a:r>
                  <a:rPr lang="en-IN" sz="24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one can write down the quantum effective action for the theory as</a:t>
                </a: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𝒮</m:t>
                          </m:r>
                        </m:e>
                        <m:sub>
                          <m:r>
                            <m:rPr>
                              <m:sty m:val="p"/>
                            </m:rPr>
                            <a:rPr lang="en-IN" sz="1800" b="0" i="0" smtClean="0">
                              <a:solidFill>
                                <a:schemeClr val="tx1"/>
                              </a:solidFill>
                              <a:latin typeface="Cambria Math" panose="02040503050406030204" pitchFamily="18" charset="0"/>
                            </a:rPr>
                            <m:t>Eff</m:t>
                          </m:r>
                        </m:sub>
                      </m:sSub>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𝜑</m:t>
                          </m:r>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𝒲</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𝐽</m:t>
                          </m:r>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𝐽</m:t>
                      </m:r>
                      <m:r>
                        <a:rPr lang="en-IN" sz="1800" b="0" i="1" smtClean="0">
                          <a:solidFill>
                            <a:schemeClr val="tx1"/>
                          </a:solidFill>
                          <a:latin typeface="Cambria Math" panose="02040503050406030204" pitchFamily="18" charset="0"/>
                        </a:rPr>
                        <m:t>𝜑</m:t>
                      </m:r>
                      <m:r>
                        <a:rPr lang="en-IN" sz="1800" b="0" i="1" smtClean="0">
                          <a:solidFill>
                            <a:srgbClr val="0B2BB5"/>
                          </a:solidFill>
                          <a:latin typeface="Cambria Math" panose="02040503050406030204" pitchFamily="18" charset="0"/>
                        </a:rPr>
                        <m:t>.</m:t>
                      </m:r>
                    </m:oMath>
                  </m:oMathPara>
                </a14:m>
                <a:endParaRPr lang="en-IN" sz="2400"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At the minima, it is possible to write down the effective action as</a:t>
                </a:r>
              </a:p>
              <a:p>
                <a:pPr marL="0" indent="0">
                  <a:lnSpc>
                    <a:spcPct val="150000"/>
                  </a:lnSpc>
                  <a:buNone/>
                </a:pPr>
                <a14:m>
                  <m:oMathPara xmlns:m="http://schemas.openxmlformats.org/officeDocument/2006/math">
                    <m:oMathParaPr>
                      <m:jc m:val="centerGroup"/>
                    </m:oMathParaPr>
                    <m:oMath xmlns:m="http://schemas.openxmlformats.org/officeDocument/2006/math">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𝒮</m:t>
                          </m:r>
                        </m:e>
                        <m:sub>
                          <m:r>
                            <m:rPr>
                              <m:sty m:val="p"/>
                            </m:rPr>
                            <a:rPr lang="en-IN" sz="1800" b="0" i="0" smtClean="0">
                              <a:solidFill>
                                <a:schemeClr val="tx1"/>
                              </a:solidFill>
                              <a:latin typeface="Cambria Math" panose="02040503050406030204" pitchFamily="18" charset="0"/>
                            </a:rPr>
                            <m:t>Eff</m:t>
                          </m:r>
                        </m:sub>
                        <m:sup>
                          <m:r>
                            <m:rPr>
                              <m:sty m:val="p"/>
                            </m:rPr>
                            <a:rPr lang="en-IN" sz="1800" b="0" i="0" smtClean="0">
                              <a:solidFill>
                                <a:schemeClr val="tx1"/>
                              </a:solidFill>
                              <a:latin typeface="Cambria Math" panose="02040503050406030204" pitchFamily="18" charset="0"/>
                            </a:rPr>
                            <m:t>M</m:t>
                          </m:r>
                        </m:sup>
                      </m:sSubSup>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𝜑</m:t>
                          </m:r>
                        </m:e>
                      </m:d>
                      <m:r>
                        <a:rPr lang="en-IN" sz="1800" b="0" i="1" smtClean="0">
                          <a:solidFill>
                            <a:schemeClr val="tx1"/>
                          </a:solidFill>
                          <a:latin typeface="Cambria Math" panose="02040503050406030204" pitchFamily="18" charset="0"/>
                        </a:rPr>
                        <m:t>=</m:t>
                      </m:r>
                      <m:func>
                        <m:funcPr>
                          <m:ctrlPr>
                            <a:rPr lang="en-IN" sz="1800" b="0" i="1" smtClean="0">
                              <a:solidFill>
                                <a:schemeClr val="tx1"/>
                              </a:solidFill>
                              <a:latin typeface="Cambria Math" panose="02040503050406030204" pitchFamily="18" charset="0"/>
                            </a:rPr>
                          </m:ctrlPr>
                        </m:funcPr>
                        <m:fName>
                          <m:limLow>
                            <m:limLowPr>
                              <m:ctrlPr>
                                <a:rPr lang="en-IN" sz="1800" b="0" i="1" smtClean="0">
                                  <a:solidFill>
                                    <a:schemeClr val="tx1"/>
                                  </a:solidFill>
                                  <a:latin typeface="Cambria Math" panose="02040503050406030204" pitchFamily="18" charset="0"/>
                                </a:rPr>
                              </m:ctrlPr>
                            </m:limLowPr>
                            <m:e>
                              <m:r>
                                <m:rPr>
                                  <m:sty m:val="p"/>
                                </m:rPr>
                                <a:rPr lang="en-IN" sz="1800" b="0" i="0" smtClean="0">
                                  <a:solidFill>
                                    <a:schemeClr val="tx1"/>
                                  </a:solidFill>
                                  <a:latin typeface="Cambria Math" panose="02040503050406030204" pitchFamily="18" charset="0"/>
                                </a:rPr>
                                <m:t>min</m:t>
                              </m:r>
                            </m:e>
                            <m:lim>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𝜑</m:t>
                              </m:r>
                              <m:r>
                                <a:rPr lang="en-IN" sz="1800" b="0" i="1" smtClean="0">
                                  <a:solidFill>
                                    <a:schemeClr val="tx1"/>
                                  </a:solidFill>
                                  <a:latin typeface="Cambria Math" panose="02040503050406030204" pitchFamily="18" charset="0"/>
                                </a:rPr>
                                <m:t>}</m:t>
                              </m:r>
                            </m:lim>
                          </m:limLow>
                        </m:fName>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𝒮</m:t>
                              </m:r>
                            </m:e>
                            <m:sub>
                              <m:r>
                                <m:rPr>
                                  <m:sty m:val="p"/>
                                </m:rPr>
                                <a:rPr lang="en-IN" sz="1800" b="0" i="0" smtClean="0">
                                  <a:solidFill>
                                    <a:schemeClr val="tx1"/>
                                  </a:solidFill>
                                  <a:latin typeface="Cambria Math" panose="02040503050406030204" pitchFamily="18" charset="0"/>
                                </a:rPr>
                                <m:t>Eff</m:t>
                              </m:r>
                            </m:sub>
                          </m:sSub>
                        </m:e>
                      </m:func>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𝜑</m:t>
                          </m:r>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𝒲</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0</m:t>
                          </m:r>
                        </m:e>
                      </m:d>
                      <m:r>
                        <a:rPr lang="en-IN" sz="1800" b="0" i="1" smtClean="0">
                          <a:solidFill>
                            <a:schemeClr val="tx1"/>
                          </a:solidFill>
                          <a:latin typeface="Cambria Math" panose="02040503050406030204" pitchFamily="18" charset="0"/>
                        </a:rPr>
                        <m:t>.</m:t>
                      </m:r>
                    </m:oMath>
                  </m:oMathPara>
                </a14:m>
                <a:endParaRPr lang="en-IN" sz="2400" dirty="0">
                  <a:solidFill>
                    <a:schemeClr val="tx1"/>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Here the Schwinger functional in the absence of any external source is equal to </a:t>
                </a:r>
              </a:p>
              <a:p>
                <a:pPr marL="0" indent="0" algn="ctr">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𝒲</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0</m:t>
                          </m:r>
                        </m:e>
                      </m:d>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𝐸</m:t>
                          </m:r>
                        </m:e>
                        <m:sub>
                          <m:r>
                            <a:rPr lang="en-IN" sz="1800" b="0" i="1" smtClean="0">
                              <a:solidFill>
                                <a:schemeClr val="tx1"/>
                              </a:solidFill>
                              <a:latin typeface="Cambria Math" panose="02040503050406030204" pitchFamily="18" charset="0"/>
                            </a:rPr>
                            <m:t>0</m:t>
                          </m:r>
                        </m:sub>
                      </m:sSub>
                      <m:r>
                        <a:rPr lang="en-IN" sz="1800" b="0" i="1" smtClean="0">
                          <a:solidFill>
                            <a:schemeClr val="tx1"/>
                          </a:solidFill>
                          <a:latin typeface="Cambria Math" panose="02040503050406030204" pitchFamily="18" charset="0"/>
                        </a:rPr>
                        <m:t>𝜏</m:t>
                      </m:r>
                    </m:oMath>
                  </m:oMathPara>
                </a14:m>
                <a:endParaRPr lang="en-IN" sz="2400" dirty="0">
                  <a:solidFill>
                    <a:schemeClr val="tx1"/>
                  </a:solidFill>
                  <a:latin typeface="Gabriola" panose="04040605051002020D02" pitchFamily="82" charset="0"/>
                </a:endParaRPr>
              </a:p>
              <a:p>
                <a:pPr marL="0" indent="0" algn="just">
                  <a:lnSpc>
                    <a:spcPct val="150000"/>
                  </a:lnSpc>
                  <a:buNone/>
                </a:pPr>
                <a:r>
                  <a:rPr lang="en-IN" sz="2400" dirty="0">
                    <a:solidFill>
                      <a:srgbClr val="0B2BB5"/>
                    </a:solidFill>
                    <a:latin typeface="Gabriola" panose="04040605051002020D02" pitchFamily="82" charset="0"/>
                  </a:rPr>
                  <a:t>where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𝐸</m:t>
                        </m:r>
                      </m:e>
                      <m:sub>
                        <m:r>
                          <a:rPr lang="en-IN" sz="1800" b="0" i="1" smtClean="0">
                            <a:solidFill>
                              <a:schemeClr val="tx1"/>
                            </a:solidFill>
                            <a:latin typeface="Cambria Math" panose="02040503050406030204" pitchFamily="18" charset="0"/>
                          </a:rPr>
                          <m:t>0</m:t>
                        </m:r>
                      </m:sub>
                    </m:sSub>
                  </m:oMath>
                </a14:m>
                <a:r>
                  <a:rPr lang="en-IN" sz="24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is the ground state energy of the system with</a:t>
                </a:r>
                <a:r>
                  <a:rPr lang="en-IN" sz="2400" dirty="0">
                    <a:solidFill>
                      <a:schemeClr val="tx1"/>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𝜏</m:t>
                    </m:r>
                  </m:oMath>
                </a14:m>
                <a:r>
                  <a:rPr lang="en-IN" sz="24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denoting the time interval.</a:t>
                </a:r>
              </a:p>
              <a:p>
                <a:pPr algn="just">
                  <a:lnSpc>
                    <a:spcPct val="150000"/>
                  </a:lnSpc>
                  <a:buFont typeface="Wingdings" panose="05000000000000000000" pitchFamily="2" charset="2"/>
                  <a:buChar char="Ø"/>
                </a:pPr>
                <a:r>
                  <a:rPr lang="en-IN" sz="2400" dirty="0">
                    <a:solidFill>
                      <a:srgbClr val="702A2A"/>
                    </a:solidFill>
                    <a:latin typeface="Gabriola" panose="04040605051002020D02" pitchFamily="82" charset="0"/>
                  </a:rPr>
                  <a:t>This shows that the minimization done with respect to the field amplitude </a:t>
                </a:r>
                <a14:m>
                  <m:oMath xmlns:m="http://schemas.openxmlformats.org/officeDocument/2006/math">
                    <m:r>
                      <a:rPr lang="en-IN" sz="1800" b="0" i="1" smtClean="0">
                        <a:solidFill>
                          <a:schemeClr val="tx1"/>
                        </a:solidFill>
                        <a:latin typeface="Cambria Math" panose="02040503050406030204" pitchFamily="18" charset="0"/>
                      </a:rPr>
                      <m:t>𝜑</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1"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r>
                      <a:rPr lang="en-IN" sz="1800" b="1" i="1" smtClean="0">
                        <a:solidFill>
                          <a:schemeClr val="tx1"/>
                        </a:solidFill>
                        <a:latin typeface="Cambria Math" panose="02040503050406030204" pitchFamily="18" charset="0"/>
                      </a:rPr>
                      <m:t>)</m:t>
                    </m:r>
                  </m:oMath>
                </a14:m>
                <a:r>
                  <a:rPr lang="en-IN" sz="2400" b="1" dirty="0">
                    <a:solidFill>
                      <a:schemeClr val="tx1"/>
                    </a:solidFill>
                    <a:latin typeface="Gabriola" panose="04040605051002020D02" pitchFamily="82" charset="0"/>
                  </a:rPr>
                  <a:t> </a:t>
                </a:r>
                <a:r>
                  <a:rPr lang="en-IN" sz="2400" dirty="0">
                    <a:solidFill>
                      <a:srgbClr val="702A2A"/>
                    </a:solidFill>
                    <a:latin typeface="Gabriola" panose="04040605051002020D02" pitchFamily="82" charset="0"/>
                  </a:rPr>
                  <a:t>makes the system to stay in its ground state which is an essential condition for the condensation to happen in a Bose gas.</a:t>
                </a:r>
              </a:p>
              <a:p>
                <a:pPr marL="0" indent="0" algn="ctr">
                  <a:lnSpc>
                    <a:spcPct val="150000"/>
                  </a:lnSpc>
                  <a:buNone/>
                </a:pPr>
                <a14:m>
                  <m:oMathPara xmlns:m="http://schemas.openxmlformats.org/officeDocument/2006/math">
                    <m:oMathParaPr>
                      <m:jc m:val="centerGroup"/>
                    </m:oMathParaPr>
                    <m:oMath xmlns:m="http://schemas.openxmlformats.org/officeDocument/2006/math">
                      <m:sSup>
                        <m:sSupPr>
                          <m:ctrlPr>
                            <a:rPr lang="en-IN" sz="1900" b="0" i="1" smtClean="0">
                              <a:solidFill>
                                <a:schemeClr val="tx1"/>
                              </a:solidFill>
                              <a:latin typeface="Cambria Math" panose="02040503050406030204" pitchFamily="18" charset="0"/>
                            </a:rPr>
                          </m:ctrlPr>
                        </m:sSupPr>
                        <m:e>
                          <m:r>
                            <a:rPr lang="en-IN" sz="1900" b="0" i="1" smtClean="0">
                              <a:solidFill>
                                <a:schemeClr val="tx1"/>
                              </a:solidFill>
                              <a:latin typeface="Cambria Math" panose="02040503050406030204" pitchFamily="18" charset="0"/>
                            </a:rPr>
                            <m:t>ℒ</m:t>
                          </m:r>
                        </m:e>
                        <m:sup>
                          <m:r>
                            <m:rPr>
                              <m:sty m:val="p"/>
                            </m:rPr>
                            <a:rPr lang="en-IN" sz="1900" b="0" i="0" smtClean="0">
                              <a:solidFill>
                                <a:schemeClr val="tx1"/>
                              </a:solidFill>
                              <a:latin typeface="Cambria Math" panose="02040503050406030204" pitchFamily="18" charset="0"/>
                            </a:rPr>
                            <m:t>M</m:t>
                          </m:r>
                        </m:sup>
                      </m:sSup>
                      <m:r>
                        <a:rPr lang="en-IN" sz="1900" b="0" i="1" smtClean="0">
                          <a:solidFill>
                            <a:schemeClr val="tx1"/>
                          </a:solidFill>
                          <a:latin typeface="Cambria Math" panose="02040503050406030204" pitchFamily="18" charset="0"/>
                        </a:rPr>
                        <m:t>=</m:t>
                      </m:r>
                      <m:sSup>
                        <m:sSupPr>
                          <m:ctrlPr>
                            <a:rPr lang="en-IN" sz="1900" b="0" i="1" smtClean="0">
                              <a:solidFill>
                                <a:schemeClr val="tx1"/>
                              </a:solidFill>
                              <a:latin typeface="Cambria Math" panose="02040503050406030204" pitchFamily="18" charset="0"/>
                            </a:rPr>
                          </m:ctrlPr>
                        </m:sSupPr>
                        <m:e>
                          <m:r>
                            <a:rPr lang="en-IN" sz="1900" b="0" i="1" smtClean="0">
                              <a:solidFill>
                                <a:schemeClr val="tx1"/>
                              </a:solidFill>
                              <a:latin typeface="Cambria Math" panose="02040503050406030204" pitchFamily="18" charset="0"/>
                            </a:rPr>
                            <m:t>𝑔</m:t>
                          </m:r>
                        </m:e>
                        <m:sup>
                          <m:r>
                            <a:rPr lang="en-IN" sz="1900" b="0" i="1" smtClean="0">
                              <a:solidFill>
                                <a:schemeClr val="tx1"/>
                              </a:solidFill>
                              <a:latin typeface="Cambria Math" panose="02040503050406030204" pitchFamily="18" charset="0"/>
                            </a:rPr>
                            <m:t>𝜇𝜈</m:t>
                          </m:r>
                        </m:sup>
                      </m:sSup>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m:t>
                          </m:r>
                        </m:e>
                        <m:sub>
                          <m:r>
                            <a:rPr lang="en-IN" sz="1900" b="0" i="1" smtClean="0">
                              <a:solidFill>
                                <a:schemeClr val="tx1"/>
                              </a:solidFill>
                              <a:latin typeface="Cambria Math" panose="02040503050406030204" pitchFamily="18" charset="0"/>
                            </a:rPr>
                            <m:t>𝜇</m:t>
                          </m:r>
                        </m:sub>
                      </m:sSub>
                      <m:r>
                        <a:rPr lang="en-IN" sz="1900" b="0" i="1" smtClean="0">
                          <a:solidFill>
                            <a:schemeClr val="tx1"/>
                          </a:solidFill>
                          <a:latin typeface="Cambria Math" panose="02040503050406030204" pitchFamily="18" charset="0"/>
                        </a:rPr>
                        <m:t>𝜑</m:t>
                      </m:r>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m:t>
                          </m:r>
                        </m:e>
                        <m:sub>
                          <m:r>
                            <a:rPr lang="en-IN" sz="1900" b="0" i="1" smtClean="0">
                              <a:solidFill>
                                <a:schemeClr val="tx1"/>
                              </a:solidFill>
                              <a:latin typeface="Cambria Math" panose="02040503050406030204" pitchFamily="18" charset="0"/>
                            </a:rPr>
                            <m:t>𝜈</m:t>
                          </m:r>
                        </m:sub>
                      </m:sSub>
                      <m:r>
                        <a:rPr lang="en-IN" sz="1900" b="0" i="1" smtClean="0">
                          <a:solidFill>
                            <a:schemeClr val="tx1"/>
                          </a:solidFill>
                          <a:latin typeface="Cambria Math" panose="02040503050406030204" pitchFamily="18" charset="0"/>
                        </a:rPr>
                        <m:t>𝜑</m:t>
                      </m:r>
                      <m:r>
                        <a:rPr lang="en-IN" sz="1900" b="0" i="1" smtClean="0">
                          <a:solidFill>
                            <a:schemeClr val="tx1"/>
                          </a:solidFill>
                          <a:latin typeface="Cambria Math" panose="02040503050406030204" pitchFamily="18" charset="0"/>
                        </a:rPr>
                        <m:t>−</m:t>
                      </m:r>
                      <m:f>
                        <m:fPr>
                          <m:ctrlPr>
                            <a:rPr lang="en-IN" sz="1900" i="1">
                              <a:solidFill>
                                <a:schemeClr val="tx1"/>
                              </a:solidFill>
                              <a:latin typeface="Cambria Math" panose="02040503050406030204" pitchFamily="18" charset="0"/>
                            </a:rPr>
                          </m:ctrlPr>
                        </m:fPr>
                        <m:num>
                          <m:r>
                            <a:rPr lang="en-IN" sz="1900" i="1">
                              <a:solidFill>
                                <a:schemeClr val="tx1"/>
                              </a:solidFill>
                              <a:latin typeface="Cambria Math" panose="02040503050406030204" pitchFamily="18" charset="0"/>
                            </a:rPr>
                            <m:t>1</m:t>
                          </m:r>
                        </m:num>
                        <m:den>
                          <m:r>
                            <a:rPr lang="en-IN" sz="1900" i="1">
                              <a:solidFill>
                                <a:schemeClr val="tx1"/>
                              </a:solidFill>
                              <a:latin typeface="Cambria Math" panose="02040503050406030204" pitchFamily="18" charset="0"/>
                            </a:rPr>
                            <m:t>4</m:t>
                          </m:r>
                          <m:r>
                            <a:rPr lang="en-IN" sz="1900" i="1">
                              <a:solidFill>
                                <a:schemeClr val="tx1"/>
                              </a:solidFill>
                              <a:latin typeface="Cambria Math" panose="02040503050406030204" pitchFamily="18" charset="0"/>
                            </a:rPr>
                            <m:t>𝜆</m:t>
                          </m:r>
                        </m:den>
                      </m:f>
                      <m:sSup>
                        <m:sSupPr>
                          <m:ctrlPr>
                            <a:rPr lang="en-IN" sz="1900" i="1">
                              <a:solidFill>
                                <a:schemeClr val="tx1"/>
                              </a:solidFill>
                              <a:latin typeface="Cambria Math" panose="02040503050406030204" pitchFamily="18" charset="0"/>
                            </a:rPr>
                          </m:ctrlPr>
                        </m:sSupPr>
                        <m:e>
                          <m:d>
                            <m:dPr>
                              <m:ctrlPr>
                                <a:rPr lang="en-IN" sz="1900" i="1">
                                  <a:solidFill>
                                    <a:schemeClr val="tx1"/>
                                  </a:solidFill>
                                  <a:latin typeface="Cambria Math" panose="02040503050406030204" pitchFamily="18" charset="0"/>
                                </a:rPr>
                              </m:ctrlPr>
                            </m:dPr>
                            <m:e>
                              <m:sSup>
                                <m:sSupPr>
                                  <m:ctrlPr>
                                    <a:rPr lang="en-IN" sz="1900" i="1">
                                      <a:solidFill>
                                        <a:schemeClr val="tx1"/>
                                      </a:solidFill>
                                      <a:latin typeface="Cambria Math" panose="02040503050406030204" pitchFamily="18" charset="0"/>
                                    </a:rPr>
                                  </m:ctrlPr>
                                </m:sSupPr>
                                <m:e>
                                  <m:r>
                                    <a:rPr lang="en-IN" sz="1900" i="1">
                                      <a:solidFill>
                                        <a:schemeClr val="tx1"/>
                                      </a:solidFill>
                                      <a:latin typeface="Cambria Math" panose="02040503050406030204" pitchFamily="18" charset="0"/>
                                    </a:rPr>
                                    <m:t>𝑔</m:t>
                                  </m:r>
                                </m:e>
                                <m:sup>
                                  <m:r>
                                    <a:rPr lang="en-IN" sz="1900" i="1">
                                      <a:solidFill>
                                        <a:schemeClr val="tx1"/>
                                      </a:solidFill>
                                      <a:latin typeface="Cambria Math" panose="02040503050406030204" pitchFamily="18" charset="0"/>
                                    </a:rPr>
                                    <m:t>𝛼𝛽</m:t>
                                  </m:r>
                                </m:sup>
                              </m:sSup>
                              <m:sSub>
                                <m:sSubPr>
                                  <m:ctrlPr>
                                    <a:rPr lang="en-IN" sz="1900" i="1">
                                      <a:solidFill>
                                        <a:schemeClr val="tx1"/>
                                      </a:solidFill>
                                      <a:latin typeface="Cambria Math" panose="02040503050406030204" pitchFamily="18" charset="0"/>
                                    </a:rPr>
                                  </m:ctrlPr>
                                </m:sSubPr>
                                <m:e>
                                  <m:r>
                                    <a:rPr lang="en-IN" sz="1900" i="1">
                                      <a:solidFill>
                                        <a:schemeClr val="tx1"/>
                                      </a:solidFill>
                                      <a:latin typeface="Cambria Math" panose="02040503050406030204" pitchFamily="18" charset="0"/>
                                    </a:rPr>
                                    <m:t>𝜕</m:t>
                                  </m:r>
                                </m:e>
                                <m:sub>
                                  <m:r>
                                    <a:rPr lang="en-IN" sz="1900" i="1">
                                      <a:solidFill>
                                        <a:schemeClr val="tx1"/>
                                      </a:solidFill>
                                      <a:latin typeface="Cambria Math" panose="02040503050406030204" pitchFamily="18" charset="0"/>
                                    </a:rPr>
                                    <m:t>𝛼</m:t>
                                  </m:r>
                                </m:sub>
                              </m:sSub>
                              <m:r>
                                <a:rPr lang="en-IN" sz="1900" i="1">
                                  <a:solidFill>
                                    <a:schemeClr val="tx1"/>
                                  </a:solidFill>
                                  <a:latin typeface="Cambria Math" panose="02040503050406030204" pitchFamily="18" charset="0"/>
                                </a:rPr>
                                <m:t>𝜒</m:t>
                              </m:r>
                              <m:sSub>
                                <m:sSubPr>
                                  <m:ctrlPr>
                                    <a:rPr lang="en-IN" sz="1900" i="1">
                                      <a:solidFill>
                                        <a:schemeClr val="tx1"/>
                                      </a:solidFill>
                                      <a:latin typeface="Cambria Math" panose="02040503050406030204" pitchFamily="18" charset="0"/>
                                    </a:rPr>
                                  </m:ctrlPr>
                                </m:sSubPr>
                                <m:e>
                                  <m:r>
                                    <a:rPr lang="en-IN" sz="1900" i="1">
                                      <a:solidFill>
                                        <a:schemeClr val="tx1"/>
                                      </a:solidFill>
                                      <a:latin typeface="Cambria Math" panose="02040503050406030204" pitchFamily="18" charset="0"/>
                                    </a:rPr>
                                    <m:t>𝜕</m:t>
                                  </m:r>
                                </m:e>
                                <m:sub>
                                  <m:r>
                                    <a:rPr lang="en-IN" sz="1900" i="1">
                                      <a:solidFill>
                                        <a:schemeClr val="tx1"/>
                                      </a:solidFill>
                                      <a:latin typeface="Cambria Math" panose="02040503050406030204" pitchFamily="18" charset="0"/>
                                    </a:rPr>
                                    <m:t>𝛽</m:t>
                                  </m:r>
                                </m:sub>
                              </m:sSub>
                              <m:r>
                                <a:rPr lang="en-IN" sz="1900" i="1">
                                  <a:solidFill>
                                    <a:schemeClr val="tx1"/>
                                  </a:solidFill>
                                  <a:latin typeface="Cambria Math" panose="02040503050406030204" pitchFamily="18" charset="0"/>
                                </a:rPr>
                                <m:t>𝜒</m:t>
                              </m:r>
                              <m:r>
                                <a:rPr lang="en-IN" sz="1900" i="1">
                                  <a:solidFill>
                                    <a:schemeClr val="tx1"/>
                                  </a:solidFill>
                                  <a:latin typeface="Cambria Math" panose="02040503050406030204" pitchFamily="18" charset="0"/>
                                </a:rPr>
                                <m:t>+</m:t>
                              </m:r>
                              <m:sSup>
                                <m:sSupPr>
                                  <m:ctrlPr>
                                    <a:rPr lang="en-IN" sz="1900" i="1">
                                      <a:solidFill>
                                        <a:schemeClr val="tx1"/>
                                      </a:solidFill>
                                      <a:latin typeface="Cambria Math" panose="02040503050406030204" pitchFamily="18" charset="0"/>
                                    </a:rPr>
                                  </m:ctrlPr>
                                </m:sSupPr>
                                <m:e>
                                  <m:r>
                                    <a:rPr lang="en-IN" sz="1900" i="1">
                                      <a:solidFill>
                                        <a:schemeClr val="tx1"/>
                                      </a:solidFill>
                                      <a:latin typeface="Cambria Math" panose="02040503050406030204" pitchFamily="18" charset="0"/>
                                    </a:rPr>
                                    <m:t>𝑚</m:t>
                                  </m:r>
                                </m:e>
                                <m:sup>
                                  <m:r>
                                    <a:rPr lang="en-IN" sz="1900" i="1">
                                      <a:solidFill>
                                        <a:schemeClr val="tx1"/>
                                      </a:solidFill>
                                      <a:latin typeface="Cambria Math" panose="02040503050406030204" pitchFamily="18" charset="0"/>
                                    </a:rPr>
                                    <m:t>2</m:t>
                                  </m:r>
                                </m:sup>
                              </m:sSup>
                            </m:e>
                          </m:d>
                        </m:e>
                        <m:sup>
                          <m:r>
                            <a:rPr lang="en-IN" sz="1900" i="1">
                              <a:solidFill>
                                <a:schemeClr val="tx1"/>
                              </a:solidFill>
                              <a:latin typeface="Cambria Math" panose="02040503050406030204" pitchFamily="18" charset="0"/>
                            </a:rPr>
                            <m:t>2</m:t>
                          </m:r>
                        </m:sup>
                      </m:sSup>
                      <m:r>
                        <a:rPr lang="en-IN" sz="1900" b="0" i="1" smtClean="0">
                          <a:solidFill>
                            <a:schemeClr val="tx1"/>
                          </a:solidFill>
                          <a:latin typeface="Cambria Math" panose="02040503050406030204" pitchFamily="18" charset="0"/>
                        </a:rPr>
                        <m:t>.</m:t>
                      </m:r>
                    </m:oMath>
                  </m:oMathPara>
                </a14:m>
                <a:endParaRPr lang="en-IN" sz="2400" b="1" dirty="0">
                  <a:solidFill>
                    <a:schemeClr val="tx1"/>
                  </a:solidFill>
                  <a:latin typeface="Gabriola" panose="04040605051002020D02" pitchFamily="82" charset="0"/>
                </a:endParaRPr>
              </a:p>
              <a:p>
                <a:pPr marL="0" indent="0" algn="ctr">
                  <a:lnSpc>
                    <a:spcPct val="150000"/>
                  </a:lnSpc>
                  <a:buNone/>
                </a:pPr>
                <a:endParaRPr lang="en-IN" sz="2400" dirty="0">
                  <a:solidFill>
                    <a:srgbClr val="0B2BB5"/>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FEB4F83C-06CC-3CFC-C46F-BD55C195F520}"/>
                  </a:ext>
                </a:extLst>
              </p:cNvPr>
              <p:cNvSpPr>
                <a:spLocks noGrp="1" noRot="1" noChangeAspect="1" noMove="1" noResize="1" noEditPoints="1" noAdjustHandles="1" noChangeArrowheads="1" noChangeShapeType="1" noTextEdit="1"/>
              </p:cNvSpPr>
              <p:nvPr>
                <p:ph idx="1"/>
              </p:nvPr>
            </p:nvSpPr>
            <p:spPr>
              <a:xfrm>
                <a:off x="343667" y="730294"/>
                <a:ext cx="11672408" cy="6026446"/>
              </a:xfrm>
              <a:blipFill>
                <a:blip r:embed="rId2"/>
                <a:stretch>
                  <a:fillRect l="-783" r="-836"/>
                </a:stretch>
              </a:blipFill>
            </p:spPr>
            <p:txBody>
              <a:bodyPr/>
              <a:lstStyle/>
              <a:p>
                <a:r>
                  <a:rPr lang="en-IN">
                    <a:noFill/>
                  </a:rPr>
                  <a:t> </a:t>
                </a:r>
              </a:p>
            </p:txBody>
          </p:sp>
        </mc:Fallback>
      </mc:AlternateContent>
      <p:sp>
        <p:nvSpPr>
          <p:cNvPr id="4" name="Slide Number Placeholder 3">
            <a:extLst>
              <a:ext uri="{FF2B5EF4-FFF2-40B4-BE49-F238E27FC236}">
                <a16:creationId xmlns:a16="http://schemas.microsoft.com/office/drawing/2014/main" id="{97BBDE20-91D1-EBE7-BD23-C37645B3677D}"/>
              </a:ext>
            </a:extLst>
          </p:cNvPr>
          <p:cNvSpPr>
            <a:spLocks noGrp="1"/>
          </p:cNvSpPr>
          <p:nvPr>
            <p:ph type="sldNum" sz="quarter" idx="12"/>
          </p:nvPr>
        </p:nvSpPr>
        <p:spPr/>
        <p:txBody>
          <a:bodyPr/>
          <a:lstStyle/>
          <a:p>
            <a:fld id="{1F389A8C-0E70-4ABF-BB80-974D4641D6A7}" type="slidenum">
              <a:rPr lang="en-IN" smtClean="0"/>
              <a:t>50</a:t>
            </a:fld>
            <a:endParaRPr lang="en-IN" dirty="0"/>
          </a:p>
        </p:txBody>
      </p:sp>
      <p:sp>
        <p:nvSpPr>
          <p:cNvPr id="9" name="Title 1">
            <a:extLst>
              <a:ext uri="{FF2B5EF4-FFF2-40B4-BE49-F238E27FC236}">
                <a16:creationId xmlns:a16="http://schemas.microsoft.com/office/drawing/2014/main" id="{5C423513-1A84-FE40-86C3-E96C2CE30B6E}"/>
              </a:ext>
            </a:extLst>
          </p:cNvPr>
          <p:cNvSpPr>
            <a:spLocks noGrp="1"/>
          </p:cNvSpPr>
          <p:nvPr>
            <p:ph type="title"/>
          </p:nvPr>
        </p:nvSpPr>
        <p:spPr>
          <a:xfrm>
            <a:off x="343667" y="101260"/>
            <a:ext cx="11588537" cy="573800"/>
          </a:xfrm>
        </p:spPr>
        <p:txBody>
          <a:bodyPr>
            <a:noAutofit/>
          </a:bodyPr>
          <a:lstStyle/>
          <a:p>
            <a:r>
              <a:rPr lang="en-IN" sz="3600" b="1" dirty="0">
                <a:solidFill>
                  <a:srgbClr val="532476"/>
                </a:solidFill>
                <a:latin typeface="Bradley Hand ITC" panose="03070402050302030203" pitchFamily="66" charset="0"/>
              </a:rPr>
              <a:t>The relativistic BEC Lagrangian (Additional Slides)</a:t>
            </a:r>
          </a:p>
        </p:txBody>
      </p:sp>
    </p:spTree>
    <p:extLst>
      <p:ext uri="{BB962C8B-B14F-4D97-AF65-F5344CB8AC3E}">
        <p14:creationId xmlns:p14="http://schemas.microsoft.com/office/powerpoint/2010/main" val="37065867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2B918-DE21-A5D9-5708-81014C0ED531}"/>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A517076-0C66-ABB1-E423-D281D9573229}"/>
                  </a:ext>
                </a:extLst>
              </p:cNvPr>
              <p:cNvSpPr>
                <a:spLocks noGrp="1"/>
              </p:cNvSpPr>
              <p:nvPr>
                <p:ph idx="1"/>
              </p:nvPr>
            </p:nvSpPr>
            <p:spPr>
              <a:xfrm>
                <a:off x="343667" y="730294"/>
                <a:ext cx="11672408" cy="6026446"/>
              </a:xfrm>
            </p:spPr>
            <p:txBody>
              <a:bodyPr>
                <a:normAutofit fontScale="92500" lnSpcReduction="20000"/>
              </a:bodyPr>
              <a:lstStyle/>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relativistic action for a Bose-Einstein condensate in curved spacetime takes the form</a:t>
                </a:r>
              </a:p>
              <a:p>
                <a:pPr marL="0" indent="0" algn="ctr">
                  <a:lnSpc>
                    <a:spcPct val="15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m:rPr>
                              <m:sty m:val="p"/>
                            </m:rPr>
                            <a:rPr lang="en-IN" sz="1800" b="0" i="0" smtClean="0">
                              <a:solidFill>
                                <a:schemeClr val="tx1"/>
                              </a:solidFill>
                              <a:latin typeface="Cambria Math" panose="02040503050406030204" pitchFamily="18" charset="0"/>
                            </a:rPr>
                            <m:t>BEC</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𝜆</m:t>
                          </m:r>
                        </m:den>
                      </m:f>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𝑑</m:t>
                          </m:r>
                        </m:e>
                        <m:sup>
                          <m:r>
                            <a:rPr lang="en-IN" sz="1800" b="0" i="1" smtClean="0">
                              <a:solidFill>
                                <a:schemeClr val="tx1"/>
                              </a:solidFill>
                              <a:latin typeface="Cambria Math" panose="02040503050406030204" pitchFamily="18" charset="0"/>
                            </a:rPr>
                            <m:t>4</m:t>
                          </m:r>
                        </m:sup>
                      </m:sSup>
                      <m:r>
                        <a:rPr lang="en-IN" sz="1800" b="0" i="1" smtClean="0">
                          <a:solidFill>
                            <a:schemeClr val="tx1"/>
                          </a:solidFill>
                          <a:latin typeface="Cambria Math" panose="02040503050406030204" pitchFamily="18" charset="0"/>
                        </a:rPr>
                        <m:t>𝑥</m:t>
                      </m:r>
                      <m:d>
                        <m:dPr>
                          <m:ctrlPr>
                            <a:rPr lang="en-IN" sz="1800" b="0" i="1" smtClean="0">
                              <a:solidFill>
                                <a:schemeClr val="tx1"/>
                              </a:solidFill>
                              <a:latin typeface="Cambria Math" panose="02040503050406030204" pitchFamily="18" charset="0"/>
                            </a:rPr>
                          </m:ctrlPr>
                        </m:dPr>
                        <m:e>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3</m:t>
                              </m:r>
                              <m:sSup>
                                <m:sSupPr>
                                  <m:ctrlPr>
                                    <a:rPr lang="en-IN" sz="1800" b="0" i="1"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𝜎</m:t>
                                      </m:r>
                                    </m:e>
                                  </m:acc>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𝑚</m:t>
                                  </m:r>
                                </m:e>
                                <m:sup>
                                  <m:r>
                                    <a:rPr lang="en-IN" sz="1800" b="0" i="1" smtClean="0">
                                      <a:solidFill>
                                        <a:schemeClr val="tx1"/>
                                      </a:solidFill>
                                      <a:latin typeface="Cambria Math" panose="02040503050406030204" pitchFamily="18" charset="0"/>
                                    </a:rPr>
                                    <m:t>2</m:t>
                                  </m:r>
                                </m:sup>
                              </m:sSup>
                            </m:e>
                          </m:d>
                          <m:sSup>
                            <m:sSupPr>
                              <m:ctrlPr>
                                <a:rPr lang="en-IN" sz="1800" b="0" i="1"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𝜋</m:t>
                                  </m:r>
                                </m:e>
                              </m:acc>
                            </m:e>
                            <m:sup>
                              <m:r>
                                <a:rPr lang="en-IN" sz="1800" b="0" i="1" smtClean="0">
                                  <a:solidFill>
                                    <a:schemeClr val="tx1"/>
                                  </a:solidFill>
                                  <a:latin typeface="Cambria Math" panose="02040503050406030204" pitchFamily="18" charset="0"/>
                                </a:rPr>
                                <m:t>2</m:t>
                              </m:r>
                            </m:sup>
                          </m:s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r>
                            <a:rPr lang="en-IN" sz="1800" b="0" i="1" smtClean="0">
                              <a:solidFill>
                                <a:schemeClr val="tx1"/>
                              </a:solidFill>
                              <a:latin typeface="Cambria Math" panose="02040503050406030204" pitchFamily="18" charset="0"/>
                            </a:rPr>
                            <m:t>−</m:t>
                          </m:r>
                          <m:d>
                            <m:dPr>
                              <m:ctrlPr>
                                <a:rPr lang="en-IN" sz="1800" i="1">
                                  <a:solidFill>
                                    <a:schemeClr val="tx1"/>
                                  </a:solidFill>
                                  <a:latin typeface="Cambria Math" panose="02040503050406030204" pitchFamily="18" charset="0"/>
                                </a:rPr>
                              </m:ctrlPr>
                            </m:dPr>
                            <m:e>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𝜎</m:t>
                                      </m:r>
                                    </m:e>
                                  </m:acc>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e>
                          </m:d>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𝑔</m:t>
                              </m:r>
                            </m:e>
                            <m:sub>
                              <m:r>
                                <a:rPr lang="en-IN" sz="1800" b="0" i="1" smtClean="0">
                                  <a:solidFill>
                                    <a:schemeClr val="tx1"/>
                                  </a:solidFill>
                                  <a:latin typeface="Cambria Math" panose="02040503050406030204" pitchFamily="18" charset="0"/>
                                </a:rPr>
                                <m:t>𝑖𝑗</m:t>
                              </m:r>
                            </m:sub>
                          </m:sSub>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m:t>
                              </m:r>
                            </m:e>
                            <m:sup>
                              <m:r>
                                <a:rPr lang="en-IN" sz="1800" b="0" i="1" smtClean="0">
                                  <a:solidFill>
                                    <a:schemeClr val="tx1"/>
                                  </a:solidFill>
                                  <a:latin typeface="Cambria Math" panose="02040503050406030204" pitchFamily="18" charset="0"/>
                                </a:rPr>
                                <m:t>𝑖</m:t>
                              </m:r>
                            </m:sup>
                          </m:sSup>
                          <m:r>
                            <a:rPr lang="en-IN" sz="1800" b="0" i="1" smtClean="0">
                              <a:solidFill>
                                <a:schemeClr val="tx1"/>
                              </a:solidFill>
                              <a:latin typeface="Cambria Math" panose="02040503050406030204" pitchFamily="18" charset="0"/>
                            </a:rPr>
                            <m:t>𝜋</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m:t>
                              </m:r>
                            </m:e>
                            <m:sup>
                              <m:r>
                                <a:rPr lang="en-IN" sz="1800" b="0" i="1" smtClean="0">
                                  <a:solidFill>
                                    <a:schemeClr val="tx1"/>
                                  </a:solidFill>
                                  <a:latin typeface="Cambria Math" panose="02040503050406030204" pitchFamily="18" charset="0"/>
                                </a:rPr>
                                <m:t>𝑗</m:t>
                              </m:r>
                            </m:sup>
                          </m:sSup>
                          <m:r>
                            <a:rPr lang="en-IN" sz="1800" b="0" i="1" smtClean="0">
                              <a:solidFill>
                                <a:schemeClr val="tx1"/>
                              </a:solidFill>
                              <a:latin typeface="Cambria Math" panose="02040503050406030204" pitchFamily="18" charset="0"/>
                            </a:rPr>
                            <m:t>𝜋</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e>
                      </m:d>
                      <m:r>
                        <a:rPr lang="en-IN" sz="1800" b="0" i="1" smtClean="0">
                          <a:solidFill>
                            <a:schemeClr val="tx1"/>
                          </a:solidFill>
                          <a:latin typeface="Cambria Math" panose="02040503050406030204" pitchFamily="18" charset="0"/>
                        </a:rPr>
                        <m:t>.</m:t>
                      </m:r>
                    </m:oMath>
                  </m:oMathPara>
                </a14:m>
                <a:endParaRPr lang="en-IN" sz="2400" dirty="0">
                  <a:solidFill>
                    <a:schemeClr val="tx1"/>
                  </a:solidFill>
                  <a:latin typeface="Gabriola" panose="04040605051002020D02" pitchFamily="82" charset="0"/>
                </a:endParaRPr>
              </a:p>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Lagrangian density from the above equation (ignoring the gravitational fluctuation), reads</a:t>
                </a:r>
              </a:p>
              <a:p>
                <a:pPr marL="0" indent="0" algn="ctr">
                  <a:lnSpc>
                    <a:spcPct val="15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ℒ</m:t>
                          </m:r>
                        </m:e>
                        <m:sub>
                          <m:r>
                            <a:rPr lang="en-IN" sz="1800" b="0" i="1" smtClean="0">
                              <a:solidFill>
                                <a:schemeClr val="tx1"/>
                              </a:solidFill>
                              <a:latin typeface="Cambria Math" panose="02040503050406030204" pitchFamily="18" charset="0"/>
                            </a:rPr>
                            <m:t>𝐵</m:t>
                          </m:r>
                        </m:sub>
                      </m:sSub>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𝜋</m:t>
                              </m:r>
                            </m:e>
                          </m:acc>
                        </m:e>
                        <m:sup>
                          <m:r>
                            <a:rPr lang="en-IN" sz="1800" b="0" i="1" smtClean="0">
                              <a:solidFill>
                                <a:schemeClr val="tx1"/>
                              </a:solidFill>
                              <a:latin typeface="Cambria Math" panose="02040503050406030204" pitchFamily="18" charset="0"/>
                            </a:rPr>
                            <m:t>2</m:t>
                          </m:r>
                        </m:sup>
                      </m:s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r>
                            <a:rPr lang="en-IN" sz="1800" i="1">
                              <a:solidFill>
                                <a:schemeClr val="tx1"/>
                              </a:solidFill>
                              <a:latin typeface="Cambria Math" panose="02040503050406030204" pitchFamily="18" charset="0"/>
                            </a:rPr>
                            <m:t>,</m:t>
                          </m:r>
                          <m:r>
                            <a:rPr lang="en-IN" sz="1800" b="1" i="1">
                              <a:solidFill>
                                <a:schemeClr val="tx1"/>
                              </a:solidFill>
                              <a:latin typeface="Cambria Math" panose="02040503050406030204" pitchFamily="18" charset="0"/>
                            </a:rPr>
                            <m:t>𝒙</m:t>
                          </m:r>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𝜎</m:t>
                                  </m:r>
                                </m:e>
                              </m:acc>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num>
                        <m:den>
                          <m:r>
                            <a:rPr lang="en-IN" sz="1800" i="1">
                              <a:solidFill>
                                <a:schemeClr val="tx1"/>
                              </a:solidFill>
                              <a:latin typeface="Cambria Math" panose="02040503050406030204" pitchFamily="18" charset="0"/>
                            </a:rPr>
                            <m:t>3</m:t>
                          </m:r>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𝜎</m:t>
                                  </m:r>
                                </m:e>
                              </m:acc>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den>
                      </m:f>
                      <m:sSub>
                        <m:sSubPr>
                          <m:ctrlPr>
                            <a:rPr lang="en-IN" sz="1800" i="1">
                              <a:latin typeface="Cambria Math" panose="02040503050406030204" pitchFamily="18" charset="0"/>
                            </a:rPr>
                          </m:ctrlPr>
                        </m:sSubPr>
                        <m:e>
                          <m:r>
                            <a:rPr lang="en-IN" sz="1800" b="0" i="1" smtClean="0">
                              <a:latin typeface="Cambria Math" panose="02040503050406030204" pitchFamily="18" charset="0"/>
                            </a:rPr>
                            <m:t>𝜂</m:t>
                          </m:r>
                        </m:e>
                        <m:sub>
                          <m:r>
                            <a:rPr lang="en-IN" sz="1800" i="1">
                              <a:latin typeface="Cambria Math" panose="02040503050406030204" pitchFamily="18" charset="0"/>
                            </a:rPr>
                            <m:t>𝑖𝑗</m:t>
                          </m:r>
                        </m:sub>
                      </m:sSub>
                      <m:sSup>
                        <m:sSupPr>
                          <m:ctrlPr>
                            <a:rPr lang="en-IN" sz="1800" i="1">
                              <a:latin typeface="Cambria Math" panose="02040503050406030204" pitchFamily="18" charset="0"/>
                            </a:rPr>
                          </m:ctrlPr>
                        </m:sSupPr>
                        <m:e>
                          <m:r>
                            <a:rPr lang="en-IN" sz="1800" i="1">
                              <a:latin typeface="Cambria Math" panose="02040503050406030204" pitchFamily="18" charset="0"/>
                            </a:rPr>
                            <m:t>𝜕</m:t>
                          </m:r>
                        </m:e>
                        <m:sup>
                          <m:r>
                            <a:rPr lang="en-IN" sz="1800" i="1">
                              <a:latin typeface="Cambria Math" panose="02040503050406030204" pitchFamily="18" charset="0"/>
                            </a:rPr>
                            <m:t>𝑖</m:t>
                          </m:r>
                        </m:sup>
                      </m:sSup>
                      <m:r>
                        <a:rPr lang="en-IN" sz="1800" i="1">
                          <a:latin typeface="Cambria Math" panose="02040503050406030204" pitchFamily="18" charset="0"/>
                        </a:rPr>
                        <m:t>𝜋</m:t>
                      </m:r>
                      <m:d>
                        <m:dPr>
                          <m:ctrlPr>
                            <a:rPr lang="en-IN" sz="1800" i="1">
                              <a:latin typeface="Cambria Math" panose="02040503050406030204" pitchFamily="18" charset="0"/>
                            </a:rPr>
                          </m:ctrlPr>
                        </m:dPr>
                        <m:e>
                          <m:r>
                            <a:rPr lang="en-IN" sz="1800" i="1">
                              <a:latin typeface="Cambria Math" panose="02040503050406030204" pitchFamily="18" charset="0"/>
                            </a:rPr>
                            <m:t>𝑡</m:t>
                          </m:r>
                          <m:r>
                            <a:rPr lang="en-IN" sz="1800" i="1">
                              <a:latin typeface="Cambria Math" panose="02040503050406030204" pitchFamily="18" charset="0"/>
                            </a:rPr>
                            <m:t>,</m:t>
                          </m:r>
                          <m:r>
                            <a:rPr lang="en-IN" sz="1800" b="1" i="1">
                              <a:latin typeface="Cambria Math" panose="02040503050406030204" pitchFamily="18" charset="0"/>
                            </a:rPr>
                            <m:t>𝒙</m:t>
                          </m:r>
                        </m:e>
                      </m:d>
                      <m:sSup>
                        <m:sSupPr>
                          <m:ctrlPr>
                            <a:rPr lang="en-IN" sz="1800" i="1">
                              <a:latin typeface="Cambria Math" panose="02040503050406030204" pitchFamily="18" charset="0"/>
                            </a:rPr>
                          </m:ctrlPr>
                        </m:sSupPr>
                        <m:e>
                          <m:r>
                            <a:rPr lang="en-IN" sz="1800" i="1">
                              <a:latin typeface="Cambria Math" panose="02040503050406030204" pitchFamily="18" charset="0"/>
                            </a:rPr>
                            <m:t>𝜕</m:t>
                          </m:r>
                        </m:e>
                        <m:sup>
                          <m:r>
                            <a:rPr lang="en-IN" sz="1800" i="1">
                              <a:latin typeface="Cambria Math" panose="02040503050406030204" pitchFamily="18" charset="0"/>
                            </a:rPr>
                            <m:t>𝑗</m:t>
                          </m:r>
                        </m:sup>
                      </m:sSup>
                      <m:r>
                        <a:rPr lang="en-IN" sz="1800" i="1">
                          <a:latin typeface="Cambria Math" panose="02040503050406030204" pitchFamily="18" charset="0"/>
                        </a:rPr>
                        <m:t>𝜋</m:t>
                      </m:r>
                      <m:d>
                        <m:dPr>
                          <m:ctrlPr>
                            <a:rPr lang="en-IN" sz="1800" i="1">
                              <a:latin typeface="Cambria Math" panose="02040503050406030204" pitchFamily="18" charset="0"/>
                            </a:rPr>
                          </m:ctrlPr>
                        </m:dPr>
                        <m:e>
                          <m:r>
                            <a:rPr lang="en-IN" sz="1800" i="1">
                              <a:latin typeface="Cambria Math" panose="02040503050406030204" pitchFamily="18" charset="0"/>
                            </a:rPr>
                            <m:t>𝑡</m:t>
                          </m:r>
                          <m:r>
                            <a:rPr lang="en-IN" sz="1800" i="1">
                              <a:latin typeface="Cambria Math" panose="02040503050406030204" pitchFamily="18" charset="0"/>
                            </a:rPr>
                            <m:t>,</m:t>
                          </m:r>
                          <m:r>
                            <a:rPr lang="en-IN" sz="1800" b="1" i="1">
                              <a:latin typeface="Cambria Math" panose="02040503050406030204" pitchFamily="18" charset="0"/>
                            </a:rPr>
                            <m:t>𝒙</m:t>
                          </m:r>
                        </m:e>
                      </m:d>
                      <m:r>
                        <a:rPr lang="en-IN" sz="1800" b="0" i="1" smtClean="0">
                          <a:latin typeface="Cambria Math" panose="02040503050406030204" pitchFamily="18" charset="0"/>
                        </a:rPr>
                        <m:t>.</m:t>
                      </m:r>
                    </m:oMath>
                  </m:oMathPara>
                </a14:m>
                <a:endParaRPr lang="en-IN" sz="2400" dirty="0">
                  <a:solidFill>
                    <a:srgbClr val="0B2BB5"/>
                  </a:solidFill>
                  <a:latin typeface="Gabriola" panose="04040605051002020D02" pitchFamily="82" charset="0"/>
                </a:endParaRPr>
              </a:p>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Euler-Lagrange equation corresponding to the above Lagrangian density reads</a:t>
                </a:r>
              </a:p>
              <a:p>
                <a:pPr marL="0" indent="0" algn="just">
                  <a:lnSpc>
                    <a:spcPct val="150000"/>
                  </a:lnSpc>
                  <a:buNone/>
                </a:pPr>
                <a14:m>
                  <m:oMathPara xmlns:m="http://schemas.openxmlformats.org/officeDocument/2006/math">
                    <m:oMathParaPr>
                      <m:jc m:val="centerGroup"/>
                    </m:oMathParaPr>
                    <m:oMath xmlns:m="http://schemas.openxmlformats.org/officeDocument/2006/math">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m:t>
                          </m:r>
                        </m:e>
                        <m:sub>
                          <m:r>
                            <a:rPr lang="en-IN" sz="1800" b="0" i="1" smtClean="0">
                              <a:solidFill>
                                <a:schemeClr val="tx1"/>
                              </a:solidFill>
                              <a:latin typeface="Cambria Math" panose="02040503050406030204" pitchFamily="18" charset="0"/>
                            </a:rPr>
                            <m:t>𝑡</m:t>
                          </m:r>
                        </m:sub>
                        <m:sup>
                          <m:r>
                            <a:rPr lang="en-IN" sz="1800" b="0" i="1" smtClean="0">
                              <a:solidFill>
                                <a:schemeClr val="tx1"/>
                              </a:solidFill>
                              <a:latin typeface="Cambria Math" panose="02040503050406030204" pitchFamily="18" charset="0"/>
                            </a:rPr>
                            <m:t>2</m:t>
                          </m:r>
                        </m:sup>
                      </m:sSubSup>
                      <m:r>
                        <a:rPr lang="en-IN" sz="1800" b="0" i="1" smtClean="0">
                          <a:solidFill>
                            <a:schemeClr val="tx1"/>
                          </a:solidFill>
                          <a:latin typeface="Cambria Math" panose="02040503050406030204" pitchFamily="18" charset="0"/>
                        </a:rPr>
                        <m:t>𝜋</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r>
                        <a:rPr lang="en-IN" sz="1800" i="1">
                          <a:solidFill>
                            <a:schemeClr val="tx1"/>
                          </a:solidFill>
                          <a:latin typeface="Cambria Math" panose="02040503050406030204" pitchFamily="18" charset="0"/>
                        </a:rPr>
                        <m:t>−</m:t>
                      </m:r>
                      <m:f>
                        <m:fPr>
                          <m:ctrlPr>
                            <a:rPr lang="en-IN" sz="1800" i="1">
                              <a:latin typeface="Cambria Math" panose="02040503050406030204" pitchFamily="18" charset="0"/>
                            </a:rPr>
                          </m:ctrlPr>
                        </m:fPr>
                        <m:num>
                          <m:sSup>
                            <m:sSupPr>
                              <m:ctrlPr>
                                <a:rPr lang="en-IN" sz="1800" i="1">
                                  <a:latin typeface="Cambria Math" panose="02040503050406030204" pitchFamily="18" charset="0"/>
                                </a:rPr>
                              </m:ctrlPr>
                            </m:sSupPr>
                            <m:e>
                              <m:acc>
                                <m:accPr>
                                  <m:chr m:val="̃"/>
                                  <m:ctrlPr>
                                    <a:rPr lang="en-IN" sz="1800" i="1">
                                      <a:latin typeface="Cambria Math" panose="02040503050406030204" pitchFamily="18" charset="0"/>
                                    </a:rPr>
                                  </m:ctrlPr>
                                </m:accPr>
                                <m:e>
                                  <m:r>
                                    <a:rPr lang="en-IN" sz="1800" i="1">
                                      <a:latin typeface="Cambria Math" panose="02040503050406030204" pitchFamily="18" charset="0"/>
                                    </a:rPr>
                                    <m:t>𝜎</m:t>
                                  </m:r>
                                </m:e>
                              </m:acc>
                            </m:e>
                            <m:sup>
                              <m:r>
                                <a:rPr lang="en-IN" sz="1800" i="1">
                                  <a:latin typeface="Cambria Math" panose="02040503050406030204" pitchFamily="18" charset="0"/>
                                </a:rPr>
                                <m:t>2</m:t>
                              </m:r>
                            </m:sup>
                          </m:sSup>
                          <m:r>
                            <a:rPr lang="en-IN" sz="1800" i="1">
                              <a:latin typeface="Cambria Math" panose="02040503050406030204" pitchFamily="18" charset="0"/>
                            </a:rPr>
                            <m:t>−</m:t>
                          </m:r>
                          <m:sSup>
                            <m:sSupPr>
                              <m:ctrlPr>
                                <a:rPr lang="en-IN" sz="1800" i="1">
                                  <a:latin typeface="Cambria Math" panose="02040503050406030204" pitchFamily="18" charset="0"/>
                                </a:rPr>
                              </m:ctrlPr>
                            </m:sSupPr>
                            <m:e>
                              <m:r>
                                <a:rPr lang="en-IN" sz="1800" i="1">
                                  <a:latin typeface="Cambria Math" panose="02040503050406030204" pitchFamily="18" charset="0"/>
                                </a:rPr>
                                <m:t>𝑚</m:t>
                              </m:r>
                            </m:e>
                            <m:sup>
                              <m:r>
                                <a:rPr lang="en-IN" sz="1800" i="1">
                                  <a:latin typeface="Cambria Math" panose="02040503050406030204" pitchFamily="18" charset="0"/>
                                </a:rPr>
                                <m:t>2</m:t>
                              </m:r>
                            </m:sup>
                          </m:sSup>
                        </m:num>
                        <m:den>
                          <m:r>
                            <a:rPr lang="en-IN" sz="1800" i="1">
                              <a:latin typeface="Cambria Math" panose="02040503050406030204" pitchFamily="18" charset="0"/>
                            </a:rPr>
                            <m:t>3</m:t>
                          </m:r>
                          <m:sSup>
                            <m:sSupPr>
                              <m:ctrlPr>
                                <a:rPr lang="en-IN" sz="1800" i="1">
                                  <a:latin typeface="Cambria Math" panose="02040503050406030204" pitchFamily="18" charset="0"/>
                                </a:rPr>
                              </m:ctrlPr>
                            </m:sSupPr>
                            <m:e>
                              <m:acc>
                                <m:accPr>
                                  <m:chr m:val="̃"/>
                                  <m:ctrlPr>
                                    <a:rPr lang="en-IN" sz="1800" i="1">
                                      <a:latin typeface="Cambria Math" panose="02040503050406030204" pitchFamily="18" charset="0"/>
                                    </a:rPr>
                                  </m:ctrlPr>
                                </m:accPr>
                                <m:e>
                                  <m:r>
                                    <a:rPr lang="en-IN" sz="1800" i="1">
                                      <a:latin typeface="Cambria Math" panose="02040503050406030204" pitchFamily="18" charset="0"/>
                                    </a:rPr>
                                    <m:t>𝜎</m:t>
                                  </m:r>
                                </m:e>
                              </m:acc>
                            </m:e>
                            <m:sup>
                              <m:r>
                                <a:rPr lang="en-IN" sz="1800" i="1">
                                  <a:latin typeface="Cambria Math" panose="02040503050406030204" pitchFamily="18" charset="0"/>
                                </a:rPr>
                                <m:t>2</m:t>
                              </m:r>
                            </m:sup>
                          </m:sSup>
                          <m:r>
                            <a:rPr lang="en-IN" sz="1800" i="1">
                              <a:latin typeface="Cambria Math" panose="02040503050406030204" pitchFamily="18" charset="0"/>
                            </a:rPr>
                            <m:t>−</m:t>
                          </m:r>
                          <m:sSup>
                            <m:sSupPr>
                              <m:ctrlPr>
                                <a:rPr lang="en-IN" sz="1800" i="1">
                                  <a:latin typeface="Cambria Math" panose="02040503050406030204" pitchFamily="18" charset="0"/>
                                </a:rPr>
                              </m:ctrlPr>
                            </m:sSupPr>
                            <m:e>
                              <m:r>
                                <a:rPr lang="en-IN" sz="1800" i="1">
                                  <a:latin typeface="Cambria Math" panose="02040503050406030204" pitchFamily="18" charset="0"/>
                                </a:rPr>
                                <m:t>𝑚</m:t>
                              </m:r>
                            </m:e>
                            <m:sup>
                              <m:r>
                                <a:rPr lang="en-IN" sz="1800" i="1">
                                  <a:latin typeface="Cambria Math" panose="02040503050406030204" pitchFamily="18" charset="0"/>
                                </a:rPr>
                                <m:t>2</m:t>
                              </m:r>
                            </m:sup>
                          </m:sSup>
                        </m:den>
                      </m:f>
                      <m:sSup>
                        <m:sSupPr>
                          <m:ctrlPr>
                            <a:rPr lang="en-IN" sz="1800" i="1">
                              <a:latin typeface="Cambria Math" panose="02040503050406030204" pitchFamily="18" charset="0"/>
                            </a:rPr>
                          </m:ctrlPr>
                        </m:sSupPr>
                        <m:e>
                          <m:r>
                            <m:rPr>
                              <m:sty m:val="p"/>
                            </m:rPr>
                            <a:rPr lang="en-IN" sz="1800">
                              <a:latin typeface="Cambria Math" panose="02040503050406030204" pitchFamily="18" charset="0"/>
                            </a:rPr>
                            <m:t>∇</m:t>
                          </m:r>
                        </m:e>
                        <m:sup>
                          <m:r>
                            <a:rPr lang="en-IN" sz="1800" i="1">
                              <a:latin typeface="Cambria Math" panose="02040503050406030204" pitchFamily="18" charset="0"/>
                            </a:rPr>
                            <m:t>2</m:t>
                          </m:r>
                        </m:sup>
                      </m:sSup>
                      <m:r>
                        <a:rPr lang="en-IN" sz="1800" i="1">
                          <a:latin typeface="Cambria Math" panose="02040503050406030204" pitchFamily="18" charset="0"/>
                        </a:rPr>
                        <m:t>𝜋</m:t>
                      </m:r>
                      <m:d>
                        <m:dPr>
                          <m:ctrlPr>
                            <a:rPr lang="en-IN" sz="1800" i="1">
                              <a:latin typeface="Cambria Math" panose="02040503050406030204" pitchFamily="18" charset="0"/>
                            </a:rPr>
                          </m:ctrlPr>
                        </m:dPr>
                        <m:e>
                          <m:r>
                            <a:rPr lang="en-IN" sz="1800" i="1">
                              <a:latin typeface="Cambria Math" panose="02040503050406030204" pitchFamily="18" charset="0"/>
                            </a:rPr>
                            <m:t>𝑡</m:t>
                          </m:r>
                          <m:r>
                            <a:rPr lang="en-IN" sz="1800" i="1">
                              <a:latin typeface="Cambria Math" panose="02040503050406030204" pitchFamily="18" charset="0"/>
                            </a:rPr>
                            <m:t>,</m:t>
                          </m:r>
                          <m:r>
                            <a:rPr lang="en-IN" sz="1800" b="1" i="1">
                              <a:latin typeface="Cambria Math" panose="02040503050406030204" pitchFamily="18" charset="0"/>
                            </a:rPr>
                            <m:t>𝒙</m:t>
                          </m:r>
                        </m:e>
                      </m:d>
                      <m:r>
                        <a:rPr lang="en-IN" sz="1800" b="0" i="1" smtClean="0">
                          <a:latin typeface="Cambria Math" panose="02040503050406030204" pitchFamily="18" charset="0"/>
                        </a:rPr>
                        <m:t>=0.</m:t>
                      </m:r>
                    </m:oMath>
                  </m:oMathPara>
                </a14:m>
                <a:endParaRPr lang="en-IN" sz="2400" dirty="0">
                  <a:solidFill>
                    <a:srgbClr val="0B2BB5"/>
                  </a:solidFill>
                  <a:latin typeface="Gabriola" panose="04040605051002020D02" pitchFamily="82" charset="0"/>
                </a:endParaRPr>
              </a:p>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Assuming a solution of the form </a:t>
                </a:r>
                <a14:m>
                  <m:oMath xmlns:m="http://schemas.openxmlformats.org/officeDocument/2006/math">
                    <m:r>
                      <a:rPr lang="en-IN" sz="1800" b="0" i="1" smtClean="0">
                        <a:solidFill>
                          <a:schemeClr val="tx1"/>
                        </a:solidFill>
                        <a:latin typeface="Cambria Math" panose="02040503050406030204" pitchFamily="18" charset="0"/>
                      </a:rPr>
                      <m:t>𝜋</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r>
                      <a:rPr lang="en-IN" sz="1800" b="0" i="1" smtClean="0">
                        <a:solidFill>
                          <a:schemeClr val="tx1"/>
                        </a:solidFill>
                        <a:latin typeface="Cambria Math" panose="02040503050406030204" pitchFamily="18" charset="0"/>
                      </a:rPr>
                      <m:t>∝</m:t>
                    </m:r>
                    <m:r>
                      <m:rPr>
                        <m:sty m:val="p"/>
                      </m:rPr>
                      <a:rPr lang="en-IN" sz="1800" b="0" i="0" smtClean="0">
                        <a:solidFill>
                          <a:schemeClr val="tx1"/>
                        </a:solidFill>
                        <a:latin typeface="Cambria Math" panose="02040503050406030204" pitchFamily="18" charset="0"/>
                      </a:rPr>
                      <m:t>exp</m:t>
                    </m:r>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𝑖</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𝑖</m:t>
                        </m:r>
                        <m:sSub>
                          <m:sSubPr>
                            <m:ctrlPr>
                              <a:rPr lang="en-IN" sz="1800" b="0"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r>
                              <a:rPr lang="en-IN" sz="1800" b="0" i="1" smtClean="0">
                                <a:solidFill>
                                  <a:schemeClr val="tx1"/>
                                </a:solidFill>
                                <a:latin typeface="Cambria Math" panose="02040503050406030204" pitchFamily="18" charset="0"/>
                              </a:rPr>
                              <m:t>𝛽</m:t>
                            </m:r>
                          </m:sub>
                        </m:sSub>
                        <m:r>
                          <a:rPr lang="en-IN" sz="1800" b="0"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e>
                    </m:d>
                  </m:oMath>
                </a14:m>
                <a:r>
                  <a:rPr lang="en-IN" sz="2400" dirty="0">
                    <a:solidFill>
                      <a:srgbClr val="0B2BB5"/>
                    </a:solidFill>
                    <a:latin typeface="Gabriola" panose="04040605051002020D02" pitchFamily="82" charset="0"/>
                  </a:rPr>
                  <a:t>, one can obtain the dispersion relation corresponding to the pseudo-Goldstone bosons as</a:t>
                </a:r>
              </a:p>
              <a:p>
                <a:pPr marL="0" indent="0" algn="just">
                  <a:lnSpc>
                    <a:spcPct val="150000"/>
                  </a:lnSpc>
                  <a:buNone/>
                </a:pPr>
                <a14:m>
                  <m:oMathPara xmlns:m="http://schemas.openxmlformats.org/officeDocument/2006/math">
                    <m:oMathParaPr>
                      <m:jc m:val="centerGroup"/>
                    </m:oMathParaPr>
                    <m:oMath xmlns:m="http://schemas.openxmlformats.org/officeDocument/2006/math">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up>
                          <m:r>
                            <a:rPr lang="en-IN" sz="1800" b="0" i="1" smtClean="0">
                              <a:solidFill>
                                <a:schemeClr val="tx1"/>
                              </a:solidFill>
                              <a:latin typeface="Cambria Math" panose="02040503050406030204" pitchFamily="18" charset="0"/>
                            </a:rPr>
                            <m:t>2</m:t>
                          </m:r>
                        </m:sup>
                      </m:sSubSup>
                      <m:r>
                        <a:rPr lang="en-IN" sz="1800" b="0" i="1" smtClean="0">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𝜎</m:t>
                                  </m:r>
                                </m:e>
                              </m:acc>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num>
                        <m:den>
                          <m:r>
                            <a:rPr lang="en-IN" sz="1800" i="1">
                              <a:solidFill>
                                <a:schemeClr val="tx1"/>
                              </a:solidFill>
                              <a:latin typeface="Cambria Math" panose="02040503050406030204" pitchFamily="18" charset="0"/>
                            </a:rPr>
                            <m:t>3</m:t>
                          </m:r>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𝜎</m:t>
                                  </m:r>
                                </m:e>
                              </m:acc>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den>
                      </m:f>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𝑘</m:t>
                          </m:r>
                        </m:e>
                        <m:sub>
                          <m:r>
                            <a:rPr lang="en-IN" sz="1800" b="0" i="1" smtClean="0">
                              <a:solidFill>
                                <a:schemeClr val="tx1"/>
                              </a:solidFill>
                              <a:latin typeface="Cambria Math" panose="02040503050406030204" pitchFamily="18" charset="0"/>
                            </a:rPr>
                            <m:t>𝛽</m:t>
                          </m:r>
                        </m:sub>
                        <m:sup>
                          <m:r>
                            <a:rPr lang="en-IN" sz="1800" b="0" i="1" smtClean="0">
                              <a:solidFill>
                                <a:schemeClr val="tx1"/>
                              </a:solidFill>
                              <a:latin typeface="Cambria Math" panose="02040503050406030204" pitchFamily="18" charset="0"/>
                            </a:rPr>
                            <m:t>2</m:t>
                          </m:r>
                        </m:sup>
                      </m:sSubSup>
                      <m:r>
                        <a:rPr lang="en-IN" sz="1800" b="0" i="1" smtClean="0">
                          <a:solidFill>
                            <a:schemeClr val="tx1"/>
                          </a:solidFill>
                          <a:latin typeface="Cambria Math" panose="02040503050406030204" pitchFamily="18" charset="0"/>
                        </a:rPr>
                        <m:t>⇒</m:t>
                      </m:r>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𝑐</m:t>
                          </m:r>
                        </m:e>
                        <m:sub>
                          <m:r>
                            <a:rPr lang="en-IN" sz="1800" b="0" i="1" smtClean="0">
                              <a:solidFill>
                                <a:schemeClr val="tx1"/>
                              </a:solidFill>
                              <a:latin typeface="Cambria Math" panose="02040503050406030204" pitchFamily="18" charset="0"/>
                            </a:rPr>
                            <m:t>𝑠</m:t>
                          </m:r>
                        </m:sub>
                        <m:sup>
                          <m:r>
                            <a:rPr lang="en-IN" sz="1800" b="0" i="1" smtClean="0">
                              <a:solidFill>
                                <a:schemeClr val="tx1"/>
                              </a:solidFill>
                              <a:latin typeface="Cambria Math" panose="02040503050406030204" pitchFamily="18" charset="0"/>
                            </a:rPr>
                            <m:t>2</m:t>
                          </m:r>
                        </m:sup>
                      </m:sSub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𝜔</m:t>
                              </m:r>
                            </m:e>
                            <m:sub>
                              <m:r>
                                <a:rPr lang="en-IN" sz="1800" b="0" i="1" smtClean="0">
                                  <a:solidFill>
                                    <a:schemeClr val="tx1"/>
                                  </a:solidFill>
                                  <a:latin typeface="Cambria Math" panose="02040503050406030204" pitchFamily="18" charset="0"/>
                                </a:rPr>
                                <m:t>𝛽</m:t>
                              </m:r>
                            </m:sub>
                            <m:sup>
                              <m:r>
                                <a:rPr lang="en-IN" sz="1800" b="0" i="1" smtClean="0">
                                  <a:solidFill>
                                    <a:schemeClr val="tx1"/>
                                  </a:solidFill>
                                  <a:latin typeface="Cambria Math" panose="02040503050406030204" pitchFamily="18" charset="0"/>
                                </a:rPr>
                                <m:t>2</m:t>
                              </m:r>
                            </m:sup>
                          </m:sSubSup>
                        </m:num>
                        <m:den>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𝑘</m:t>
                              </m:r>
                            </m:e>
                            <m:sub>
                              <m:r>
                                <a:rPr lang="en-IN" sz="1800" b="0" i="1" smtClean="0">
                                  <a:solidFill>
                                    <a:schemeClr val="tx1"/>
                                  </a:solidFill>
                                  <a:latin typeface="Cambria Math" panose="02040503050406030204" pitchFamily="18" charset="0"/>
                                </a:rPr>
                                <m:t>𝛽</m:t>
                              </m:r>
                            </m:sub>
                            <m:sup>
                              <m:r>
                                <a:rPr lang="en-IN" sz="1800" b="0" i="1" smtClean="0">
                                  <a:solidFill>
                                    <a:schemeClr val="tx1"/>
                                  </a:solidFill>
                                  <a:latin typeface="Cambria Math" panose="02040503050406030204" pitchFamily="18" charset="0"/>
                                </a:rPr>
                                <m:t>2</m:t>
                              </m:r>
                            </m:sup>
                          </m:sSubSup>
                        </m:den>
                      </m:f>
                      <m:r>
                        <a:rPr lang="en-IN" sz="1800" b="0" i="1" smtClean="0">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𝜎</m:t>
                                  </m:r>
                                </m:e>
                              </m:acc>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num>
                        <m:den>
                          <m:r>
                            <a:rPr lang="en-IN" sz="1800" i="1">
                              <a:solidFill>
                                <a:schemeClr val="tx1"/>
                              </a:solidFill>
                              <a:latin typeface="Cambria Math" panose="02040503050406030204" pitchFamily="18" charset="0"/>
                            </a:rPr>
                            <m:t>3</m:t>
                          </m:r>
                          <m:sSup>
                            <m:sSupPr>
                              <m:ctrlPr>
                                <a:rPr lang="en-IN" sz="1800" i="1">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𝜎</m:t>
                                  </m:r>
                                </m:e>
                              </m:acc>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den>
                      </m:f>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4A517076-0C66-ABB1-E423-D281D9573229}"/>
                  </a:ext>
                </a:extLst>
              </p:cNvPr>
              <p:cNvSpPr>
                <a:spLocks noGrp="1" noRot="1" noChangeAspect="1" noMove="1" noResize="1" noEditPoints="1" noAdjustHandles="1" noChangeArrowheads="1" noChangeShapeType="1" noTextEdit="1"/>
              </p:cNvSpPr>
              <p:nvPr>
                <p:ph idx="1"/>
              </p:nvPr>
            </p:nvSpPr>
            <p:spPr>
              <a:xfrm>
                <a:off x="343667" y="730294"/>
                <a:ext cx="11672408" cy="6026446"/>
              </a:xfrm>
              <a:blipFill>
                <a:blip r:embed="rId2"/>
                <a:stretch>
                  <a:fillRect l="-574" r="-679"/>
                </a:stretch>
              </a:blipFill>
            </p:spPr>
            <p:txBody>
              <a:bodyPr/>
              <a:lstStyle/>
              <a:p>
                <a:r>
                  <a:rPr lang="en-IN">
                    <a:noFill/>
                  </a:rPr>
                  <a:t> </a:t>
                </a:r>
              </a:p>
            </p:txBody>
          </p:sp>
        </mc:Fallback>
      </mc:AlternateContent>
      <p:sp>
        <p:nvSpPr>
          <p:cNvPr id="4" name="Slide Number Placeholder 3">
            <a:extLst>
              <a:ext uri="{FF2B5EF4-FFF2-40B4-BE49-F238E27FC236}">
                <a16:creationId xmlns:a16="http://schemas.microsoft.com/office/drawing/2014/main" id="{256F7933-12C2-3C24-2662-D8C7C940EC22}"/>
              </a:ext>
            </a:extLst>
          </p:cNvPr>
          <p:cNvSpPr>
            <a:spLocks noGrp="1"/>
          </p:cNvSpPr>
          <p:nvPr>
            <p:ph type="sldNum" sz="quarter" idx="12"/>
          </p:nvPr>
        </p:nvSpPr>
        <p:spPr/>
        <p:txBody>
          <a:bodyPr/>
          <a:lstStyle/>
          <a:p>
            <a:fld id="{1F389A8C-0E70-4ABF-BB80-974D4641D6A7}" type="slidenum">
              <a:rPr lang="en-IN" smtClean="0"/>
              <a:t>51</a:t>
            </a:fld>
            <a:endParaRPr lang="en-IN" dirty="0"/>
          </a:p>
        </p:txBody>
      </p:sp>
      <p:sp>
        <p:nvSpPr>
          <p:cNvPr id="9" name="Title 1">
            <a:extLst>
              <a:ext uri="{FF2B5EF4-FFF2-40B4-BE49-F238E27FC236}">
                <a16:creationId xmlns:a16="http://schemas.microsoft.com/office/drawing/2014/main" id="{5B4E219E-5489-3824-B13F-120A74255B70}"/>
              </a:ext>
            </a:extLst>
          </p:cNvPr>
          <p:cNvSpPr>
            <a:spLocks noGrp="1"/>
          </p:cNvSpPr>
          <p:nvPr>
            <p:ph type="title"/>
          </p:nvPr>
        </p:nvSpPr>
        <p:spPr>
          <a:xfrm>
            <a:off x="343667" y="104329"/>
            <a:ext cx="11588537" cy="615246"/>
          </a:xfrm>
        </p:spPr>
        <p:txBody>
          <a:bodyPr>
            <a:noAutofit/>
          </a:bodyPr>
          <a:lstStyle/>
          <a:p>
            <a:r>
              <a:rPr lang="en-IN" sz="3600" b="1" dirty="0">
                <a:solidFill>
                  <a:srgbClr val="532476"/>
                </a:solidFill>
                <a:latin typeface="Bradley Hand ITC" panose="03070402050302030203" pitchFamily="66" charset="0"/>
              </a:rPr>
              <a:t>The relativistic dispersion relation (Additional Slides)</a:t>
            </a:r>
          </a:p>
        </p:txBody>
      </p:sp>
    </p:spTree>
    <p:extLst>
      <p:ext uri="{BB962C8B-B14F-4D97-AF65-F5344CB8AC3E}">
        <p14:creationId xmlns:p14="http://schemas.microsoft.com/office/powerpoint/2010/main" val="34119425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D4F88E3-AC8F-2BF3-466F-42CAAACE0D21}"/>
              </a:ext>
            </a:extLst>
          </p:cNvPr>
          <p:cNvSpPr txBox="1">
            <a:spLocks/>
          </p:cNvSpPr>
          <p:nvPr/>
        </p:nvSpPr>
        <p:spPr>
          <a:xfrm>
            <a:off x="343667" y="164673"/>
            <a:ext cx="11684682" cy="7988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N" sz="3200" b="1" dirty="0">
                <a:solidFill>
                  <a:srgbClr val="532476"/>
                </a:solidFill>
                <a:latin typeface="Bradley Hand ITC" panose="03070402050302030203" pitchFamily="66" charset="0"/>
              </a:rPr>
              <a:t>Obtaining the critical temperature for the BEC (Additional slides)</a:t>
            </a:r>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71D0811E-A2B2-9BFA-1FD1-5E56FAE7859F}"/>
                  </a:ext>
                </a:extLst>
              </p:cNvPr>
              <p:cNvSpPr txBox="1">
                <a:spLocks/>
              </p:cNvSpPr>
              <p:nvPr/>
            </p:nvSpPr>
            <p:spPr>
              <a:xfrm>
                <a:off x="343667" y="963495"/>
                <a:ext cx="11684682" cy="58177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We start by considering the Lagrangian of a bosonic complex scalar field given by (mostly negative convention used here)</a:t>
                </a:r>
              </a:p>
              <a:p>
                <a:pPr marL="0" indent="0">
                  <a:lnSpc>
                    <a:spcPct val="100000"/>
                  </a:lnSpc>
                  <a:buNone/>
                </a:pPr>
                <a14:m>
                  <m:oMathPara xmlns:m="http://schemas.openxmlformats.org/officeDocument/2006/math">
                    <m:oMathParaPr>
                      <m:jc m:val="centerGroup"/>
                    </m:oMathParaPr>
                    <m:oMath xmlns:m="http://schemas.openxmlformats.org/officeDocument/2006/math">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ℒ</m:t>
                          </m:r>
                        </m:e>
                      </m:acc>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𝑔</m:t>
                          </m:r>
                        </m:e>
                        <m:sub>
                          <m:r>
                            <a:rPr lang="en-IN" sz="1800" b="0" i="1" dirty="0" smtClean="0">
                              <a:solidFill>
                                <a:schemeClr val="tx1"/>
                              </a:solidFill>
                              <a:latin typeface="Cambria Math" panose="02040503050406030204" pitchFamily="18" charset="0"/>
                            </a:rPr>
                            <m:t>𝜇𝜈</m:t>
                          </m:r>
                        </m:sub>
                      </m:sSub>
                      <m:sSup>
                        <m:sSupPr>
                          <m:ctrlPr>
                            <a:rPr lang="en-IN" sz="1800" b="0" i="1" dirty="0" smtClean="0">
                              <a:solidFill>
                                <a:schemeClr val="tx1"/>
                              </a:solidFill>
                              <a:latin typeface="Cambria Math" panose="02040503050406030204" pitchFamily="18" charset="0"/>
                            </a:rPr>
                          </m:ctrlPr>
                        </m:sSupPr>
                        <m:e>
                          <m:r>
                            <m:rPr>
                              <m:sty m:val="p"/>
                            </m:rPr>
                            <a:rPr lang="en-IN" sz="1800" b="0" i="0" dirty="0" smtClean="0">
                              <a:solidFill>
                                <a:schemeClr val="tx1"/>
                              </a:solidFill>
                              <a:latin typeface="Cambria Math" panose="02040503050406030204" pitchFamily="18" charset="0"/>
                            </a:rPr>
                            <m:t>∇</m:t>
                          </m:r>
                        </m:e>
                        <m:sup>
                          <m:r>
                            <a:rPr lang="en-IN" sz="1800" b="0" i="1" dirty="0" smtClean="0">
                              <a:solidFill>
                                <a:schemeClr val="tx1"/>
                              </a:solidFill>
                              <a:latin typeface="Cambria Math" panose="02040503050406030204" pitchFamily="18" charset="0"/>
                            </a:rPr>
                            <m:t>𝜇</m:t>
                          </m:r>
                        </m:sup>
                      </m:sSup>
                      <m:sSup>
                        <m:sSupPr>
                          <m:ctrlPr>
                            <a:rPr lang="en-IN" sz="1800" b="0" i="1" dirty="0" smtClean="0">
                              <a:solidFill>
                                <a:schemeClr val="tx1"/>
                              </a:solidFill>
                              <a:latin typeface="Cambria Math" panose="02040503050406030204" pitchFamily="18" charset="0"/>
                            </a:rPr>
                          </m:ctrlPr>
                        </m:sSup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𝜙</m:t>
                              </m:r>
                            </m:e>
                          </m:acc>
                        </m:e>
                        <m:sup>
                          <m:r>
                            <a:rPr lang="en-IN" sz="1800" b="0" i="1" dirty="0" smtClean="0">
                              <a:solidFill>
                                <a:schemeClr val="tx1"/>
                              </a:solidFill>
                              <a:latin typeface="Cambria Math" panose="02040503050406030204" pitchFamily="18" charset="0"/>
                            </a:rPr>
                            <m:t>†</m:t>
                          </m:r>
                        </m:sup>
                      </m:sSup>
                      <m:sSup>
                        <m:sSupPr>
                          <m:ctrlPr>
                            <a:rPr lang="en-IN" sz="1800" b="0" i="1" dirty="0" smtClean="0">
                              <a:solidFill>
                                <a:schemeClr val="tx1"/>
                              </a:solidFill>
                              <a:latin typeface="Cambria Math" panose="02040503050406030204" pitchFamily="18" charset="0"/>
                            </a:rPr>
                          </m:ctrlPr>
                        </m:sSupPr>
                        <m:e>
                          <m:r>
                            <m:rPr>
                              <m:sty m:val="p"/>
                            </m:rPr>
                            <a:rPr lang="en-IN" sz="1800" b="0" i="0" dirty="0" smtClean="0">
                              <a:solidFill>
                                <a:schemeClr val="tx1"/>
                              </a:solidFill>
                              <a:latin typeface="Cambria Math" panose="02040503050406030204" pitchFamily="18" charset="0"/>
                            </a:rPr>
                            <m:t>∇</m:t>
                          </m:r>
                        </m:e>
                        <m:sup>
                          <m:r>
                            <a:rPr lang="en-IN" sz="1800" b="0" i="1" dirty="0" smtClean="0">
                              <a:solidFill>
                                <a:schemeClr val="tx1"/>
                              </a:solidFill>
                              <a:latin typeface="Cambria Math" panose="02040503050406030204" pitchFamily="18" charset="0"/>
                            </a:rPr>
                            <m:t>𝜈</m:t>
                          </m:r>
                        </m:sup>
                      </m:sSup>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𝜙</m:t>
                          </m:r>
                        </m:e>
                      </m:acc>
                      <m:r>
                        <a:rPr lang="en-IN" sz="1800" b="0" i="1" dirty="0" smtClean="0">
                          <a:solidFill>
                            <a:schemeClr val="tx1"/>
                          </a:solidFill>
                          <a:latin typeface="Cambria Math" panose="02040503050406030204" pitchFamily="18" charset="0"/>
                        </a:rPr>
                        <m:t>−</m:t>
                      </m:r>
                      <m:d>
                        <m:dPr>
                          <m:ctrlPr>
                            <a:rPr lang="en-IN" sz="1800" b="0" i="1" dirty="0" smtClean="0">
                              <a:solidFill>
                                <a:schemeClr val="tx1"/>
                              </a:solidFill>
                              <a:latin typeface="Cambria Math" panose="02040503050406030204" pitchFamily="18" charset="0"/>
                            </a:rPr>
                          </m:ctrlPr>
                        </m:dPr>
                        <m:e>
                          <m:f>
                            <m:fPr>
                              <m:ctrlPr>
                                <a:rPr lang="en-IN" sz="1800" b="0" i="1" dirty="0" smtClean="0">
                                  <a:solidFill>
                                    <a:schemeClr val="tx1"/>
                                  </a:solidFill>
                                  <a:latin typeface="Cambria Math" panose="02040503050406030204" pitchFamily="18" charset="0"/>
                                </a:rPr>
                              </m:ctrlPr>
                            </m:fPr>
                            <m:num>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𝑚</m:t>
                                  </m:r>
                                </m:e>
                                <m:sup>
                                  <m:r>
                                    <a:rPr lang="en-IN" sz="1800" b="0" i="1" dirty="0" smtClean="0">
                                      <a:solidFill>
                                        <a:schemeClr val="tx1"/>
                                      </a:solidFill>
                                      <a:latin typeface="Cambria Math" panose="02040503050406030204" pitchFamily="18" charset="0"/>
                                    </a:rPr>
                                    <m:t>2</m:t>
                                  </m:r>
                                </m:sup>
                              </m:sSup>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𝑐</m:t>
                                  </m:r>
                                </m:e>
                                <m:sup>
                                  <m:r>
                                    <a:rPr lang="en-IN" sz="1800" b="0" i="1" dirty="0" smtClean="0">
                                      <a:solidFill>
                                        <a:schemeClr val="tx1"/>
                                      </a:solidFill>
                                      <a:latin typeface="Cambria Math" panose="02040503050406030204" pitchFamily="18" charset="0"/>
                                    </a:rPr>
                                    <m:t>2</m:t>
                                  </m:r>
                                </m:sup>
                              </m:sSup>
                            </m:num>
                            <m:den>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ℏ</m:t>
                                  </m:r>
                                </m:e>
                                <m:sup>
                                  <m:r>
                                    <a:rPr lang="en-IN" sz="1800" b="0" i="1" dirty="0" smtClean="0">
                                      <a:solidFill>
                                        <a:schemeClr val="tx1"/>
                                      </a:solidFill>
                                      <a:latin typeface="Cambria Math" panose="02040503050406030204" pitchFamily="18" charset="0"/>
                                    </a:rPr>
                                    <m:t>2</m:t>
                                  </m:r>
                                </m:sup>
                              </m:sSup>
                            </m:den>
                          </m:f>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𝑉</m:t>
                          </m:r>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r>
                                <a:rPr lang="en-IN" sz="1800" b="0" i="1" dirty="0" smtClean="0">
                                  <a:solidFill>
                                    <a:schemeClr val="tx1"/>
                                  </a:solidFill>
                                  <a:latin typeface="Cambria Math" panose="02040503050406030204" pitchFamily="18" charset="0"/>
                                </a:rPr>
                                <m:t>,</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𝑥</m:t>
                                  </m:r>
                                </m:e>
                              </m:acc>
                            </m:e>
                          </m:d>
                        </m:e>
                      </m:d>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𝜙</m:t>
                          </m:r>
                        </m:e>
                      </m:acc>
                      <m:r>
                        <a:rPr lang="en-IN" sz="1800" b="0" i="1" dirty="0" smtClean="0">
                          <a:solidFill>
                            <a:schemeClr val="tx1"/>
                          </a:solidFill>
                          <a:latin typeface="Cambria Math" panose="02040503050406030204" pitchFamily="18" charset="0"/>
                        </a:rPr>
                        <m:t>−</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𝑈</m:t>
                          </m:r>
                        </m:e>
                      </m:acc>
                      <m:d>
                        <m:dPr>
                          <m:ctrlPr>
                            <a:rPr lang="en-IN" sz="1800" b="0" i="1" dirty="0" smtClean="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𝜙</m:t>
                              </m:r>
                            </m:e>
                          </m:acc>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𝜆</m:t>
                              </m:r>
                            </m:e>
                            <m:sub>
                              <m:r>
                                <a:rPr lang="en-IN" sz="1800" b="0" i="1" dirty="0" smtClean="0">
                                  <a:solidFill>
                                    <a:schemeClr val="tx1"/>
                                  </a:solidFill>
                                  <a:latin typeface="Cambria Math" panose="02040503050406030204" pitchFamily="18" charset="0"/>
                                </a:rPr>
                                <m:t>𝑗</m:t>
                              </m:r>
                            </m:sub>
                          </m:sSub>
                        </m:e>
                      </m:d>
                      <m:r>
                        <a:rPr lang="en-IN" sz="1800" b="0" i="1" dirty="0" smtClean="0">
                          <a:solidFill>
                            <a:schemeClr val="tx1"/>
                          </a:solidFill>
                          <a:latin typeface="Cambria Math" panose="02040503050406030204" pitchFamily="18" charset="0"/>
                        </a:rPr>
                        <m:t>.</m:t>
                      </m:r>
                    </m:oMath>
                  </m:oMathPara>
                </a14:m>
                <a:endParaRPr lang="en-IN" sz="1800" b="0" dirty="0">
                  <a:solidFill>
                    <a:schemeClr val="tx1"/>
                  </a:solidFill>
                  <a:latin typeface="Gabriola" panose="04040605051002020D02" pitchFamily="82" charset="0"/>
                </a:endParaRPr>
              </a:p>
              <a:p>
                <a:pPr>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In the above equation,</a:t>
                </a:r>
                <a:r>
                  <a:rPr lang="en-IN" sz="2400" dirty="0">
                    <a:solidFill>
                      <a:srgbClr val="8C3434"/>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𝑚</m:t>
                    </m:r>
                  </m:oMath>
                </a14:m>
                <a:r>
                  <a:rPr lang="en-IN" sz="24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is the mass of the bosons (anti-bosons),</a:t>
                </a:r>
                <a:r>
                  <a:rPr lang="en-IN" sz="2400" dirty="0">
                    <a:solidFill>
                      <a:srgbClr val="8C3434"/>
                    </a:solidFill>
                    <a:latin typeface="Gabriola" panose="04040605051002020D02" pitchFamily="82" charset="0"/>
                  </a:rPr>
                  <a:t> </a:t>
                </a:r>
                <a14:m>
                  <m:oMath xmlns:m="http://schemas.openxmlformats.org/officeDocument/2006/math">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𝑉</m:t>
                        </m:r>
                      </m:e>
                    </m:acc>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𝑡</m:t>
                    </m:r>
                    <m:r>
                      <a:rPr lang="en-IN" sz="1800" b="0" i="1" dirty="0" smtClean="0">
                        <a:solidFill>
                          <a:schemeClr val="tx1"/>
                        </a:solidFill>
                        <a:latin typeface="Cambria Math" panose="02040503050406030204" pitchFamily="18" charset="0"/>
                      </a:rPr>
                      <m:t>,</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𝑥</m:t>
                        </m:r>
                      </m:e>
                    </m:acc>
                    <m:r>
                      <a:rPr lang="en-IN" sz="1800" b="0" i="1" dirty="0" smtClean="0">
                        <a:solidFill>
                          <a:schemeClr val="tx1"/>
                        </a:solidFill>
                        <a:latin typeface="Cambria Math" panose="02040503050406030204" pitchFamily="18" charset="0"/>
                      </a:rPr>
                      <m:t>)</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is an external potential with the form of</a:t>
                </a:r>
                <a:r>
                  <a:rPr lang="en-IN" sz="2400" dirty="0">
                    <a:solidFill>
                      <a:srgbClr val="8C3434"/>
                    </a:solidFill>
                    <a:latin typeface="Gabriola" panose="04040605051002020D02" pitchFamily="82" charset="0"/>
                  </a:rPr>
                  <a:t> </a:t>
                </a:r>
                <a14:m>
                  <m:oMath xmlns:m="http://schemas.openxmlformats.org/officeDocument/2006/math">
                    <m:acc>
                      <m:accPr>
                        <m:chr m:val="̂"/>
                        <m:ctrlPr>
                          <a:rPr lang="en-IN" sz="1800" i="1" dirty="0" smtClean="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𝑈</m:t>
                        </m:r>
                      </m:e>
                    </m:acc>
                    <m:d>
                      <m:dPr>
                        <m:ctrlPr>
                          <a:rPr lang="en-IN" sz="1800" i="1" dirty="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r>
                          <a:rPr lang="en-IN" sz="1800" i="1" dirty="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𝜆</m:t>
                            </m:r>
                          </m:e>
                          <m:sub>
                            <m:r>
                              <a:rPr lang="en-IN" sz="1800" i="1" dirty="0">
                                <a:solidFill>
                                  <a:schemeClr val="tx1"/>
                                </a:solidFill>
                                <a:latin typeface="Cambria Math" panose="02040503050406030204" pitchFamily="18" charset="0"/>
                              </a:rPr>
                              <m:t>𝑗</m:t>
                            </m:r>
                          </m:sub>
                        </m:sSub>
                      </m:e>
                    </m:d>
                  </m:oMath>
                </a14:m>
                <a:r>
                  <a:rPr lang="en-IN" sz="1800" dirty="0">
                    <a:solidFill>
                      <a:schemeClr val="tx1"/>
                    </a:solidFill>
                    <a:latin typeface="Gabriola" panose="04040605051002020D02" pitchFamily="82" charset="0"/>
                  </a:rPr>
                  <a:t> (</a:t>
                </a:r>
                <a14:m>
                  <m:oMath xmlns:m="http://schemas.openxmlformats.org/officeDocument/2006/math">
                    <m:r>
                      <a:rPr lang="en-IN" sz="1800" b="0" i="1" dirty="0" smtClean="0">
                        <a:solidFill>
                          <a:schemeClr val="tx1"/>
                        </a:solidFill>
                        <a:latin typeface="Cambria Math" panose="02040503050406030204" pitchFamily="18" charset="0"/>
                      </a:rPr>
                      <m:t>𝑗</m:t>
                    </m:r>
                    <m:r>
                      <a:rPr lang="en-IN" sz="1800" b="0" i="1" dirty="0" smtClean="0">
                        <a:solidFill>
                          <a:schemeClr val="tx1"/>
                        </a:solidFill>
                        <a:latin typeface="Cambria Math" panose="02040503050406030204" pitchFamily="18" charset="0"/>
                      </a:rPr>
                      <m:t>&gt;</m:t>
                    </m:r>
                    <m:r>
                      <a:rPr lang="en-IN" sz="1800" b="0" i="1" dirty="0" smtClean="0">
                        <a:solidFill>
                          <a:schemeClr val="tx1"/>
                        </a:solidFill>
                        <a:latin typeface="Cambria Math" panose="02040503050406030204" pitchFamily="18" charset="0"/>
                      </a:rPr>
                      <m:t>1</m:t>
                    </m:r>
                  </m:oMath>
                </a14:m>
                <a:r>
                  <a:rPr lang="en-IN" sz="1800" dirty="0">
                    <a:solidFill>
                      <a:schemeClr val="tx1"/>
                    </a:solidFill>
                    <a:latin typeface="Gabriola" panose="04040605051002020D02" pitchFamily="82" charset="0"/>
                  </a:rPr>
                  <a:t>)</a:t>
                </a:r>
                <a:r>
                  <a:rPr lang="en-IN" sz="24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given by</a:t>
                </a:r>
                <a:r>
                  <a:rPr lang="en-IN" sz="24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(ideally for a maximum of </a:t>
                </a:r>
                <a14:m>
                  <m:oMath xmlns:m="http://schemas.openxmlformats.org/officeDocument/2006/math">
                    <m:r>
                      <a:rPr lang="en-IN" sz="1800" b="0" i="1" smtClean="0">
                        <a:solidFill>
                          <a:schemeClr val="tx1"/>
                        </a:solidFill>
                        <a:latin typeface="Cambria Math" panose="02040503050406030204" pitchFamily="18" charset="0"/>
                      </a:rPr>
                      <m:t>𝑛</m:t>
                    </m:r>
                  </m:oMath>
                </a14:m>
                <a:r>
                  <a:rPr lang="en-IN" sz="24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particle interaction scenario)</a:t>
                </a:r>
              </a:p>
              <a:p>
                <a:pPr marL="0" indent="0">
                  <a:lnSpc>
                    <a:spcPct val="100000"/>
                  </a:lnSpc>
                  <a:buNone/>
                </a:pPr>
                <a14:m>
                  <m:oMathPara xmlns:m="http://schemas.openxmlformats.org/officeDocument/2006/math">
                    <m:oMathParaPr>
                      <m:jc m:val="centerGroup"/>
                    </m:oMathParaPr>
                    <m:oMath xmlns:m="http://schemas.openxmlformats.org/officeDocument/2006/math">
                      <m:acc>
                        <m:accPr>
                          <m:chr m:val="̂"/>
                          <m:ctrlPr>
                            <a:rPr lang="en-IN" sz="1800" i="1" dirty="0" smtClean="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𝑈</m:t>
                          </m:r>
                        </m:e>
                      </m:acc>
                      <m:d>
                        <m:dPr>
                          <m:ctrlPr>
                            <a:rPr lang="en-IN" sz="1800" i="1" dirty="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r>
                            <a:rPr lang="en-IN" sz="1800" i="1" dirty="0">
                              <a:solidFill>
                                <a:schemeClr val="tx1"/>
                              </a:solidFill>
                              <a:latin typeface="Cambria Math" panose="02040503050406030204" pitchFamily="18" charset="0"/>
                            </a:rPr>
                            <m:t>,</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𝜆</m:t>
                              </m:r>
                            </m:e>
                            <m:sub>
                              <m:r>
                                <a:rPr lang="en-IN" sz="1800" i="1" dirty="0">
                                  <a:solidFill>
                                    <a:schemeClr val="tx1"/>
                                  </a:solidFill>
                                  <a:latin typeface="Cambria Math" panose="02040503050406030204" pitchFamily="18" charset="0"/>
                                </a:rPr>
                                <m:t>𝑗</m:t>
                              </m:r>
                            </m:sub>
                          </m:sSub>
                        </m:e>
                      </m:d>
                      <m:r>
                        <a:rPr lang="en-IN" sz="1800" b="0" i="1" dirty="0" smtClean="0">
                          <a:solidFill>
                            <a:schemeClr val="tx1"/>
                          </a:solidFill>
                          <a:latin typeface="Cambria Math" panose="02040503050406030204" pitchFamily="18" charset="0"/>
                        </a:rPr>
                        <m:t>=</m:t>
                      </m:r>
                      <m:nary>
                        <m:naryPr>
                          <m:chr m:val="∑"/>
                          <m:ctrlPr>
                            <a:rPr lang="en-IN" sz="1800" b="0" i="1" dirty="0" smtClean="0">
                              <a:solidFill>
                                <a:schemeClr val="tx1"/>
                              </a:solidFill>
                              <a:latin typeface="Cambria Math" panose="02040503050406030204" pitchFamily="18" charset="0"/>
                            </a:rPr>
                          </m:ctrlPr>
                        </m:naryPr>
                        <m:sub>
                          <m:r>
                            <a:rPr lang="en-IN" sz="1800" b="0" i="1" dirty="0" smtClean="0">
                              <a:solidFill>
                                <a:schemeClr val="tx1"/>
                              </a:solidFill>
                              <a:latin typeface="Cambria Math" panose="02040503050406030204" pitchFamily="18" charset="0"/>
                            </a:rPr>
                            <m:t>𝑗</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2</m:t>
                          </m:r>
                        </m:sub>
                        <m:sup>
                          <m:r>
                            <a:rPr lang="en-IN" sz="1800" b="0" i="1" dirty="0" smtClean="0">
                              <a:solidFill>
                                <a:schemeClr val="tx1"/>
                              </a:solidFill>
                              <a:latin typeface="Cambria Math" panose="02040503050406030204" pitchFamily="18" charset="0"/>
                            </a:rPr>
                            <m:t>𝑛</m:t>
                          </m:r>
                        </m:sup>
                        <m:e>
                          <m:f>
                            <m:fPr>
                              <m:ctrlPr>
                                <a:rPr lang="en-IN" sz="1800" b="0" i="1" dirty="0" smtClean="0">
                                  <a:solidFill>
                                    <a:schemeClr val="tx1"/>
                                  </a:solidFill>
                                  <a:latin typeface="Cambria Math" panose="02040503050406030204" pitchFamily="18" charset="0"/>
                                </a:rPr>
                              </m:ctrlPr>
                            </m:fPr>
                            <m:num>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𝜆</m:t>
                                  </m:r>
                                </m:e>
                                <m:sub>
                                  <m:r>
                                    <a:rPr lang="en-IN" sz="1800" b="0" i="1" dirty="0" smtClean="0">
                                      <a:solidFill>
                                        <a:schemeClr val="tx1"/>
                                      </a:solidFill>
                                      <a:latin typeface="Cambria Math" panose="02040503050406030204" pitchFamily="18" charset="0"/>
                                    </a:rPr>
                                    <m:t>𝑗</m:t>
                                  </m:r>
                                </m:sub>
                              </m:sSub>
                            </m:num>
                            <m:den>
                              <m:r>
                                <a:rPr lang="en-IN" sz="1800" b="0" i="1" dirty="0" smtClean="0">
                                  <a:solidFill>
                                    <a:schemeClr val="tx1"/>
                                  </a:solidFill>
                                  <a:latin typeface="Cambria Math" panose="02040503050406030204" pitchFamily="18" charset="0"/>
                                </a:rPr>
                                <m:t>𝑗</m:t>
                              </m:r>
                              <m:r>
                                <a:rPr lang="en-IN" sz="1800" b="0" i="1" dirty="0" smtClean="0">
                                  <a:solidFill>
                                    <a:schemeClr val="tx1"/>
                                  </a:solidFill>
                                  <a:latin typeface="Cambria Math" panose="02040503050406030204" pitchFamily="18" charset="0"/>
                                </a:rPr>
                                <m:t>!</m:t>
                              </m:r>
                            </m:den>
                          </m:f>
                          <m:sSup>
                            <m:sSupPr>
                              <m:ctrlPr>
                                <a:rPr lang="en-IN" sz="1800" b="0" i="1" dirty="0" smtClean="0">
                                  <a:solidFill>
                                    <a:schemeClr val="tx1"/>
                                  </a:solidFill>
                                  <a:latin typeface="Cambria Math" panose="02040503050406030204" pitchFamily="18" charset="0"/>
                                </a:rPr>
                              </m:ctrlPr>
                            </m:sSupPr>
                            <m:e>
                              <m:d>
                                <m:dPr>
                                  <m:ctrlPr>
                                    <a:rPr lang="en-IN" sz="1800" b="0" i="1" dirty="0" smtClean="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d>
                            </m:e>
                            <m:sup>
                              <m:r>
                                <a:rPr lang="en-IN" sz="1800" b="0" i="1" dirty="0" smtClean="0">
                                  <a:solidFill>
                                    <a:schemeClr val="tx1"/>
                                  </a:solidFill>
                                  <a:latin typeface="Cambria Math" panose="02040503050406030204" pitchFamily="18" charset="0"/>
                                </a:rPr>
                                <m:t>𝑗</m:t>
                              </m:r>
                            </m:sup>
                          </m:sSup>
                        </m:e>
                      </m:nary>
                      <m:r>
                        <a:rPr lang="en-IN" sz="1800" b="0" i="1" dirty="0" smtClean="0">
                          <a:solidFill>
                            <a:schemeClr val="tx1"/>
                          </a:solidFill>
                          <a:latin typeface="Cambria Math" panose="02040503050406030204" pitchFamily="18" charset="0"/>
                        </a:rPr>
                        <m:t>=</m:t>
                      </m:r>
                      <m:f>
                        <m:fPr>
                          <m:ctrlPr>
                            <a:rPr lang="en-IN" sz="1800" b="0" i="1" dirty="0" smtClean="0">
                              <a:solidFill>
                                <a:schemeClr val="tx1"/>
                              </a:solidFill>
                              <a:latin typeface="Cambria Math" panose="02040503050406030204" pitchFamily="18" charset="0"/>
                            </a:rPr>
                          </m:ctrlPr>
                        </m:fPr>
                        <m:num>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𝜆</m:t>
                              </m:r>
                            </m:e>
                            <m:sub>
                              <m:r>
                                <a:rPr lang="en-IN" sz="1800" b="0" i="1" dirty="0" smtClean="0">
                                  <a:solidFill>
                                    <a:schemeClr val="tx1"/>
                                  </a:solidFill>
                                  <a:latin typeface="Cambria Math" panose="02040503050406030204" pitchFamily="18" charset="0"/>
                                </a:rPr>
                                <m:t>2</m:t>
                              </m:r>
                            </m:sub>
                          </m:sSub>
                        </m:num>
                        <m:den>
                          <m:r>
                            <a:rPr lang="en-IN" sz="1800" b="0" i="1" dirty="0" smtClean="0">
                              <a:solidFill>
                                <a:schemeClr val="tx1"/>
                              </a:solidFill>
                              <a:latin typeface="Cambria Math" panose="02040503050406030204" pitchFamily="18" charset="0"/>
                            </a:rPr>
                            <m:t>2</m:t>
                          </m:r>
                          <m:r>
                            <a:rPr lang="en-IN" sz="1800" b="0" i="1" dirty="0" smtClean="0">
                              <a:solidFill>
                                <a:schemeClr val="tx1"/>
                              </a:solidFill>
                              <a:latin typeface="Cambria Math" panose="02040503050406030204" pitchFamily="18" charset="0"/>
                            </a:rPr>
                            <m:t>!</m:t>
                          </m:r>
                        </m:den>
                      </m:f>
                      <m:sSup>
                        <m:sSupPr>
                          <m:ctrlPr>
                            <a:rPr lang="en-IN" sz="1800" b="0" i="1" dirty="0" smtClean="0">
                              <a:solidFill>
                                <a:schemeClr val="tx1"/>
                              </a:solidFill>
                              <a:latin typeface="Cambria Math" panose="02040503050406030204" pitchFamily="18" charset="0"/>
                            </a:rPr>
                          </m:ctrlPr>
                        </m:sSupPr>
                        <m:e>
                          <m:d>
                            <m:dPr>
                              <m:ctrlPr>
                                <a:rPr lang="en-IN" sz="1800" b="0" i="1" dirty="0" smtClean="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d>
                        </m:e>
                        <m:sup>
                          <m:r>
                            <a:rPr lang="en-IN" sz="1800" b="0" i="1" dirty="0" smtClean="0">
                              <a:solidFill>
                                <a:schemeClr val="tx1"/>
                              </a:solidFill>
                              <a:latin typeface="Cambria Math" panose="02040503050406030204" pitchFamily="18" charset="0"/>
                            </a:rPr>
                            <m:t>2</m:t>
                          </m:r>
                        </m:sup>
                      </m:sSup>
                      <m:r>
                        <a:rPr lang="en-IN" sz="1800" b="0" i="1" dirty="0" smtClean="0">
                          <a:solidFill>
                            <a:schemeClr val="tx1"/>
                          </a:solidFill>
                          <a:latin typeface="Cambria Math" panose="02040503050406030204" pitchFamily="18" charset="0"/>
                        </a:rPr>
                        <m:t>+</m:t>
                      </m:r>
                      <m:f>
                        <m:fPr>
                          <m:ctrlPr>
                            <a:rPr lang="en-IN" sz="1800" b="0" i="1" dirty="0" smtClean="0">
                              <a:solidFill>
                                <a:schemeClr val="tx1"/>
                              </a:solidFill>
                              <a:latin typeface="Cambria Math" panose="02040503050406030204" pitchFamily="18" charset="0"/>
                            </a:rPr>
                          </m:ctrlPr>
                        </m:fPr>
                        <m:num>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𝜆</m:t>
                              </m:r>
                            </m:e>
                            <m:sub>
                              <m:r>
                                <a:rPr lang="en-IN" sz="1800" b="0" i="1" dirty="0" smtClean="0">
                                  <a:solidFill>
                                    <a:schemeClr val="tx1"/>
                                  </a:solidFill>
                                  <a:latin typeface="Cambria Math" panose="02040503050406030204" pitchFamily="18" charset="0"/>
                                </a:rPr>
                                <m:t>3</m:t>
                              </m:r>
                            </m:sub>
                          </m:sSub>
                        </m:num>
                        <m:den>
                          <m:r>
                            <a:rPr lang="en-IN" sz="1800" b="0" i="1" dirty="0" smtClean="0">
                              <a:solidFill>
                                <a:schemeClr val="tx1"/>
                              </a:solidFill>
                              <a:latin typeface="Cambria Math" panose="02040503050406030204" pitchFamily="18" charset="0"/>
                            </a:rPr>
                            <m:t>3</m:t>
                          </m:r>
                          <m:r>
                            <a:rPr lang="en-IN" sz="1800" b="0" i="1" dirty="0" smtClean="0">
                              <a:solidFill>
                                <a:schemeClr val="tx1"/>
                              </a:solidFill>
                              <a:latin typeface="Cambria Math" panose="02040503050406030204" pitchFamily="18" charset="0"/>
                            </a:rPr>
                            <m:t>!</m:t>
                          </m:r>
                        </m:den>
                      </m:f>
                      <m:sSup>
                        <m:sSupPr>
                          <m:ctrlPr>
                            <a:rPr lang="en-IN" sz="1800" b="0" i="1" dirty="0" smtClean="0">
                              <a:solidFill>
                                <a:schemeClr val="tx1"/>
                              </a:solidFill>
                              <a:latin typeface="Cambria Math" panose="02040503050406030204" pitchFamily="18" charset="0"/>
                            </a:rPr>
                          </m:ctrlPr>
                        </m:sSupPr>
                        <m:e>
                          <m:d>
                            <m:dPr>
                              <m:ctrlPr>
                                <a:rPr lang="en-IN" sz="1800" b="0" i="1" dirty="0" smtClean="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d>
                        </m:e>
                        <m:sup>
                          <m:r>
                            <a:rPr lang="en-IN" sz="1800" b="0" i="1" dirty="0" smtClean="0">
                              <a:solidFill>
                                <a:schemeClr val="tx1"/>
                              </a:solidFill>
                              <a:latin typeface="Cambria Math" panose="02040503050406030204" pitchFamily="18" charset="0"/>
                            </a:rPr>
                            <m:t>3</m:t>
                          </m:r>
                        </m:sup>
                      </m:sSup>
                      <m:r>
                        <a:rPr lang="en-IN" sz="1800" b="0" i="1" dirty="0" smtClean="0">
                          <a:solidFill>
                            <a:schemeClr val="tx1"/>
                          </a:solidFill>
                          <a:latin typeface="Cambria Math" panose="02040503050406030204" pitchFamily="18" charset="0"/>
                        </a:rPr>
                        <m:t>+⋯+</m:t>
                      </m:r>
                      <m:f>
                        <m:fPr>
                          <m:ctrlPr>
                            <a:rPr lang="en-IN" sz="1800" i="1" dirty="0">
                              <a:solidFill>
                                <a:schemeClr val="tx1"/>
                              </a:solidFill>
                              <a:latin typeface="Cambria Math" panose="02040503050406030204" pitchFamily="18" charset="0"/>
                            </a:rPr>
                          </m:ctrlPr>
                        </m:fPr>
                        <m:num>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𝜆</m:t>
                              </m:r>
                            </m:e>
                            <m:sub>
                              <m:r>
                                <a:rPr lang="en-IN" sz="1800" b="0" i="1" dirty="0" smtClean="0">
                                  <a:solidFill>
                                    <a:schemeClr val="tx1"/>
                                  </a:solidFill>
                                  <a:latin typeface="Cambria Math" panose="02040503050406030204" pitchFamily="18" charset="0"/>
                                </a:rPr>
                                <m:t>𝑛</m:t>
                              </m:r>
                            </m:sub>
                          </m:sSub>
                        </m:num>
                        <m:den>
                          <m:r>
                            <a:rPr lang="en-IN" sz="1800" b="0" i="1" dirty="0" smtClean="0">
                              <a:solidFill>
                                <a:schemeClr val="tx1"/>
                              </a:solidFill>
                              <a:latin typeface="Cambria Math" panose="02040503050406030204" pitchFamily="18" charset="0"/>
                            </a:rPr>
                            <m:t>𝑛</m:t>
                          </m:r>
                          <m:r>
                            <a:rPr lang="en-IN" sz="1800" i="1" dirty="0">
                              <a:solidFill>
                                <a:schemeClr val="tx1"/>
                              </a:solidFill>
                              <a:latin typeface="Cambria Math" panose="02040503050406030204" pitchFamily="18" charset="0"/>
                            </a:rPr>
                            <m:t>!</m:t>
                          </m:r>
                        </m:den>
                      </m:f>
                      <m:sSup>
                        <m:sSupPr>
                          <m:ctrlPr>
                            <a:rPr lang="en-IN" sz="1800" i="1" dirty="0">
                              <a:solidFill>
                                <a:schemeClr val="tx1"/>
                              </a:solidFill>
                              <a:latin typeface="Cambria Math" panose="02040503050406030204" pitchFamily="18" charset="0"/>
                            </a:rPr>
                          </m:ctrlPr>
                        </m:sSupPr>
                        <m:e>
                          <m:d>
                            <m:dPr>
                              <m:ctrlPr>
                                <a:rPr lang="en-IN" sz="1800" i="1" dirty="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d>
                        </m:e>
                        <m:sup>
                          <m:r>
                            <a:rPr lang="en-IN" sz="1800" b="0" i="1" dirty="0" smtClean="0">
                              <a:solidFill>
                                <a:schemeClr val="tx1"/>
                              </a:solidFill>
                              <a:latin typeface="Cambria Math" panose="02040503050406030204" pitchFamily="18" charset="0"/>
                            </a:rPr>
                            <m:t>𝑛</m:t>
                          </m:r>
                        </m:sup>
                      </m:sSup>
                    </m:oMath>
                  </m:oMathPara>
                </a14:m>
                <a:endParaRPr lang="en-IN" sz="2400" dirty="0">
                  <a:solidFill>
                    <a:srgbClr val="8C3434"/>
                  </a:solidFill>
                  <a:latin typeface="Gabriola" panose="04040605051002020D02" pitchFamily="82" charset="0"/>
                </a:endParaRPr>
              </a:p>
              <a:p>
                <a:pPr marL="0" indent="0">
                  <a:lnSpc>
                    <a:spcPct val="100000"/>
                  </a:lnSpc>
                  <a:buNone/>
                </a:pPr>
                <a:r>
                  <a:rPr lang="en-IN" sz="2400" dirty="0">
                    <a:solidFill>
                      <a:srgbClr val="0B2BB5"/>
                    </a:solidFill>
                    <a:latin typeface="Gabriola" panose="04040605051002020D02" pitchFamily="82" charset="0"/>
                  </a:rPr>
                  <a:t>where the first term in the right-hand side of the above equation denotes two-particle interaction, the next term indicates three-particle interaction and so on. </a:t>
                </a:r>
              </a:p>
              <a:p>
                <a:pPr>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Under a U(1) gauge symmetry </a:t>
                </a:r>
                <a14:m>
                  <m:oMath xmlns:m="http://schemas.openxmlformats.org/officeDocument/2006/math">
                    <m:r>
                      <a:rPr lang="en-IN" sz="1800" b="0" i="1" smtClean="0">
                        <a:solidFill>
                          <a:srgbClr val="0B2BB5"/>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𝜙</m:t>
                            </m:r>
                          </m:e>
                        </m:acc>
                      </m:e>
                      <m:sup>
                        <m:r>
                          <a:rPr lang="en-IN" sz="1800" b="0" i="1" smtClean="0">
                            <a:solidFill>
                              <a:schemeClr val="tx1"/>
                            </a:solidFill>
                            <a:latin typeface="Cambria Math" panose="02040503050406030204" pitchFamily="18" charset="0"/>
                          </a:rPr>
                          <m:t>′</m:t>
                        </m:r>
                      </m:sup>
                    </m:sSup>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𝑖</m:t>
                        </m:r>
                        <m:r>
                          <a:rPr lang="en-IN" sz="1800" b="0" i="1" smtClean="0">
                            <a:solidFill>
                              <a:schemeClr val="tx1"/>
                            </a:solidFill>
                            <a:latin typeface="Cambria Math" panose="02040503050406030204" pitchFamily="18" charset="0"/>
                          </a:rPr>
                          <m:t>𝛼</m:t>
                        </m:r>
                      </m:sup>
                    </m:sSup>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𝜙</m:t>
                        </m:r>
                      </m:e>
                    </m:acc>
                    <m:r>
                      <a:rPr lang="en-IN" sz="1800" b="0" i="1" smtClean="0">
                        <a:solidFill>
                          <a:srgbClr val="0B2BB5"/>
                        </a:solidFill>
                        <a:latin typeface="Cambria Math" panose="02040503050406030204" pitchFamily="18" charset="0"/>
                      </a:rPr>
                      <m:t>)</m:t>
                    </m:r>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the above Lagrangian remains invariant and as a result, one can define a conserved current as well as a conserved charge.</a:t>
                </a:r>
              </a:p>
            </p:txBody>
          </p:sp>
        </mc:Choice>
        <mc:Fallback xmlns="">
          <p:sp>
            <p:nvSpPr>
              <p:cNvPr id="7" name="Content Placeholder 2">
                <a:extLst>
                  <a:ext uri="{FF2B5EF4-FFF2-40B4-BE49-F238E27FC236}">
                    <a16:creationId xmlns:a16="http://schemas.microsoft.com/office/drawing/2014/main" id="{71D0811E-A2B2-9BFA-1FD1-5E56FAE7859F}"/>
                  </a:ext>
                </a:extLst>
              </p:cNvPr>
              <p:cNvSpPr txBox="1">
                <a:spLocks noRot="1" noChangeAspect="1" noMove="1" noResize="1" noEditPoints="1" noAdjustHandles="1" noChangeArrowheads="1" noChangeShapeType="1" noTextEdit="1"/>
              </p:cNvSpPr>
              <p:nvPr/>
            </p:nvSpPr>
            <p:spPr>
              <a:xfrm>
                <a:off x="343667" y="963495"/>
                <a:ext cx="11684682" cy="5817794"/>
              </a:xfrm>
              <a:prstGeom prst="rect">
                <a:avLst/>
              </a:prstGeom>
              <a:blipFill>
                <a:blip r:embed="rId2"/>
                <a:stretch>
                  <a:fillRect l="-782" t="-839"/>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4A7DC74D-8D67-F4AE-5F83-91972DEEB972}"/>
              </a:ext>
            </a:extLst>
          </p:cNvPr>
          <p:cNvSpPr>
            <a:spLocks noGrp="1"/>
          </p:cNvSpPr>
          <p:nvPr>
            <p:ph type="sldNum" sz="quarter" idx="12"/>
          </p:nvPr>
        </p:nvSpPr>
        <p:spPr/>
        <p:txBody>
          <a:bodyPr/>
          <a:lstStyle/>
          <a:p>
            <a:fld id="{1F389A8C-0E70-4ABF-BB80-974D4641D6A7}" type="slidenum">
              <a:rPr lang="en-IN" smtClean="0"/>
              <a:t>52</a:t>
            </a:fld>
            <a:endParaRPr lang="en-IN" dirty="0"/>
          </a:p>
        </p:txBody>
      </p:sp>
    </p:spTree>
    <p:extLst>
      <p:ext uri="{BB962C8B-B14F-4D97-AF65-F5344CB8AC3E}">
        <p14:creationId xmlns:p14="http://schemas.microsoft.com/office/powerpoint/2010/main" val="20645894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6CDBD3-79C0-12F0-E724-F2A067FBA726}"/>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DB114419-3CAB-61F0-7A48-FF5AC34B71FB}"/>
                  </a:ext>
                </a:extLst>
              </p:cNvPr>
              <p:cNvSpPr txBox="1">
                <a:spLocks/>
              </p:cNvSpPr>
              <p:nvPr/>
            </p:nvSpPr>
            <p:spPr>
              <a:xfrm>
                <a:off x="343667" y="963494"/>
                <a:ext cx="11684682" cy="57579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Setting</a:t>
                </a:r>
                <a:r>
                  <a:rPr lang="en-IN" sz="1800" dirty="0">
                    <a:solidFill>
                      <a:srgbClr val="0B2BB5"/>
                    </a:solidFill>
                    <a:latin typeface="Gabriola" panose="04040605051002020D02" pitchFamily="82" charset="0"/>
                  </a:rPr>
                  <a:t>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𝜆</m:t>
                        </m:r>
                      </m:e>
                      <m:sub>
                        <m:r>
                          <a:rPr lang="en-IN" sz="1800" b="0" i="1" smtClean="0">
                            <a:solidFill>
                              <a:schemeClr val="tx1"/>
                            </a:solidFill>
                            <a:latin typeface="Cambria Math" panose="02040503050406030204" pitchFamily="18" charset="0"/>
                          </a:rPr>
                          <m:t>𝑗</m:t>
                        </m:r>
                      </m:sub>
                    </m:sSub>
                    <m:r>
                      <a:rPr lang="en-IN" sz="1800" b="0" i="1" smtClean="0">
                        <a:solidFill>
                          <a:schemeClr val="tx1"/>
                        </a:solidFill>
                        <a:latin typeface="Cambria Math" panose="02040503050406030204" pitchFamily="18" charset="0"/>
                      </a:rPr>
                      <m:t>=0 (∀</m:t>
                    </m:r>
                    <m:r>
                      <a:rPr lang="en-IN" sz="1800" b="0" i="1" smtClean="0">
                        <a:solidFill>
                          <a:schemeClr val="tx1"/>
                        </a:solidFill>
                        <a:latin typeface="Cambria Math" panose="02040503050406030204" pitchFamily="18" charset="0"/>
                      </a:rPr>
                      <m:t>𝑗</m:t>
                    </m:r>
                    <m:r>
                      <a:rPr lang="en-IN" sz="1800" b="0" i="1" smtClean="0">
                        <a:solidFill>
                          <a:schemeClr val="tx1"/>
                        </a:solidFill>
                        <a:latin typeface="Cambria Math" panose="02040503050406030204" pitchFamily="18" charset="0"/>
                      </a:rPr>
                      <m:t>)</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and</a:t>
                </a:r>
                <a:r>
                  <a:rPr lang="en-IN" sz="1800" dirty="0">
                    <a:solidFill>
                      <a:srgbClr val="0B2BB5"/>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𝑉</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=0</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one can write down the conserved current (parameter independent) and conserved charge for the theory as</a:t>
                </a:r>
                <a:endParaRPr lang="en-IN" sz="1800" dirty="0">
                  <a:solidFill>
                    <a:srgbClr val="0B2BB5"/>
                  </a:solidFill>
                  <a:latin typeface="Gabriola" panose="04040605051002020D02" pitchFamily="82" charset="0"/>
                </a:endParaRPr>
              </a:p>
              <a:p>
                <a:pPr marL="0" indent="0">
                  <a:lnSpc>
                    <a:spcPct val="100000"/>
                  </a:lnSpc>
                  <a:spcBef>
                    <a:spcPts val="600"/>
                  </a:spcBef>
                  <a:spcAft>
                    <a:spcPts val="600"/>
                  </a:spcAft>
                  <a:buNone/>
                </a:pPr>
                <a14:m>
                  <m:oMathPara xmlns:m="http://schemas.openxmlformats.org/officeDocument/2006/math">
                    <m:oMathParaPr>
                      <m:jc m:val="centerGroup"/>
                    </m:oMathParaPr>
                    <m:oMath xmlns:m="http://schemas.openxmlformats.org/officeDocument/2006/math">
                      <m:sSup>
                        <m:sSupPr>
                          <m:ctrlPr>
                            <a:rPr lang="en-IN" sz="1800" b="0" i="1"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𝐽</m:t>
                              </m:r>
                            </m:e>
                          </m:acc>
                        </m:e>
                        <m:sup>
                          <m:r>
                            <a:rPr lang="en-IN" sz="1800" b="0" i="1" smtClean="0">
                              <a:solidFill>
                                <a:schemeClr val="tx1"/>
                              </a:solidFill>
                              <a:latin typeface="Cambria Math" panose="02040503050406030204" pitchFamily="18" charset="0"/>
                            </a:rPr>
                            <m:t>𝜇</m:t>
                          </m:r>
                        </m:sup>
                      </m:s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𝑖</m:t>
                      </m:r>
                      <m:d>
                        <m:dPr>
                          <m:ctrlPr>
                            <a:rPr lang="en-IN" sz="1800" b="0" i="1" smtClean="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r>
                                <a:rPr lang="en-IN" sz="1800" b="0" i="1" dirty="0" smtClean="0">
                                  <a:solidFill>
                                    <a:schemeClr val="tx1"/>
                                  </a:solidFill>
                                  <a:latin typeface="Cambria Math" panose="02040503050406030204" pitchFamily="18" charset="0"/>
                                </a:rPr>
                                <m:t>,</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𝑥</m:t>
                                  </m:r>
                                </m:e>
                              </m:acc>
                            </m:e>
                          </m:d>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m:t>
                              </m:r>
                            </m:e>
                            <m:sup>
                              <m:r>
                                <a:rPr lang="en-IN" sz="1800" b="0" i="1" dirty="0" smtClean="0">
                                  <a:solidFill>
                                    <a:schemeClr val="tx1"/>
                                  </a:solidFill>
                                  <a:latin typeface="Cambria Math" panose="02040503050406030204" pitchFamily="18" charset="0"/>
                                </a:rPr>
                                <m:t>𝜇</m:t>
                              </m:r>
                            </m:sup>
                          </m:sSup>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𝜙</m:t>
                              </m:r>
                            </m:e>
                          </m:acc>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d>
                            <m:dPr>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m:t>
                                  </m:r>
                                </m:e>
                                <m:sup>
                                  <m:r>
                                    <a:rPr lang="en-IN" sz="1800" b="0" i="1" smtClean="0">
                                      <a:solidFill>
                                        <a:schemeClr val="tx1"/>
                                      </a:solidFill>
                                      <a:latin typeface="Cambria Math" panose="02040503050406030204" pitchFamily="18" charset="0"/>
                                    </a:rPr>
                                    <m:t>𝜇</m:t>
                                  </m:r>
                                </m:sup>
                              </m:sSup>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𝑡</m:t>
                                  </m:r>
                                  <m:r>
                                    <a:rPr lang="en-IN" sz="1800" i="1" dirty="0">
                                      <a:solidFill>
                                        <a:schemeClr val="tx1"/>
                                      </a:solidFill>
                                      <a:latin typeface="Cambria Math" panose="02040503050406030204" pitchFamily="18" charset="0"/>
                                    </a:rPr>
                                    <m:t>,</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𝑥</m:t>
                                      </m:r>
                                    </m:e>
                                  </m:acc>
                                </m:e>
                              </m:d>
                            </m:e>
                          </m:d>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r>
                                <a:rPr lang="en-IN" sz="1800" i="1">
                                  <a:solidFill>
                                    <a:schemeClr val="tx1"/>
                                  </a:solidFill>
                                  <a:latin typeface="Cambria Math" panose="02040503050406030204" pitchFamily="18" charset="0"/>
                                </a:rPr>
                                <m:t>,</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𝑥</m:t>
                                  </m:r>
                                </m:e>
                              </m:acc>
                            </m:e>
                          </m:d>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𝑖</m:t>
                      </m:r>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𝑡</m:t>
                          </m:r>
                          <m:r>
                            <a:rPr lang="en-IN" sz="1800" i="1" dirty="0">
                              <a:solidFill>
                                <a:schemeClr val="tx1"/>
                              </a:solidFill>
                              <a:latin typeface="Cambria Math" panose="02040503050406030204" pitchFamily="18" charset="0"/>
                            </a:rPr>
                            <m:t>,</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𝑥</m:t>
                              </m:r>
                            </m:e>
                          </m:acc>
                        </m:e>
                      </m:d>
                      <m:sSup>
                        <m:sSupPr>
                          <m:ctrlPr>
                            <a:rPr lang="en-IN" sz="1800" b="0" i="1" smtClean="0">
                              <a:solidFill>
                                <a:schemeClr val="tx1"/>
                              </a:solidFill>
                              <a:latin typeface="Cambria Math" panose="02040503050406030204" pitchFamily="18" charset="0"/>
                            </a:rPr>
                          </m:ctrlPr>
                        </m:sSup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m:t>
                              </m:r>
                            </m:e>
                          </m:acc>
                        </m:e>
                        <m:sup>
                          <m:r>
                            <a:rPr lang="en-IN" sz="1800" b="0" i="1" smtClean="0">
                              <a:solidFill>
                                <a:schemeClr val="tx1"/>
                              </a:solidFill>
                              <a:latin typeface="Cambria Math" panose="02040503050406030204" pitchFamily="18" charset="0"/>
                            </a:rPr>
                            <m:t>𝜇</m:t>
                          </m:r>
                        </m:sup>
                      </m:sSup>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d>
                        <m:dPr>
                          <m:ctrlPr>
                            <a:rPr lang="en-IN" sz="1800" i="1" smtClean="0">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r>
                            <a:rPr lang="en-IN" sz="1800" i="1">
                              <a:solidFill>
                                <a:schemeClr val="tx1"/>
                              </a:solidFill>
                              <a:latin typeface="Cambria Math" panose="02040503050406030204" pitchFamily="18" charset="0"/>
                            </a:rPr>
                            <m:t>,</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𝑥</m:t>
                              </m:r>
                            </m:e>
                          </m:acc>
                        </m:e>
                      </m:d>
                    </m:oMath>
                  </m:oMathPara>
                </a14:m>
                <a:endParaRPr lang="en-IN" sz="1800" i="1" dirty="0">
                  <a:solidFill>
                    <a:schemeClr val="tx1"/>
                  </a:solidFill>
                  <a:latin typeface="Gabriola" panose="04040605051002020D02" pitchFamily="82" charset="0"/>
                </a:endParaRPr>
              </a:p>
              <a:p>
                <a:pPr marL="0" indent="0">
                  <a:lnSpc>
                    <a:spcPct val="100000"/>
                  </a:lnSpc>
                  <a:spcBef>
                    <a:spcPts val="600"/>
                  </a:spcBef>
                  <a:spcAft>
                    <a:spcPts val="600"/>
                  </a:spcAft>
                  <a:buNone/>
                </a:pPr>
                <a14:m>
                  <m:oMathPara xmlns:m="http://schemas.openxmlformats.org/officeDocument/2006/math">
                    <m:oMathParaPr>
                      <m:jc m:val="centerGroup"/>
                    </m:oMathParaPr>
                    <m:oMath xmlns:m="http://schemas.openxmlformats.org/officeDocument/2006/math">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𝑄</m:t>
                          </m:r>
                        </m:e>
                      </m:acc>
                      <m:r>
                        <a:rPr lang="en-IN" sz="1800" b="0" i="1" smtClean="0">
                          <a:solidFill>
                            <a:schemeClr val="tx1"/>
                          </a:solidFill>
                          <a:latin typeface="Cambria Math" panose="02040503050406030204" pitchFamily="18" charset="0"/>
                        </a:rPr>
                        <m:t>=</m:t>
                      </m:r>
                      <m:nary>
                        <m:naryPr>
                          <m:subHide m:val="on"/>
                          <m:supHide m:val="on"/>
                          <m:ctrlPr>
                            <a:rPr lang="en-IN" sz="1800" b="0" i="1" smtClean="0">
                              <a:solidFill>
                                <a:schemeClr val="tx1"/>
                              </a:solidFill>
                              <a:latin typeface="Cambria Math" panose="02040503050406030204" pitchFamily="18" charset="0"/>
                            </a:rPr>
                          </m:ctrlPr>
                        </m:naryPr>
                        <m:sub/>
                        <m:sup/>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𝑑</m:t>
                              </m:r>
                            </m:e>
                            <m:sup>
                              <m:r>
                                <a:rPr lang="en-IN" sz="1800" b="0" i="1" smtClean="0">
                                  <a:solidFill>
                                    <a:schemeClr val="tx1"/>
                                  </a:solidFill>
                                  <a:latin typeface="Cambria Math" panose="02040503050406030204" pitchFamily="18" charset="0"/>
                                </a:rPr>
                                <m:t>3</m:t>
                              </m:r>
                            </m:sup>
                          </m:sSup>
                          <m:r>
                            <a:rPr lang="en-IN" sz="1800" b="0" i="1" smtClean="0">
                              <a:solidFill>
                                <a:schemeClr val="tx1"/>
                              </a:solidFill>
                              <a:latin typeface="Cambria Math" panose="02040503050406030204" pitchFamily="18" charset="0"/>
                            </a:rPr>
                            <m:t>𝑥</m:t>
                          </m:r>
                          <m:sSup>
                            <m:sSupPr>
                              <m:ctrlPr>
                                <a:rPr lang="en-IN" sz="1800" b="0" i="1" dirty="0"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𝐽</m:t>
                                  </m:r>
                                </m:e>
                              </m:acc>
                            </m:e>
                            <m:sup>
                              <m:r>
                                <a:rPr lang="en-IN" sz="1800" b="0" i="1" dirty="0" smtClean="0">
                                  <a:solidFill>
                                    <a:schemeClr val="tx1"/>
                                  </a:solidFill>
                                  <a:latin typeface="Cambria Math" panose="02040503050406030204" pitchFamily="18" charset="0"/>
                                </a:rPr>
                                <m:t>0</m:t>
                              </m:r>
                            </m:sup>
                          </m:sSup>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𝑡</m:t>
                          </m:r>
                          <m:r>
                            <a:rPr lang="en-IN" sz="1800" b="0" i="1" dirty="0" smtClean="0">
                              <a:solidFill>
                                <a:schemeClr val="tx1"/>
                              </a:solidFill>
                              <a:latin typeface="Cambria Math" panose="02040503050406030204" pitchFamily="18" charset="0"/>
                            </a:rPr>
                            <m:t>,</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𝑥</m:t>
                              </m:r>
                            </m:e>
                          </m:acc>
                          <m:r>
                            <a:rPr lang="en-IN" sz="1800" b="0" i="1" dirty="0" smtClean="0">
                              <a:solidFill>
                                <a:schemeClr val="tx1"/>
                              </a:solidFill>
                              <a:latin typeface="Cambria Math" panose="02040503050406030204" pitchFamily="18" charset="0"/>
                            </a:rPr>
                            <m:t>)</m:t>
                          </m:r>
                        </m:e>
                      </m:nary>
                      <m:r>
                        <a:rPr lang="en-IN" sz="1800" b="0" i="1" smtClean="0">
                          <a:solidFill>
                            <a:schemeClr val="tx1"/>
                          </a:solidFill>
                          <a:latin typeface="Cambria Math" panose="02040503050406030204" pitchFamily="18" charset="0"/>
                        </a:rPr>
                        <m:t>=</m:t>
                      </m:r>
                      <m:nary>
                        <m:naryPr>
                          <m:subHide m:val="on"/>
                          <m:supHide m:val="on"/>
                          <m:ctrlPr>
                            <a:rPr lang="en-IN" sz="1800" b="0" i="1" smtClean="0">
                              <a:solidFill>
                                <a:schemeClr val="tx1"/>
                              </a:solidFill>
                              <a:latin typeface="Cambria Math" panose="02040503050406030204" pitchFamily="18" charset="0"/>
                            </a:rPr>
                          </m:ctrlPr>
                        </m:naryPr>
                        <m:sub/>
                        <m:sup/>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𝑑</m:t>
                              </m:r>
                            </m:e>
                            <m:sup>
                              <m:r>
                                <a:rPr lang="en-IN" sz="1800" b="0" i="1" smtClean="0">
                                  <a:solidFill>
                                    <a:schemeClr val="tx1"/>
                                  </a:solidFill>
                                  <a:latin typeface="Cambria Math" panose="02040503050406030204" pitchFamily="18" charset="0"/>
                                </a:rPr>
                                <m:t>3</m:t>
                              </m:r>
                            </m:sup>
                          </m:sSup>
                          <m:r>
                            <a:rPr lang="en-IN" sz="1800" b="0" i="1" smtClean="0">
                              <a:solidFill>
                                <a:schemeClr val="tx1"/>
                              </a:solidFill>
                              <a:latin typeface="Cambria Math" panose="02040503050406030204" pitchFamily="18" charset="0"/>
                            </a:rPr>
                            <m:t>𝑥</m:t>
                          </m:r>
                        </m:e>
                      </m:nary>
                      <m:r>
                        <a:rPr lang="en-IN" sz="1800" i="1">
                          <a:solidFill>
                            <a:schemeClr val="tx1"/>
                          </a:solidFill>
                          <a:latin typeface="Cambria Math" panose="02040503050406030204" pitchFamily="18" charset="0"/>
                        </a:rPr>
                        <m:t>𝑖</m:t>
                      </m:r>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e>
                        <m:sup>
                          <m:r>
                            <a:rPr lang="en-IN" sz="1800" i="1" dirty="0">
                              <a:solidFill>
                                <a:schemeClr val="tx1"/>
                              </a:solidFill>
                              <a:latin typeface="Cambria Math" panose="02040503050406030204" pitchFamily="18" charset="0"/>
                            </a:rPr>
                            <m:t>†</m:t>
                          </m:r>
                        </m:sup>
                      </m:sSup>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𝑡</m:t>
                          </m:r>
                          <m:r>
                            <a:rPr lang="en-IN" sz="1800" i="1" dirty="0">
                              <a:solidFill>
                                <a:schemeClr val="tx1"/>
                              </a:solidFill>
                              <a:latin typeface="Cambria Math" panose="02040503050406030204" pitchFamily="18" charset="0"/>
                            </a:rPr>
                            <m:t>,</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𝑥</m:t>
                              </m:r>
                            </m:e>
                          </m:acc>
                        </m:e>
                      </m:d>
                      <m:sSup>
                        <m:sSupPr>
                          <m:ctrlPr>
                            <a:rPr lang="en-IN" sz="1800" i="1">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m:t>
                              </m:r>
                            </m:e>
                          </m:acc>
                        </m:e>
                        <m:sup>
                          <m:r>
                            <a:rPr lang="en-IN" sz="1800" i="1">
                              <a:solidFill>
                                <a:schemeClr val="tx1"/>
                              </a:solidFill>
                              <a:latin typeface="Cambria Math" panose="02040503050406030204" pitchFamily="18" charset="0"/>
                            </a:rPr>
                            <m:t>𝜇</m:t>
                          </m:r>
                        </m:sup>
                      </m:sSup>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𝜙</m:t>
                          </m:r>
                        </m:e>
                      </m:acc>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r>
                            <a:rPr lang="en-IN" sz="1800" i="1">
                              <a:solidFill>
                                <a:schemeClr val="tx1"/>
                              </a:solidFill>
                              <a:latin typeface="Cambria Math" panose="02040503050406030204" pitchFamily="18" charset="0"/>
                            </a:rPr>
                            <m:t>,</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0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It is now possible to express the complex scalar field and its complex conjugate in terms of the creation and annihilation operators of the bosons and anti-bosons as</a:t>
                </a:r>
              </a:p>
              <a:p>
                <a:pPr marL="0" indent="0">
                  <a:lnSpc>
                    <a:spcPct val="100000"/>
                  </a:lnSpc>
                  <a:spcBef>
                    <a:spcPts val="600"/>
                  </a:spcBef>
                  <a:spcAft>
                    <a:spcPts val="600"/>
                  </a:spcAft>
                  <a:buNone/>
                </a:pPr>
                <a14:m>
                  <m:oMathPara xmlns:m="http://schemas.openxmlformats.org/officeDocument/2006/math">
                    <m:oMathParaPr>
                      <m:jc m:val="centerGroup"/>
                    </m:oMathParaPr>
                    <m:oMath xmlns:m="http://schemas.openxmlformats.org/officeDocument/2006/math">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𝜙</m:t>
                          </m:r>
                        </m:e>
                      </m:acc>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𝑡</m:t>
                          </m:r>
                          <m:r>
                            <a:rPr lang="en-IN" sz="1800" b="0" i="1" dirty="0" smtClean="0">
                              <a:solidFill>
                                <a:schemeClr val="tx1"/>
                              </a:solidFill>
                              <a:latin typeface="Cambria Math" panose="02040503050406030204" pitchFamily="18" charset="0"/>
                            </a:rPr>
                            <m:t>,</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𝑥</m:t>
                              </m:r>
                            </m:e>
                          </m:acc>
                        </m:e>
                      </m:d>
                      <m:r>
                        <a:rPr lang="en-IN" sz="1800" b="0" i="1" dirty="0" smtClean="0">
                          <a:solidFill>
                            <a:schemeClr val="tx1"/>
                          </a:solidFill>
                          <a:latin typeface="Cambria Math" panose="02040503050406030204" pitchFamily="18" charset="0"/>
                        </a:rPr>
                        <m:t>=</m:t>
                      </m:r>
                      <m:nary>
                        <m:naryPr>
                          <m:subHide m:val="on"/>
                          <m:supHide m:val="on"/>
                          <m:ctrlPr>
                            <a:rPr lang="en-IN" sz="1800" b="0" i="1" dirty="0" smtClean="0">
                              <a:solidFill>
                                <a:schemeClr val="tx1"/>
                              </a:solidFill>
                              <a:latin typeface="Cambria Math" panose="02040503050406030204" pitchFamily="18" charset="0"/>
                            </a:rPr>
                          </m:ctrlPr>
                        </m:naryPr>
                        <m:sub/>
                        <m:sup/>
                        <m:e>
                          <m:f>
                            <m:fPr>
                              <m:ctrlPr>
                                <a:rPr lang="en-IN" sz="1800" b="0" i="1" dirty="0" smtClean="0">
                                  <a:solidFill>
                                    <a:schemeClr val="tx1"/>
                                  </a:solidFill>
                                  <a:latin typeface="Cambria Math" panose="02040503050406030204" pitchFamily="18" charset="0"/>
                                </a:rPr>
                              </m:ctrlPr>
                            </m:fPr>
                            <m:num>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𝑑</m:t>
                                  </m:r>
                                </m:e>
                                <m:sup>
                                  <m:r>
                                    <a:rPr lang="en-IN" sz="1800" b="0" i="1" dirty="0" smtClean="0">
                                      <a:solidFill>
                                        <a:schemeClr val="tx1"/>
                                      </a:solidFill>
                                      <a:latin typeface="Cambria Math" panose="02040503050406030204" pitchFamily="18" charset="0"/>
                                    </a:rPr>
                                    <m:t>3</m:t>
                                  </m:r>
                                </m:sup>
                              </m:sSup>
                              <m:r>
                                <a:rPr lang="en-IN" sz="1800" b="0" i="1" dirty="0" smtClean="0">
                                  <a:solidFill>
                                    <a:schemeClr val="tx1"/>
                                  </a:solidFill>
                                  <a:latin typeface="Cambria Math" panose="02040503050406030204" pitchFamily="18" charset="0"/>
                                </a:rPr>
                                <m:t>𝑘</m:t>
                              </m:r>
                            </m:num>
                            <m:den>
                              <m:rad>
                                <m:radPr>
                                  <m:degHide m:val="on"/>
                                  <m:ctrlPr>
                                    <a:rPr lang="en-IN" sz="1800" b="0" i="1" dirty="0" smtClean="0">
                                      <a:solidFill>
                                        <a:schemeClr val="tx1"/>
                                      </a:solidFill>
                                      <a:latin typeface="Cambria Math" panose="02040503050406030204" pitchFamily="18" charset="0"/>
                                    </a:rPr>
                                  </m:ctrlPr>
                                </m:radPr>
                                <m:deg/>
                                <m:e>
                                  <m:sSup>
                                    <m:sSupPr>
                                      <m:ctrlPr>
                                        <a:rPr lang="en-IN" sz="1800" b="0" i="1" dirty="0" smtClean="0">
                                          <a:solidFill>
                                            <a:schemeClr val="tx1"/>
                                          </a:solidFill>
                                          <a:latin typeface="Cambria Math" panose="02040503050406030204" pitchFamily="18" charset="0"/>
                                        </a:rPr>
                                      </m:ctrlPr>
                                    </m:sSupPr>
                                    <m:e>
                                      <m:d>
                                        <m:dPr>
                                          <m:ctrlPr>
                                            <a:rPr lang="en-IN" sz="1800" b="0" i="1" dirty="0" smtClean="0">
                                              <a:solidFill>
                                                <a:schemeClr val="tx1"/>
                                              </a:solidFill>
                                              <a:latin typeface="Cambria Math" panose="02040503050406030204" pitchFamily="18" charset="0"/>
                                            </a:rPr>
                                          </m:ctrlPr>
                                        </m:dPr>
                                        <m:e>
                                          <m:r>
                                            <a:rPr lang="en-IN" sz="1800" b="0" i="1" dirty="0" smtClean="0">
                                              <a:solidFill>
                                                <a:schemeClr val="tx1"/>
                                              </a:solidFill>
                                              <a:latin typeface="Cambria Math" panose="02040503050406030204" pitchFamily="18" charset="0"/>
                                            </a:rPr>
                                            <m:t>2</m:t>
                                          </m:r>
                                          <m:r>
                                            <a:rPr lang="en-IN" sz="1800" b="0" i="1" dirty="0" smtClean="0">
                                              <a:solidFill>
                                                <a:schemeClr val="tx1"/>
                                              </a:solidFill>
                                              <a:latin typeface="Cambria Math" panose="02040503050406030204" pitchFamily="18" charset="0"/>
                                            </a:rPr>
                                            <m:t>𝜋</m:t>
                                          </m:r>
                                        </m:e>
                                      </m:d>
                                    </m:e>
                                    <m:sup>
                                      <m:r>
                                        <a:rPr lang="en-IN" sz="1800" b="0" i="1" dirty="0" smtClean="0">
                                          <a:solidFill>
                                            <a:schemeClr val="tx1"/>
                                          </a:solidFill>
                                          <a:latin typeface="Cambria Math" panose="02040503050406030204" pitchFamily="18" charset="0"/>
                                        </a:rPr>
                                        <m:t>3</m:t>
                                      </m:r>
                                    </m:sup>
                                  </m:sSup>
                                  <m:r>
                                    <a:rPr lang="en-IN" sz="1800" b="0" i="1" dirty="0" smtClean="0">
                                      <a:solidFill>
                                        <a:schemeClr val="tx1"/>
                                      </a:solidFill>
                                      <a:latin typeface="Cambria Math" panose="02040503050406030204" pitchFamily="18" charset="0"/>
                                    </a:rPr>
                                    <m:t>2</m:t>
                                  </m:r>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𝑘</m:t>
                                      </m:r>
                                    </m:e>
                                    <m:sup>
                                      <m:r>
                                        <a:rPr lang="en-IN" sz="1800" b="0" i="1" dirty="0" smtClean="0">
                                          <a:solidFill>
                                            <a:schemeClr val="tx1"/>
                                          </a:solidFill>
                                          <a:latin typeface="Cambria Math" panose="02040503050406030204" pitchFamily="18" charset="0"/>
                                        </a:rPr>
                                        <m:t>0</m:t>
                                      </m:r>
                                    </m:sup>
                                  </m:sSup>
                                </m:e>
                              </m:rad>
                            </m:den>
                          </m:f>
                          <m:d>
                            <m:dPr>
                              <m:begChr m:val="["/>
                              <m:endChr m:val="]"/>
                              <m:ctrlPr>
                                <a:rPr lang="en-IN" sz="1800" b="0" i="1" dirty="0" smtClean="0">
                                  <a:solidFill>
                                    <a:schemeClr val="tx1"/>
                                  </a:solidFill>
                                  <a:latin typeface="Cambria Math" panose="02040503050406030204" pitchFamily="18" charset="0"/>
                                </a:rPr>
                              </m:ctrlPr>
                            </m:dPr>
                            <m:e>
                              <m:sSup>
                                <m:sSupPr>
                                  <m:ctrlPr>
                                    <a:rPr lang="en-IN" sz="1800" b="0" i="1" dirty="0" smtClean="0">
                                      <a:solidFill>
                                        <a:schemeClr val="tx1"/>
                                      </a:solidFill>
                                      <a:latin typeface="Cambria Math" panose="02040503050406030204" pitchFamily="18" charset="0"/>
                                    </a:rPr>
                                  </m:ctrlPr>
                                </m:sSupPr>
                                <m:e>
                                  <m:r>
                                    <a:rPr lang="en-IN" sz="1800" b="0" i="1" dirty="0" smtClean="0">
                                      <a:solidFill>
                                        <a:schemeClr val="tx1"/>
                                      </a:solidFill>
                                      <a:latin typeface="Cambria Math" panose="02040503050406030204" pitchFamily="18" charset="0"/>
                                    </a:rPr>
                                    <m:t>𝑒</m:t>
                                  </m:r>
                                </m:e>
                                <m:sup>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𝑖</m:t>
                                  </m:r>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𝑘</m:t>
                                      </m:r>
                                    </m:e>
                                    <m:sub>
                                      <m:r>
                                        <a:rPr lang="en-IN" sz="1800" b="0" i="1" dirty="0" smtClean="0">
                                          <a:solidFill>
                                            <a:schemeClr val="tx1"/>
                                          </a:solidFill>
                                          <a:latin typeface="Cambria Math" panose="02040503050406030204" pitchFamily="18" charset="0"/>
                                        </a:rPr>
                                        <m:t>𝜇</m:t>
                                      </m:r>
                                    </m:sub>
                                  </m:sSub>
                                  <m:sSup>
                                    <m:sSupPr>
                                      <m:ctrlPr>
                                        <a:rPr lang="en-IN" sz="1800" b="0" i="1" dirty="0" smtClean="0">
                                          <a:solidFill>
                                            <a:schemeClr val="tx1"/>
                                          </a:solidFill>
                                          <a:latin typeface="Cambria Math" panose="02040503050406030204" pitchFamily="18" charset="0"/>
                                        </a:rPr>
                                      </m:ctrlPr>
                                    </m:sSupPr>
                                    <m:e>
                                      <m:r>
                                        <m:rPr>
                                          <m:sty m:val="p"/>
                                        </m:rPr>
                                        <a:rPr lang="en-IN" sz="1800" b="0" i="1" dirty="0" smtClean="0">
                                          <a:solidFill>
                                            <a:schemeClr val="tx1"/>
                                          </a:solidFill>
                                          <a:latin typeface="Cambria Math" panose="02040503050406030204" pitchFamily="18" charset="0"/>
                                        </a:rPr>
                                        <m:t>x</m:t>
                                      </m:r>
                                    </m:e>
                                    <m:sup>
                                      <m:r>
                                        <a:rPr lang="en-IN" sz="1800" b="0" i="1" dirty="0" smtClean="0">
                                          <a:solidFill>
                                            <a:schemeClr val="tx1"/>
                                          </a:solidFill>
                                          <a:latin typeface="Cambria Math" panose="02040503050406030204" pitchFamily="18" charset="0"/>
                                        </a:rPr>
                                        <m:t>𝜇</m:t>
                                      </m:r>
                                    </m:sup>
                                  </m:sSup>
                                </m:sup>
                              </m:sSup>
                              <m:r>
                                <a:rPr lang="en-IN" sz="1800" b="0" i="1" dirty="0" smtClean="0">
                                  <a:solidFill>
                                    <a:schemeClr val="tx1"/>
                                  </a:solidFill>
                                  <a:latin typeface="Cambria Math" panose="02040503050406030204" pitchFamily="18" charset="0"/>
                                </a:rPr>
                                <m:t> </m:t>
                              </m:r>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𝑎</m:t>
                                  </m:r>
                                </m:e>
                              </m:acc>
                              <m:d>
                                <m:dPr>
                                  <m:ctrlPr>
                                    <a:rPr lang="en-IN" sz="1800" b="1" i="1" dirty="0" smtClean="0">
                                      <a:solidFill>
                                        <a:schemeClr val="tx1"/>
                                      </a:solidFill>
                                      <a:latin typeface="Cambria Math" panose="02040503050406030204" pitchFamily="18" charset="0"/>
                                    </a:rPr>
                                  </m:ctrlPr>
                                </m:dPr>
                                <m:e>
                                  <m:acc>
                                    <m:accPr>
                                      <m:chr m:val="⃗"/>
                                      <m:ctrlPr>
                                        <a:rPr lang="en-IN" sz="1800" b="1"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𝑘</m:t>
                                      </m:r>
                                    </m:e>
                                  </m:acc>
                                </m:e>
                              </m:d>
                              <m:r>
                                <a:rPr lang="en-IN" sz="1800" b="1" i="1" dirty="0" smtClean="0">
                                  <a:solidFill>
                                    <a:schemeClr val="tx1"/>
                                  </a:solidFill>
                                  <a:latin typeface="Cambria Math" panose="02040503050406030204" pitchFamily="18" charset="0"/>
                                </a:rPr>
                                <m:t>+</m:t>
                              </m:r>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𝑒</m:t>
                                  </m:r>
                                </m:e>
                                <m:sup>
                                  <m:r>
                                    <a:rPr lang="en-IN" sz="1800" i="1" dirty="0">
                                      <a:solidFill>
                                        <a:schemeClr val="tx1"/>
                                      </a:solidFill>
                                      <a:latin typeface="Cambria Math" panose="02040503050406030204" pitchFamily="18" charset="0"/>
                                    </a:rPr>
                                    <m:t>𝑖</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𝑘</m:t>
                                      </m:r>
                                    </m:e>
                                    <m:sub>
                                      <m:r>
                                        <a:rPr lang="en-IN" sz="1800" i="1" dirty="0">
                                          <a:solidFill>
                                            <a:schemeClr val="tx1"/>
                                          </a:solidFill>
                                          <a:latin typeface="Cambria Math" panose="02040503050406030204" pitchFamily="18" charset="0"/>
                                        </a:rPr>
                                        <m:t>𝜇</m:t>
                                      </m:r>
                                    </m:sub>
                                  </m:sSub>
                                  <m:sSup>
                                    <m:sSupPr>
                                      <m:ctrlPr>
                                        <a:rPr lang="en-IN" sz="1800" i="1" dirty="0">
                                          <a:solidFill>
                                            <a:schemeClr val="tx1"/>
                                          </a:solidFill>
                                          <a:latin typeface="Cambria Math" panose="02040503050406030204" pitchFamily="18" charset="0"/>
                                        </a:rPr>
                                      </m:ctrlPr>
                                    </m:sSupPr>
                                    <m:e>
                                      <m:r>
                                        <m:rPr>
                                          <m:sty m:val="p"/>
                                        </m:rPr>
                                        <a:rPr lang="en-IN" sz="1800" i="1" dirty="0">
                                          <a:solidFill>
                                            <a:schemeClr val="tx1"/>
                                          </a:solidFill>
                                          <a:latin typeface="Cambria Math" panose="02040503050406030204" pitchFamily="18" charset="0"/>
                                        </a:rPr>
                                        <m:t>x</m:t>
                                      </m:r>
                                    </m:e>
                                    <m:sup>
                                      <m:r>
                                        <a:rPr lang="en-IN" sz="1800" i="1" dirty="0">
                                          <a:solidFill>
                                            <a:schemeClr val="tx1"/>
                                          </a:solidFill>
                                          <a:latin typeface="Cambria Math" panose="02040503050406030204" pitchFamily="18" charset="0"/>
                                        </a:rPr>
                                        <m:t>𝜇</m:t>
                                      </m:r>
                                    </m:sup>
                                  </m:sSup>
                                </m:sup>
                              </m:sSup>
                              <m:r>
                                <a:rPr lang="en-IN" sz="1800" i="1" dirty="0">
                                  <a:solidFill>
                                    <a:schemeClr val="tx1"/>
                                  </a:solidFill>
                                  <a:latin typeface="Cambria Math" panose="02040503050406030204" pitchFamily="18" charset="0"/>
                                </a:rPr>
                                <m:t> </m:t>
                              </m:r>
                              <m:sSup>
                                <m:sSupPr>
                                  <m:ctrlPr>
                                    <a:rPr lang="en-IN" sz="1800" b="0" i="1" dirty="0" smtClean="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𝑏</m:t>
                                      </m:r>
                                    </m:e>
                                  </m:acc>
                                </m:e>
                                <m:sup>
                                  <m:r>
                                    <a:rPr lang="en-IN" sz="1800" b="0" i="1" dirty="0" smtClean="0">
                                      <a:solidFill>
                                        <a:schemeClr val="tx1"/>
                                      </a:solidFill>
                                      <a:latin typeface="Cambria Math" panose="02040503050406030204" pitchFamily="18" charset="0"/>
                                    </a:rPr>
                                    <m:t>†</m:t>
                                  </m:r>
                                </m:sup>
                              </m:sSup>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e>
                          </m:d>
                        </m:e>
                      </m:nary>
                      <m:r>
                        <a:rPr lang="en-IN" sz="1800" b="0" i="1" dirty="0" smtClean="0">
                          <a:solidFill>
                            <a:schemeClr val="tx1"/>
                          </a:solidFill>
                          <a:latin typeface="Cambria Math" panose="02040503050406030204" pitchFamily="18" charset="0"/>
                        </a:rPr>
                        <m:t>,  </m:t>
                      </m:r>
                      <m:sSup>
                        <m:sSupPr>
                          <m:ctrlPr>
                            <a:rPr lang="en-IN" sz="1800" b="0" i="1" smtClean="0">
                              <a:solidFill>
                                <a:schemeClr val="tx1"/>
                              </a:solidFill>
                              <a:latin typeface="Cambria Math" panose="02040503050406030204" pitchFamily="18" charset="0"/>
                            </a:rPr>
                          </m:ctrlPr>
                        </m:sSupPr>
                        <m:e>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𝜙</m:t>
                              </m:r>
                            </m:e>
                          </m:acc>
                        </m:e>
                        <m:sup>
                          <m:r>
                            <a:rPr lang="en-IN" sz="1800" b="0" i="1" smtClean="0">
                              <a:solidFill>
                                <a:schemeClr val="tx1"/>
                              </a:solidFill>
                              <a:latin typeface="Cambria Math" panose="02040503050406030204" pitchFamily="18" charset="0"/>
                            </a:rPr>
                            <m:t>†</m:t>
                          </m:r>
                        </m:sup>
                      </m:sSup>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𝑡</m:t>
                          </m:r>
                          <m:r>
                            <a:rPr lang="en-IN" sz="1800" i="1" dirty="0">
                              <a:solidFill>
                                <a:schemeClr val="tx1"/>
                              </a:solidFill>
                              <a:latin typeface="Cambria Math" panose="02040503050406030204" pitchFamily="18" charset="0"/>
                            </a:rPr>
                            <m:t>,</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𝑥</m:t>
                              </m:r>
                            </m:e>
                          </m:acc>
                        </m:e>
                      </m:d>
                      <m:r>
                        <a:rPr lang="en-IN" sz="1800" i="1" dirty="0">
                          <a:solidFill>
                            <a:schemeClr val="tx1"/>
                          </a:solidFill>
                          <a:latin typeface="Cambria Math" panose="02040503050406030204" pitchFamily="18" charset="0"/>
                        </a:rPr>
                        <m:t>=</m:t>
                      </m:r>
                      <m:nary>
                        <m:naryPr>
                          <m:subHide m:val="on"/>
                          <m:supHide m:val="on"/>
                          <m:ctrlPr>
                            <a:rPr lang="en-IN" sz="1800" i="1" dirty="0">
                              <a:solidFill>
                                <a:schemeClr val="tx1"/>
                              </a:solidFill>
                              <a:latin typeface="Cambria Math" panose="02040503050406030204" pitchFamily="18" charset="0"/>
                            </a:rPr>
                          </m:ctrlPr>
                        </m:naryPr>
                        <m:sub/>
                        <m:sup/>
                        <m:e>
                          <m:f>
                            <m:fPr>
                              <m:ctrlPr>
                                <a:rPr lang="en-IN" sz="1800" i="1" dirty="0">
                                  <a:solidFill>
                                    <a:schemeClr val="tx1"/>
                                  </a:solidFill>
                                  <a:latin typeface="Cambria Math" panose="02040503050406030204" pitchFamily="18" charset="0"/>
                                </a:rPr>
                              </m:ctrlPr>
                            </m:fPr>
                            <m:num>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𝑑</m:t>
                                  </m:r>
                                </m:e>
                                <m:sup>
                                  <m:r>
                                    <a:rPr lang="en-IN" sz="1800" i="1" dirty="0">
                                      <a:solidFill>
                                        <a:schemeClr val="tx1"/>
                                      </a:solidFill>
                                      <a:latin typeface="Cambria Math" panose="02040503050406030204" pitchFamily="18" charset="0"/>
                                    </a:rPr>
                                    <m:t>3</m:t>
                                  </m:r>
                                </m:sup>
                              </m:sSup>
                              <m:r>
                                <a:rPr lang="en-IN" sz="1800" i="1" dirty="0">
                                  <a:solidFill>
                                    <a:schemeClr val="tx1"/>
                                  </a:solidFill>
                                  <a:latin typeface="Cambria Math" panose="02040503050406030204" pitchFamily="18" charset="0"/>
                                </a:rPr>
                                <m:t>𝑘</m:t>
                              </m:r>
                            </m:num>
                            <m:den>
                              <m:rad>
                                <m:radPr>
                                  <m:degHide m:val="on"/>
                                  <m:ctrlPr>
                                    <a:rPr lang="en-IN" sz="1800" i="1" dirty="0">
                                      <a:solidFill>
                                        <a:schemeClr val="tx1"/>
                                      </a:solidFill>
                                      <a:latin typeface="Cambria Math" panose="02040503050406030204" pitchFamily="18" charset="0"/>
                                    </a:rPr>
                                  </m:ctrlPr>
                                </m:radPr>
                                <m:deg/>
                                <m:e>
                                  <m:sSup>
                                    <m:sSupPr>
                                      <m:ctrlPr>
                                        <a:rPr lang="en-IN" sz="1800" i="1" dirty="0">
                                          <a:solidFill>
                                            <a:schemeClr val="tx1"/>
                                          </a:solidFill>
                                          <a:latin typeface="Cambria Math" panose="02040503050406030204" pitchFamily="18" charset="0"/>
                                        </a:rPr>
                                      </m:ctrlPr>
                                    </m:sSupPr>
                                    <m:e>
                                      <m:d>
                                        <m:dPr>
                                          <m:ctrlPr>
                                            <a:rPr lang="en-IN" sz="1800" i="1" dirty="0">
                                              <a:solidFill>
                                                <a:schemeClr val="tx1"/>
                                              </a:solidFill>
                                              <a:latin typeface="Cambria Math" panose="02040503050406030204" pitchFamily="18" charset="0"/>
                                            </a:rPr>
                                          </m:ctrlPr>
                                        </m:dPr>
                                        <m:e>
                                          <m:r>
                                            <a:rPr lang="en-IN" sz="1800" i="1" dirty="0">
                                              <a:solidFill>
                                                <a:schemeClr val="tx1"/>
                                              </a:solidFill>
                                              <a:latin typeface="Cambria Math" panose="02040503050406030204" pitchFamily="18" charset="0"/>
                                            </a:rPr>
                                            <m:t>2</m:t>
                                          </m:r>
                                          <m:r>
                                            <a:rPr lang="en-IN" sz="1800" i="1" dirty="0">
                                              <a:solidFill>
                                                <a:schemeClr val="tx1"/>
                                              </a:solidFill>
                                              <a:latin typeface="Cambria Math" panose="02040503050406030204" pitchFamily="18" charset="0"/>
                                            </a:rPr>
                                            <m:t>𝜋</m:t>
                                          </m:r>
                                        </m:e>
                                      </m:d>
                                    </m:e>
                                    <m:sup>
                                      <m:r>
                                        <a:rPr lang="en-IN" sz="1800" i="1" dirty="0">
                                          <a:solidFill>
                                            <a:schemeClr val="tx1"/>
                                          </a:solidFill>
                                          <a:latin typeface="Cambria Math" panose="02040503050406030204" pitchFamily="18" charset="0"/>
                                        </a:rPr>
                                        <m:t>3</m:t>
                                      </m:r>
                                    </m:sup>
                                  </m:sSup>
                                  <m:r>
                                    <a:rPr lang="en-IN" sz="1800" i="1" dirty="0">
                                      <a:solidFill>
                                        <a:schemeClr val="tx1"/>
                                      </a:solidFill>
                                      <a:latin typeface="Cambria Math" panose="02040503050406030204" pitchFamily="18" charset="0"/>
                                    </a:rPr>
                                    <m:t>2</m:t>
                                  </m:r>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𝑘</m:t>
                                      </m:r>
                                    </m:e>
                                    <m:sup>
                                      <m:r>
                                        <a:rPr lang="en-IN" sz="1800" i="1" dirty="0">
                                          <a:solidFill>
                                            <a:schemeClr val="tx1"/>
                                          </a:solidFill>
                                          <a:latin typeface="Cambria Math" panose="02040503050406030204" pitchFamily="18" charset="0"/>
                                        </a:rPr>
                                        <m:t>0</m:t>
                                      </m:r>
                                    </m:sup>
                                  </m:sSup>
                                </m:e>
                              </m:rad>
                            </m:den>
                          </m:f>
                          <m:d>
                            <m:dPr>
                              <m:begChr m:val="["/>
                              <m:endChr m:val="]"/>
                              <m:ctrlPr>
                                <a:rPr lang="en-IN" sz="1800" i="1" dirty="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𝑒</m:t>
                                  </m:r>
                                </m:e>
                                <m:sup>
                                  <m:r>
                                    <a:rPr lang="en-IN" sz="1800" i="1" dirty="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𝑖</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𝑘</m:t>
                                      </m:r>
                                    </m:e>
                                    <m:sub>
                                      <m:r>
                                        <a:rPr lang="en-IN" sz="1800" i="1" dirty="0">
                                          <a:solidFill>
                                            <a:schemeClr val="tx1"/>
                                          </a:solidFill>
                                          <a:latin typeface="Cambria Math" panose="02040503050406030204" pitchFamily="18" charset="0"/>
                                        </a:rPr>
                                        <m:t>𝜇</m:t>
                                      </m:r>
                                    </m:sub>
                                  </m:sSub>
                                  <m:sSup>
                                    <m:sSupPr>
                                      <m:ctrlPr>
                                        <a:rPr lang="en-IN" sz="1800" i="1" dirty="0">
                                          <a:solidFill>
                                            <a:schemeClr val="tx1"/>
                                          </a:solidFill>
                                          <a:latin typeface="Cambria Math" panose="02040503050406030204" pitchFamily="18" charset="0"/>
                                        </a:rPr>
                                      </m:ctrlPr>
                                    </m:sSupPr>
                                    <m:e>
                                      <m:r>
                                        <m:rPr>
                                          <m:sty m:val="p"/>
                                        </m:rPr>
                                        <a:rPr lang="en-IN" sz="1800" i="1" dirty="0">
                                          <a:solidFill>
                                            <a:schemeClr val="tx1"/>
                                          </a:solidFill>
                                          <a:latin typeface="Cambria Math" panose="02040503050406030204" pitchFamily="18" charset="0"/>
                                        </a:rPr>
                                        <m:t>x</m:t>
                                      </m:r>
                                    </m:e>
                                    <m:sup>
                                      <m:r>
                                        <a:rPr lang="en-IN" sz="1800" i="1" dirty="0">
                                          <a:solidFill>
                                            <a:schemeClr val="tx1"/>
                                          </a:solidFill>
                                          <a:latin typeface="Cambria Math" panose="02040503050406030204" pitchFamily="18" charset="0"/>
                                        </a:rPr>
                                        <m:t>𝜇</m:t>
                                      </m:r>
                                    </m:sup>
                                  </m:sSup>
                                </m:sup>
                              </m:sSup>
                              <m:r>
                                <a:rPr lang="en-IN" sz="1800" i="1" dirty="0">
                                  <a:solidFill>
                                    <a:schemeClr val="tx1"/>
                                  </a:solidFill>
                                  <a:latin typeface="Cambria Math" panose="02040503050406030204" pitchFamily="18" charset="0"/>
                                </a:rPr>
                                <m:t> </m:t>
                              </m:r>
                              <m:acc>
                                <m:accPr>
                                  <m:chr m:val="̂"/>
                                  <m:ctrlPr>
                                    <a:rPr lang="en-IN" sz="1800" i="1" dirty="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𝑏</m:t>
                                  </m:r>
                                </m:e>
                              </m:acc>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r>
                                <a:rPr lang="en-IN" sz="1800" b="1" i="1" dirty="0">
                                  <a:solidFill>
                                    <a:schemeClr val="tx1"/>
                                  </a:solidFill>
                                  <a:latin typeface="Cambria Math" panose="02040503050406030204" pitchFamily="18" charset="0"/>
                                </a:rPr>
                                <m:t>+</m:t>
                              </m:r>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𝑒</m:t>
                                  </m:r>
                                </m:e>
                                <m:sup>
                                  <m:r>
                                    <a:rPr lang="en-IN" sz="1800" i="1" dirty="0">
                                      <a:solidFill>
                                        <a:schemeClr val="tx1"/>
                                      </a:solidFill>
                                      <a:latin typeface="Cambria Math" panose="02040503050406030204" pitchFamily="18" charset="0"/>
                                    </a:rPr>
                                    <m:t>𝑖</m:t>
                                  </m:r>
                                  <m:sSub>
                                    <m:sSubPr>
                                      <m:ctrlPr>
                                        <a:rPr lang="en-IN" sz="1800" i="1" dirty="0">
                                          <a:solidFill>
                                            <a:schemeClr val="tx1"/>
                                          </a:solidFill>
                                          <a:latin typeface="Cambria Math" panose="02040503050406030204" pitchFamily="18" charset="0"/>
                                        </a:rPr>
                                      </m:ctrlPr>
                                    </m:sSubPr>
                                    <m:e>
                                      <m:r>
                                        <a:rPr lang="en-IN" sz="1800" i="1" dirty="0">
                                          <a:solidFill>
                                            <a:schemeClr val="tx1"/>
                                          </a:solidFill>
                                          <a:latin typeface="Cambria Math" panose="02040503050406030204" pitchFamily="18" charset="0"/>
                                        </a:rPr>
                                        <m:t>𝑘</m:t>
                                      </m:r>
                                    </m:e>
                                    <m:sub>
                                      <m:r>
                                        <a:rPr lang="en-IN" sz="1800" i="1" dirty="0">
                                          <a:solidFill>
                                            <a:schemeClr val="tx1"/>
                                          </a:solidFill>
                                          <a:latin typeface="Cambria Math" panose="02040503050406030204" pitchFamily="18" charset="0"/>
                                        </a:rPr>
                                        <m:t>𝜇</m:t>
                                      </m:r>
                                    </m:sub>
                                  </m:sSub>
                                  <m:sSup>
                                    <m:sSupPr>
                                      <m:ctrlPr>
                                        <a:rPr lang="en-IN" sz="1800" i="1" dirty="0">
                                          <a:solidFill>
                                            <a:schemeClr val="tx1"/>
                                          </a:solidFill>
                                          <a:latin typeface="Cambria Math" panose="02040503050406030204" pitchFamily="18" charset="0"/>
                                        </a:rPr>
                                      </m:ctrlPr>
                                    </m:sSupPr>
                                    <m:e>
                                      <m:r>
                                        <m:rPr>
                                          <m:sty m:val="p"/>
                                        </m:rPr>
                                        <a:rPr lang="en-IN" sz="1800" i="1" dirty="0">
                                          <a:solidFill>
                                            <a:schemeClr val="tx1"/>
                                          </a:solidFill>
                                          <a:latin typeface="Cambria Math" panose="02040503050406030204" pitchFamily="18" charset="0"/>
                                        </a:rPr>
                                        <m:t>x</m:t>
                                      </m:r>
                                    </m:e>
                                    <m:sup>
                                      <m:r>
                                        <a:rPr lang="en-IN" sz="1800" i="1" dirty="0">
                                          <a:solidFill>
                                            <a:schemeClr val="tx1"/>
                                          </a:solidFill>
                                          <a:latin typeface="Cambria Math" panose="02040503050406030204" pitchFamily="18" charset="0"/>
                                        </a:rPr>
                                        <m:t>𝜇</m:t>
                                      </m:r>
                                    </m:sup>
                                  </m:sSup>
                                </m:sup>
                              </m:sSup>
                              <m:r>
                                <a:rPr lang="en-IN" sz="1800" i="1" dirty="0">
                                  <a:solidFill>
                                    <a:schemeClr val="tx1"/>
                                  </a:solidFill>
                                  <a:latin typeface="Cambria Math" panose="02040503050406030204" pitchFamily="18" charset="0"/>
                                </a:rPr>
                                <m:t> </m:t>
                              </m:r>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𝑎</m:t>
                                      </m:r>
                                    </m:e>
                                  </m:acc>
                                </m:e>
                                <m:sup>
                                  <m:r>
                                    <a:rPr lang="en-IN" sz="1800" i="1" dirty="0">
                                      <a:solidFill>
                                        <a:schemeClr val="tx1"/>
                                      </a:solidFill>
                                      <a:latin typeface="Cambria Math" panose="02040503050406030204" pitchFamily="18" charset="0"/>
                                    </a:rPr>
                                    <m:t>†</m:t>
                                  </m:r>
                                </m:sup>
                              </m:sSup>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e>
                          </m:d>
                        </m:e>
                      </m:nary>
                      <m:r>
                        <a:rPr lang="en-IN" sz="1800" b="0" i="1" dirty="0"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0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In terms of the above mode decompositions one can express the charge operator as</a:t>
                </a:r>
              </a:p>
              <a:p>
                <a:pPr marL="0" indent="0">
                  <a:lnSpc>
                    <a:spcPct val="100000"/>
                  </a:lnSpc>
                  <a:spcBef>
                    <a:spcPts val="600"/>
                  </a:spcBef>
                  <a:spcAft>
                    <a:spcPts val="600"/>
                  </a:spcAft>
                  <a:buNone/>
                </a:pPr>
                <a14:m>
                  <m:oMathPara xmlns:m="http://schemas.openxmlformats.org/officeDocument/2006/math">
                    <m:oMathParaPr>
                      <m:jc m:val="centerGroup"/>
                    </m:oMathParaPr>
                    <m:oMath xmlns:m="http://schemas.openxmlformats.org/officeDocument/2006/math">
                      <m:acc>
                        <m:accPr>
                          <m:chr m:val="̂"/>
                          <m:ctrlPr>
                            <a:rPr lang="en-IN" sz="1800" i="1" smtClean="0">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𝑄</m:t>
                          </m:r>
                        </m:e>
                      </m:acc>
                      <m:r>
                        <a:rPr lang="en-IN" sz="1800" b="0" i="1" smtClean="0">
                          <a:solidFill>
                            <a:schemeClr val="tx1"/>
                          </a:solidFill>
                          <a:latin typeface="Cambria Math" panose="02040503050406030204" pitchFamily="18" charset="0"/>
                        </a:rPr>
                        <m:t>=</m:t>
                      </m:r>
                      <m:nary>
                        <m:naryPr>
                          <m:subHide m:val="on"/>
                          <m:supHide m:val="on"/>
                          <m:ctrlPr>
                            <a:rPr lang="en-IN" sz="1800" b="0" i="1" smtClean="0">
                              <a:solidFill>
                                <a:schemeClr val="tx1"/>
                              </a:solidFill>
                              <a:latin typeface="Cambria Math" panose="02040503050406030204" pitchFamily="18" charset="0"/>
                            </a:rPr>
                          </m:ctrlPr>
                        </m:naryPr>
                        <m:sub/>
                        <m:sup/>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𝑑</m:t>
                              </m:r>
                            </m:e>
                            <m:sup>
                              <m:r>
                                <a:rPr lang="en-IN" sz="1800" b="0" i="1" smtClean="0">
                                  <a:solidFill>
                                    <a:schemeClr val="tx1"/>
                                  </a:solidFill>
                                  <a:latin typeface="Cambria Math" panose="02040503050406030204" pitchFamily="18" charset="0"/>
                                </a:rPr>
                                <m:t>3</m:t>
                              </m:r>
                            </m:sup>
                          </m:sSup>
                          <m:r>
                            <a:rPr lang="en-IN" sz="1800" b="0" i="1" smtClean="0">
                              <a:solidFill>
                                <a:schemeClr val="tx1"/>
                              </a:solidFill>
                              <a:latin typeface="Cambria Math" panose="02040503050406030204" pitchFamily="18" charset="0"/>
                            </a:rPr>
                            <m:t>𝑘</m:t>
                          </m:r>
                        </m:e>
                      </m:nary>
                      <m:d>
                        <m:dPr>
                          <m:ctrlPr>
                            <a:rPr lang="en-IN" sz="1800" b="0" i="1" smtClean="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𝑎</m:t>
                                  </m:r>
                                </m:e>
                              </m:acc>
                            </m:e>
                            <m:sup>
                              <m:r>
                                <a:rPr lang="en-IN" sz="1800" i="1" dirty="0">
                                  <a:solidFill>
                                    <a:schemeClr val="tx1"/>
                                  </a:solidFill>
                                  <a:latin typeface="Cambria Math" panose="02040503050406030204" pitchFamily="18" charset="0"/>
                                </a:rPr>
                                <m:t>†</m:t>
                              </m:r>
                            </m:sup>
                          </m:sSup>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acc>
                            <m:accPr>
                              <m:chr m:val="̂"/>
                              <m:ctrlPr>
                                <a:rPr lang="en-IN" sz="1800" i="1" dirty="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𝑎</m:t>
                              </m:r>
                            </m:e>
                          </m:acc>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r>
                            <a:rPr lang="en-IN" sz="1800" b="0" i="1" dirty="0" smtClean="0">
                              <a:solidFill>
                                <a:schemeClr val="tx1"/>
                              </a:solidFill>
                              <a:latin typeface="Cambria Math" panose="02040503050406030204" pitchFamily="18" charset="0"/>
                            </a:rPr>
                            <m:t>−</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𝑏</m:t>
                              </m:r>
                            </m:e>
                          </m:acc>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𝑏</m:t>
                                  </m:r>
                                </m:e>
                              </m:acc>
                            </m:e>
                            <m:sup>
                              <m:r>
                                <a:rPr lang="en-IN" sz="1800" i="1" dirty="0">
                                  <a:solidFill>
                                    <a:schemeClr val="tx1"/>
                                  </a:solidFill>
                                  <a:latin typeface="Cambria Math" panose="02040503050406030204" pitchFamily="18" charset="0"/>
                                </a:rPr>
                                <m:t>†</m:t>
                              </m:r>
                            </m:sup>
                          </m:sSup>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e>
                      </m:d>
                      <m:r>
                        <a:rPr lang="en-IN" sz="1800" b="0" i="1" dirty="0" smtClean="0">
                          <a:solidFill>
                            <a:schemeClr val="tx1"/>
                          </a:solidFill>
                          <a:latin typeface="Cambria Math" panose="02040503050406030204" pitchFamily="18" charset="0"/>
                        </a:rPr>
                        <m:t>⇒</m:t>
                      </m:r>
                      <m:r>
                        <a:rPr lang="en-IN" sz="1800" i="1" dirty="0">
                          <a:solidFill>
                            <a:schemeClr val="tx1"/>
                          </a:solidFill>
                          <a:latin typeface="Cambria Math" panose="02040503050406030204" pitchFamily="18" charset="0"/>
                        </a:rPr>
                        <m:t>:</m:t>
                      </m:r>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𝑄</m:t>
                          </m:r>
                        </m:e>
                      </m:acc>
                      <m:r>
                        <a:rPr lang="en-IN" sz="1800" i="1" dirty="0">
                          <a:solidFill>
                            <a:schemeClr val="tx1"/>
                          </a:solidFill>
                          <a:latin typeface="Cambria Math" panose="02040503050406030204" pitchFamily="18" charset="0"/>
                        </a:rPr>
                        <m:t>: =</m:t>
                      </m:r>
                      <m:nary>
                        <m:naryPr>
                          <m:subHide m:val="on"/>
                          <m:supHide m:val="on"/>
                          <m:ctrlPr>
                            <a:rPr lang="en-IN" sz="1800" i="1">
                              <a:solidFill>
                                <a:schemeClr val="tx1"/>
                              </a:solidFill>
                              <a:latin typeface="Cambria Math" panose="02040503050406030204" pitchFamily="18" charset="0"/>
                            </a:rPr>
                          </m:ctrlPr>
                        </m:naryPr>
                        <m:sub/>
                        <m:sup/>
                        <m:e>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𝑑</m:t>
                              </m:r>
                            </m:e>
                            <m:sup>
                              <m:r>
                                <a:rPr lang="en-IN" sz="1800" i="1">
                                  <a:solidFill>
                                    <a:schemeClr val="tx1"/>
                                  </a:solidFill>
                                  <a:latin typeface="Cambria Math" panose="02040503050406030204" pitchFamily="18" charset="0"/>
                                </a:rPr>
                                <m:t>3</m:t>
                              </m:r>
                            </m:sup>
                          </m:sSup>
                          <m:r>
                            <a:rPr lang="en-IN" sz="1800" i="1">
                              <a:solidFill>
                                <a:schemeClr val="tx1"/>
                              </a:solidFill>
                              <a:latin typeface="Cambria Math" panose="02040503050406030204" pitchFamily="18" charset="0"/>
                            </a:rPr>
                            <m:t>𝑘</m:t>
                          </m:r>
                        </m:e>
                      </m:nary>
                      <m:d>
                        <m:dPr>
                          <m:ctrlPr>
                            <a:rPr lang="en-IN" sz="1800" i="1">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𝑎</m:t>
                                  </m:r>
                                </m:e>
                              </m:acc>
                            </m:e>
                            <m:sup>
                              <m:r>
                                <a:rPr lang="en-IN" sz="1800" i="1" dirty="0">
                                  <a:solidFill>
                                    <a:schemeClr val="tx1"/>
                                  </a:solidFill>
                                  <a:latin typeface="Cambria Math" panose="02040503050406030204" pitchFamily="18" charset="0"/>
                                </a:rPr>
                                <m:t>†</m:t>
                              </m:r>
                            </m:sup>
                          </m:sSup>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𝑎</m:t>
                              </m:r>
                            </m:e>
                          </m:acc>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r>
                            <a:rPr lang="en-IN" sz="1800" i="1" dirty="0">
                              <a:solidFill>
                                <a:schemeClr val="tx1"/>
                              </a:solidFill>
                              <a:latin typeface="Cambria Math" panose="02040503050406030204" pitchFamily="18" charset="0"/>
                            </a:rPr>
                            <m:t>−</m:t>
                          </m:r>
                          <m:sSup>
                            <m:sSupPr>
                              <m:ctrlPr>
                                <a:rPr lang="en-IN" sz="1800" i="1" dirty="0">
                                  <a:solidFill>
                                    <a:schemeClr val="tx1"/>
                                  </a:solidFill>
                                  <a:latin typeface="Cambria Math" panose="02040503050406030204" pitchFamily="18" charset="0"/>
                                </a:rPr>
                              </m:ctrlPr>
                            </m:sSupPr>
                            <m:e>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𝑏</m:t>
                                  </m:r>
                                </m:e>
                              </m:acc>
                            </m:e>
                            <m:sup>
                              <m:r>
                                <a:rPr lang="en-IN" sz="1800" i="1" dirty="0">
                                  <a:solidFill>
                                    <a:schemeClr val="tx1"/>
                                  </a:solidFill>
                                  <a:latin typeface="Cambria Math" panose="02040503050406030204" pitchFamily="18" charset="0"/>
                                </a:rPr>
                                <m:t>†</m:t>
                              </m:r>
                            </m:sup>
                          </m:sSup>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acc>
                            <m:accPr>
                              <m:chr m:val="̂"/>
                              <m:ctrlPr>
                                <a:rPr lang="en-IN" sz="1800"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𝑏</m:t>
                              </m:r>
                            </m:e>
                          </m:acc>
                          <m:d>
                            <m:dPr>
                              <m:ctrlPr>
                                <a:rPr lang="en-IN" sz="1800" b="1" i="1" dirty="0">
                                  <a:solidFill>
                                    <a:schemeClr val="tx1"/>
                                  </a:solidFill>
                                  <a:latin typeface="Cambria Math" panose="02040503050406030204" pitchFamily="18" charset="0"/>
                                </a:rPr>
                              </m:ctrlPr>
                            </m:dPr>
                            <m:e>
                              <m:acc>
                                <m:accPr>
                                  <m:chr m:val="⃗"/>
                                  <m:ctrlPr>
                                    <a:rPr lang="en-IN" sz="1800" b="1" i="1" dirty="0">
                                      <a:solidFill>
                                        <a:schemeClr val="tx1"/>
                                      </a:solidFill>
                                      <a:latin typeface="Cambria Math" panose="02040503050406030204" pitchFamily="18" charset="0"/>
                                    </a:rPr>
                                  </m:ctrlPr>
                                </m:accPr>
                                <m:e>
                                  <m:r>
                                    <a:rPr lang="en-IN" sz="1800" i="1" dirty="0">
                                      <a:solidFill>
                                        <a:schemeClr val="tx1"/>
                                      </a:solidFill>
                                      <a:latin typeface="Cambria Math" panose="02040503050406030204" pitchFamily="18" charset="0"/>
                                    </a:rPr>
                                    <m:t>𝑘</m:t>
                                  </m:r>
                                </m:e>
                              </m:acc>
                            </m:e>
                          </m:d>
                        </m:e>
                      </m:d>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𝑁</m:t>
                              </m:r>
                            </m:e>
                          </m:acc>
                        </m:e>
                        <m:sub>
                          <m:r>
                            <a:rPr lang="en-IN" sz="1800" b="0" i="1" dirty="0" smtClean="0">
                              <a:solidFill>
                                <a:schemeClr val="tx1"/>
                              </a:solidFill>
                              <a:latin typeface="Cambria Math" panose="02040503050406030204" pitchFamily="18" charset="0"/>
                            </a:rPr>
                            <m:t>𝑎</m:t>
                          </m:r>
                        </m:sub>
                      </m:sSub>
                      <m:r>
                        <a:rPr lang="en-IN" sz="1800" b="0" i="1" dirty="0" smtClean="0">
                          <a:solidFill>
                            <a:schemeClr val="tx1"/>
                          </a:solidFill>
                          <a:latin typeface="Cambria Math" panose="02040503050406030204" pitchFamily="18" charset="0"/>
                        </a:rPr>
                        <m:t>−</m:t>
                      </m:r>
                      <m:sSub>
                        <m:sSubPr>
                          <m:ctrlPr>
                            <a:rPr lang="en-IN" sz="1800" b="0" i="1" dirty="0" smtClean="0">
                              <a:solidFill>
                                <a:schemeClr val="tx1"/>
                              </a:solidFill>
                              <a:latin typeface="Cambria Math" panose="02040503050406030204" pitchFamily="18" charset="0"/>
                            </a:rPr>
                          </m:ctrlPr>
                        </m:sSubPr>
                        <m:e>
                          <m:acc>
                            <m:accPr>
                              <m:chr m:val="̂"/>
                              <m:ctrlPr>
                                <a:rPr lang="en-IN" sz="1800" b="0" i="1" dirty="0" smtClean="0">
                                  <a:solidFill>
                                    <a:schemeClr val="tx1"/>
                                  </a:solidFill>
                                  <a:latin typeface="Cambria Math" panose="02040503050406030204" pitchFamily="18" charset="0"/>
                                </a:rPr>
                              </m:ctrlPr>
                            </m:accPr>
                            <m:e>
                              <m:r>
                                <a:rPr lang="en-IN" sz="1800" b="0" i="1" dirty="0" smtClean="0">
                                  <a:solidFill>
                                    <a:schemeClr val="tx1"/>
                                  </a:solidFill>
                                  <a:latin typeface="Cambria Math" panose="02040503050406030204" pitchFamily="18" charset="0"/>
                                </a:rPr>
                                <m:t>𝑁</m:t>
                              </m:r>
                            </m:e>
                          </m:acc>
                        </m:e>
                        <m:sub>
                          <m:r>
                            <a:rPr lang="en-IN" sz="1800" b="0" i="1" dirty="0" smtClean="0">
                              <a:solidFill>
                                <a:schemeClr val="tx1"/>
                              </a:solidFill>
                              <a:latin typeface="Cambria Math" panose="02040503050406030204" pitchFamily="18" charset="0"/>
                            </a:rPr>
                            <m:t>𝑏</m:t>
                          </m:r>
                        </m:sub>
                      </m:sSub>
                      <m:r>
                        <a:rPr lang="en-IN" sz="1800" b="0" i="1" dirty="0" smtClean="0">
                          <a:solidFill>
                            <a:schemeClr val="tx1"/>
                          </a:solidFill>
                          <a:latin typeface="Cambria Math" panose="02040503050406030204" pitchFamily="18" charset="0"/>
                        </a:rPr>
                        <m:t>.</m:t>
                      </m:r>
                    </m:oMath>
                  </m:oMathPara>
                </a14:m>
                <a:endParaRPr lang="en-IN" sz="1800" dirty="0">
                  <a:solidFill>
                    <a:srgbClr val="0B2BB5"/>
                  </a:solidFill>
                  <a:latin typeface="Gabriola" panose="04040605051002020D02" pitchFamily="82" charset="0"/>
                </a:endParaRPr>
              </a:p>
              <a:p>
                <a:pPr>
                  <a:lnSpc>
                    <a:spcPct val="10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Now we take the expectation value of the charge operator with respect to a state for which the temperature is non-zero. </a:t>
                </a:r>
              </a:p>
              <a:p>
                <a:pPr marL="0" indent="0">
                  <a:lnSpc>
                    <a:spcPct val="100000"/>
                  </a:lnSpc>
                  <a:spcBef>
                    <a:spcPts val="600"/>
                  </a:spcBef>
                  <a:spcAft>
                    <a:spcPts val="600"/>
                  </a:spcAft>
                  <a:buNone/>
                </a:pPr>
                <a:endParaRPr lang="en-IN" sz="1800" dirty="0">
                  <a:solidFill>
                    <a:srgbClr val="0B2BB5"/>
                  </a:solidFill>
                  <a:latin typeface="Gabriola" panose="04040605051002020D02" pitchFamily="82" charset="0"/>
                </a:endParaRPr>
              </a:p>
            </p:txBody>
          </p:sp>
        </mc:Choice>
        <mc:Fallback xmlns="">
          <p:sp>
            <p:nvSpPr>
              <p:cNvPr id="7" name="Content Placeholder 2">
                <a:extLst>
                  <a:ext uri="{FF2B5EF4-FFF2-40B4-BE49-F238E27FC236}">
                    <a16:creationId xmlns:a16="http://schemas.microsoft.com/office/drawing/2014/main" id="{DB114419-3CAB-61F0-7A48-FF5AC34B71FB}"/>
                  </a:ext>
                </a:extLst>
              </p:cNvPr>
              <p:cNvSpPr txBox="1">
                <a:spLocks noRot="1" noChangeAspect="1" noMove="1" noResize="1" noEditPoints="1" noAdjustHandles="1" noChangeArrowheads="1" noChangeShapeType="1" noTextEdit="1"/>
              </p:cNvSpPr>
              <p:nvPr/>
            </p:nvSpPr>
            <p:spPr>
              <a:xfrm>
                <a:off x="343667" y="963494"/>
                <a:ext cx="11684682" cy="5757981"/>
              </a:xfrm>
              <a:prstGeom prst="rect">
                <a:avLst/>
              </a:prstGeom>
              <a:blipFill>
                <a:blip r:embed="rId2"/>
                <a:stretch>
                  <a:fillRect l="-678" t="-1058" r="-626"/>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B750E0F5-056B-8D01-6FE6-2FACC20AE3A0}"/>
              </a:ext>
            </a:extLst>
          </p:cNvPr>
          <p:cNvSpPr>
            <a:spLocks noGrp="1"/>
          </p:cNvSpPr>
          <p:nvPr>
            <p:ph type="sldNum" sz="quarter" idx="12"/>
          </p:nvPr>
        </p:nvSpPr>
        <p:spPr/>
        <p:txBody>
          <a:bodyPr/>
          <a:lstStyle/>
          <a:p>
            <a:fld id="{1F389A8C-0E70-4ABF-BB80-974D4641D6A7}" type="slidenum">
              <a:rPr lang="en-IN" smtClean="0"/>
              <a:t>53</a:t>
            </a:fld>
            <a:endParaRPr lang="en-IN" dirty="0"/>
          </a:p>
        </p:txBody>
      </p:sp>
      <p:sp>
        <p:nvSpPr>
          <p:cNvPr id="4" name="Title 1">
            <a:extLst>
              <a:ext uri="{FF2B5EF4-FFF2-40B4-BE49-F238E27FC236}">
                <a16:creationId xmlns:a16="http://schemas.microsoft.com/office/drawing/2014/main" id="{B82145AB-D9B9-0BA9-E5B4-2CF82B59B33C}"/>
              </a:ext>
            </a:extLst>
          </p:cNvPr>
          <p:cNvSpPr txBox="1">
            <a:spLocks/>
          </p:cNvSpPr>
          <p:nvPr/>
        </p:nvSpPr>
        <p:spPr>
          <a:xfrm>
            <a:off x="343667" y="136526"/>
            <a:ext cx="11684682" cy="6612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N" sz="3200" b="1" dirty="0">
                <a:solidFill>
                  <a:srgbClr val="532476"/>
                </a:solidFill>
                <a:latin typeface="Bradley Hand ITC" panose="03070402050302030203" pitchFamily="66" charset="0"/>
              </a:rPr>
              <a:t>Obtaining the critical temperature for the BEC (Additional slides)</a:t>
            </a:r>
          </a:p>
        </p:txBody>
      </p:sp>
    </p:spTree>
    <p:extLst>
      <p:ext uri="{BB962C8B-B14F-4D97-AF65-F5344CB8AC3E}">
        <p14:creationId xmlns:p14="http://schemas.microsoft.com/office/powerpoint/2010/main" val="18133906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71D0811E-A2B2-9BFA-1FD1-5E56FAE7859F}"/>
                  </a:ext>
                </a:extLst>
              </p:cNvPr>
              <p:cNvSpPr txBox="1">
                <a:spLocks/>
              </p:cNvSpPr>
              <p:nvPr/>
            </p:nvSpPr>
            <p:spPr>
              <a:xfrm>
                <a:off x="253659" y="136525"/>
                <a:ext cx="11684682" cy="648520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Then the charge eigenvalue reads (</a:t>
                </a:r>
                <a14:m>
                  <m:oMath xmlns:m="http://schemas.openxmlformats.org/officeDocument/2006/math">
                    <m:r>
                      <a:rPr lang="en-IN" sz="1800" b="0" i="1" smtClean="0">
                        <a:solidFill>
                          <a:schemeClr val="tx1"/>
                        </a:solidFill>
                        <a:latin typeface="Cambria Math" panose="02040503050406030204" pitchFamily="18" charset="0"/>
                      </a:rPr>
                      <m:t>𝑎</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denoting bosons and </a:t>
                </a:r>
                <a14:m>
                  <m:oMath xmlns:m="http://schemas.openxmlformats.org/officeDocument/2006/math">
                    <m:r>
                      <a:rPr lang="en-IN" sz="1800" b="0" i="1" smtClean="0">
                        <a:solidFill>
                          <a:schemeClr val="tx1"/>
                        </a:solidFill>
                        <a:latin typeface="Cambria Math" panose="02040503050406030204" pitchFamily="18" charset="0"/>
                      </a:rPr>
                      <m:t>𝑏</m:t>
                    </m:r>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denoting anti-bosons)</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𝑄</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𝑁</m:t>
                          </m:r>
                        </m:e>
                        <m:sub>
                          <m:r>
                            <a:rPr lang="en-IN" sz="1800" b="0" i="1" smtClean="0">
                              <a:solidFill>
                                <a:schemeClr val="tx1"/>
                              </a:solidFill>
                              <a:latin typeface="Cambria Math" panose="02040503050406030204" pitchFamily="18" charset="0"/>
                            </a:rPr>
                            <m:t>𝑎</m:t>
                          </m:r>
                        </m:sub>
                      </m:sSub>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𝑁</m:t>
                          </m:r>
                        </m:e>
                        <m:sub>
                          <m:r>
                            <a:rPr lang="en-IN" sz="1800" b="0" i="1" smtClean="0">
                              <a:solidFill>
                                <a:schemeClr val="tx1"/>
                              </a:solidFill>
                              <a:latin typeface="Cambria Math" panose="02040503050406030204" pitchFamily="18" charset="0"/>
                            </a:rPr>
                            <m:t>𝑏</m:t>
                          </m:r>
                        </m:sub>
                      </m:sSub>
                      <m:r>
                        <a:rPr lang="en-IN" sz="1800" b="0" i="1" smtClean="0">
                          <a:solidFill>
                            <a:schemeClr val="tx1"/>
                          </a:solidFill>
                          <a:latin typeface="Cambria Math" panose="02040503050406030204" pitchFamily="18" charset="0"/>
                        </a:rPr>
                        <m:t>=</m:t>
                      </m:r>
                      <m:nary>
                        <m:naryPr>
                          <m:chr m:val="∑"/>
                          <m:supHide m:val="on"/>
                          <m:ctrlPr>
                            <a:rPr lang="en-IN" sz="1800" b="0" i="1" smtClean="0">
                              <a:solidFill>
                                <a:schemeClr val="tx1"/>
                              </a:solidFill>
                              <a:latin typeface="Cambria Math" panose="02040503050406030204" pitchFamily="18" charset="0"/>
                            </a:rPr>
                          </m:ctrlPr>
                        </m:naryPr>
                        <m:sub>
                          <m:r>
                            <a:rPr lang="en-IN" sz="1800" b="0" i="1" smtClean="0">
                              <a:solidFill>
                                <a:schemeClr val="tx1"/>
                              </a:solidFill>
                              <a:latin typeface="Cambria Math" panose="02040503050406030204" pitchFamily="18" charset="0"/>
                            </a:rPr>
                            <m:t>𝑘</m:t>
                          </m:r>
                        </m:sub>
                        <m:sup/>
                        <m:e>
                          <m:d>
                            <m:dPr>
                              <m:begChr m:val="["/>
                              <m:endChr m:val="]"/>
                              <m:ctrlPr>
                                <a:rPr lang="en-IN" sz="1800" b="0" i="1" smtClean="0">
                                  <a:solidFill>
                                    <a:schemeClr val="tx1"/>
                                  </a:solidFill>
                                  <a:latin typeface="Cambria Math" panose="02040503050406030204" pitchFamily="18" charset="0"/>
                                </a:rPr>
                              </m:ctrlPr>
                            </m:dPr>
                            <m:e>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𝑛</m:t>
                                  </m:r>
                                </m:e>
                                <m:sub>
                                  <m:r>
                                    <a:rPr lang="en-IN" sz="1800" b="0" i="1" smtClean="0">
                                      <a:solidFill>
                                        <a:schemeClr val="tx1"/>
                                      </a:solidFill>
                                      <a:latin typeface="Cambria Math" panose="02040503050406030204" pitchFamily="18" charset="0"/>
                                    </a:rPr>
                                    <m:t>𝑘</m:t>
                                  </m:r>
                                </m:sub>
                                <m:sup>
                                  <m:r>
                                    <a:rPr lang="en-IN" sz="1800" b="0" i="1" smtClean="0">
                                      <a:solidFill>
                                        <a:schemeClr val="tx1"/>
                                      </a:solidFill>
                                      <a:latin typeface="Cambria Math" panose="02040503050406030204" pitchFamily="18" charset="0"/>
                                    </a:rPr>
                                    <m:t>𝑎</m:t>
                                  </m:r>
                                </m:sup>
                              </m:sSub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𝜇</m:t>
                                  </m:r>
                                  <m:r>
                                    <a:rPr lang="en-IN" sz="1800" b="0" i="1" smtClean="0">
                                      <a:solidFill>
                                        <a:schemeClr val="tx1"/>
                                      </a:solidFill>
                                      <a:latin typeface="Cambria Math" panose="02040503050406030204" pitchFamily="18" charset="0"/>
                                    </a:rPr>
                                    <m:t>,ß</m:t>
                                  </m:r>
                                </m:e>
                              </m:d>
                              <m:r>
                                <a:rPr lang="en-IN" sz="1800" b="0" i="1" smtClean="0">
                                  <a:solidFill>
                                    <a:schemeClr val="tx1"/>
                                  </a:solidFill>
                                  <a:latin typeface="Cambria Math" panose="02040503050406030204" pitchFamily="18" charset="0"/>
                                </a:rPr>
                                <m:t>−</m:t>
                              </m:r>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𝑛</m:t>
                                  </m:r>
                                </m:e>
                                <m:sub>
                                  <m:r>
                                    <a:rPr lang="en-IN" sz="1800" i="1">
                                      <a:solidFill>
                                        <a:schemeClr val="tx1"/>
                                      </a:solidFill>
                                      <a:latin typeface="Cambria Math" panose="02040503050406030204" pitchFamily="18" charset="0"/>
                                    </a:rPr>
                                    <m:t>𝑘</m:t>
                                  </m:r>
                                </m:sub>
                                <m:sup>
                                  <m:r>
                                    <a:rPr lang="en-IN" sz="1800" b="0" i="1" smtClean="0">
                                      <a:solidFill>
                                        <a:schemeClr val="tx1"/>
                                      </a:solidFill>
                                      <a:latin typeface="Cambria Math" panose="02040503050406030204" pitchFamily="18" charset="0"/>
                                    </a:rPr>
                                    <m:t>𝑏</m:t>
                                  </m:r>
                                </m:sup>
                              </m:sSubSup>
                              <m:d>
                                <m:dPr>
                                  <m:ctrlPr>
                                    <a:rPr lang="en-IN" sz="1800" b="0" i="1" smtClean="0">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𝜇</m:t>
                                  </m:r>
                                  <m:r>
                                    <a:rPr lang="en-IN" sz="1800" i="1">
                                      <a:solidFill>
                                        <a:schemeClr val="tx1"/>
                                      </a:solidFill>
                                      <a:latin typeface="Cambria Math" panose="02040503050406030204" pitchFamily="18" charset="0"/>
                                    </a:rPr>
                                    <m:t>,ß</m:t>
                                  </m:r>
                                </m:e>
                              </m:d>
                            </m:e>
                          </m:d>
                        </m:e>
                      </m:nary>
                      <m:r>
                        <a:rPr lang="en-IN" sz="1800" b="0" i="1" smtClean="0">
                          <a:solidFill>
                            <a:schemeClr val="tx1"/>
                          </a:solidFill>
                          <a:latin typeface="Cambria Math" panose="02040503050406030204" pitchFamily="18" charset="0"/>
                        </a:rPr>
                        <m:t>=</m:t>
                      </m:r>
                      <m:nary>
                        <m:naryPr>
                          <m:chr m:val="∑"/>
                          <m:supHide m:val="on"/>
                          <m:ctrlPr>
                            <a:rPr lang="en-IN" sz="1800" b="0" i="1" smtClean="0">
                              <a:solidFill>
                                <a:schemeClr val="tx1"/>
                              </a:solidFill>
                              <a:latin typeface="Cambria Math" panose="02040503050406030204" pitchFamily="18" charset="0"/>
                            </a:rPr>
                          </m:ctrlPr>
                        </m:naryPr>
                        <m:sub>
                          <m:r>
                            <a:rPr lang="en-IN" sz="1800" b="0" i="1" smtClean="0">
                              <a:solidFill>
                                <a:schemeClr val="tx1"/>
                              </a:solidFill>
                              <a:latin typeface="Cambria Math" panose="02040503050406030204" pitchFamily="18" charset="0"/>
                            </a:rPr>
                            <m:t>𝑘</m:t>
                          </m:r>
                        </m:sub>
                        <m:sup/>
                        <m:e>
                          <m:d>
                            <m:dPr>
                              <m:begChr m:val="["/>
                              <m:endChr m:val="]"/>
                              <m:ctrlPr>
                                <a:rPr lang="en-IN" sz="1800" b="0" i="1" smtClean="0">
                                  <a:solidFill>
                                    <a:schemeClr val="tx1"/>
                                  </a:solidFill>
                                  <a:latin typeface="Cambria Math" panose="02040503050406030204" pitchFamily="18" charset="0"/>
                                </a:rPr>
                              </m:ctrlPr>
                            </m:dPr>
                            <m:e>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ß</m:t>
                                      </m:r>
                                      <m:d>
                                        <m:dPr>
                                          <m:ctrlPr>
                                            <a:rPr lang="en-IN" sz="1800" b="0" i="1" smtClean="0">
                                              <a:solidFill>
                                                <a:schemeClr val="tx1"/>
                                              </a:solidFill>
                                              <a:latin typeface="Cambria Math" panose="02040503050406030204" pitchFamily="18" charset="0"/>
                                            </a:rPr>
                                          </m:ctrlPr>
                                        </m:dPr>
                                        <m:e>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𝐸</m:t>
                                                  </m:r>
                                                </m:e>
                                                <m:sub>
                                                  <m:r>
                                                    <a:rPr lang="en-IN" sz="1800" b="0" i="1" smtClean="0">
                                                      <a:solidFill>
                                                        <a:schemeClr val="tx1"/>
                                                      </a:solidFill>
                                                      <a:latin typeface="Cambria Math" panose="02040503050406030204" pitchFamily="18" charset="0"/>
                                                    </a:rPr>
                                                    <m:t>𝑘</m:t>
                                                  </m:r>
                                                </m:sub>
                                              </m:sSub>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𝜇</m:t>
                                          </m:r>
                                        </m:e>
                                      </m:d>
                                    </m:sup>
                                  </m:sSup>
                                  <m:r>
                                    <a:rPr lang="en-IN" sz="1800" b="0" i="1" smtClean="0">
                                      <a:solidFill>
                                        <a:schemeClr val="tx1"/>
                                      </a:solidFill>
                                      <a:latin typeface="Cambria Math" panose="02040503050406030204" pitchFamily="18" charset="0"/>
                                    </a:rPr>
                                    <m:t>−1</m:t>
                                  </m:r>
                                </m:den>
                              </m:f>
                              <m:r>
                                <a:rPr lang="en-IN" sz="1800" b="0" i="1" smtClean="0">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1</m:t>
                                  </m:r>
                                </m:num>
                                <m:den>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ß</m:t>
                                      </m:r>
                                      <m:d>
                                        <m:dPr>
                                          <m:ctrlPr>
                                            <a:rPr lang="en-IN" sz="1800" i="1">
                                              <a:solidFill>
                                                <a:schemeClr val="tx1"/>
                                              </a:solidFill>
                                              <a:latin typeface="Cambria Math" panose="02040503050406030204" pitchFamily="18" charset="0"/>
                                            </a:rPr>
                                          </m:ctrlPr>
                                        </m:dPr>
                                        <m:e>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𝐸</m:t>
                                                  </m:r>
                                                </m:e>
                                                <m:sub>
                                                  <m:r>
                                                    <a:rPr lang="en-IN" sz="1800" i="1">
                                                      <a:solidFill>
                                                        <a:schemeClr val="tx1"/>
                                                      </a:solidFill>
                                                      <a:latin typeface="Cambria Math" panose="02040503050406030204" pitchFamily="18" charset="0"/>
                                                    </a:rPr>
                                                    <m:t>𝑘</m:t>
                                                  </m:r>
                                                </m:sub>
                                              </m:sSub>
                                            </m:e>
                                          </m:d>
                                          <m:r>
                                            <a:rPr lang="en-IN" sz="1800" b="0" i="1" smtClean="0">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𝜇</m:t>
                                          </m:r>
                                        </m:e>
                                      </m:d>
                                    </m:sup>
                                  </m:sSup>
                                  <m:r>
                                    <a:rPr lang="en-IN" sz="1800" b="0" i="1" smtClean="0">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1</m:t>
                                  </m:r>
                                </m:den>
                              </m:f>
                            </m:e>
                          </m:d>
                        </m:e>
                      </m:nary>
                      <m:r>
                        <a:rPr lang="en-IN" sz="1800" b="0" i="1" smtClean="0">
                          <a:solidFill>
                            <a:schemeClr val="tx1"/>
                          </a:solidFill>
                          <a:latin typeface="Cambria Math" panose="02040503050406030204" pitchFamily="18" charset="0"/>
                        </a:rPr>
                        <m:t> </m:t>
                      </m:r>
                    </m:oMath>
                  </m:oMathPara>
                </a14:m>
                <a:endParaRPr lang="en-IN" sz="1800" dirty="0">
                  <a:solidFill>
                    <a:schemeClr val="tx1"/>
                  </a:solidFill>
                  <a:latin typeface="Gabriola" panose="04040605051002020D02" pitchFamily="82" charset="0"/>
                </a:endParaRPr>
              </a:p>
              <a:p>
                <a:pPr marL="0" indent="0">
                  <a:lnSpc>
                    <a:spcPct val="150000"/>
                  </a:lnSpc>
                  <a:buNone/>
                </a:pPr>
                <a:r>
                  <a:rPr lang="en-IN" sz="2400" dirty="0">
                    <a:solidFill>
                      <a:srgbClr val="0B2BB5"/>
                    </a:solidFill>
                    <a:latin typeface="Gabriola" panose="04040605051002020D02" pitchFamily="82" charset="0"/>
                  </a:rPr>
                  <a:t>with the relativistic dispersion relation for the </a:t>
                </a:r>
                <a14:m>
                  <m:oMath xmlns:m="http://schemas.openxmlformats.org/officeDocument/2006/math">
                    <m:sSup>
                      <m:sSupPr>
                        <m:ctrlPr>
                          <a:rPr lang="en-IN" sz="1800" i="1" dirty="0" smtClean="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𝑘</m:t>
                        </m:r>
                      </m:e>
                      <m:sup>
                        <m:r>
                          <m:rPr>
                            <m:sty m:val="p"/>
                          </m:rPr>
                          <a:rPr lang="en-IN" sz="1800" i="0" dirty="0">
                            <a:solidFill>
                              <a:schemeClr val="tx1"/>
                            </a:solidFill>
                            <a:latin typeface="Cambria Math" panose="02040503050406030204" pitchFamily="18" charset="0"/>
                          </a:rPr>
                          <m:t>th</m:t>
                        </m:r>
                      </m:sup>
                    </m:sSup>
                    <m:r>
                      <a:rPr lang="en-IN" sz="1800" i="1" dirty="0">
                        <a:solidFill>
                          <a:srgbClr val="0B2BB5"/>
                        </a:solidFill>
                        <a:latin typeface="Cambria Math" panose="02040503050406030204" pitchFamily="18" charset="0"/>
                      </a:rPr>
                      <m:t> </m:t>
                    </m:r>
                  </m:oMath>
                </a14:m>
                <a:r>
                  <a:rPr lang="en-IN" sz="2400" dirty="0">
                    <a:solidFill>
                      <a:srgbClr val="0B2BB5"/>
                    </a:solidFill>
                    <a:latin typeface="Gabriola" panose="04040605051002020D02" pitchFamily="82" charset="0"/>
                  </a:rPr>
                  <a:t>energy state being given by </a:t>
                </a:r>
                <a14:m>
                  <m:oMath xmlns:m="http://schemas.openxmlformats.org/officeDocument/2006/math">
                    <m:f>
                      <m:fPr>
                        <m:ctrlPr>
                          <a:rPr lang="en-IN" sz="1800" b="0" i="1" smtClean="0">
                            <a:solidFill>
                              <a:schemeClr val="tx1"/>
                            </a:solidFill>
                            <a:latin typeface="Cambria Math" panose="02040503050406030204" pitchFamily="18" charset="0"/>
                          </a:rPr>
                        </m:ctrlPr>
                      </m:fPr>
                      <m:num>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𝐸</m:t>
                            </m:r>
                          </m:e>
                          <m:sub>
                            <m:r>
                              <a:rPr lang="en-IN" sz="1800" b="0" i="1" smtClean="0">
                                <a:solidFill>
                                  <a:schemeClr val="tx1"/>
                                </a:solidFill>
                                <a:latin typeface="Cambria Math" panose="02040503050406030204" pitchFamily="18" charset="0"/>
                              </a:rPr>
                              <m:t>𝑘</m:t>
                            </m:r>
                          </m:sub>
                          <m:sup>
                            <m:r>
                              <a:rPr lang="en-IN" sz="1800" b="0" i="1" smtClean="0">
                                <a:solidFill>
                                  <a:schemeClr val="tx1"/>
                                </a:solidFill>
                                <a:latin typeface="Cambria Math" panose="02040503050406030204" pitchFamily="18" charset="0"/>
                              </a:rPr>
                              <m:t>2</m:t>
                            </m:r>
                          </m:sup>
                        </m:sSubSup>
                      </m:num>
                      <m:den>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den>
                    </m:f>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ℏ</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𝑚</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r>
                      <a:rPr lang="en-IN" sz="1800" b="0" i="1" smtClean="0">
                        <a:solidFill>
                          <a:srgbClr val="0B2BB5"/>
                        </a:solidFill>
                        <a:latin typeface="Cambria Math" panose="02040503050406030204" pitchFamily="18" charset="0"/>
                      </a:rPr>
                      <m:t>.</m:t>
                    </m:r>
                  </m:oMath>
                </a14:m>
                <a:endParaRPr lang="en-IN" sz="1800"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In the above equation </a:t>
                </a:r>
                <a14:m>
                  <m:oMath xmlns:m="http://schemas.openxmlformats.org/officeDocument/2006/math">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𝑛</m:t>
                        </m:r>
                      </m:e>
                      <m:sub>
                        <m:r>
                          <a:rPr lang="en-IN" sz="1800" b="0" i="1" smtClean="0">
                            <a:solidFill>
                              <a:schemeClr val="tx1"/>
                            </a:solidFill>
                            <a:latin typeface="Cambria Math" panose="02040503050406030204" pitchFamily="18" charset="0"/>
                          </a:rPr>
                          <m:t>𝑘</m:t>
                        </m:r>
                      </m:sub>
                      <m:sup>
                        <m:r>
                          <a:rPr lang="en-IN" sz="1800" b="0" i="1" smtClean="0">
                            <a:solidFill>
                              <a:schemeClr val="tx1"/>
                            </a:solidFill>
                            <a:latin typeface="Cambria Math" panose="02040503050406030204" pitchFamily="18" charset="0"/>
                          </a:rPr>
                          <m:t>𝑎</m:t>
                        </m:r>
                      </m:sup>
                    </m:sSub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𝜇</m:t>
                        </m:r>
                        <m:r>
                          <a:rPr lang="en-IN" sz="1800" b="0" i="1" smtClean="0">
                            <a:solidFill>
                              <a:schemeClr val="tx1"/>
                            </a:solidFill>
                            <a:latin typeface="Cambria Math" panose="02040503050406030204" pitchFamily="18" charset="0"/>
                          </a:rPr>
                          <m:t>,ß</m:t>
                        </m:r>
                      </m:e>
                    </m:d>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denotes the number of bosons in the </a:t>
                </a:r>
                <a14:m>
                  <m:oMath xmlns:m="http://schemas.openxmlformats.org/officeDocument/2006/math">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m:rPr>
                            <m:sty m:val="p"/>
                          </m:rPr>
                          <a:rPr lang="en-IN" sz="1800" b="0" i="0" smtClean="0">
                            <a:solidFill>
                              <a:schemeClr val="tx1"/>
                            </a:solidFill>
                            <a:latin typeface="Cambria Math" panose="02040503050406030204" pitchFamily="18" charset="0"/>
                          </a:rPr>
                          <m:t>th</m:t>
                        </m:r>
                      </m:sup>
                    </m:sSup>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energy state, and </a:t>
                </a:r>
                <a14:m>
                  <m:oMath xmlns:m="http://schemas.openxmlformats.org/officeDocument/2006/math">
                    <m:sSubSup>
                      <m:sSubSupPr>
                        <m:ctrlPr>
                          <a:rPr lang="en-IN" sz="1800" i="1" smtClean="0">
                            <a:solidFill>
                              <a:schemeClr val="tx1"/>
                            </a:solidFill>
                            <a:latin typeface="Cambria Math" panose="02040503050406030204" pitchFamily="18" charset="0"/>
                          </a:rPr>
                        </m:ctrlPr>
                      </m:sSubSupPr>
                      <m:e>
                        <m:r>
                          <a:rPr lang="en-IN" sz="1800" i="1">
                            <a:solidFill>
                              <a:schemeClr val="tx1"/>
                            </a:solidFill>
                            <a:latin typeface="Cambria Math" panose="02040503050406030204" pitchFamily="18" charset="0"/>
                          </a:rPr>
                          <m:t>𝑛</m:t>
                        </m:r>
                      </m:e>
                      <m:sub>
                        <m:r>
                          <a:rPr lang="en-IN" sz="1800" i="1">
                            <a:solidFill>
                              <a:schemeClr val="tx1"/>
                            </a:solidFill>
                            <a:latin typeface="Cambria Math" panose="02040503050406030204" pitchFamily="18" charset="0"/>
                          </a:rPr>
                          <m:t>𝑘</m:t>
                        </m:r>
                      </m:sub>
                      <m:sup>
                        <m:r>
                          <a:rPr lang="en-IN" sz="1800" b="0" i="1" smtClean="0">
                            <a:solidFill>
                              <a:schemeClr val="tx1"/>
                            </a:solidFill>
                            <a:latin typeface="Cambria Math" panose="02040503050406030204" pitchFamily="18" charset="0"/>
                          </a:rPr>
                          <m:t>𝑏</m:t>
                        </m:r>
                      </m:sup>
                    </m:sSubSup>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𝜇</m:t>
                        </m:r>
                        <m:r>
                          <a:rPr lang="en-IN" sz="1800" i="1">
                            <a:solidFill>
                              <a:schemeClr val="tx1"/>
                            </a:solidFill>
                            <a:latin typeface="Cambria Math" panose="02040503050406030204" pitchFamily="18" charset="0"/>
                          </a:rPr>
                          <m:t>,ß</m:t>
                        </m:r>
                      </m:e>
                    </m:d>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denotes the number of anti-bosons with </a:t>
                </a:r>
                <a14:m>
                  <m:oMath xmlns:m="http://schemas.openxmlformats.org/officeDocument/2006/math">
                    <m:r>
                      <a:rPr lang="en-IN" sz="1800" b="0" i="1" smtClean="0">
                        <a:solidFill>
                          <a:schemeClr val="tx1"/>
                        </a:solidFill>
                        <a:latin typeface="Cambria Math" panose="02040503050406030204" pitchFamily="18" charset="0"/>
                      </a:rPr>
                      <m:t>𝜇</m:t>
                    </m:r>
                  </m:oMath>
                </a14:m>
                <a:r>
                  <a:rPr lang="en-IN" sz="18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denoting the chemical potential.</a:t>
                </a:r>
                <a:endParaRPr lang="en-IN" sz="1800"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number density </a:t>
                </a:r>
                <a14:m>
                  <m:oMath xmlns:m="http://schemas.openxmlformats.org/officeDocument/2006/math">
                    <m:r>
                      <a:rPr lang="en-IN" sz="1800" b="0" i="1" smtClean="0">
                        <a:solidFill>
                          <a:schemeClr val="tx1"/>
                        </a:solidFill>
                        <a:latin typeface="Cambria Math" panose="02040503050406030204" pitchFamily="18" charset="0"/>
                      </a:rPr>
                      <m:t>𝑛</m:t>
                    </m:r>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can be simply written as </a:t>
                </a:r>
                <a14:m>
                  <m:oMath xmlns:m="http://schemas.openxmlformats.org/officeDocument/2006/math">
                    <m:r>
                      <a:rPr lang="en-IN" sz="1800" b="0" i="1" smtClean="0">
                        <a:solidFill>
                          <a:schemeClr val="tx1"/>
                        </a:solidFill>
                        <a:latin typeface="Cambria Math" panose="02040503050406030204" pitchFamily="18" charset="0"/>
                      </a:rPr>
                      <m:t>𝑛</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𝑁</m:t>
                            </m:r>
                          </m:e>
                          <m:sub>
                            <m:r>
                              <a:rPr lang="en-IN" sz="1800" b="0" i="1" smtClean="0">
                                <a:solidFill>
                                  <a:schemeClr val="tx1"/>
                                </a:solidFill>
                                <a:latin typeface="Cambria Math" panose="02040503050406030204" pitchFamily="18" charset="0"/>
                              </a:rPr>
                              <m:t>𝑎</m:t>
                            </m:r>
                          </m:sub>
                        </m:sSub>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𝑁</m:t>
                            </m:r>
                          </m:e>
                          <m:sub>
                            <m:r>
                              <a:rPr lang="en-IN" sz="1800" b="0" i="1" smtClean="0">
                                <a:solidFill>
                                  <a:schemeClr val="tx1"/>
                                </a:solidFill>
                                <a:latin typeface="Cambria Math" panose="02040503050406030204" pitchFamily="18" charset="0"/>
                              </a:rPr>
                              <m:t>𝑏</m:t>
                            </m:r>
                          </m:sub>
                        </m:sSub>
                      </m:num>
                      <m:den>
                        <m:r>
                          <a:rPr lang="en-IN" sz="1800" b="0" i="1" smtClean="0">
                            <a:solidFill>
                              <a:schemeClr val="tx1"/>
                            </a:solidFill>
                            <a:latin typeface="Cambria Math" panose="02040503050406030204" pitchFamily="18" charset="0"/>
                          </a:rPr>
                          <m:t>𝑉</m:t>
                        </m:r>
                      </m:den>
                    </m:f>
                    <m:r>
                      <a:rPr lang="en-IN" sz="1800" b="0" i="1" smtClean="0">
                        <a:solidFill>
                          <a:schemeClr val="tx1"/>
                        </a:solidFill>
                        <a:latin typeface="Cambria Math" panose="02040503050406030204" pitchFamily="18" charset="0"/>
                      </a:rPr>
                      <m:t>.</m:t>
                    </m:r>
                  </m:oMath>
                </a14:m>
                <a:endParaRPr lang="en-IN" sz="1800" dirty="0">
                  <a:solidFill>
                    <a:srgbClr val="0B2BB5"/>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Hence, using the expression for the conserved charge one can express the number density as</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𝑛</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𝑉</m:t>
                          </m:r>
                        </m:den>
                      </m:f>
                      <m:nary>
                        <m:naryPr>
                          <m:chr m:val="∑"/>
                          <m:supHide m:val="on"/>
                          <m:ctrlPr>
                            <a:rPr lang="en-IN" sz="1800" i="1">
                              <a:solidFill>
                                <a:schemeClr val="tx1"/>
                              </a:solidFill>
                              <a:latin typeface="Cambria Math" panose="02040503050406030204" pitchFamily="18" charset="0"/>
                            </a:rPr>
                          </m:ctrlPr>
                        </m:naryPr>
                        <m:sub>
                          <m:r>
                            <a:rPr lang="en-IN" sz="1800" i="1">
                              <a:solidFill>
                                <a:schemeClr val="tx1"/>
                              </a:solidFill>
                              <a:latin typeface="Cambria Math" panose="02040503050406030204" pitchFamily="18" charset="0"/>
                            </a:rPr>
                            <m:t>𝑘</m:t>
                          </m:r>
                        </m:sub>
                        <m:sup/>
                        <m:e>
                          <m:d>
                            <m:dPr>
                              <m:begChr m:val="["/>
                              <m:endChr m:val="]"/>
                              <m:ctrlPr>
                                <a:rPr lang="en-IN" sz="1800" i="1">
                                  <a:solidFill>
                                    <a:schemeClr val="tx1"/>
                                  </a:solidFill>
                                  <a:latin typeface="Cambria Math" panose="02040503050406030204" pitchFamily="18" charset="0"/>
                                </a:rPr>
                              </m:ctrlPr>
                            </m:dPr>
                            <m:e>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1</m:t>
                                  </m:r>
                                </m:num>
                                <m:den>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ß</m:t>
                                      </m:r>
                                      <m:d>
                                        <m:dPr>
                                          <m:ctrlPr>
                                            <a:rPr lang="en-IN" sz="1800" i="1">
                                              <a:solidFill>
                                                <a:schemeClr val="tx1"/>
                                              </a:solidFill>
                                              <a:latin typeface="Cambria Math" panose="02040503050406030204" pitchFamily="18" charset="0"/>
                                            </a:rPr>
                                          </m:ctrlPr>
                                        </m:dPr>
                                        <m:e>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𝐸</m:t>
                                                  </m:r>
                                                </m:e>
                                                <m:sub>
                                                  <m:r>
                                                    <a:rPr lang="en-IN" sz="1800" i="1">
                                                      <a:solidFill>
                                                        <a:schemeClr val="tx1"/>
                                                      </a:solidFill>
                                                      <a:latin typeface="Cambria Math" panose="02040503050406030204" pitchFamily="18" charset="0"/>
                                                    </a:rPr>
                                                    <m:t>𝑘</m:t>
                                                  </m:r>
                                                </m:sub>
                                              </m:sSub>
                                            </m:e>
                                          </m:d>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𝜇</m:t>
                                          </m:r>
                                        </m:e>
                                      </m:d>
                                    </m:sup>
                                  </m:sSup>
                                  <m:r>
                                    <a:rPr lang="en-IN" sz="1800" i="1">
                                      <a:solidFill>
                                        <a:schemeClr val="tx1"/>
                                      </a:solidFill>
                                      <a:latin typeface="Cambria Math" panose="02040503050406030204" pitchFamily="18" charset="0"/>
                                    </a:rPr>
                                    <m:t>−1</m:t>
                                  </m:r>
                                </m:den>
                              </m:f>
                              <m:r>
                                <a:rPr lang="en-IN" sz="1800" i="1">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1</m:t>
                                  </m:r>
                                </m:num>
                                <m:den>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ß</m:t>
                                      </m:r>
                                      <m:d>
                                        <m:dPr>
                                          <m:ctrlPr>
                                            <a:rPr lang="en-IN" sz="1800" i="1">
                                              <a:solidFill>
                                                <a:schemeClr val="tx1"/>
                                              </a:solidFill>
                                              <a:latin typeface="Cambria Math" panose="02040503050406030204" pitchFamily="18" charset="0"/>
                                            </a:rPr>
                                          </m:ctrlPr>
                                        </m:dPr>
                                        <m:e>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𝐸</m:t>
                                                  </m:r>
                                                </m:e>
                                                <m:sub>
                                                  <m:r>
                                                    <a:rPr lang="en-IN" sz="1800" i="1">
                                                      <a:solidFill>
                                                        <a:schemeClr val="tx1"/>
                                                      </a:solidFill>
                                                      <a:latin typeface="Cambria Math" panose="02040503050406030204" pitchFamily="18" charset="0"/>
                                                    </a:rPr>
                                                    <m:t>𝑘</m:t>
                                                  </m:r>
                                                </m:sub>
                                              </m:sSub>
                                            </m:e>
                                          </m:d>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𝜇</m:t>
                                          </m:r>
                                        </m:e>
                                      </m:d>
                                    </m:sup>
                                  </m:sSup>
                                  <m:r>
                                    <a:rPr lang="en-IN" sz="1800" i="1">
                                      <a:solidFill>
                                        <a:schemeClr val="tx1"/>
                                      </a:solidFill>
                                      <a:latin typeface="Cambria Math" panose="02040503050406030204" pitchFamily="18" charset="0"/>
                                    </a:rPr>
                                    <m:t>−1</m:t>
                                  </m:r>
                                </m:den>
                              </m:f>
                            </m:e>
                          </m:d>
                        </m:e>
                      </m:nary>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𝑉</m:t>
                          </m:r>
                        </m:den>
                      </m:f>
                      <m:nary>
                        <m:naryPr>
                          <m:chr m:val="∑"/>
                          <m:supHide m:val="on"/>
                          <m:ctrlPr>
                            <a:rPr lang="en-IN" sz="1800" b="0" i="1" smtClean="0">
                              <a:solidFill>
                                <a:schemeClr val="tx1"/>
                              </a:solidFill>
                              <a:latin typeface="Cambria Math" panose="02040503050406030204" pitchFamily="18" charset="0"/>
                            </a:rPr>
                          </m:ctrlPr>
                        </m:naryPr>
                        <m:sub>
                          <m:r>
                            <a:rPr lang="en-IN" sz="1800" b="0" i="1" smtClean="0">
                              <a:solidFill>
                                <a:schemeClr val="tx1"/>
                              </a:solidFill>
                              <a:latin typeface="Cambria Math" panose="02040503050406030204" pitchFamily="18" charset="0"/>
                            </a:rPr>
                            <m:t>𝑘</m:t>
                          </m:r>
                        </m:sub>
                        <m:sup/>
                        <m:e>
                          <m:f>
                            <m:fPr>
                              <m:ctrlPr>
                                <a:rPr lang="en-IN" sz="1800" b="0" i="1" smtClean="0">
                                  <a:solidFill>
                                    <a:schemeClr val="tx1"/>
                                  </a:solidFill>
                                  <a:latin typeface="Cambria Math" panose="02040503050406030204" pitchFamily="18" charset="0"/>
                                </a:rPr>
                              </m:ctrlPr>
                            </m:fPr>
                            <m:num>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sinh</m:t>
                                  </m:r>
                                </m:fName>
                                <m:e>
                                  <m:r>
                                    <a:rPr lang="en-IN" sz="1800" b="0" i="1" smtClean="0">
                                      <a:solidFill>
                                        <a:schemeClr val="tx1"/>
                                      </a:solidFill>
                                      <a:latin typeface="Cambria Math" panose="02040503050406030204" pitchFamily="18" charset="0"/>
                                    </a:rPr>
                                    <m:t>ß</m:t>
                                  </m:r>
                                  <m:r>
                                    <a:rPr lang="en-IN" sz="1800" b="0" i="1" smtClean="0">
                                      <a:solidFill>
                                        <a:schemeClr val="tx1"/>
                                      </a:solidFill>
                                      <a:latin typeface="Cambria Math" panose="02040503050406030204" pitchFamily="18" charset="0"/>
                                    </a:rPr>
                                    <m:t>𝜇</m:t>
                                  </m:r>
                                </m:e>
                              </m:func>
                            </m:num>
                            <m:den>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cosh</m:t>
                                  </m:r>
                                </m:fName>
                                <m:e>
                                  <m:r>
                                    <a:rPr lang="en-IN" sz="1800" b="0" i="1" smtClean="0">
                                      <a:solidFill>
                                        <a:schemeClr val="tx1"/>
                                      </a:solidFill>
                                      <a:latin typeface="Cambria Math" panose="02040503050406030204" pitchFamily="18" charset="0"/>
                                    </a:rPr>
                                    <m:t>ß</m:t>
                                  </m:r>
                                  <m:d>
                                    <m:dPr>
                                      <m:begChr m:val="|"/>
                                      <m:endChr m:val="|"/>
                                      <m:ctrlPr>
                                        <a:rPr lang="en-IN" sz="1800" b="0" i="1" smtClean="0">
                                          <a:solidFill>
                                            <a:schemeClr val="tx1"/>
                                          </a:solidFill>
                                          <a:latin typeface="Cambria Math" panose="02040503050406030204" pitchFamily="18" charset="0"/>
                                        </a:rPr>
                                      </m:ctrlPr>
                                    </m:dPr>
                                    <m:e>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𝐸</m:t>
                                          </m:r>
                                        </m:e>
                                        <m:sub>
                                          <m:r>
                                            <a:rPr lang="en-IN" sz="1800" b="0" i="1" smtClean="0">
                                              <a:solidFill>
                                                <a:schemeClr val="tx1"/>
                                              </a:solidFill>
                                              <a:latin typeface="Cambria Math" panose="02040503050406030204" pitchFamily="18" charset="0"/>
                                            </a:rPr>
                                            <m:t>𝑘</m:t>
                                          </m:r>
                                        </m:sub>
                                      </m:sSub>
                                    </m:e>
                                  </m:d>
                                </m:e>
                              </m:func>
                              <m:r>
                                <a:rPr lang="en-IN" sz="1800" b="0" i="1" smtClean="0">
                                  <a:solidFill>
                                    <a:schemeClr val="tx1"/>
                                  </a:solidFill>
                                  <a:latin typeface="Cambria Math" panose="02040503050406030204" pitchFamily="18" charset="0"/>
                                </a:rPr>
                                <m:t>−</m:t>
                              </m:r>
                              <m:func>
                                <m:funcPr>
                                  <m:ctrlPr>
                                    <a:rPr lang="en-IN" sz="1800" b="0" i="1" smtClean="0">
                                      <a:solidFill>
                                        <a:schemeClr val="tx1"/>
                                      </a:solidFill>
                                      <a:latin typeface="Cambria Math" panose="02040503050406030204" pitchFamily="18" charset="0"/>
                                    </a:rPr>
                                  </m:ctrlPr>
                                </m:funcPr>
                                <m:fName>
                                  <m:r>
                                    <m:rPr>
                                      <m:sty m:val="p"/>
                                    </m:rPr>
                                    <a:rPr lang="en-IN" sz="1800" b="0" i="0" smtClean="0">
                                      <a:solidFill>
                                        <a:schemeClr val="tx1"/>
                                      </a:solidFill>
                                      <a:latin typeface="Cambria Math" panose="02040503050406030204" pitchFamily="18" charset="0"/>
                                    </a:rPr>
                                    <m:t>cosh</m:t>
                                  </m:r>
                                </m:fName>
                                <m:e>
                                  <m:r>
                                    <a:rPr lang="en-IN" sz="1800" b="0" i="1" smtClean="0">
                                      <a:solidFill>
                                        <a:schemeClr val="tx1"/>
                                      </a:solidFill>
                                      <a:latin typeface="Cambria Math" panose="02040503050406030204" pitchFamily="18" charset="0"/>
                                    </a:rPr>
                                    <m:t>ß</m:t>
                                  </m:r>
                                  <m:r>
                                    <a:rPr lang="en-IN" sz="1800" b="0" i="1" smtClean="0">
                                      <a:solidFill>
                                        <a:schemeClr val="tx1"/>
                                      </a:solidFill>
                                      <a:latin typeface="Cambria Math" panose="02040503050406030204" pitchFamily="18" charset="0"/>
                                    </a:rPr>
                                    <m:t>𝜇</m:t>
                                  </m:r>
                                </m:e>
                              </m:func>
                            </m:den>
                          </m:f>
                        </m:e>
                      </m:nary>
                    </m:oMath>
                  </m:oMathPara>
                </a14:m>
                <a:endParaRPr lang="en-IN" sz="1800" b="0" i="1" dirty="0">
                  <a:solidFill>
                    <a:schemeClr val="tx1"/>
                  </a:solidFill>
                  <a:latin typeface="Gabriola" panose="04040605051002020D02" pitchFamily="82" charset="0"/>
                </a:endParaRPr>
              </a:p>
              <a:p>
                <a:pPr marL="0" indent="0">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𝑛</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𝜋</m:t>
                                  </m:r>
                                </m:e>
                              </m:d>
                            </m:e>
                            <m:sup>
                              <m:r>
                                <a:rPr lang="en-IN" sz="1800" b="0" i="1" smtClean="0">
                                  <a:solidFill>
                                    <a:schemeClr val="tx1"/>
                                  </a:solidFill>
                                  <a:latin typeface="Cambria Math" panose="02040503050406030204" pitchFamily="18" charset="0"/>
                                </a:rPr>
                                <m:t>3</m:t>
                              </m:r>
                            </m:sup>
                          </m:sSup>
                        </m:den>
                      </m:f>
                      <m:nary>
                        <m:naryPr>
                          <m:subHide m:val="on"/>
                          <m:supHide m:val="on"/>
                          <m:ctrlPr>
                            <a:rPr lang="en-IN" sz="1800" b="0" i="1" smtClean="0">
                              <a:solidFill>
                                <a:schemeClr val="tx1"/>
                              </a:solidFill>
                              <a:latin typeface="Cambria Math" panose="02040503050406030204" pitchFamily="18" charset="0"/>
                            </a:rPr>
                          </m:ctrlPr>
                        </m:naryPr>
                        <m:sub/>
                        <m:sup/>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𝑑𝑘</m:t>
                          </m:r>
                          <m:nary>
                            <m:naryPr>
                              <m:subHide m:val="on"/>
                              <m:supHide m:val="on"/>
                              <m:ctrlPr>
                                <a:rPr lang="en-IN" sz="1800" b="0" i="1" smtClean="0">
                                  <a:solidFill>
                                    <a:schemeClr val="tx1"/>
                                  </a:solidFill>
                                  <a:latin typeface="Cambria Math" panose="02040503050406030204" pitchFamily="18" charset="0"/>
                                </a:rPr>
                              </m:ctrlPr>
                            </m:naryPr>
                            <m:sub/>
                            <m:sup/>
                            <m:e>
                              <m:r>
                                <a:rPr lang="en-IN" sz="1800" i="1">
                                  <a:solidFill>
                                    <a:schemeClr val="tx1"/>
                                  </a:solidFill>
                                  <a:latin typeface="Cambria Math" panose="02040503050406030204" pitchFamily="18" charset="0"/>
                                </a:rPr>
                                <m:t>𝑑</m:t>
                              </m:r>
                              <m:r>
                                <a:rPr lang="en-IN" sz="1800" i="1">
                                  <a:solidFill>
                                    <a:schemeClr val="tx1"/>
                                  </a:solidFill>
                                  <a:latin typeface="Cambria Math" panose="02040503050406030204" pitchFamily="18" charset="0"/>
                                </a:rPr>
                                <m:t>𝜙</m:t>
                              </m:r>
                              <m:r>
                                <a:rPr lang="en-IN" sz="1800" i="1">
                                  <a:solidFill>
                                    <a:schemeClr val="tx1"/>
                                  </a:solidFill>
                                  <a:latin typeface="Cambria Math" panose="02040503050406030204" pitchFamily="18" charset="0"/>
                                </a:rPr>
                                <m:t>𝑑</m:t>
                              </m:r>
                              <m:r>
                                <a:rPr lang="en-IN" sz="1800" i="1">
                                  <a:solidFill>
                                    <a:schemeClr val="tx1"/>
                                  </a:solidFill>
                                  <a:latin typeface="Cambria Math" panose="02040503050406030204" pitchFamily="18" charset="0"/>
                                </a:rPr>
                                <m:t>𝜃</m:t>
                              </m:r>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sin</m:t>
                                  </m:r>
                                </m:fName>
                                <m:e>
                                  <m:r>
                                    <a:rPr lang="en-IN" sz="1800" i="1">
                                      <a:solidFill>
                                        <a:schemeClr val="tx1"/>
                                      </a:solidFill>
                                      <a:latin typeface="Cambria Math" panose="02040503050406030204" pitchFamily="18" charset="0"/>
                                    </a:rPr>
                                    <m:t>𝜃</m:t>
                                  </m:r>
                                </m:e>
                              </m:func>
                            </m:e>
                          </m:nary>
                        </m:e>
                      </m:nary>
                      <m:d>
                        <m:dPr>
                          <m:ctrlPr>
                            <a:rPr lang="en-IN" sz="1800" b="0" i="1" smtClean="0">
                              <a:solidFill>
                                <a:schemeClr val="tx1"/>
                              </a:solidFill>
                              <a:latin typeface="Cambria Math" panose="02040503050406030204" pitchFamily="18" charset="0"/>
                            </a:rPr>
                          </m:ctrlPr>
                        </m:dPr>
                        <m:e>
                          <m:f>
                            <m:fPr>
                              <m:ctrlPr>
                                <a:rPr lang="en-IN" sz="1800" i="1">
                                  <a:solidFill>
                                    <a:schemeClr val="tx1"/>
                                  </a:solidFill>
                                  <a:latin typeface="Cambria Math" panose="02040503050406030204" pitchFamily="18" charset="0"/>
                                </a:rPr>
                              </m:ctrlPr>
                            </m:fPr>
                            <m:num>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sinh</m:t>
                                  </m:r>
                                </m:fName>
                                <m:e>
                                  <m:r>
                                    <a:rPr lang="en-IN" sz="1800" i="1">
                                      <a:solidFill>
                                        <a:schemeClr val="tx1"/>
                                      </a:solidFill>
                                      <a:latin typeface="Cambria Math" panose="02040503050406030204" pitchFamily="18" charset="0"/>
                                    </a:rPr>
                                    <m:t>ß</m:t>
                                  </m:r>
                                  <m:r>
                                    <a:rPr lang="en-IN" sz="1800" i="1">
                                      <a:solidFill>
                                        <a:schemeClr val="tx1"/>
                                      </a:solidFill>
                                      <a:latin typeface="Cambria Math" panose="02040503050406030204" pitchFamily="18" charset="0"/>
                                    </a:rPr>
                                    <m:t>𝜇</m:t>
                                  </m:r>
                                </m:e>
                              </m:func>
                            </m:num>
                            <m:den>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cosh</m:t>
                                  </m:r>
                                </m:fName>
                                <m:e>
                                  <m:r>
                                    <a:rPr lang="en-IN" sz="1800" i="1">
                                      <a:solidFill>
                                        <a:schemeClr val="tx1"/>
                                      </a:solidFill>
                                      <a:latin typeface="Cambria Math" panose="02040503050406030204" pitchFamily="18" charset="0"/>
                                    </a:rPr>
                                    <m:t>ß</m:t>
                                  </m:r>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𝐸</m:t>
                                          </m:r>
                                        </m:e>
                                        <m:sub>
                                          <m:r>
                                            <a:rPr lang="en-IN" sz="1800" i="1">
                                              <a:solidFill>
                                                <a:schemeClr val="tx1"/>
                                              </a:solidFill>
                                              <a:latin typeface="Cambria Math" panose="02040503050406030204" pitchFamily="18" charset="0"/>
                                            </a:rPr>
                                            <m:t>𝑘</m:t>
                                          </m:r>
                                        </m:sub>
                                      </m:sSub>
                                    </m:e>
                                  </m:d>
                                </m:e>
                              </m:func>
                              <m:r>
                                <a:rPr lang="en-IN" sz="1800" i="1">
                                  <a:solidFill>
                                    <a:schemeClr val="tx1"/>
                                  </a:solidFill>
                                  <a:latin typeface="Cambria Math" panose="02040503050406030204" pitchFamily="18" charset="0"/>
                                </a:rPr>
                                <m:t>−</m:t>
                              </m:r>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cosh</m:t>
                                  </m:r>
                                </m:fName>
                                <m:e>
                                  <m:r>
                                    <a:rPr lang="en-IN" sz="1800" i="1">
                                      <a:solidFill>
                                        <a:schemeClr val="tx1"/>
                                      </a:solidFill>
                                      <a:latin typeface="Cambria Math" panose="02040503050406030204" pitchFamily="18" charset="0"/>
                                    </a:rPr>
                                    <m:t>ß</m:t>
                                  </m:r>
                                  <m:r>
                                    <a:rPr lang="en-IN" sz="1800" i="1">
                                      <a:solidFill>
                                        <a:schemeClr val="tx1"/>
                                      </a:solidFill>
                                      <a:latin typeface="Cambria Math" panose="02040503050406030204" pitchFamily="18" charset="0"/>
                                    </a:rPr>
                                    <m:t>𝜇</m:t>
                                  </m:r>
                                </m:e>
                              </m:func>
                            </m:den>
                          </m:f>
                        </m:e>
                      </m:d>
                      <m:r>
                        <a:rPr lang="en-IN" sz="1800" b="0" i="1" smtClean="0">
                          <a:solidFill>
                            <a:schemeClr val="tx1"/>
                          </a:solidFill>
                          <a:latin typeface="Cambria Math" panose="02040503050406030204" pitchFamily="18" charset="0"/>
                        </a:rPr>
                        <m:t>.</m:t>
                      </m:r>
                    </m:oMath>
                  </m:oMathPara>
                </a14:m>
                <a:endParaRPr lang="en-IN" sz="1800" b="0" dirty="0">
                  <a:solidFill>
                    <a:schemeClr val="tx1"/>
                  </a:solidFill>
                  <a:latin typeface="Gabriola" panose="04040605051002020D02" pitchFamily="82" charset="0"/>
                </a:endParaRPr>
              </a:p>
              <a:p>
                <a:pPr marL="0" indent="0">
                  <a:lnSpc>
                    <a:spcPct val="150000"/>
                  </a:lnSpc>
                  <a:buNone/>
                </a:pPr>
                <a:endParaRPr lang="en-IN" sz="1800" dirty="0">
                  <a:solidFill>
                    <a:srgbClr val="0B2BB5"/>
                  </a:solidFill>
                  <a:latin typeface="Gabriola" panose="04040605051002020D02" pitchFamily="82" charset="0"/>
                </a:endParaRPr>
              </a:p>
            </p:txBody>
          </p:sp>
        </mc:Choice>
        <mc:Fallback xmlns="">
          <p:sp>
            <p:nvSpPr>
              <p:cNvPr id="7" name="Content Placeholder 2">
                <a:extLst>
                  <a:ext uri="{FF2B5EF4-FFF2-40B4-BE49-F238E27FC236}">
                    <a16:creationId xmlns:a16="http://schemas.microsoft.com/office/drawing/2014/main" id="{71D0811E-A2B2-9BFA-1FD1-5E56FAE7859F}"/>
                  </a:ext>
                </a:extLst>
              </p:cNvPr>
              <p:cNvSpPr txBox="1">
                <a:spLocks noRot="1" noChangeAspect="1" noMove="1" noResize="1" noEditPoints="1" noAdjustHandles="1" noChangeArrowheads="1" noChangeShapeType="1" noTextEdit="1"/>
              </p:cNvSpPr>
              <p:nvPr/>
            </p:nvSpPr>
            <p:spPr>
              <a:xfrm>
                <a:off x="253659" y="136525"/>
                <a:ext cx="11684682" cy="6485203"/>
              </a:xfrm>
              <a:prstGeom prst="rect">
                <a:avLst/>
              </a:prstGeom>
              <a:blipFill>
                <a:blip r:embed="rId2"/>
                <a:stretch>
                  <a:fillRect l="-678"/>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EBA6659C-8BE7-1DEA-4686-35B231729774}"/>
              </a:ext>
            </a:extLst>
          </p:cNvPr>
          <p:cNvSpPr>
            <a:spLocks noGrp="1"/>
          </p:cNvSpPr>
          <p:nvPr>
            <p:ph type="sldNum" sz="quarter" idx="12"/>
          </p:nvPr>
        </p:nvSpPr>
        <p:spPr/>
        <p:txBody>
          <a:bodyPr/>
          <a:lstStyle/>
          <a:p>
            <a:fld id="{1F389A8C-0E70-4ABF-BB80-974D4641D6A7}" type="slidenum">
              <a:rPr lang="en-IN" smtClean="0"/>
              <a:t>54</a:t>
            </a:fld>
            <a:endParaRPr lang="en-IN" dirty="0"/>
          </a:p>
        </p:txBody>
      </p:sp>
    </p:spTree>
    <p:extLst>
      <p:ext uri="{BB962C8B-B14F-4D97-AF65-F5344CB8AC3E}">
        <p14:creationId xmlns:p14="http://schemas.microsoft.com/office/powerpoint/2010/main" val="3346315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B551C0-132D-DAE0-5500-DF536728E0A8}"/>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236CAD3D-1318-031E-5071-4D292F26871B}"/>
                  </a:ext>
                </a:extLst>
              </p:cNvPr>
              <p:cNvSpPr txBox="1">
                <a:spLocks/>
              </p:cNvSpPr>
              <p:nvPr/>
            </p:nvSpPr>
            <p:spPr>
              <a:xfrm>
                <a:off x="253659" y="201494"/>
                <a:ext cx="11684682" cy="652456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Since</a:t>
                </a:r>
                <a:r>
                  <a:rPr lang="en-IN" sz="1800" dirty="0">
                    <a:solidFill>
                      <a:srgbClr val="0B2BB5"/>
                    </a:solidFill>
                    <a:latin typeface="Gabriola" panose="04040605051002020D02" pitchFamily="82" charset="0"/>
                  </a:rPr>
                  <a:t> </a:t>
                </a:r>
                <a14:m>
                  <m:oMath xmlns:m="http://schemas.openxmlformats.org/officeDocument/2006/math">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𝑛</m:t>
                        </m:r>
                      </m:e>
                      <m:sub>
                        <m:r>
                          <a:rPr lang="en-IN" sz="1800" b="0" i="1" smtClean="0">
                            <a:solidFill>
                              <a:schemeClr val="tx1"/>
                            </a:solidFill>
                            <a:latin typeface="Cambria Math" panose="02040503050406030204" pitchFamily="18" charset="0"/>
                          </a:rPr>
                          <m:t>𝑘</m:t>
                        </m:r>
                      </m:sub>
                      <m:sup>
                        <m:r>
                          <a:rPr lang="en-IN" sz="1800" b="0" i="1" smtClean="0">
                            <a:solidFill>
                              <a:schemeClr val="tx1"/>
                            </a:solidFill>
                            <a:latin typeface="Cambria Math" panose="02040503050406030204" pitchFamily="18" charset="0"/>
                          </a:rPr>
                          <m:t>𝑎</m:t>
                        </m:r>
                      </m:sup>
                    </m:sSubSup>
                    <m:r>
                      <a:rPr lang="en-IN" sz="1800" b="0" i="1" smtClean="0">
                        <a:solidFill>
                          <a:schemeClr val="tx1"/>
                        </a:solidFill>
                        <a:latin typeface="Cambria Math" panose="02040503050406030204" pitchFamily="18" charset="0"/>
                      </a:rPr>
                      <m:t>,</m:t>
                    </m:r>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𝑛</m:t>
                        </m:r>
                      </m:e>
                      <m:sub>
                        <m:r>
                          <a:rPr lang="en-IN" sz="1800" b="0" i="1" smtClean="0">
                            <a:solidFill>
                              <a:schemeClr val="tx1"/>
                            </a:solidFill>
                            <a:latin typeface="Cambria Math" panose="02040503050406030204" pitchFamily="18" charset="0"/>
                          </a:rPr>
                          <m:t>𝑘</m:t>
                        </m:r>
                      </m:sub>
                      <m:sup>
                        <m:r>
                          <a:rPr lang="en-IN" sz="1800" b="0" i="1" smtClean="0">
                            <a:solidFill>
                              <a:schemeClr val="tx1"/>
                            </a:solidFill>
                            <a:latin typeface="Cambria Math" panose="02040503050406030204" pitchFamily="18" charset="0"/>
                          </a:rPr>
                          <m:t>𝑏</m:t>
                        </m:r>
                      </m:sup>
                    </m:sSubSup>
                    <m:r>
                      <a:rPr lang="en-IN" sz="1800" b="0" i="1" smtClean="0">
                        <a:solidFill>
                          <a:schemeClr val="tx1"/>
                        </a:solidFill>
                        <a:latin typeface="Cambria Math" panose="02040503050406030204" pitchFamily="18" charset="0"/>
                      </a:rPr>
                      <m:t>&gt;0 (∀</m:t>
                    </m:r>
                    <m:r>
                      <a:rPr lang="en-IN" sz="1800" b="0" i="1" smtClean="0">
                        <a:solidFill>
                          <a:schemeClr val="tx1"/>
                        </a:solidFill>
                        <a:latin typeface="Cambria Math" panose="02040503050406030204" pitchFamily="18" charset="0"/>
                      </a:rPr>
                      <m:t>𝑘</m:t>
                    </m:r>
                    <m:r>
                      <a:rPr lang="en-IN" sz="1800" b="0" i="1" smtClean="0">
                        <a:solidFill>
                          <a:schemeClr val="tx1"/>
                        </a:solidFill>
                        <a:latin typeface="Cambria Math" panose="02040503050406030204" pitchFamily="18" charset="0"/>
                      </a:rPr>
                      <m:t>)</m:t>
                    </m:r>
                  </m:oMath>
                </a14:m>
                <a:r>
                  <a:rPr lang="en-IN" sz="2400" b="0" dirty="0">
                    <a:solidFill>
                      <a:srgbClr val="0B2BB5"/>
                    </a:solidFill>
                    <a:latin typeface="Gabriola" panose="04040605051002020D02" pitchFamily="82" charset="0"/>
                  </a:rPr>
                  <a:t>, one can easily obtain a bound for the chemical potential as </a:t>
                </a:r>
                <a14:m>
                  <m:oMath xmlns:m="http://schemas.openxmlformats.org/officeDocument/2006/math">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𝐸</m:t>
                        </m:r>
                      </m:e>
                      <m:sub>
                        <m:r>
                          <a:rPr lang="en-IN" sz="1800" b="0" i="1" smtClean="0">
                            <a:solidFill>
                              <a:schemeClr val="tx1"/>
                            </a:solidFill>
                            <a:latin typeface="Cambria Math" panose="02040503050406030204" pitchFamily="18" charset="0"/>
                          </a:rPr>
                          <m:t>0</m:t>
                        </m:r>
                      </m:sub>
                    </m:sSub>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𝜇</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𝐸</m:t>
                        </m:r>
                      </m:e>
                      <m:sub>
                        <m:r>
                          <a:rPr lang="en-IN" sz="1800" b="0" i="1" smtClean="0">
                            <a:solidFill>
                              <a:schemeClr val="tx1"/>
                            </a:solidFill>
                            <a:latin typeface="Cambria Math" panose="02040503050406030204" pitchFamily="18" charset="0"/>
                          </a:rPr>
                          <m:t>0</m:t>
                        </m:r>
                      </m:sub>
                    </m:sSub>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𝑚</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𝜇</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𝑚</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oMath>
                </a14:m>
                <a:r>
                  <a:rPr lang="en-IN" sz="1800" b="0" dirty="0">
                    <a:solidFill>
                      <a:schemeClr val="tx1"/>
                    </a:solidFill>
                    <a:latin typeface="Gabriola" panose="04040605051002020D02" pitchFamily="82" charset="0"/>
                  </a:rPr>
                  <a:t> </a:t>
                </a:r>
                <a:endParaRPr lang="en-IN" sz="1800" b="0" dirty="0">
                  <a:solidFill>
                    <a:srgbClr val="0B2BB5"/>
                  </a:solidFill>
                  <a:latin typeface="Gabriola" panose="04040605051002020D02" pitchFamily="82" charset="0"/>
                </a:endParaRPr>
              </a:p>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At critical temperature when the Bosons (anti-bosons) start going to the ground state then  </a:t>
                </a:r>
                <a14:m>
                  <m:oMath xmlns:m="http://schemas.openxmlformats.org/officeDocument/2006/math">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𝜇</m:t>
                        </m:r>
                        <m:d>
                          <m:dPr>
                            <m:ctrlPr>
                              <a:rPr lang="en-IN" sz="1800" b="0" i="1" smtClean="0">
                                <a:solidFill>
                                  <a:schemeClr val="tx1"/>
                                </a:solidFill>
                                <a:latin typeface="Cambria Math" panose="02040503050406030204" pitchFamily="18" charset="0"/>
                              </a:rPr>
                            </m:ctrlPr>
                          </m:dPr>
                          <m:e>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𝑇</m:t>
                                </m:r>
                              </m:e>
                              <m:sub>
                                <m:r>
                                  <a:rPr lang="en-IN" sz="1800" b="0" i="1" smtClean="0">
                                    <a:solidFill>
                                      <a:schemeClr val="tx1"/>
                                    </a:solidFill>
                                    <a:latin typeface="Cambria Math" panose="02040503050406030204" pitchFamily="18" charset="0"/>
                                  </a:rPr>
                                  <m:t>𝑐</m:t>
                                </m:r>
                              </m:sub>
                              <m:sup>
                                <m:r>
                                  <a:rPr lang="en-IN" sz="1800" b="0" i="1" smtClean="0">
                                    <a:solidFill>
                                      <a:schemeClr val="tx1"/>
                                    </a:solidFill>
                                    <a:latin typeface="Cambria Math" panose="02040503050406030204" pitchFamily="18" charset="0"/>
                                  </a:rPr>
                                  <m:t>𝑎𝑏</m:t>
                                </m:r>
                              </m:sup>
                            </m:sSubSup>
                          </m:e>
                        </m:d>
                      </m:e>
                    </m:d>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𝐸</m:t>
                        </m:r>
                      </m:e>
                      <m:sub>
                        <m:r>
                          <a:rPr lang="en-IN" sz="1800" b="0" i="1" smtClean="0">
                            <a:solidFill>
                              <a:schemeClr val="tx1"/>
                            </a:solidFill>
                            <a:latin typeface="Cambria Math" panose="02040503050406030204" pitchFamily="18" charset="0"/>
                          </a:rPr>
                          <m:t>0</m:t>
                        </m:r>
                      </m:sub>
                    </m:sSub>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𝑚</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oMath>
                </a14:m>
                <a:endParaRPr lang="en-IN" sz="1800" b="0" dirty="0">
                  <a:solidFill>
                    <a:schemeClr val="tx1"/>
                  </a:solidFill>
                  <a:latin typeface="Gabriola" panose="04040605051002020D02" pitchFamily="82" charset="0"/>
                </a:endParaRPr>
              </a:p>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number density can then be expressed as</a:t>
                </a:r>
              </a:p>
              <a:p>
                <a:pPr marL="0" indent="0" algn="just">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𝑛</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2</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𝜋</m:t>
                              </m:r>
                            </m:e>
                            <m:sup>
                              <m:r>
                                <a:rPr lang="en-IN" sz="1800" b="0" i="1" smtClean="0">
                                  <a:solidFill>
                                    <a:schemeClr val="tx1"/>
                                  </a:solidFill>
                                  <a:latin typeface="Cambria Math" panose="02040503050406030204" pitchFamily="18" charset="0"/>
                                </a:rPr>
                                <m:t>2</m:t>
                              </m:r>
                            </m:sup>
                          </m:sSup>
                        </m:den>
                      </m:f>
                      <m:nary>
                        <m:naryPr>
                          <m:subHide m:val="on"/>
                          <m:supHide m:val="on"/>
                          <m:ctrlPr>
                            <a:rPr lang="en-IN" sz="1800" b="0" i="1" smtClean="0">
                              <a:solidFill>
                                <a:schemeClr val="tx1"/>
                              </a:solidFill>
                              <a:latin typeface="Cambria Math" panose="02040503050406030204" pitchFamily="18" charset="0"/>
                            </a:rPr>
                          </m:ctrlPr>
                        </m:naryPr>
                        <m:sub/>
                        <m:sup/>
                        <m:e>
                          <m:r>
                            <a:rPr lang="en-IN" sz="1800" b="0" i="1" smtClean="0">
                              <a:solidFill>
                                <a:schemeClr val="tx1"/>
                              </a:solidFill>
                              <a:latin typeface="Cambria Math" panose="02040503050406030204" pitchFamily="18" charset="0"/>
                            </a:rPr>
                            <m:t>𝑑𝑘</m:t>
                          </m:r>
                          <m:r>
                            <a:rPr lang="en-IN" sz="1800" b="0" i="1" smtClean="0">
                              <a:solidFill>
                                <a:schemeClr val="tx1"/>
                              </a:solidFill>
                              <a:latin typeface="Cambria Math" panose="02040503050406030204" pitchFamily="18" charset="0"/>
                            </a:rPr>
                            <m:t> </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a:rPr lang="en-IN" sz="1800" b="0" i="1" smtClean="0">
                                  <a:solidFill>
                                    <a:schemeClr val="tx1"/>
                                  </a:solidFill>
                                  <a:latin typeface="Cambria Math" panose="02040503050406030204" pitchFamily="18" charset="0"/>
                                </a:rPr>
                                <m:t>2</m:t>
                              </m:r>
                            </m:sup>
                          </m:sSup>
                          <m:d>
                            <m:dPr>
                              <m:ctrlPr>
                                <a:rPr lang="en-IN" sz="1800" i="1">
                                  <a:solidFill>
                                    <a:schemeClr val="tx1"/>
                                  </a:solidFill>
                                  <a:latin typeface="Cambria Math" panose="02040503050406030204" pitchFamily="18" charset="0"/>
                                </a:rPr>
                              </m:ctrlPr>
                            </m:dPr>
                            <m:e>
                              <m:f>
                                <m:fPr>
                                  <m:ctrlPr>
                                    <a:rPr lang="en-IN" sz="1800" i="1">
                                      <a:solidFill>
                                        <a:schemeClr val="tx1"/>
                                      </a:solidFill>
                                      <a:latin typeface="Cambria Math" panose="02040503050406030204" pitchFamily="18" charset="0"/>
                                    </a:rPr>
                                  </m:ctrlPr>
                                </m:fPr>
                                <m:num>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sinh</m:t>
                                      </m:r>
                                    </m:fName>
                                    <m:e>
                                      <m:r>
                                        <a:rPr lang="en-IN" sz="1800" i="1">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ß</m:t>
                                          </m:r>
                                        </m:e>
                                        <m:sub>
                                          <m:r>
                                            <a:rPr lang="en-IN" sz="1800" i="1">
                                              <a:solidFill>
                                                <a:schemeClr val="tx1"/>
                                              </a:solidFill>
                                              <a:latin typeface="Cambria Math" panose="02040503050406030204" pitchFamily="18" charset="0"/>
                                            </a:rPr>
                                            <m:t>𝑐</m:t>
                                          </m:r>
                                        </m:sub>
                                      </m:sSub>
                                      <m:r>
                                        <a:rPr lang="en-IN" sz="1800" i="1">
                                          <a:solidFill>
                                            <a:schemeClr val="tx1"/>
                                          </a:solidFill>
                                          <a:latin typeface="Cambria Math" panose="02040503050406030204" pitchFamily="18" charset="0"/>
                                        </a:rPr>
                                        <m:t>𝑚</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𝑐</m:t>
                                          </m:r>
                                        </m:e>
                                        <m:sup>
                                          <m:r>
                                            <a:rPr lang="en-IN" sz="1800" i="1">
                                              <a:solidFill>
                                                <a:schemeClr val="tx1"/>
                                              </a:solidFill>
                                              <a:latin typeface="Cambria Math" panose="02040503050406030204" pitchFamily="18" charset="0"/>
                                            </a:rPr>
                                            <m:t>2</m:t>
                                          </m:r>
                                        </m:sup>
                                      </m:sSup>
                                      <m:r>
                                        <a:rPr lang="en-IN" sz="1800" i="1">
                                          <a:solidFill>
                                            <a:schemeClr val="tx1"/>
                                          </a:solidFill>
                                          <a:latin typeface="Cambria Math" panose="02040503050406030204" pitchFamily="18" charset="0"/>
                                        </a:rPr>
                                        <m:t>)</m:t>
                                      </m:r>
                                    </m:e>
                                  </m:func>
                                </m:num>
                                <m:den>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cosh</m:t>
                                      </m:r>
                                    </m:fName>
                                    <m:e>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ß</m:t>
                                          </m:r>
                                        </m:e>
                                        <m:sub>
                                          <m:r>
                                            <a:rPr lang="en-IN" sz="1800" b="0" i="1" smtClean="0">
                                              <a:solidFill>
                                                <a:schemeClr val="tx1"/>
                                              </a:solidFill>
                                              <a:latin typeface="Cambria Math" panose="02040503050406030204" pitchFamily="18" charset="0"/>
                                            </a:rPr>
                                            <m:t>𝑐</m:t>
                                          </m:r>
                                        </m:sub>
                                      </m:sSub>
                                      <m:rad>
                                        <m:radPr>
                                          <m:degHide m:val="on"/>
                                          <m:ctrlPr>
                                            <a:rPr lang="en-IN" sz="1800" b="0" i="1" smtClean="0">
                                              <a:solidFill>
                                                <a:schemeClr val="tx1"/>
                                              </a:solidFill>
                                              <a:latin typeface="Cambria Math" panose="02040503050406030204" pitchFamily="18" charset="0"/>
                                            </a:rPr>
                                          </m:ctrlPr>
                                        </m:radPr>
                                        <m:deg/>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ℏ</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𝑚</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4</m:t>
                                              </m:r>
                                            </m:sup>
                                          </m:sSup>
                                        </m:e>
                                      </m:rad>
                                      <m:r>
                                        <a:rPr lang="en-IN" sz="1800" b="0" i="1" smtClean="0">
                                          <a:solidFill>
                                            <a:schemeClr val="tx1"/>
                                          </a:solidFill>
                                          <a:latin typeface="Cambria Math" panose="02040503050406030204" pitchFamily="18" charset="0"/>
                                        </a:rPr>
                                        <m:t>)</m:t>
                                      </m:r>
                                    </m:e>
                                  </m:func>
                                  <m:r>
                                    <a:rPr lang="en-IN" sz="1800" i="1">
                                      <a:solidFill>
                                        <a:schemeClr val="tx1"/>
                                      </a:solidFill>
                                      <a:latin typeface="Cambria Math" panose="02040503050406030204" pitchFamily="18" charset="0"/>
                                    </a:rPr>
                                    <m:t>−</m:t>
                                  </m:r>
                                  <m:func>
                                    <m:funcPr>
                                      <m:ctrlPr>
                                        <a:rPr lang="en-IN" sz="1800" i="1">
                                          <a:solidFill>
                                            <a:schemeClr val="tx1"/>
                                          </a:solidFill>
                                          <a:latin typeface="Cambria Math" panose="02040503050406030204" pitchFamily="18" charset="0"/>
                                        </a:rPr>
                                      </m:ctrlPr>
                                    </m:funcPr>
                                    <m:fName>
                                      <m:r>
                                        <m:rPr>
                                          <m:sty m:val="p"/>
                                        </m:rPr>
                                        <a:rPr lang="en-IN" sz="1800">
                                          <a:solidFill>
                                            <a:schemeClr val="tx1"/>
                                          </a:solidFill>
                                          <a:latin typeface="Cambria Math" panose="02040503050406030204" pitchFamily="18" charset="0"/>
                                        </a:rPr>
                                        <m:t>cosh</m:t>
                                      </m:r>
                                    </m:fName>
                                    <m:e>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ß</m:t>
                                          </m:r>
                                        </m:e>
                                        <m:sub>
                                          <m:r>
                                            <a:rPr lang="en-IN" sz="1800" b="0" i="1" smtClean="0">
                                              <a:solidFill>
                                                <a:schemeClr val="tx1"/>
                                              </a:solidFill>
                                              <a:latin typeface="Cambria Math" panose="02040503050406030204" pitchFamily="18" charset="0"/>
                                            </a:rPr>
                                            <m:t>𝑐</m:t>
                                          </m:r>
                                        </m:sub>
                                      </m:sSub>
                                      <m:r>
                                        <a:rPr lang="en-IN" sz="1800" b="0" i="1" smtClean="0">
                                          <a:solidFill>
                                            <a:schemeClr val="tx1"/>
                                          </a:solidFill>
                                          <a:latin typeface="Cambria Math" panose="02040503050406030204" pitchFamily="18" charset="0"/>
                                        </a:rPr>
                                        <m:t>𝑚</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e>
                                  </m:func>
                                </m:den>
                              </m:f>
                            </m:e>
                          </m:d>
                        </m:e>
                      </m:nary>
                    </m:oMath>
                  </m:oMathPara>
                </a14:m>
                <a:endParaRPr lang="en-IN" sz="1800" b="0" dirty="0">
                  <a:solidFill>
                    <a:srgbClr val="0B2BB5"/>
                  </a:solidFill>
                  <a:latin typeface="Gabriola" panose="04040605051002020D02" pitchFamily="82" charset="0"/>
                </a:endParaRPr>
              </a:p>
              <a:p>
                <a:pPr marL="0" indent="0" algn="just">
                  <a:lnSpc>
                    <a:spcPct val="150000"/>
                  </a:lnSpc>
                  <a:buNone/>
                </a:pPr>
                <a:r>
                  <a:rPr lang="en-IN" sz="2400" dirty="0">
                    <a:solidFill>
                      <a:srgbClr val="0B2BB5"/>
                    </a:solidFill>
                    <a:latin typeface="Gabriola" panose="04040605051002020D02" pitchFamily="82" charset="0"/>
                  </a:rPr>
                  <a:t>where</a:t>
                </a:r>
                <a:r>
                  <a:rPr lang="en-IN" sz="1800" dirty="0">
                    <a:solidFill>
                      <a:srgbClr val="0B2BB5"/>
                    </a:solidFill>
                    <a:latin typeface="Gabriola" panose="04040605051002020D02" pitchFamily="82" charset="0"/>
                  </a:rPr>
                  <a:t>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i="1" smtClean="0">
                            <a:solidFill>
                              <a:schemeClr val="tx1"/>
                            </a:solidFill>
                            <a:latin typeface="Cambria Math" panose="02040503050406030204" pitchFamily="18" charset="0"/>
                          </a:rPr>
                          <m:t>ß</m:t>
                        </m:r>
                      </m:e>
                      <m:sub>
                        <m:r>
                          <a:rPr lang="en-IN" sz="1800" b="0" i="1" smtClean="0">
                            <a:solidFill>
                              <a:schemeClr val="tx1"/>
                            </a:solidFill>
                            <a:latin typeface="Cambria Math" panose="02040503050406030204" pitchFamily="18" charset="0"/>
                          </a:rPr>
                          <m:t>𝑐</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𝑘</m:t>
                            </m:r>
                          </m:e>
                          <m:sub>
                            <m:r>
                              <a:rPr lang="en-IN" sz="1800" b="0" i="1" smtClean="0">
                                <a:solidFill>
                                  <a:schemeClr val="tx1"/>
                                </a:solidFill>
                                <a:latin typeface="Cambria Math" panose="02040503050406030204" pitchFamily="18" charset="0"/>
                              </a:rPr>
                              <m:t>𝐵</m:t>
                            </m:r>
                          </m:sub>
                        </m:s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𝑇</m:t>
                            </m:r>
                          </m:e>
                          <m:sub>
                            <m:r>
                              <a:rPr lang="en-IN" sz="1800" b="0" i="1" smtClean="0">
                                <a:solidFill>
                                  <a:schemeClr val="tx1"/>
                                </a:solidFill>
                                <a:latin typeface="Cambria Math" panose="02040503050406030204" pitchFamily="18" charset="0"/>
                              </a:rPr>
                              <m:t>𝑐</m:t>
                            </m:r>
                          </m:sub>
                        </m:sSub>
                      </m:den>
                    </m:f>
                  </m:oMath>
                </a14:m>
                <a:r>
                  <a:rPr lang="en-IN" sz="18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with</a:t>
                </a:r>
                <a:r>
                  <a:rPr lang="en-IN" sz="1800" dirty="0">
                    <a:solidFill>
                      <a:srgbClr val="0B2BB5"/>
                    </a:solidFill>
                    <a:latin typeface="Gabriola" panose="04040605051002020D02" pitchFamily="82" charset="0"/>
                  </a:rPr>
                  <a:t>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𝑇</m:t>
                        </m:r>
                      </m:e>
                      <m:sub>
                        <m:r>
                          <a:rPr lang="en-IN" sz="1800" b="0" i="1" smtClean="0">
                            <a:solidFill>
                              <a:schemeClr val="tx1"/>
                            </a:solidFill>
                            <a:latin typeface="Cambria Math" panose="02040503050406030204" pitchFamily="18" charset="0"/>
                          </a:rPr>
                          <m:t>𝑐</m:t>
                        </m:r>
                      </m:sub>
                    </m:sSub>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denoting the critical temperature.</a:t>
                </a:r>
              </a:p>
              <a:p>
                <a:pPr algn="just">
                  <a:lnSpc>
                    <a:spcPct val="150000"/>
                  </a:lnSpc>
                  <a:buFont typeface="Wingdings" panose="05000000000000000000" pitchFamily="2" charset="2"/>
                  <a:buChar char="Ø"/>
                </a:pPr>
                <a:r>
                  <a:rPr lang="en-IN" sz="2400" b="0" dirty="0">
                    <a:solidFill>
                      <a:srgbClr val="0B2BB5"/>
                    </a:solidFill>
                    <a:latin typeface="Gabriola" panose="04040605051002020D02" pitchFamily="82" charset="0"/>
                  </a:rPr>
                  <a:t>For very low temperature </a:t>
                </a:r>
                <a14:m>
                  <m:oMath xmlns:m="http://schemas.openxmlformats.org/officeDocument/2006/math">
                    <m:r>
                      <a:rPr lang="en-IN" sz="1800" b="0" i="1" smtClean="0">
                        <a:solidFill>
                          <a:schemeClr val="tx1"/>
                        </a:solidFill>
                        <a:latin typeface="Cambria Math" panose="02040503050406030204" pitchFamily="18" charset="0"/>
                      </a:rPr>
                      <m:t>𝑚</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𝑘</m:t>
                        </m:r>
                      </m:e>
                      <m:sub>
                        <m:r>
                          <a:rPr lang="en-IN" sz="1800" b="0" i="1" smtClean="0">
                            <a:solidFill>
                              <a:schemeClr val="tx1"/>
                            </a:solidFill>
                            <a:latin typeface="Cambria Math" panose="02040503050406030204" pitchFamily="18" charset="0"/>
                          </a:rPr>
                          <m:t>𝐵</m:t>
                        </m:r>
                      </m:sub>
                    </m:sSub>
                    <m:r>
                      <a:rPr lang="en-IN" sz="1800" b="0" i="1" smtClean="0">
                        <a:solidFill>
                          <a:schemeClr val="tx1"/>
                        </a:solidFill>
                        <a:latin typeface="Cambria Math" panose="02040503050406030204" pitchFamily="18" charset="0"/>
                      </a:rPr>
                      <m:t>𝑇</m:t>
                    </m:r>
                  </m:oMath>
                </a14:m>
                <a:r>
                  <a:rPr lang="en-IN" sz="1800" b="0" dirty="0">
                    <a:solidFill>
                      <a:schemeClr val="tx1"/>
                    </a:solidFill>
                    <a:latin typeface="Gabriola" panose="04040605051002020D02" pitchFamily="82" charset="0"/>
                  </a:rPr>
                  <a:t> </a:t>
                </a:r>
                <a:r>
                  <a:rPr lang="en-IN" sz="2400" b="0" dirty="0">
                    <a:solidFill>
                      <a:srgbClr val="0B2BB5"/>
                    </a:solidFill>
                    <a:latin typeface="Gabriola" panose="04040605051002020D02" pitchFamily="82" charset="0"/>
                  </a:rPr>
                  <a:t>then</a:t>
                </a:r>
                <a:r>
                  <a:rPr lang="en-IN" sz="1800" b="0" dirty="0">
                    <a:solidFill>
                      <a:srgbClr val="0B2BB5"/>
                    </a:solidFill>
                    <a:latin typeface="Gabriola" panose="04040605051002020D02" pitchFamily="82" charset="0"/>
                  </a:rPr>
                  <a:t> </a:t>
                </a:r>
                <a14:m>
                  <m:oMath xmlns:m="http://schemas.openxmlformats.org/officeDocument/2006/math">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𝑛</m:t>
                        </m:r>
                      </m:e>
                      <m:sub>
                        <m:r>
                          <a:rPr lang="en-IN" sz="1800" b="0" i="1" smtClean="0">
                            <a:solidFill>
                              <a:schemeClr val="tx1"/>
                            </a:solidFill>
                            <a:latin typeface="Cambria Math" panose="02040503050406030204" pitchFamily="18" charset="0"/>
                          </a:rPr>
                          <m:t>𝑘</m:t>
                        </m:r>
                      </m:sub>
                      <m:sup>
                        <m:r>
                          <a:rPr lang="en-IN" sz="1800" b="0" i="1" smtClean="0">
                            <a:solidFill>
                              <a:schemeClr val="tx1"/>
                            </a:solidFill>
                            <a:latin typeface="Cambria Math" panose="02040503050406030204" pitchFamily="18" charset="0"/>
                          </a:rPr>
                          <m:t>𝑏</m:t>
                        </m:r>
                      </m:sup>
                    </m:sSub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𝜇</m:t>
                        </m:r>
                        <m:r>
                          <a:rPr lang="en-IN" sz="1800" b="0" i="1" smtClean="0">
                            <a:solidFill>
                              <a:schemeClr val="tx1"/>
                            </a:solidFill>
                            <a:latin typeface="Cambria Math" panose="02040503050406030204" pitchFamily="18" charset="0"/>
                          </a:rPr>
                          <m:t>,ß</m:t>
                        </m:r>
                      </m:e>
                    </m:d>
                    <m:r>
                      <a:rPr lang="en-IN" sz="1800" b="0" i="1" smtClean="0">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1</m:t>
                        </m:r>
                      </m:num>
                      <m:den>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r>
                              <a:rPr lang="en-IN" sz="1800" i="1">
                                <a:solidFill>
                                  <a:schemeClr val="tx1"/>
                                </a:solidFill>
                                <a:latin typeface="Cambria Math" panose="02040503050406030204" pitchFamily="18" charset="0"/>
                              </a:rPr>
                              <m:t>ß</m:t>
                            </m:r>
                            <m:d>
                              <m:dPr>
                                <m:ctrlPr>
                                  <a:rPr lang="en-IN" sz="1800" i="1">
                                    <a:solidFill>
                                      <a:schemeClr val="tx1"/>
                                    </a:solidFill>
                                    <a:latin typeface="Cambria Math" panose="02040503050406030204" pitchFamily="18" charset="0"/>
                                  </a:rPr>
                                </m:ctrlPr>
                              </m:dPr>
                              <m:e>
                                <m:d>
                                  <m:dPr>
                                    <m:begChr m:val="|"/>
                                    <m:endChr m:val="|"/>
                                    <m:ctrlPr>
                                      <a:rPr lang="en-IN" sz="1800" i="1">
                                        <a:solidFill>
                                          <a:schemeClr val="tx1"/>
                                        </a:solidFill>
                                        <a:latin typeface="Cambria Math" panose="02040503050406030204" pitchFamily="18" charset="0"/>
                                      </a:rPr>
                                    </m:ctrlPr>
                                  </m:dPr>
                                  <m:e>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𝐸</m:t>
                                        </m:r>
                                      </m:e>
                                      <m:sub>
                                        <m:r>
                                          <a:rPr lang="en-IN" sz="1800" i="1">
                                            <a:solidFill>
                                              <a:schemeClr val="tx1"/>
                                            </a:solidFill>
                                            <a:latin typeface="Cambria Math" panose="02040503050406030204" pitchFamily="18" charset="0"/>
                                          </a:rPr>
                                          <m:t>𝑘</m:t>
                                        </m:r>
                                      </m:sub>
                                    </m:sSub>
                                  </m:e>
                                </m:d>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𝜇</m:t>
                                </m:r>
                              </m:e>
                            </m:d>
                          </m:sup>
                        </m:sSup>
                      </m:den>
                    </m:f>
                    <m:r>
                      <a:rPr lang="en-IN" sz="1800" b="0" i="1" smtClean="0">
                        <a:solidFill>
                          <a:schemeClr val="tx1"/>
                        </a:solidFill>
                        <a:latin typeface="Cambria Math" panose="02040503050406030204" pitchFamily="18" charset="0"/>
                      </a:rPr>
                      <m:t>→0.</m:t>
                    </m:r>
                  </m:oMath>
                </a14:m>
                <a:endParaRPr lang="en-IN" sz="1800" b="0" dirty="0">
                  <a:solidFill>
                    <a:schemeClr val="tx1"/>
                  </a:solidFill>
                  <a:latin typeface="Gabriola" panose="04040605051002020D02" pitchFamily="82" charset="0"/>
                </a:endParaRPr>
              </a:p>
              <a:p>
                <a:pPr algn="just">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Also assuming the non-relativistic regime where </a:t>
                </a:r>
                <a14:m>
                  <m:oMath xmlns:m="http://schemas.openxmlformats.org/officeDocument/2006/math">
                    <m:r>
                      <a:rPr lang="en-IN" sz="1800" b="0" i="1" smtClean="0">
                        <a:solidFill>
                          <a:schemeClr val="tx1"/>
                        </a:solidFill>
                        <a:latin typeface="Cambria Math" panose="02040503050406030204" pitchFamily="18" charset="0"/>
                      </a:rPr>
                      <m:t>𝑚</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𝑐</m:t>
                    </m:r>
                    <m:r>
                      <a:rPr lang="en-IN" sz="1800" b="0" i="1" smtClean="0">
                        <a:solidFill>
                          <a:schemeClr val="tx1"/>
                        </a:solidFill>
                        <a:latin typeface="Cambria Math" panose="02040503050406030204" pitchFamily="18" charset="0"/>
                      </a:rPr>
                      <m:t>ℏ</m:t>
                    </m:r>
                    <m:r>
                      <a:rPr lang="en-IN" sz="1800" b="0" i="1" smtClean="0">
                        <a:solidFill>
                          <a:schemeClr val="tx1"/>
                        </a:solidFill>
                        <a:latin typeface="Cambria Math" panose="02040503050406030204" pitchFamily="18" charset="0"/>
                      </a:rPr>
                      <m:t>𝑘</m:t>
                    </m:r>
                    <m:r>
                      <a:rPr lang="en-IN" sz="1800" b="0" i="1" smtClean="0">
                        <a:solidFill>
                          <a:schemeClr val="tx1"/>
                        </a:solidFill>
                        <a:latin typeface="Cambria Math" panose="02040503050406030204" pitchFamily="18" charset="0"/>
                      </a:rPr>
                      <m:t>,</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the number density can be further simplified as</a:t>
                </a:r>
              </a:p>
              <a:p>
                <a:pPr marL="0" indent="0" algn="just">
                  <a:lnSpc>
                    <a:spcPct val="16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𝑛</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2</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𝜋</m:t>
                              </m:r>
                            </m:e>
                            <m:sup>
                              <m:r>
                                <a:rPr lang="en-IN" sz="1800" b="0" i="1" smtClean="0">
                                  <a:solidFill>
                                    <a:schemeClr val="tx1"/>
                                  </a:solidFill>
                                  <a:latin typeface="Cambria Math" panose="02040503050406030204" pitchFamily="18" charset="0"/>
                                </a:rPr>
                                <m:t>2</m:t>
                              </m:r>
                            </m:sup>
                          </m:sSup>
                        </m:den>
                      </m:f>
                      <m:nary>
                        <m:naryPr>
                          <m:ctrlPr>
                            <a:rPr lang="en-IN" sz="1800" b="0" i="1" smtClean="0">
                              <a:solidFill>
                                <a:schemeClr val="tx1"/>
                              </a:solidFill>
                              <a:latin typeface="Cambria Math" panose="02040503050406030204" pitchFamily="18" charset="0"/>
                            </a:rPr>
                          </m:ctrlPr>
                        </m:naryPr>
                        <m:sub>
                          <m:r>
                            <a:rPr lang="en-IN" sz="1800" b="0" i="1" smtClean="0">
                              <a:solidFill>
                                <a:schemeClr val="tx1"/>
                              </a:solidFill>
                              <a:latin typeface="Cambria Math" panose="02040503050406030204" pitchFamily="18" charset="0"/>
                            </a:rPr>
                            <m:t>0</m:t>
                          </m:r>
                        </m:sub>
                        <m:sup>
                          <m:r>
                            <a:rPr lang="en-IN" sz="1800" b="0" i="1" smtClean="0">
                              <a:solidFill>
                                <a:schemeClr val="tx1"/>
                              </a:solidFill>
                              <a:latin typeface="Cambria Math" panose="02040503050406030204" pitchFamily="18" charset="0"/>
                            </a:rPr>
                            <m:t>∞</m:t>
                          </m:r>
                        </m:sup>
                        <m:e>
                          <m:r>
                            <a:rPr lang="en-IN" sz="1800" b="0" i="1" smtClean="0">
                              <a:solidFill>
                                <a:schemeClr val="tx1"/>
                              </a:solidFill>
                              <a:latin typeface="Cambria Math" panose="02040503050406030204" pitchFamily="18" charset="0"/>
                            </a:rPr>
                            <m:t>𝑑𝑘</m:t>
                          </m:r>
                          <m:f>
                            <m:fPr>
                              <m:ctrlPr>
                                <a:rPr lang="en-IN" sz="1800" b="0" i="1" smtClean="0">
                                  <a:solidFill>
                                    <a:schemeClr val="tx1"/>
                                  </a:solidFill>
                                  <a:latin typeface="Cambria Math" panose="02040503050406030204" pitchFamily="18" charset="0"/>
                                </a:rPr>
                              </m:ctrlPr>
                            </m:fPr>
                            <m:num>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a:rPr lang="en-IN" sz="1800" b="0" i="1" smtClean="0">
                                      <a:solidFill>
                                        <a:schemeClr val="tx1"/>
                                      </a:solidFill>
                                      <a:latin typeface="Cambria Math" panose="02040503050406030204" pitchFamily="18" charset="0"/>
                                    </a:rPr>
                                    <m:t>2</m:t>
                                  </m:r>
                                </m:sup>
                              </m:sSup>
                            </m:num>
                            <m:den>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ß</m:t>
                                      </m:r>
                                    </m:e>
                                    <m:sub>
                                      <m:r>
                                        <a:rPr lang="en-IN" sz="1800" b="0" i="1" smtClean="0">
                                          <a:solidFill>
                                            <a:schemeClr val="tx1"/>
                                          </a:solidFill>
                                          <a:latin typeface="Cambria Math" panose="02040503050406030204" pitchFamily="18" charset="0"/>
                                        </a:rPr>
                                        <m:t>𝑐</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𝑚</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ℏ</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a:rPr lang="en-IN" sz="1800" b="0" i="1" smtClean="0">
                                                  <a:solidFill>
                                                    <a:schemeClr val="tx1"/>
                                                  </a:solidFill>
                                                  <a:latin typeface="Cambria Math" panose="02040503050406030204" pitchFamily="18" charset="0"/>
                                                </a:rPr>
                                                <m:t>2</m:t>
                                              </m:r>
                                            </m:sup>
                                          </m:sSup>
                                        </m:num>
                                        <m:den>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𝑚</m:t>
                                          </m:r>
                                        </m:den>
                                      </m:f>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𝑚</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e>
                                  </m:d>
                                </m:sup>
                              </m:sSup>
                              <m:r>
                                <a:rPr lang="en-IN" sz="1800" b="0" i="1" smtClean="0">
                                  <a:solidFill>
                                    <a:schemeClr val="tx1"/>
                                  </a:solidFill>
                                  <a:latin typeface="Cambria Math" panose="02040503050406030204" pitchFamily="18" charset="0"/>
                                </a:rPr>
                                <m:t>−1</m:t>
                              </m:r>
                            </m:den>
                          </m:f>
                        </m:e>
                      </m:nary>
                      <m:r>
                        <a:rPr lang="en-IN" sz="1800" b="0" i="1" smtClean="0">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1</m:t>
                          </m:r>
                        </m:num>
                        <m:den>
                          <m:r>
                            <a:rPr lang="en-IN" sz="1800" i="1">
                              <a:solidFill>
                                <a:schemeClr val="tx1"/>
                              </a:solidFill>
                              <a:latin typeface="Cambria Math" panose="02040503050406030204" pitchFamily="18" charset="0"/>
                            </a:rPr>
                            <m:t>2</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𝜋</m:t>
                              </m:r>
                            </m:e>
                            <m:sup>
                              <m:r>
                                <a:rPr lang="en-IN" sz="1800" i="1">
                                  <a:solidFill>
                                    <a:schemeClr val="tx1"/>
                                  </a:solidFill>
                                  <a:latin typeface="Cambria Math" panose="02040503050406030204" pitchFamily="18" charset="0"/>
                                </a:rPr>
                                <m:t>2</m:t>
                              </m:r>
                            </m:sup>
                          </m:sSup>
                        </m:den>
                      </m:f>
                      <m:nary>
                        <m:naryPr>
                          <m:ctrlPr>
                            <a:rPr lang="en-IN" sz="1800" i="1">
                              <a:solidFill>
                                <a:schemeClr val="tx1"/>
                              </a:solidFill>
                              <a:latin typeface="Cambria Math" panose="02040503050406030204" pitchFamily="18" charset="0"/>
                            </a:rPr>
                          </m:ctrlPr>
                        </m:naryPr>
                        <m:sub>
                          <m:r>
                            <a:rPr lang="en-IN" sz="1800" i="1">
                              <a:solidFill>
                                <a:schemeClr val="tx1"/>
                              </a:solidFill>
                              <a:latin typeface="Cambria Math" panose="02040503050406030204" pitchFamily="18" charset="0"/>
                            </a:rPr>
                            <m:t>0</m:t>
                          </m:r>
                        </m:sub>
                        <m:sup>
                          <m:r>
                            <a:rPr lang="en-IN" sz="1800" i="1">
                              <a:solidFill>
                                <a:schemeClr val="tx1"/>
                              </a:solidFill>
                              <a:latin typeface="Cambria Math" panose="02040503050406030204" pitchFamily="18" charset="0"/>
                            </a:rPr>
                            <m:t>∞</m:t>
                          </m:r>
                        </m:sup>
                        <m:e>
                          <m:r>
                            <a:rPr lang="en-IN" sz="1800" i="1">
                              <a:solidFill>
                                <a:schemeClr val="tx1"/>
                              </a:solidFill>
                              <a:latin typeface="Cambria Math" panose="02040503050406030204" pitchFamily="18" charset="0"/>
                            </a:rPr>
                            <m:t>𝑑𝑘</m:t>
                          </m:r>
                          <m:f>
                            <m:fPr>
                              <m:ctrlPr>
                                <a:rPr lang="en-IN" sz="1800" i="1">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𝑘</m:t>
                                  </m:r>
                                </m:e>
                                <m:sup>
                                  <m:r>
                                    <a:rPr lang="en-IN" sz="1800" i="1">
                                      <a:solidFill>
                                        <a:schemeClr val="tx1"/>
                                      </a:solidFill>
                                      <a:latin typeface="Cambria Math" panose="02040503050406030204" pitchFamily="18" charset="0"/>
                                    </a:rPr>
                                    <m:t>2</m:t>
                                  </m:r>
                                </m:sup>
                              </m:sSup>
                            </m:num>
                            <m:den>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𝑒</m:t>
                                  </m:r>
                                </m:e>
                                <m:sup>
                                  <m:f>
                                    <m:fPr>
                                      <m:ctrlPr>
                                        <a:rPr lang="en-IN" sz="1800" i="1">
                                          <a:solidFill>
                                            <a:schemeClr val="tx1"/>
                                          </a:solidFill>
                                          <a:latin typeface="Cambria Math" panose="02040503050406030204" pitchFamily="18" charset="0"/>
                                        </a:rPr>
                                      </m:ctrlPr>
                                    </m:fPr>
                                    <m:num>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ß</m:t>
                                          </m:r>
                                        </m:e>
                                        <m:sub>
                                          <m:r>
                                            <a:rPr lang="en-IN" sz="1800" i="1">
                                              <a:solidFill>
                                                <a:schemeClr val="tx1"/>
                                              </a:solidFill>
                                              <a:latin typeface="Cambria Math" panose="02040503050406030204" pitchFamily="18" charset="0"/>
                                            </a:rPr>
                                            <m:t>𝑐</m:t>
                                          </m:r>
                                        </m:sub>
                                      </m:sSub>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ℏ</m:t>
                                          </m:r>
                                        </m:e>
                                        <m:sup>
                                          <m:r>
                                            <a:rPr lang="en-IN" sz="1800" i="1">
                                              <a:solidFill>
                                                <a:schemeClr val="tx1"/>
                                              </a:solidFill>
                                              <a:latin typeface="Cambria Math" panose="02040503050406030204" pitchFamily="18" charset="0"/>
                                            </a:rPr>
                                            <m:t>2</m:t>
                                          </m:r>
                                        </m:sup>
                                      </m:sSup>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𝑘</m:t>
                                          </m:r>
                                        </m:e>
                                        <m:sup>
                                          <m:r>
                                            <a:rPr lang="en-IN" sz="1800" i="1">
                                              <a:solidFill>
                                                <a:schemeClr val="tx1"/>
                                              </a:solidFill>
                                              <a:latin typeface="Cambria Math" panose="02040503050406030204" pitchFamily="18" charset="0"/>
                                            </a:rPr>
                                            <m:t>2</m:t>
                                          </m:r>
                                        </m:sup>
                                      </m:sSup>
                                    </m:num>
                                    <m:den>
                                      <m:r>
                                        <a:rPr lang="en-IN" sz="1800" i="1">
                                          <a:solidFill>
                                            <a:schemeClr val="tx1"/>
                                          </a:solidFill>
                                          <a:latin typeface="Cambria Math" panose="02040503050406030204" pitchFamily="18" charset="0"/>
                                        </a:rPr>
                                        <m:t>2</m:t>
                                      </m:r>
                                      <m:r>
                                        <a:rPr lang="en-IN" sz="1800" i="1">
                                          <a:solidFill>
                                            <a:schemeClr val="tx1"/>
                                          </a:solidFill>
                                          <a:latin typeface="Cambria Math" panose="02040503050406030204" pitchFamily="18" charset="0"/>
                                        </a:rPr>
                                        <m:t>𝑚</m:t>
                                      </m:r>
                                    </m:den>
                                  </m:f>
                                </m:sup>
                              </m:sSup>
                              <m:r>
                                <a:rPr lang="en-IN" sz="1800" i="1">
                                  <a:solidFill>
                                    <a:schemeClr val="tx1"/>
                                  </a:solidFill>
                                  <a:latin typeface="Cambria Math" panose="02040503050406030204" pitchFamily="18" charset="0"/>
                                </a:rPr>
                                <m:t>−1</m:t>
                              </m:r>
                            </m:den>
                          </m:f>
                        </m:e>
                      </m:nary>
                    </m:oMath>
                  </m:oMathPara>
                </a14:m>
                <a:endParaRPr lang="en-IN" sz="1800" i="1" dirty="0">
                  <a:solidFill>
                    <a:schemeClr val="tx1"/>
                  </a:solidFill>
                  <a:latin typeface="Cambria Math" panose="02040503050406030204" pitchFamily="18" charset="0"/>
                </a:endParaRPr>
              </a:p>
              <a:p>
                <a:pPr marL="0" indent="0" algn="just">
                  <a:lnSpc>
                    <a:spcPct val="10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𝑛</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2</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𝜋</m:t>
                              </m:r>
                            </m:e>
                            <m:sup>
                              <m:r>
                                <a:rPr lang="en-IN" sz="1800" b="0" i="1" smtClean="0">
                                  <a:solidFill>
                                    <a:schemeClr val="tx1"/>
                                  </a:solidFill>
                                  <a:latin typeface="Cambria Math" panose="02040503050406030204" pitchFamily="18" charset="0"/>
                                </a:rPr>
                                <m:t>2</m:t>
                              </m:r>
                            </m:sup>
                          </m:sSup>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ℏ</m:t>
                              </m:r>
                            </m:e>
                            <m:sup>
                              <m:r>
                                <a:rPr lang="en-IN" sz="1800" i="1">
                                  <a:solidFill>
                                    <a:schemeClr val="tx1"/>
                                  </a:solidFill>
                                  <a:latin typeface="Cambria Math" panose="02040503050406030204" pitchFamily="18" charset="0"/>
                                </a:rPr>
                                <m:t>3</m:t>
                              </m:r>
                            </m:sup>
                          </m:sSup>
                        </m:den>
                      </m:f>
                      <m:d>
                        <m:dPr>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𝑚</m:t>
                                      </m:r>
                                    </m:num>
                                    <m:den>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ß</m:t>
                                          </m:r>
                                        </m:e>
                                        <m:sub>
                                          <m:r>
                                            <a:rPr lang="en-IN" sz="1800" b="0" i="1" smtClean="0">
                                              <a:solidFill>
                                                <a:schemeClr val="tx1"/>
                                              </a:solidFill>
                                              <a:latin typeface="Cambria Math" panose="02040503050406030204" pitchFamily="18" charset="0"/>
                                            </a:rPr>
                                            <m:t>𝑐</m:t>
                                          </m:r>
                                        </m:sub>
                                      </m:sSub>
                                    </m:den>
                                  </m:f>
                                </m:e>
                              </m:d>
                            </m:e>
                            <m:sup>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3</m:t>
                                  </m:r>
                                </m:num>
                                <m:den>
                                  <m:r>
                                    <a:rPr lang="en-IN" sz="1800" b="0" i="1" smtClean="0">
                                      <a:solidFill>
                                        <a:schemeClr val="tx1"/>
                                      </a:solidFill>
                                      <a:latin typeface="Cambria Math" panose="02040503050406030204" pitchFamily="18" charset="0"/>
                                    </a:rPr>
                                    <m:t>2</m:t>
                                  </m:r>
                                </m:den>
                              </m:f>
                            </m:sup>
                          </m:sSup>
                          <m:rad>
                            <m:radPr>
                              <m:degHide m:val="on"/>
                              <m:ctrlPr>
                                <a:rPr lang="en-IN" sz="1800" i="1">
                                  <a:solidFill>
                                    <a:schemeClr val="tx1"/>
                                  </a:solidFill>
                                  <a:latin typeface="Cambria Math" panose="02040503050406030204" pitchFamily="18" charset="0"/>
                                </a:rPr>
                              </m:ctrlPr>
                            </m:radPr>
                            <m:deg/>
                            <m:e>
                              <m:f>
                                <m:fPr>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𝜋</m:t>
                                  </m:r>
                                </m:num>
                                <m:den>
                                  <m:r>
                                    <a:rPr lang="en-IN" sz="1800" i="1">
                                      <a:solidFill>
                                        <a:schemeClr val="tx1"/>
                                      </a:solidFill>
                                      <a:latin typeface="Cambria Math" panose="02040503050406030204" pitchFamily="18" charset="0"/>
                                    </a:rPr>
                                    <m:t>2</m:t>
                                  </m:r>
                                </m:den>
                              </m:f>
                            </m:e>
                          </m:rad>
                          <m:r>
                            <a:rPr lang="en-IN" sz="1800" i="1">
                              <a:solidFill>
                                <a:schemeClr val="tx1"/>
                              </a:solidFill>
                              <a:latin typeface="Cambria Math" panose="02040503050406030204" pitchFamily="18" charset="0"/>
                            </a:rPr>
                            <m:t>𝜁</m:t>
                          </m:r>
                          <m:d>
                            <m:dPr>
                              <m:begChr m:val="["/>
                              <m:endChr m:val="]"/>
                              <m:ctrlPr>
                                <a:rPr lang="en-IN" sz="1800" i="1">
                                  <a:solidFill>
                                    <a:schemeClr val="tx1"/>
                                  </a:solidFill>
                                  <a:latin typeface="Cambria Math" panose="02040503050406030204" pitchFamily="18" charset="0"/>
                                </a:rPr>
                              </m:ctrlPr>
                            </m:dPr>
                            <m:e>
                              <m:f>
                                <m:fPr>
                                  <m:type m:val="lin"/>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3</m:t>
                                  </m:r>
                                </m:num>
                                <m:den>
                                  <m:r>
                                    <a:rPr lang="en-IN" sz="1800" i="1">
                                      <a:solidFill>
                                        <a:schemeClr val="tx1"/>
                                      </a:solidFill>
                                      <a:latin typeface="Cambria Math" panose="02040503050406030204" pitchFamily="18" charset="0"/>
                                    </a:rPr>
                                    <m:t>2</m:t>
                                  </m:r>
                                </m:den>
                              </m:f>
                            </m:e>
                          </m:d>
                        </m:e>
                      </m:d>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d>
                            <m:dPr>
                              <m:ctrlPr>
                                <a:rPr lang="en-IN" sz="1800" b="0" i="1" smtClean="0">
                                  <a:solidFill>
                                    <a:schemeClr val="tx1"/>
                                  </a:solidFill>
                                  <a:latin typeface="Cambria Math" panose="02040503050406030204" pitchFamily="18" charset="0"/>
                                </a:rPr>
                              </m:ctrlPr>
                            </m:dPr>
                            <m:e>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𝑚</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𝑘</m:t>
                                      </m:r>
                                    </m:e>
                                    <m:sub>
                                      <m:r>
                                        <a:rPr lang="en-IN" sz="1800" b="0" i="1" smtClean="0">
                                          <a:solidFill>
                                            <a:schemeClr val="tx1"/>
                                          </a:solidFill>
                                          <a:latin typeface="Cambria Math" panose="02040503050406030204" pitchFamily="18" charset="0"/>
                                        </a:rPr>
                                        <m:t>𝐵</m:t>
                                      </m:r>
                                    </m:sub>
                                  </m:s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𝑇</m:t>
                                      </m:r>
                                    </m:e>
                                    <m:sub>
                                      <m:r>
                                        <a:rPr lang="en-IN" sz="1800" b="0" i="1" smtClean="0">
                                          <a:solidFill>
                                            <a:schemeClr val="tx1"/>
                                          </a:solidFill>
                                          <a:latin typeface="Cambria Math" panose="02040503050406030204" pitchFamily="18" charset="0"/>
                                        </a:rPr>
                                        <m:t>𝑐</m:t>
                                      </m:r>
                                    </m:sub>
                                  </m:sSub>
                                </m:num>
                                <m:den>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𝜋</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ℏ</m:t>
                                      </m:r>
                                    </m:e>
                                    <m:sup>
                                      <m:r>
                                        <a:rPr lang="en-IN" sz="1800" b="0" i="1" smtClean="0">
                                          <a:solidFill>
                                            <a:schemeClr val="tx1"/>
                                          </a:solidFill>
                                          <a:latin typeface="Cambria Math" panose="02040503050406030204" pitchFamily="18" charset="0"/>
                                        </a:rPr>
                                        <m:t>2</m:t>
                                      </m:r>
                                    </m:sup>
                                  </m:sSup>
                                </m:den>
                              </m:f>
                            </m:e>
                          </m:d>
                        </m:e>
                        <m:sup>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3</m:t>
                              </m:r>
                            </m:num>
                            <m:den>
                              <m:r>
                                <a:rPr lang="en-IN" sz="1800" b="0" i="1" smtClean="0">
                                  <a:solidFill>
                                    <a:schemeClr val="tx1"/>
                                  </a:solidFill>
                                  <a:latin typeface="Cambria Math" panose="02040503050406030204" pitchFamily="18" charset="0"/>
                                </a:rPr>
                                <m:t>2</m:t>
                              </m:r>
                            </m:den>
                          </m:f>
                        </m:sup>
                      </m:sSup>
                      <m:r>
                        <a:rPr lang="en-IN" sz="1800" i="1">
                          <a:solidFill>
                            <a:schemeClr val="tx1"/>
                          </a:solidFill>
                          <a:latin typeface="Cambria Math" panose="02040503050406030204" pitchFamily="18" charset="0"/>
                        </a:rPr>
                        <m:t>𝜁</m:t>
                      </m:r>
                      <m:d>
                        <m:dPr>
                          <m:begChr m:val="["/>
                          <m:endChr m:val="]"/>
                          <m:ctrlPr>
                            <a:rPr lang="en-IN" sz="1800" i="1">
                              <a:solidFill>
                                <a:schemeClr val="tx1"/>
                              </a:solidFill>
                              <a:latin typeface="Cambria Math" panose="02040503050406030204" pitchFamily="18" charset="0"/>
                            </a:rPr>
                          </m:ctrlPr>
                        </m:dPr>
                        <m:e>
                          <m:f>
                            <m:fPr>
                              <m:type m:val="lin"/>
                              <m:ctrlPr>
                                <a:rPr lang="en-IN" sz="1800" i="1">
                                  <a:solidFill>
                                    <a:schemeClr val="tx1"/>
                                  </a:solidFill>
                                  <a:latin typeface="Cambria Math" panose="02040503050406030204" pitchFamily="18" charset="0"/>
                                </a:rPr>
                              </m:ctrlPr>
                            </m:fPr>
                            <m:num>
                              <m:r>
                                <a:rPr lang="en-IN" sz="1800" i="1">
                                  <a:solidFill>
                                    <a:schemeClr val="tx1"/>
                                  </a:solidFill>
                                  <a:latin typeface="Cambria Math" panose="02040503050406030204" pitchFamily="18" charset="0"/>
                                </a:rPr>
                                <m:t>3</m:t>
                              </m:r>
                            </m:num>
                            <m:den>
                              <m:r>
                                <a:rPr lang="en-IN" sz="1800" i="1">
                                  <a:solidFill>
                                    <a:schemeClr val="tx1"/>
                                  </a:solidFill>
                                  <a:latin typeface="Cambria Math" panose="02040503050406030204" pitchFamily="18" charset="0"/>
                                </a:rPr>
                                <m:t>2</m:t>
                              </m:r>
                            </m:den>
                          </m:f>
                        </m:e>
                      </m:d>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Book Antiqua" panose="02040602050305030304" pitchFamily="18" charset="0"/>
                </a:endParaRPr>
              </a:p>
              <a:p>
                <a:pPr algn="just">
                  <a:lnSpc>
                    <a:spcPct val="150000"/>
                  </a:lnSpc>
                  <a:buFont typeface="Wingdings" panose="05000000000000000000" pitchFamily="2" charset="2"/>
                  <a:buChar char="Ø"/>
                </a:pPr>
                <a:endParaRPr lang="en-IN" sz="1800" dirty="0">
                  <a:solidFill>
                    <a:srgbClr val="0B2BB5"/>
                  </a:solidFill>
                  <a:latin typeface="Gabriola" panose="04040605051002020D02" pitchFamily="82" charset="0"/>
                </a:endParaRPr>
              </a:p>
              <a:p>
                <a:pPr marL="0" indent="0" algn="just">
                  <a:lnSpc>
                    <a:spcPct val="150000"/>
                  </a:lnSpc>
                  <a:buNone/>
                </a:pPr>
                <a:endParaRPr lang="en-IN" sz="1800" dirty="0">
                  <a:solidFill>
                    <a:srgbClr val="0B2BB5"/>
                  </a:solidFill>
                  <a:latin typeface="Gabriola" panose="04040605051002020D02" pitchFamily="82" charset="0"/>
                </a:endParaRPr>
              </a:p>
            </p:txBody>
          </p:sp>
        </mc:Choice>
        <mc:Fallback xmlns="">
          <p:sp>
            <p:nvSpPr>
              <p:cNvPr id="7" name="Content Placeholder 2">
                <a:extLst>
                  <a:ext uri="{FF2B5EF4-FFF2-40B4-BE49-F238E27FC236}">
                    <a16:creationId xmlns:a16="http://schemas.microsoft.com/office/drawing/2014/main" id="{236CAD3D-1318-031E-5071-4D292F26871B}"/>
                  </a:ext>
                </a:extLst>
              </p:cNvPr>
              <p:cNvSpPr txBox="1">
                <a:spLocks noRot="1" noChangeAspect="1" noMove="1" noResize="1" noEditPoints="1" noAdjustHandles="1" noChangeArrowheads="1" noChangeShapeType="1" noTextEdit="1"/>
              </p:cNvSpPr>
              <p:nvPr/>
            </p:nvSpPr>
            <p:spPr>
              <a:xfrm>
                <a:off x="253659" y="201494"/>
                <a:ext cx="11684682" cy="6524561"/>
              </a:xfrm>
              <a:prstGeom prst="rect">
                <a:avLst/>
              </a:prstGeom>
              <a:blipFill>
                <a:blip r:embed="rId2"/>
                <a:stretch>
                  <a:fillRect l="-678"/>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FAA5589D-DA81-B5B0-23C6-91620789E963}"/>
              </a:ext>
            </a:extLst>
          </p:cNvPr>
          <p:cNvSpPr>
            <a:spLocks noGrp="1"/>
          </p:cNvSpPr>
          <p:nvPr>
            <p:ph type="sldNum" sz="quarter" idx="12"/>
          </p:nvPr>
        </p:nvSpPr>
        <p:spPr/>
        <p:txBody>
          <a:bodyPr/>
          <a:lstStyle/>
          <a:p>
            <a:fld id="{1F389A8C-0E70-4ABF-BB80-974D4641D6A7}" type="slidenum">
              <a:rPr lang="en-IN" smtClean="0"/>
              <a:t>55</a:t>
            </a:fld>
            <a:endParaRPr lang="en-IN" dirty="0"/>
          </a:p>
        </p:txBody>
      </p:sp>
    </p:spTree>
    <p:extLst>
      <p:ext uri="{BB962C8B-B14F-4D97-AF65-F5344CB8AC3E}">
        <p14:creationId xmlns:p14="http://schemas.microsoft.com/office/powerpoint/2010/main" val="38470130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71D0811E-A2B2-9BFA-1FD1-5E56FAE7859F}"/>
                  </a:ext>
                </a:extLst>
              </p:cNvPr>
              <p:cNvSpPr txBox="1">
                <a:spLocks/>
              </p:cNvSpPr>
              <p:nvPr/>
            </p:nvSpPr>
            <p:spPr>
              <a:xfrm>
                <a:off x="253659" y="201494"/>
                <a:ext cx="11684682" cy="65245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buFont typeface="Wingdings" panose="05000000000000000000" pitchFamily="2" charset="2"/>
                  <a:buChar char="Ø"/>
                </a:pPr>
                <a:r>
                  <a:rPr lang="en-IN" sz="2400" b="1" dirty="0">
                    <a:solidFill>
                      <a:srgbClr val="702A2A"/>
                    </a:solidFill>
                    <a:latin typeface="Gabriola" panose="04040605051002020D02" pitchFamily="82" charset="0"/>
                  </a:rPr>
                  <a:t>It is now finally possible to express the critical temperature in terms of the number density of the bosons as</a:t>
                </a:r>
              </a:p>
              <a:p>
                <a:pPr marL="0" indent="0" algn="just">
                  <a:lnSpc>
                    <a:spcPct val="100000"/>
                  </a:lnSpc>
                  <a:buNone/>
                </a:pPr>
                <a14:m>
                  <m:oMathPara xmlns:m="http://schemas.openxmlformats.org/officeDocument/2006/math">
                    <m:oMathParaPr>
                      <m:jc m:val="centerGroup"/>
                    </m:oMathParaPr>
                    <m:oMath xmlns:m="http://schemas.openxmlformats.org/officeDocument/2006/math">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𝑘</m:t>
                          </m:r>
                        </m:e>
                        <m:sub>
                          <m:r>
                            <a:rPr lang="en-IN" sz="1900" b="0" i="1" smtClean="0">
                              <a:solidFill>
                                <a:schemeClr val="tx1"/>
                              </a:solidFill>
                              <a:latin typeface="Cambria Math" panose="02040503050406030204" pitchFamily="18" charset="0"/>
                            </a:rPr>
                            <m:t>𝐵</m:t>
                          </m:r>
                        </m:sub>
                      </m:sSub>
                      <m:sSub>
                        <m:sSubPr>
                          <m:ctrlPr>
                            <a:rPr lang="en-IN" sz="1900" b="0" i="1" smtClean="0">
                              <a:solidFill>
                                <a:schemeClr val="tx1"/>
                              </a:solidFill>
                              <a:latin typeface="Cambria Math" panose="02040503050406030204" pitchFamily="18" charset="0"/>
                            </a:rPr>
                          </m:ctrlPr>
                        </m:sSubPr>
                        <m:e>
                          <m:r>
                            <a:rPr lang="en-IN" sz="1900" b="0" i="1" smtClean="0">
                              <a:solidFill>
                                <a:schemeClr val="tx1"/>
                              </a:solidFill>
                              <a:latin typeface="Cambria Math" panose="02040503050406030204" pitchFamily="18" charset="0"/>
                            </a:rPr>
                            <m:t>𝑇</m:t>
                          </m:r>
                        </m:e>
                        <m:sub>
                          <m:r>
                            <a:rPr lang="en-IN" sz="1900" b="0" i="1" smtClean="0">
                              <a:solidFill>
                                <a:schemeClr val="tx1"/>
                              </a:solidFill>
                              <a:latin typeface="Cambria Math" panose="02040503050406030204" pitchFamily="18" charset="0"/>
                            </a:rPr>
                            <m:t>𝑐</m:t>
                          </m:r>
                        </m:sub>
                      </m:sSub>
                      <m:r>
                        <a:rPr lang="en-IN" sz="1900" b="0" i="1" smtClean="0">
                          <a:solidFill>
                            <a:schemeClr val="tx1"/>
                          </a:solidFill>
                          <a:latin typeface="Cambria Math" panose="02040503050406030204" pitchFamily="18" charset="0"/>
                        </a:rPr>
                        <m:t>=</m:t>
                      </m:r>
                      <m:f>
                        <m:fPr>
                          <m:ctrlPr>
                            <a:rPr lang="en-IN" sz="1900" b="0" i="1" smtClean="0">
                              <a:solidFill>
                                <a:schemeClr val="tx1"/>
                              </a:solidFill>
                              <a:latin typeface="Cambria Math" panose="02040503050406030204" pitchFamily="18" charset="0"/>
                            </a:rPr>
                          </m:ctrlPr>
                        </m:fPr>
                        <m:num>
                          <m:r>
                            <a:rPr lang="en-IN" sz="1900" b="0" i="1" smtClean="0">
                              <a:solidFill>
                                <a:schemeClr val="tx1"/>
                              </a:solidFill>
                              <a:latin typeface="Cambria Math" panose="02040503050406030204" pitchFamily="18" charset="0"/>
                            </a:rPr>
                            <m:t>2</m:t>
                          </m:r>
                          <m:r>
                            <a:rPr lang="en-IN" sz="1900" b="0" i="1" smtClean="0">
                              <a:solidFill>
                                <a:schemeClr val="tx1"/>
                              </a:solidFill>
                              <a:latin typeface="Cambria Math" panose="02040503050406030204" pitchFamily="18" charset="0"/>
                            </a:rPr>
                            <m:t>𝜋</m:t>
                          </m:r>
                          <m:sSup>
                            <m:sSupPr>
                              <m:ctrlPr>
                                <a:rPr lang="en-IN" sz="1900" b="0" i="1" smtClean="0">
                                  <a:solidFill>
                                    <a:schemeClr val="tx1"/>
                                  </a:solidFill>
                                  <a:latin typeface="Cambria Math" panose="02040503050406030204" pitchFamily="18" charset="0"/>
                                </a:rPr>
                              </m:ctrlPr>
                            </m:sSupPr>
                            <m:e>
                              <m:r>
                                <a:rPr lang="en-IN" sz="1900" b="0" i="1" smtClean="0">
                                  <a:solidFill>
                                    <a:schemeClr val="tx1"/>
                                  </a:solidFill>
                                  <a:latin typeface="Cambria Math" panose="02040503050406030204" pitchFamily="18" charset="0"/>
                                </a:rPr>
                                <m:t>ℏ</m:t>
                              </m:r>
                            </m:e>
                            <m:sup>
                              <m:r>
                                <a:rPr lang="en-IN" sz="1900" b="0" i="1" smtClean="0">
                                  <a:solidFill>
                                    <a:schemeClr val="tx1"/>
                                  </a:solidFill>
                                  <a:latin typeface="Cambria Math" panose="02040503050406030204" pitchFamily="18" charset="0"/>
                                </a:rPr>
                                <m:t>2</m:t>
                              </m:r>
                            </m:sup>
                          </m:sSup>
                        </m:num>
                        <m:den>
                          <m:r>
                            <a:rPr lang="en-IN" sz="1900" b="0" i="1" smtClean="0">
                              <a:solidFill>
                                <a:schemeClr val="tx1"/>
                              </a:solidFill>
                              <a:latin typeface="Cambria Math" panose="02040503050406030204" pitchFamily="18" charset="0"/>
                            </a:rPr>
                            <m:t>𝑚</m:t>
                          </m:r>
                        </m:den>
                      </m:f>
                      <m:sSup>
                        <m:sSupPr>
                          <m:ctrlPr>
                            <a:rPr lang="en-IN" sz="1900" b="0" i="1" smtClean="0">
                              <a:solidFill>
                                <a:schemeClr val="tx1"/>
                              </a:solidFill>
                              <a:latin typeface="Cambria Math" panose="02040503050406030204" pitchFamily="18" charset="0"/>
                            </a:rPr>
                          </m:ctrlPr>
                        </m:sSupPr>
                        <m:e>
                          <m:d>
                            <m:dPr>
                              <m:ctrlPr>
                                <a:rPr lang="en-IN" sz="1900" b="0" i="1" smtClean="0">
                                  <a:solidFill>
                                    <a:schemeClr val="tx1"/>
                                  </a:solidFill>
                                  <a:latin typeface="Cambria Math" panose="02040503050406030204" pitchFamily="18" charset="0"/>
                                </a:rPr>
                              </m:ctrlPr>
                            </m:dPr>
                            <m:e>
                              <m:f>
                                <m:fPr>
                                  <m:ctrlPr>
                                    <a:rPr lang="en-IN" sz="1900" b="0" i="1" smtClean="0">
                                      <a:solidFill>
                                        <a:schemeClr val="tx1"/>
                                      </a:solidFill>
                                      <a:latin typeface="Cambria Math" panose="02040503050406030204" pitchFamily="18" charset="0"/>
                                    </a:rPr>
                                  </m:ctrlPr>
                                </m:fPr>
                                <m:num>
                                  <m:r>
                                    <a:rPr lang="en-IN" sz="1900" b="0" i="1" smtClean="0">
                                      <a:solidFill>
                                        <a:schemeClr val="tx1"/>
                                      </a:solidFill>
                                      <a:latin typeface="Cambria Math" panose="02040503050406030204" pitchFamily="18" charset="0"/>
                                    </a:rPr>
                                    <m:t>𝑛</m:t>
                                  </m:r>
                                </m:num>
                                <m:den>
                                  <m:r>
                                    <a:rPr lang="en-IN" sz="1900" b="0" i="1" smtClean="0">
                                      <a:solidFill>
                                        <a:schemeClr val="tx1"/>
                                      </a:solidFill>
                                      <a:latin typeface="Cambria Math" panose="02040503050406030204" pitchFamily="18" charset="0"/>
                                    </a:rPr>
                                    <m:t>𝜁</m:t>
                                  </m:r>
                                  <m:d>
                                    <m:dPr>
                                      <m:begChr m:val="["/>
                                      <m:endChr m:val="]"/>
                                      <m:ctrlPr>
                                        <a:rPr lang="en-IN" sz="1900" b="0" i="1" smtClean="0">
                                          <a:solidFill>
                                            <a:schemeClr val="tx1"/>
                                          </a:solidFill>
                                          <a:latin typeface="Cambria Math" panose="02040503050406030204" pitchFamily="18" charset="0"/>
                                        </a:rPr>
                                      </m:ctrlPr>
                                    </m:dPr>
                                    <m:e>
                                      <m:f>
                                        <m:fPr>
                                          <m:type m:val="lin"/>
                                          <m:ctrlPr>
                                            <a:rPr lang="en-IN" sz="1900" b="0" i="1" smtClean="0">
                                              <a:solidFill>
                                                <a:schemeClr val="tx1"/>
                                              </a:solidFill>
                                              <a:latin typeface="Cambria Math" panose="02040503050406030204" pitchFamily="18" charset="0"/>
                                            </a:rPr>
                                          </m:ctrlPr>
                                        </m:fPr>
                                        <m:num>
                                          <m:r>
                                            <a:rPr lang="en-IN" sz="1900" b="0" i="1" smtClean="0">
                                              <a:solidFill>
                                                <a:schemeClr val="tx1"/>
                                              </a:solidFill>
                                              <a:latin typeface="Cambria Math" panose="02040503050406030204" pitchFamily="18" charset="0"/>
                                            </a:rPr>
                                            <m:t>3</m:t>
                                          </m:r>
                                        </m:num>
                                        <m:den>
                                          <m:r>
                                            <a:rPr lang="en-IN" sz="1900" b="0" i="1" smtClean="0">
                                              <a:solidFill>
                                                <a:schemeClr val="tx1"/>
                                              </a:solidFill>
                                              <a:latin typeface="Cambria Math" panose="02040503050406030204" pitchFamily="18" charset="0"/>
                                            </a:rPr>
                                            <m:t>2</m:t>
                                          </m:r>
                                        </m:den>
                                      </m:f>
                                    </m:e>
                                  </m:d>
                                </m:den>
                              </m:f>
                            </m:e>
                          </m:d>
                        </m:e>
                        <m:sup>
                          <m:f>
                            <m:fPr>
                              <m:ctrlPr>
                                <a:rPr lang="en-IN" sz="1900" b="0" i="1" smtClean="0">
                                  <a:solidFill>
                                    <a:schemeClr val="tx1"/>
                                  </a:solidFill>
                                  <a:latin typeface="Cambria Math" panose="02040503050406030204" pitchFamily="18" charset="0"/>
                                </a:rPr>
                              </m:ctrlPr>
                            </m:fPr>
                            <m:num>
                              <m:r>
                                <a:rPr lang="en-IN" sz="1900" b="0" i="1" smtClean="0">
                                  <a:solidFill>
                                    <a:schemeClr val="tx1"/>
                                  </a:solidFill>
                                  <a:latin typeface="Cambria Math" panose="02040503050406030204" pitchFamily="18" charset="0"/>
                                </a:rPr>
                                <m:t>2</m:t>
                              </m:r>
                            </m:num>
                            <m:den>
                              <m:r>
                                <a:rPr lang="en-IN" sz="1900" b="0" i="1" smtClean="0">
                                  <a:solidFill>
                                    <a:schemeClr val="tx1"/>
                                  </a:solidFill>
                                  <a:latin typeface="Cambria Math" panose="02040503050406030204" pitchFamily="18" charset="0"/>
                                </a:rPr>
                                <m:t>3</m:t>
                              </m:r>
                            </m:den>
                          </m:f>
                        </m:sup>
                      </m:sSup>
                      <m:r>
                        <a:rPr lang="en-IN" sz="1900" b="0" i="1" smtClean="0">
                          <a:solidFill>
                            <a:schemeClr val="tx1"/>
                          </a:solidFill>
                          <a:latin typeface="Cambria Math" panose="02040503050406030204" pitchFamily="18" charset="0"/>
                        </a:rPr>
                        <m:t>.</m:t>
                      </m:r>
                    </m:oMath>
                  </m:oMathPara>
                </a14:m>
                <a:endParaRPr lang="en-IN" sz="1900" dirty="0">
                  <a:solidFill>
                    <a:schemeClr val="tx1"/>
                  </a:solidFill>
                  <a:latin typeface="Gabriola" panose="04040605051002020D02" pitchFamily="82" charset="0"/>
                </a:endParaRPr>
              </a:p>
              <a:p>
                <a:pPr algn="just">
                  <a:lnSpc>
                    <a:spcPct val="100000"/>
                  </a:lnSpc>
                  <a:buFont typeface="Wingdings" panose="05000000000000000000" pitchFamily="2" charset="2"/>
                  <a:buChar char="Ø"/>
                </a:pPr>
                <a:r>
                  <a:rPr lang="en-IN" sz="2400" b="1" dirty="0">
                    <a:solidFill>
                      <a:srgbClr val="0B2BB5"/>
                    </a:solidFill>
                    <a:latin typeface="Gabriola" panose="04040605051002020D02" pitchFamily="82" charset="0"/>
                  </a:rPr>
                  <a:t>The above result gives the value of the critical temperature for a BEC which is a well-known result for Bose-Einstein condensates.</a:t>
                </a:r>
              </a:p>
              <a:p>
                <a:pPr algn="just">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As we have seen the anti-bosons can be neglected at very low temperatures as a result </a:t>
                </a:r>
                <a14:m>
                  <m:oMath xmlns:m="http://schemas.openxmlformats.org/officeDocument/2006/math">
                    <m:acc>
                      <m:accPr>
                        <m:chr m:val="̂"/>
                        <m:ctrlPr>
                          <a:rPr lang="en-IN" sz="1900" b="0" i="1" smtClean="0">
                            <a:solidFill>
                              <a:schemeClr val="tx1"/>
                            </a:solidFill>
                            <a:latin typeface="Cambria Math" panose="02040503050406030204" pitchFamily="18" charset="0"/>
                          </a:rPr>
                        </m:ctrlPr>
                      </m:accPr>
                      <m:e>
                        <m:r>
                          <a:rPr lang="en-IN" sz="1900" b="0" i="1" smtClean="0">
                            <a:solidFill>
                              <a:schemeClr val="tx1"/>
                            </a:solidFill>
                            <a:latin typeface="Cambria Math" panose="02040503050406030204" pitchFamily="18" charset="0"/>
                          </a:rPr>
                          <m:t>𝜙</m:t>
                        </m:r>
                      </m:e>
                    </m:acc>
                  </m:oMath>
                </a14:m>
                <a:r>
                  <a:rPr lang="en-IN" sz="19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can be replaced by </a:t>
                </a:r>
                <a14:m>
                  <m:oMath xmlns:m="http://schemas.openxmlformats.org/officeDocument/2006/math">
                    <m:r>
                      <a:rPr lang="en-IN" sz="1900" b="0" i="1" smtClean="0">
                        <a:solidFill>
                          <a:schemeClr val="tx1"/>
                        </a:solidFill>
                        <a:latin typeface="Cambria Math" panose="02040503050406030204" pitchFamily="18" charset="0"/>
                      </a:rPr>
                      <m:t>𝜙</m:t>
                    </m:r>
                  </m:oMath>
                </a14:m>
                <a:r>
                  <a:rPr lang="en-IN" sz="19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(mean-field approach with the assumption that the mean-field </a:t>
                </a:r>
                <a14:m>
                  <m:oMath xmlns:m="http://schemas.openxmlformats.org/officeDocument/2006/math">
                    <m:r>
                      <a:rPr lang="en-IN" sz="1900" b="0" i="1" smtClean="0">
                        <a:solidFill>
                          <a:schemeClr val="tx1"/>
                        </a:solidFill>
                        <a:latin typeface="Cambria Math" panose="02040503050406030204" pitchFamily="18" charset="0"/>
                      </a:rPr>
                      <m:t>𝜙</m:t>
                    </m:r>
                  </m:oMath>
                </a14:m>
                <a:r>
                  <a:rPr lang="en-IN" sz="2400" dirty="0">
                    <a:solidFill>
                      <a:srgbClr val="0B2BB5"/>
                    </a:solidFill>
                    <a:latin typeface="Gabriola" panose="04040605051002020D02" pitchFamily="82" charset="0"/>
                  </a:rPr>
                  <a:t> is a </a:t>
                </a:r>
                <a14:m>
                  <m:oMath xmlns:m="http://schemas.openxmlformats.org/officeDocument/2006/math">
                    <m:r>
                      <a:rPr lang="en-IN" sz="1900" i="1" smtClean="0">
                        <a:solidFill>
                          <a:schemeClr val="tx1"/>
                        </a:solidFill>
                        <a:latin typeface="Cambria Math" panose="02040503050406030204" pitchFamily="18" charset="0"/>
                      </a:rPr>
                      <m:t>ℂ</m:t>
                    </m:r>
                  </m:oMath>
                </a14:m>
                <a:r>
                  <a:rPr lang="en-IN" sz="2400" dirty="0">
                    <a:solidFill>
                      <a:srgbClr val="0B2BB5"/>
                    </a:solidFill>
                    <a:latin typeface="Gabriola" panose="04040605051002020D02" pitchFamily="82" charset="0"/>
                  </a:rPr>
                  <a:t> number) resulting in a modified Lagrangian of the form</a:t>
                </a:r>
              </a:p>
              <a:p>
                <a:pPr marL="0" indent="0" algn="just">
                  <a:lnSpc>
                    <a:spcPct val="100000"/>
                  </a:lnSpc>
                  <a:buNone/>
                </a:pPr>
                <a14:m>
                  <m:oMathPara xmlns:m="http://schemas.openxmlformats.org/officeDocument/2006/math">
                    <m:oMathParaPr>
                      <m:jc m:val="centerGroup"/>
                    </m:oMathParaPr>
                    <m:oMath xmlns:m="http://schemas.openxmlformats.org/officeDocument/2006/math">
                      <m:r>
                        <a:rPr lang="en-IN" sz="1900" b="0" i="1" dirty="0" smtClean="0">
                          <a:solidFill>
                            <a:schemeClr val="tx1"/>
                          </a:solidFill>
                          <a:latin typeface="Cambria Math" panose="02040503050406030204" pitchFamily="18" charset="0"/>
                        </a:rPr>
                        <m:t>ℒ</m:t>
                      </m:r>
                      <m:r>
                        <a:rPr lang="en-IN" sz="1900" b="0" i="1" dirty="0" smtClean="0">
                          <a:solidFill>
                            <a:schemeClr val="tx1"/>
                          </a:solidFill>
                          <a:latin typeface="Cambria Math" panose="02040503050406030204" pitchFamily="18" charset="0"/>
                        </a:rPr>
                        <m:t>≃</m:t>
                      </m:r>
                      <m:sSub>
                        <m:sSubPr>
                          <m:ctrlPr>
                            <a:rPr lang="en-IN" sz="1900" b="0" i="1" dirty="0" smtClean="0">
                              <a:solidFill>
                                <a:schemeClr val="tx1"/>
                              </a:solidFill>
                              <a:latin typeface="Cambria Math" panose="02040503050406030204" pitchFamily="18" charset="0"/>
                            </a:rPr>
                          </m:ctrlPr>
                        </m:sSubPr>
                        <m:e>
                          <m:r>
                            <a:rPr lang="en-IN" sz="1900" b="0" i="1" dirty="0" smtClean="0">
                              <a:solidFill>
                                <a:schemeClr val="tx1"/>
                              </a:solidFill>
                              <a:latin typeface="Cambria Math" panose="02040503050406030204" pitchFamily="18" charset="0"/>
                            </a:rPr>
                            <m:t>𝑔</m:t>
                          </m:r>
                        </m:e>
                        <m:sub>
                          <m:r>
                            <a:rPr lang="en-IN" sz="1900" b="0" i="1" dirty="0" smtClean="0">
                              <a:solidFill>
                                <a:schemeClr val="tx1"/>
                              </a:solidFill>
                              <a:latin typeface="Cambria Math" panose="02040503050406030204" pitchFamily="18" charset="0"/>
                            </a:rPr>
                            <m:t>𝜇𝜈</m:t>
                          </m:r>
                        </m:sub>
                      </m:sSub>
                      <m:sSup>
                        <m:sSupPr>
                          <m:ctrlPr>
                            <a:rPr lang="en-IN" sz="1900" b="0" i="1" dirty="0" smtClean="0">
                              <a:solidFill>
                                <a:schemeClr val="tx1"/>
                              </a:solidFill>
                              <a:latin typeface="Cambria Math" panose="02040503050406030204" pitchFamily="18" charset="0"/>
                            </a:rPr>
                          </m:ctrlPr>
                        </m:sSupPr>
                        <m:e>
                          <m:r>
                            <m:rPr>
                              <m:sty m:val="p"/>
                            </m:rPr>
                            <a:rPr lang="en-IN" sz="1900" b="0" i="0" dirty="0" smtClean="0">
                              <a:solidFill>
                                <a:schemeClr val="tx1"/>
                              </a:solidFill>
                              <a:latin typeface="Cambria Math" panose="02040503050406030204" pitchFamily="18" charset="0"/>
                            </a:rPr>
                            <m:t>∇</m:t>
                          </m:r>
                        </m:e>
                        <m:sup>
                          <m:r>
                            <a:rPr lang="en-IN" sz="1900" b="0" i="1" dirty="0" smtClean="0">
                              <a:solidFill>
                                <a:schemeClr val="tx1"/>
                              </a:solidFill>
                              <a:latin typeface="Cambria Math" panose="02040503050406030204" pitchFamily="18" charset="0"/>
                            </a:rPr>
                            <m:t>𝜇</m:t>
                          </m:r>
                        </m:sup>
                      </m:sSup>
                      <m:sSup>
                        <m:sSupPr>
                          <m:ctrlPr>
                            <a:rPr lang="en-IN" sz="1900" b="0" i="1" dirty="0" smtClean="0">
                              <a:solidFill>
                                <a:schemeClr val="tx1"/>
                              </a:solidFill>
                              <a:latin typeface="Cambria Math" panose="02040503050406030204" pitchFamily="18" charset="0"/>
                            </a:rPr>
                          </m:ctrlPr>
                        </m:sSupPr>
                        <m:e>
                          <m:r>
                            <a:rPr lang="en-IN" sz="1900" b="0" i="1" dirty="0" smtClean="0">
                              <a:solidFill>
                                <a:schemeClr val="tx1"/>
                              </a:solidFill>
                              <a:latin typeface="Cambria Math" panose="02040503050406030204" pitchFamily="18" charset="0"/>
                            </a:rPr>
                            <m:t>𝜙</m:t>
                          </m:r>
                        </m:e>
                        <m:sup>
                          <m:r>
                            <a:rPr lang="en-IN" sz="1900" b="0" i="1" dirty="0" smtClean="0">
                              <a:solidFill>
                                <a:schemeClr val="tx1"/>
                              </a:solidFill>
                              <a:latin typeface="Cambria Math" panose="02040503050406030204" pitchFamily="18" charset="0"/>
                            </a:rPr>
                            <m:t>†</m:t>
                          </m:r>
                        </m:sup>
                      </m:sSup>
                      <m:sSup>
                        <m:sSupPr>
                          <m:ctrlPr>
                            <a:rPr lang="en-IN" sz="1900" b="0" i="1" dirty="0" smtClean="0">
                              <a:solidFill>
                                <a:schemeClr val="tx1"/>
                              </a:solidFill>
                              <a:latin typeface="Cambria Math" panose="02040503050406030204" pitchFamily="18" charset="0"/>
                            </a:rPr>
                          </m:ctrlPr>
                        </m:sSupPr>
                        <m:e>
                          <m:r>
                            <m:rPr>
                              <m:sty m:val="p"/>
                            </m:rPr>
                            <a:rPr lang="en-IN" sz="1900" b="0" i="0" dirty="0" smtClean="0">
                              <a:solidFill>
                                <a:schemeClr val="tx1"/>
                              </a:solidFill>
                              <a:latin typeface="Cambria Math" panose="02040503050406030204" pitchFamily="18" charset="0"/>
                            </a:rPr>
                            <m:t>∇</m:t>
                          </m:r>
                        </m:e>
                        <m:sup>
                          <m:r>
                            <a:rPr lang="en-IN" sz="1900" b="0" i="1" dirty="0" smtClean="0">
                              <a:solidFill>
                                <a:schemeClr val="tx1"/>
                              </a:solidFill>
                              <a:latin typeface="Cambria Math" panose="02040503050406030204" pitchFamily="18" charset="0"/>
                            </a:rPr>
                            <m:t>𝜈</m:t>
                          </m:r>
                        </m:sup>
                      </m:sSup>
                      <m:r>
                        <a:rPr lang="en-IN" sz="1900" b="0" i="1" dirty="0" smtClean="0">
                          <a:solidFill>
                            <a:schemeClr val="tx1"/>
                          </a:solidFill>
                          <a:latin typeface="Cambria Math" panose="02040503050406030204" pitchFamily="18" charset="0"/>
                        </a:rPr>
                        <m:t>𝜙</m:t>
                      </m:r>
                      <m:r>
                        <a:rPr lang="en-IN" sz="1900" b="0" i="1" dirty="0" smtClean="0">
                          <a:solidFill>
                            <a:schemeClr val="tx1"/>
                          </a:solidFill>
                          <a:latin typeface="Cambria Math" panose="02040503050406030204" pitchFamily="18" charset="0"/>
                        </a:rPr>
                        <m:t>−</m:t>
                      </m:r>
                      <m:d>
                        <m:dPr>
                          <m:ctrlPr>
                            <a:rPr lang="en-IN" sz="1900" b="0" i="1" dirty="0" smtClean="0">
                              <a:solidFill>
                                <a:schemeClr val="tx1"/>
                              </a:solidFill>
                              <a:latin typeface="Cambria Math" panose="02040503050406030204" pitchFamily="18" charset="0"/>
                            </a:rPr>
                          </m:ctrlPr>
                        </m:dPr>
                        <m:e>
                          <m:f>
                            <m:fPr>
                              <m:ctrlPr>
                                <a:rPr lang="en-IN" sz="1900" b="0" i="1" dirty="0" smtClean="0">
                                  <a:solidFill>
                                    <a:schemeClr val="tx1"/>
                                  </a:solidFill>
                                  <a:latin typeface="Cambria Math" panose="02040503050406030204" pitchFamily="18" charset="0"/>
                                </a:rPr>
                              </m:ctrlPr>
                            </m:fPr>
                            <m:num>
                              <m:sSup>
                                <m:sSupPr>
                                  <m:ctrlPr>
                                    <a:rPr lang="en-IN" sz="1900" b="0" i="1" dirty="0" smtClean="0">
                                      <a:solidFill>
                                        <a:schemeClr val="tx1"/>
                                      </a:solidFill>
                                      <a:latin typeface="Cambria Math" panose="02040503050406030204" pitchFamily="18" charset="0"/>
                                    </a:rPr>
                                  </m:ctrlPr>
                                </m:sSupPr>
                                <m:e>
                                  <m:r>
                                    <a:rPr lang="en-IN" sz="1900" b="0" i="1" dirty="0" smtClean="0">
                                      <a:solidFill>
                                        <a:schemeClr val="tx1"/>
                                      </a:solidFill>
                                      <a:latin typeface="Cambria Math" panose="02040503050406030204" pitchFamily="18" charset="0"/>
                                    </a:rPr>
                                    <m:t>𝑚</m:t>
                                  </m:r>
                                </m:e>
                                <m:sup>
                                  <m:r>
                                    <a:rPr lang="en-IN" sz="1900" b="0" i="1" dirty="0" smtClean="0">
                                      <a:solidFill>
                                        <a:schemeClr val="tx1"/>
                                      </a:solidFill>
                                      <a:latin typeface="Cambria Math" panose="02040503050406030204" pitchFamily="18" charset="0"/>
                                    </a:rPr>
                                    <m:t>2</m:t>
                                  </m:r>
                                </m:sup>
                              </m:sSup>
                              <m:sSup>
                                <m:sSupPr>
                                  <m:ctrlPr>
                                    <a:rPr lang="en-IN" sz="1900" b="0" i="1" dirty="0" smtClean="0">
                                      <a:solidFill>
                                        <a:schemeClr val="tx1"/>
                                      </a:solidFill>
                                      <a:latin typeface="Cambria Math" panose="02040503050406030204" pitchFamily="18" charset="0"/>
                                    </a:rPr>
                                  </m:ctrlPr>
                                </m:sSupPr>
                                <m:e>
                                  <m:r>
                                    <a:rPr lang="en-IN" sz="1900" b="0" i="1" dirty="0" smtClean="0">
                                      <a:solidFill>
                                        <a:schemeClr val="tx1"/>
                                      </a:solidFill>
                                      <a:latin typeface="Cambria Math" panose="02040503050406030204" pitchFamily="18" charset="0"/>
                                    </a:rPr>
                                    <m:t>𝑐</m:t>
                                  </m:r>
                                </m:e>
                                <m:sup>
                                  <m:r>
                                    <a:rPr lang="en-IN" sz="1900" b="0" i="1" dirty="0" smtClean="0">
                                      <a:solidFill>
                                        <a:schemeClr val="tx1"/>
                                      </a:solidFill>
                                      <a:latin typeface="Cambria Math" panose="02040503050406030204" pitchFamily="18" charset="0"/>
                                    </a:rPr>
                                    <m:t>2</m:t>
                                  </m:r>
                                </m:sup>
                              </m:sSup>
                            </m:num>
                            <m:den>
                              <m:sSup>
                                <m:sSupPr>
                                  <m:ctrlPr>
                                    <a:rPr lang="en-IN" sz="1900" b="0" i="1" dirty="0" smtClean="0">
                                      <a:solidFill>
                                        <a:schemeClr val="tx1"/>
                                      </a:solidFill>
                                      <a:latin typeface="Cambria Math" panose="02040503050406030204" pitchFamily="18" charset="0"/>
                                    </a:rPr>
                                  </m:ctrlPr>
                                </m:sSupPr>
                                <m:e>
                                  <m:r>
                                    <a:rPr lang="en-IN" sz="1900" b="0" i="1" dirty="0" smtClean="0">
                                      <a:solidFill>
                                        <a:schemeClr val="tx1"/>
                                      </a:solidFill>
                                      <a:latin typeface="Cambria Math" panose="02040503050406030204" pitchFamily="18" charset="0"/>
                                    </a:rPr>
                                    <m:t>ℏ</m:t>
                                  </m:r>
                                </m:e>
                                <m:sup>
                                  <m:r>
                                    <a:rPr lang="en-IN" sz="1900" b="0" i="1" dirty="0" smtClean="0">
                                      <a:solidFill>
                                        <a:schemeClr val="tx1"/>
                                      </a:solidFill>
                                      <a:latin typeface="Cambria Math" panose="02040503050406030204" pitchFamily="18" charset="0"/>
                                    </a:rPr>
                                    <m:t>2</m:t>
                                  </m:r>
                                </m:sup>
                              </m:sSup>
                            </m:den>
                          </m:f>
                          <m:r>
                            <a:rPr lang="en-IN" sz="1900" b="0" i="1" dirty="0" smtClean="0">
                              <a:solidFill>
                                <a:schemeClr val="tx1"/>
                              </a:solidFill>
                              <a:latin typeface="Cambria Math" panose="02040503050406030204" pitchFamily="18" charset="0"/>
                            </a:rPr>
                            <m:t>+</m:t>
                          </m:r>
                          <m:r>
                            <a:rPr lang="en-IN" sz="1900" b="0" i="1" dirty="0" smtClean="0">
                              <a:solidFill>
                                <a:schemeClr val="tx1"/>
                              </a:solidFill>
                              <a:latin typeface="Cambria Math" panose="02040503050406030204" pitchFamily="18" charset="0"/>
                            </a:rPr>
                            <m:t>𝑉</m:t>
                          </m:r>
                          <m:d>
                            <m:dPr>
                              <m:ctrlPr>
                                <a:rPr lang="en-IN" sz="1900" b="0" i="1" dirty="0" smtClean="0">
                                  <a:solidFill>
                                    <a:schemeClr val="tx1"/>
                                  </a:solidFill>
                                  <a:latin typeface="Cambria Math" panose="02040503050406030204" pitchFamily="18" charset="0"/>
                                </a:rPr>
                              </m:ctrlPr>
                            </m:dPr>
                            <m:e>
                              <m:r>
                                <a:rPr lang="en-IN" sz="1900" b="0" i="1" dirty="0" smtClean="0">
                                  <a:solidFill>
                                    <a:schemeClr val="tx1"/>
                                  </a:solidFill>
                                  <a:latin typeface="Cambria Math" panose="02040503050406030204" pitchFamily="18" charset="0"/>
                                </a:rPr>
                                <m:t>𝑡</m:t>
                              </m:r>
                              <m:r>
                                <a:rPr lang="en-IN" sz="1900" b="0" i="1" dirty="0" smtClean="0">
                                  <a:solidFill>
                                    <a:schemeClr val="tx1"/>
                                  </a:solidFill>
                                  <a:latin typeface="Cambria Math" panose="02040503050406030204" pitchFamily="18" charset="0"/>
                                </a:rPr>
                                <m:t>,</m:t>
                              </m:r>
                              <m:acc>
                                <m:accPr>
                                  <m:chr m:val="⃗"/>
                                  <m:ctrlPr>
                                    <a:rPr lang="en-IN" sz="1900" b="0" i="1" dirty="0" smtClean="0">
                                      <a:solidFill>
                                        <a:schemeClr val="tx1"/>
                                      </a:solidFill>
                                      <a:latin typeface="Cambria Math" panose="02040503050406030204" pitchFamily="18" charset="0"/>
                                    </a:rPr>
                                  </m:ctrlPr>
                                </m:accPr>
                                <m:e>
                                  <m:r>
                                    <a:rPr lang="en-IN" sz="1900" b="0" i="1" dirty="0" smtClean="0">
                                      <a:solidFill>
                                        <a:schemeClr val="tx1"/>
                                      </a:solidFill>
                                      <a:latin typeface="Cambria Math" panose="02040503050406030204" pitchFamily="18" charset="0"/>
                                    </a:rPr>
                                    <m:t>𝑥</m:t>
                                  </m:r>
                                </m:e>
                              </m:acc>
                            </m:e>
                          </m:d>
                        </m:e>
                      </m:d>
                      <m:sSup>
                        <m:sSupPr>
                          <m:ctrlPr>
                            <a:rPr lang="en-IN" sz="1900" i="1" dirty="0">
                              <a:solidFill>
                                <a:schemeClr val="tx1"/>
                              </a:solidFill>
                              <a:latin typeface="Cambria Math" panose="02040503050406030204" pitchFamily="18" charset="0"/>
                            </a:rPr>
                          </m:ctrlPr>
                        </m:sSupPr>
                        <m:e>
                          <m:r>
                            <a:rPr lang="en-IN" sz="1900" b="0" i="1" dirty="0" smtClean="0">
                              <a:solidFill>
                                <a:schemeClr val="tx1"/>
                              </a:solidFill>
                              <a:latin typeface="Cambria Math" panose="02040503050406030204" pitchFamily="18" charset="0"/>
                            </a:rPr>
                            <m:t>𝜙</m:t>
                          </m:r>
                        </m:e>
                        <m:sup>
                          <m:r>
                            <a:rPr lang="en-IN" sz="1900" i="1" dirty="0">
                              <a:solidFill>
                                <a:schemeClr val="tx1"/>
                              </a:solidFill>
                              <a:latin typeface="Cambria Math" panose="02040503050406030204" pitchFamily="18" charset="0"/>
                            </a:rPr>
                            <m:t>†</m:t>
                          </m:r>
                        </m:sup>
                      </m:sSup>
                      <m:r>
                        <a:rPr lang="en-IN" sz="1900" b="0" i="1" dirty="0" smtClean="0">
                          <a:solidFill>
                            <a:schemeClr val="tx1"/>
                          </a:solidFill>
                          <a:latin typeface="Cambria Math" panose="02040503050406030204" pitchFamily="18" charset="0"/>
                        </a:rPr>
                        <m:t>𝜙</m:t>
                      </m:r>
                      <m:r>
                        <a:rPr lang="en-IN" sz="1900" b="0" i="1" dirty="0" smtClean="0">
                          <a:solidFill>
                            <a:schemeClr val="tx1"/>
                          </a:solidFill>
                          <a:latin typeface="Cambria Math" panose="02040503050406030204" pitchFamily="18" charset="0"/>
                        </a:rPr>
                        <m:t>−</m:t>
                      </m:r>
                      <m:r>
                        <a:rPr lang="en-IN" sz="1900" b="0" i="1" dirty="0" smtClean="0">
                          <a:solidFill>
                            <a:schemeClr val="tx1"/>
                          </a:solidFill>
                          <a:latin typeface="Cambria Math" panose="02040503050406030204" pitchFamily="18" charset="0"/>
                        </a:rPr>
                        <m:t>𝑈</m:t>
                      </m:r>
                      <m:d>
                        <m:dPr>
                          <m:ctrlPr>
                            <a:rPr lang="en-IN" sz="1900" b="0" i="1" dirty="0" smtClean="0">
                              <a:solidFill>
                                <a:schemeClr val="tx1"/>
                              </a:solidFill>
                              <a:latin typeface="Cambria Math" panose="02040503050406030204" pitchFamily="18" charset="0"/>
                            </a:rPr>
                          </m:ctrlPr>
                        </m:dPr>
                        <m:e>
                          <m:sSup>
                            <m:sSupPr>
                              <m:ctrlPr>
                                <a:rPr lang="en-IN" sz="1900" b="0" i="1" dirty="0" smtClean="0">
                                  <a:solidFill>
                                    <a:schemeClr val="tx1"/>
                                  </a:solidFill>
                                  <a:latin typeface="Cambria Math" panose="02040503050406030204" pitchFamily="18" charset="0"/>
                                </a:rPr>
                              </m:ctrlPr>
                            </m:sSupPr>
                            <m:e>
                              <m:r>
                                <a:rPr lang="en-IN" sz="1900" b="0" i="1" dirty="0" smtClean="0">
                                  <a:solidFill>
                                    <a:schemeClr val="tx1"/>
                                  </a:solidFill>
                                  <a:latin typeface="Cambria Math" panose="02040503050406030204" pitchFamily="18" charset="0"/>
                                </a:rPr>
                                <m:t>𝜙</m:t>
                              </m:r>
                            </m:e>
                            <m:sup>
                              <m:r>
                                <a:rPr lang="en-IN" sz="1900" b="0" i="1" dirty="0" smtClean="0">
                                  <a:solidFill>
                                    <a:schemeClr val="tx1"/>
                                  </a:solidFill>
                                  <a:latin typeface="Cambria Math" panose="02040503050406030204" pitchFamily="18" charset="0"/>
                                </a:rPr>
                                <m:t>†</m:t>
                              </m:r>
                            </m:sup>
                          </m:sSup>
                          <m:r>
                            <a:rPr lang="en-IN" sz="1900" b="0" i="1" dirty="0" smtClean="0">
                              <a:solidFill>
                                <a:schemeClr val="tx1"/>
                              </a:solidFill>
                              <a:latin typeface="Cambria Math" panose="02040503050406030204" pitchFamily="18" charset="0"/>
                            </a:rPr>
                            <m:t>𝜙</m:t>
                          </m:r>
                          <m:r>
                            <a:rPr lang="en-IN" sz="1900" b="0" i="1" dirty="0" smtClean="0">
                              <a:solidFill>
                                <a:schemeClr val="tx1"/>
                              </a:solidFill>
                              <a:latin typeface="Cambria Math" panose="02040503050406030204" pitchFamily="18" charset="0"/>
                            </a:rPr>
                            <m:t>,</m:t>
                          </m:r>
                          <m:sSub>
                            <m:sSubPr>
                              <m:ctrlPr>
                                <a:rPr lang="en-IN" sz="1900" b="0" i="1" dirty="0" smtClean="0">
                                  <a:solidFill>
                                    <a:schemeClr val="tx1"/>
                                  </a:solidFill>
                                  <a:latin typeface="Cambria Math" panose="02040503050406030204" pitchFamily="18" charset="0"/>
                                </a:rPr>
                              </m:ctrlPr>
                            </m:sSubPr>
                            <m:e>
                              <m:r>
                                <a:rPr lang="en-IN" sz="1900" b="0" i="1" dirty="0" smtClean="0">
                                  <a:solidFill>
                                    <a:schemeClr val="tx1"/>
                                  </a:solidFill>
                                  <a:latin typeface="Cambria Math" panose="02040503050406030204" pitchFamily="18" charset="0"/>
                                </a:rPr>
                                <m:t>𝜆</m:t>
                              </m:r>
                            </m:e>
                            <m:sub>
                              <m:r>
                                <a:rPr lang="en-IN" sz="1900" b="0" i="1" dirty="0" smtClean="0">
                                  <a:solidFill>
                                    <a:schemeClr val="tx1"/>
                                  </a:solidFill>
                                  <a:latin typeface="Cambria Math" panose="02040503050406030204" pitchFamily="18" charset="0"/>
                                </a:rPr>
                                <m:t>𝑗</m:t>
                              </m:r>
                            </m:sub>
                          </m:sSub>
                        </m:e>
                      </m:d>
                      <m:r>
                        <a:rPr lang="en-IN" sz="1900" b="0" i="1" dirty="0" smtClean="0">
                          <a:solidFill>
                            <a:schemeClr val="tx1"/>
                          </a:solidFill>
                          <a:latin typeface="Cambria Math" panose="02040503050406030204" pitchFamily="18" charset="0"/>
                        </a:rPr>
                        <m:t>.</m:t>
                      </m:r>
                    </m:oMath>
                  </m:oMathPara>
                </a14:m>
                <a:endParaRPr lang="en-IN" sz="2400" b="0" dirty="0">
                  <a:solidFill>
                    <a:srgbClr val="8C3434"/>
                  </a:solidFill>
                  <a:latin typeface="Gabriola" panose="04040605051002020D02" pitchFamily="82" charset="0"/>
                </a:endParaRPr>
              </a:p>
              <a:p>
                <a:pPr algn="just">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Considering</a:t>
                </a:r>
                <a:r>
                  <a:rPr lang="en-IN" sz="2400" dirty="0">
                    <a:solidFill>
                      <a:srgbClr val="8C3434"/>
                    </a:solidFill>
                    <a:latin typeface="Gabriola" panose="04040605051002020D02" pitchFamily="82" charset="0"/>
                  </a:rPr>
                  <a:t> </a:t>
                </a:r>
                <a14:m>
                  <m:oMath xmlns:m="http://schemas.openxmlformats.org/officeDocument/2006/math">
                    <m:r>
                      <a:rPr lang="en-IN" sz="1900" b="0" i="1" smtClean="0">
                        <a:solidFill>
                          <a:schemeClr val="tx1"/>
                        </a:solidFill>
                        <a:latin typeface="Cambria Math" panose="02040503050406030204" pitchFamily="18" charset="0"/>
                      </a:rPr>
                      <m:t>𝑉</m:t>
                    </m:r>
                    <m:d>
                      <m:dPr>
                        <m:ctrlPr>
                          <a:rPr lang="en-IN" sz="1900" b="0" i="1" smtClean="0">
                            <a:solidFill>
                              <a:schemeClr val="tx1"/>
                            </a:solidFill>
                            <a:latin typeface="Cambria Math" panose="02040503050406030204" pitchFamily="18" charset="0"/>
                          </a:rPr>
                        </m:ctrlPr>
                      </m:dPr>
                      <m:e>
                        <m:r>
                          <a:rPr lang="en-IN" sz="1900" b="0" i="1" smtClean="0">
                            <a:solidFill>
                              <a:schemeClr val="tx1"/>
                            </a:solidFill>
                            <a:latin typeface="Cambria Math" panose="02040503050406030204" pitchFamily="18" charset="0"/>
                          </a:rPr>
                          <m:t>𝑡</m:t>
                        </m:r>
                        <m:r>
                          <a:rPr lang="en-IN" sz="1900" b="0" i="1" smtClean="0">
                            <a:solidFill>
                              <a:schemeClr val="tx1"/>
                            </a:solidFill>
                            <a:latin typeface="Cambria Math" panose="02040503050406030204" pitchFamily="18" charset="0"/>
                          </a:rPr>
                          <m:t>,</m:t>
                        </m:r>
                        <m:acc>
                          <m:accPr>
                            <m:chr m:val="⃗"/>
                            <m:ctrlPr>
                              <a:rPr lang="en-IN" sz="1900" b="0" i="1" smtClean="0">
                                <a:solidFill>
                                  <a:schemeClr val="tx1"/>
                                </a:solidFill>
                                <a:latin typeface="Cambria Math" panose="02040503050406030204" pitchFamily="18" charset="0"/>
                              </a:rPr>
                            </m:ctrlPr>
                          </m:accPr>
                          <m:e>
                            <m:r>
                              <a:rPr lang="en-IN" sz="1900" b="0" i="1" smtClean="0">
                                <a:solidFill>
                                  <a:schemeClr val="tx1"/>
                                </a:solidFill>
                                <a:latin typeface="Cambria Math" panose="02040503050406030204" pitchFamily="18" charset="0"/>
                              </a:rPr>
                              <m:t>𝑥</m:t>
                            </m:r>
                          </m:e>
                        </m:acc>
                      </m:e>
                    </m:d>
                    <m:r>
                      <a:rPr lang="en-IN" sz="1900" b="0" i="1" smtClean="0">
                        <a:solidFill>
                          <a:schemeClr val="tx1"/>
                        </a:solidFill>
                        <a:latin typeface="Cambria Math" panose="02040503050406030204" pitchFamily="18" charset="0"/>
                      </a:rPr>
                      <m:t>=0</m:t>
                    </m:r>
                  </m:oMath>
                </a14:m>
                <a:r>
                  <a:rPr lang="en-IN" sz="2400" b="0" dirty="0">
                    <a:solidFill>
                      <a:srgbClr val="8C3434"/>
                    </a:solidFill>
                    <a:latin typeface="Gabriola" panose="04040605051002020D02" pitchFamily="82" charset="0"/>
                  </a:rPr>
                  <a:t> </a:t>
                </a:r>
                <a:r>
                  <a:rPr lang="en-IN" sz="2400" b="0" dirty="0">
                    <a:solidFill>
                      <a:srgbClr val="0B2BB5"/>
                    </a:solidFill>
                    <a:latin typeface="Gabriola" panose="04040605051002020D02" pitchFamily="82" charset="0"/>
                  </a:rPr>
                  <a:t>and two-particle interaction only we obtain the modified Lagrangian to be of the form</a:t>
                </a:r>
              </a:p>
              <a:p>
                <a:pPr marL="0" indent="0" algn="just">
                  <a:lnSpc>
                    <a:spcPct val="10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ℒ</m:t>
                      </m:r>
                      <m:r>
                        <a:rPr lang="en-IN" sz="1800" b="0" i="1" smtClean="0">
                          <a:solidFill>
                            <a:schemeClr val="tx1"/>
                          </a:solidFill>
                          <a:latin typeface="Cambria Math" panose="02040503050406030204" pitchFamily="18" charset="0"/>
                        </a:rPr>
                        <m:t>=</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𝑔</m:t>
                          </m:r>
                        </m:e>
                        <m:sub>
                          <m:r>
                            <a:rPr lang="en-IN" sz="1800" b="0" i="1" smtClean="0">
                              <a:solidFill>
                                <a:schemeClr val="tx1"/>
                              </a:solidFill>
                              <a:latin typeface="Cambria Math" panose="02040503050406030204" pitchFamily="18" charset="0"/>
                            </a:rPr>
                            <m:t>𝜇𝜈</m:t>
                          </m:r>
                        </m:sub>
                      </m:sSub>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m:t>
                          </m:r>
                        </m:e>
                        <m:sup>
                          <m:r>
                            <a:rPr lang="en-IN" sz="1800" b="0" i="1" smtClean="0">
                              <a:solidFill>
                                <a:schemeClr val="tx1"/>
                              </a:solidFill>
                              <a:latin typeface="Cambria Math" panose="02040503050406030204" pitchFamily="18" charset="0"/>
                            </a:rPr>
                            <m:t>𝜇</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𝜙</m:t>
                          </m:r>
                        </m:e>
                        <m:sup>
                          <m:r>
                            <a:rPr lang="en-IN" sz="1800" b="0" i="1" smtClean="0">
                              <a:solidFill>
                                <a:schemeClr val="tx1"/>
                              </a:solidFill>
                              <a:latin typeface="Cambria Math" panose="02040503050406030204" pitchFamily="18" charset="0"/>
                            </a:rPr>
                            <m:t>†</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m:t>
                          </m:r>
                        </m:e>
                        <m:sup>
                          <m:r>
                            <a:rPr lang="en-IN" sz="1800" b="0" i="1" smtClean="0">
                              <a:solidFill>
                                <a:schemeClr val="tx1"/>
                              </a:solidFill>
                              <a:latin typeface="Cambria Math" panose="02040503050406030204" pitchFamily="18" charset="0"/>
                            </a:rPr>
                            <m:t>𝜈</m:t>
                          </m:r>
                        </m:sup>
                      </m:sSup>
                      <m:r>
                        <a:rPr lang="en-IN" sz="1800" b="0" i="1" smtClean="0">
                          <a:solidFill>
                            <a:schemeClr val="tx1"/>
                          </a:solidFill>
                          <a:latin typeface="Cambria Math" panose="02040503050406030204" pitchFamily="18" charset="0"/>
                        </a:rPr>
                        <m:t>𝜙</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𝑚</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𝑐</m:t>
                              </m:r>
                            </m:e>
                            <m:sup>
                              <m:r>
                                <a:rPr lang="en-IN" sz="1800" b="0" i="1" smtClean="0">
                                  <a:solidFill>
                                    <a:schemeClr val="tx1"/>
                                  </a:solidFill>
                                  <a:latin typeface="Cambria Math" panose="02040503050406030204" pitchFamily="18" charset="0"/>
                                </a:rPr>
                                <m:t>2</m:t>
                              </m:r>
                            </m:sup>
                          </m:sSup>
                        </m:num>
                        <m:den>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ℏ</m:t>
                              </m:r>
                            </m:e>
                            <m:sup>
                              <m:r>
                                <a:rPr lang="en-IN" sz="1800" b="0" i="1" smtClean="0">
                                  <a:solidFill>
                                    <a:schemeClr val="tx1"/>
                                  </a:solidFill>
                                  <a:latin typeface="Cambria Math" panose="02040503050406030204" pitchFamily="18" charset="0"/>
                                </a:rPr>
                                <m:t>2</m:t>
                              </m:r>
                            </m:sup>
                          </m:sSup>
                        </m:den>
                      </m:f>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𝜙</m:t>
                          </m:r>
                        </m:e>
                        <m:sup>
                          <m:r>
                            <a:rPr lang="en-IN" sz="1800" i="1" dirty="0">
                              <a:solidFill>
                                <a:schemeClr val="tx1"/>
                              </a:solidFill>
                              <a:latin typeface="Cambria Math" panose="02040503050406030204" pitchFamily="18" charset="0"/>
                            </a:rPr>
                            <m:t>†</m:t>
                          </m:r>
                        </m:sup>
                      </m:sSup>
                      <m:r>
                        <a:rPr lang="en-IN" sz="1800" i="1" dirty="0">
                          <a:solidFill>
                            <a:schemeClr val="tx1"/>
                          </a:solidFill>
                          <a:latin typeface="Cambria Math" panose="02040503050406030204" pitchFamily="18" charset="0"/>
                        </a:rPr>
                        <m:t>𝜙</m:t>
                      </m:r>
                      <m:r>
                        <a:rPr lang="en-IN" sz="1800" b="0" i="1" dirty="0" smtClean="0">
                          <a:solidFill>
                            <a:schemeClr val="tx1"/>
                          </a:solidFill>
                          <a:latin typeface="Cambria Math" panose="02040503050406030204" pitchFamily="18" charset="0"/>
                        </a:rPr>
                        <m:t>−</m:t>
                      </m:r>
                      <m:f>
                        <m:fPr>
                          <m:ctrlPr>
                            <a:rPr lang="en-IN" sz="1800" b="0" i="1" dirty="0" smtClean="0">
                              <a:solidFill>
                                <a:schemeClr val="tx1"/>
                              </a:solidFill>
                              <a:latin typeface="Cambria Math" panose="02040503050406030204" pitchFamily="18" charset="0"/>
                            </a:rPr>
                          </m:ctrlPr>
                        </m:fPr>
                        <m:num>
                          <m:sSub>
                            <m:sSubPr>
                              <m:ctrlPr>
                                <a:rPr lang="en-IN" sz="1800" b="0" i="1" dirty="0" smtClean="0">
                                  <a:solidFill>
                                    <a:schemeClr val="tx1"/>
                                  </a:solidFill>
                                  <a:latin typeface="Cambria Math" panose="02040503050406030204" pitchFamily="18" charset="0"/>
                                </a:rPr>
                              </m:ctrlPr>
                            </m:sSubPr>
                            <m:e>
                              <m:r>
                                <a:rPr lang="en-IN" sz="1800" b="0" i="1" dirty="0" smtClean="0">
                                  <a:solidFill>
                                    <a:schemeClr val="tx1"/>
                                  </a:solidFill>
                                  <a:latin typeface="Cambria Math" panose="02040503050406030204" pitchFamily="18" charset="0"/>
                                </a:rPr>
                                <m:t>𝜆</m:t>
                              </m:r>
                            </m:e>
                            <m:sub>
                              <m:r>
                                <a:rPr lang="en-IN" sz="1800" b="0" i="1" dirty="0" smtClean="0">
                                  <a:solidFill>
                                    <a:schemeClr val="tx1"/>
                                  </a:solidFill>
                                  <a:latin typeface="Cambria Math" panose="02040503050406030204" pitchFamily="18" charset="0"/>
                                </a:rPr>
                                <m:t>2</m:t>
                              </m:r>
                            </m:sub>
                          </m:sSub>
                        </m:num>
                        <m:den>
                          <m:r>
                            <a:rPr lang="en-IN" sz="1800" b="0" i="1" dirty="0" smtClean="0">
                              <a:solidFill>
                                <a:schemeClr val="tx1"/>
                              </a:solidFill>
                              <a:latin typeface="Cambria Math" panose="02040503050406030204" pitchFamily="18" charset="0"/>
                            </a:rPr>
                            <m:t>2</m:t>
                          </m:r>
                        </m:den>
                      </m:f>
                      <m:sSup>
                        <m:sSupPr>
                          <m:ctrlPr>
                            <a:rPr lang="en-IN" sz="1800" b="0" i="1" dirty="0" smtClean="0">
                              <a:solidFill>
                                <a:schemeClr val="tx1"/>
                              </a:solidFill>
                              <a:latin typeface="Cambria Math" panose="02040503050406030204" pitchFamily="18" charset="0"/>
                            </a:rPr>
                          </m:ctrlPr>
                        </m:sSupPr>
                        <m:e>
                          <m:d>
                            <m:dPr>
                              <m:ctrlPr>
                                <a:rPr lang="en-IN" sz="1800" b="0" i="1" dirty="0" smtClean="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𝜙</m:t>
                                  </m:r>
                                </m:e>
                                <m:sup>
                                  <m:r>
                                    <a:rPr lang="en-IN" sz="1800" i="1" dirty="0">
                                      <a:solidFill>
                                        <a:schemeClr val="tx1"/>
                                      </a:solidFill>
                                      <a:latin typeface="Cambria Math" panose="02040503050406030204" pitchFamily="18" charset="0"/>
                                    </a:rPr>
                                    <m:t>†</m:t>
                                  </m:r>
                                </m:sup>
                              </m:sSup>
                              <m:r>
                                <a:rPr lang="en-IN" sz="1800" i="1" dirty="0">
                                  <a:solidFill>
                                    <a:schemeClr val="tx1"/>
                                  </a:solidFill>
                                  <a:latin typeface="Cambria Math" panose="02040503050406030204" pitchFamily="18" charset="0"/>
                                </a:rPr>
                                <m:t>𝜙</m:t>
                              </m:r>
                            </m:e>
                          </m:d>
                        </m:e>
                        <m:sup>
                          <m:r>
                            <a:rPr lang="en-IN" sz="1800" b="0" i="1" dirty="0" smtClean="0">
                              <a:solidFill>
                                <a:schemeClr val="tx1"/>
                              </a:solidFill>
                              <a:latin typeface="Cambria Math" panose="02040503050406030204" pitchFamily="18" charset="0"/>
                            </a:rPr>
                            <m:t>2</m:t>
                          </m:r>
                        </m:sup>
                      </m:sSup>
                      <m:r>
                        <a:rPr lang="en-IN" sz="1800" b="0" i="1" dirty="0" smtClean="0">
                          <a:solidFill>
                            <a:schemeClr val="tx1"/>
                          </a:solidFill>
                          <a:latin typeface="Cambria Math" panose="02040503050406030204" pitchFamily="18" charset="0"/>
                        </a:rPr>
                        <m:t>.</m:t>
                      </m:r>
                    </m:oMath>
                  </m:oMathPara>
                </a14:m>
                <a:endParaRPr lang="en-IN" sz="1800" b="0" dirty="0">
                  <a:solidFill>
                    <a:schemeClr val="tx1"/>
                  </a:solidFill>
                  <a:latin typeface="Gabriola" panose="04040605051002020D02" pitchFamily="82" charset="0"/>
                </a:endParaRPr>
              </a:p>
              <a:p>
                <a:pPr algn="just">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Substituting</a:t>
                </a:r>
                <a:r>
                  <a:rPr lang="en-IN" sz="2400" dirty="0">
                    <a:solidFill>
                      <a:srgbClr val="8C3434"/>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𝜆</m:t>
                    </m:r>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𝜆</m:t>
                            </m:r>
                          </m:e>
                          <m:sub>
                            <m:r>
                              <a:rPr lang="en-IN" sz="1800" b="0" i="1" smtClean="0">
                                <a:solidFill>
                                  <a:schemeClr val="tx1"/>
                                </a:solidFill>
                                <a:latin typeface="Cambria Math" panose="02040503050406030204" pitchFamily="18" charset="0"/>
                              </a:rPr>
                              <m:t>2</m:t>
                            </m:r>
                          </m:sub>
                        </m:sSub>
                      </m:num>
                      <m:den>
                        <m:r>
                          <a:rPr lang="en-IN" sz="1800" b="0" i="1" smtClean="0">
                            <a:solidFill>
                              <a:schemeClr val="tx1"/>
                            </a:solidFill>
                            <a:latin typeface="Cambria Math" panose="02040503050406030204" pitchFamily="18" charset="0"/>
                          </a:rPr>
                          <m:t>2</m:t>
                        </m:r>
                      </m:den>
                    </m:f>
                  </m:oMath>
                </a14:m>
                <a:r>
                  <a:rPr lang="en-IN" sz="2400" b="0" dirty="0">
                    <a:solidFill>
                      <a:srgbClr val="8C3434"/>
                    </a:solidFill>
                    <a:latin typeface="Gabriola" panose="04040605051002020D02" pitchFamily="82" charset="0"/>
                  </a:rPr>
                  <a:t> </a:t>
                </a:r>
                <a:r>
                  <a:rPr lang="en-IN" sz="2400" b="0" dirty="0">
                    <a:solidFill>
                      <a:srgbClr val="0B2BB5"/>
                    </a:solidFill>
                    <a:latin typeface="Gabriola" panose="04040605051002020D02" pitchFamily="82" charset="0"/>
                  </a:rPr>
                  <a:t>and writing the theory in mostly positive signature, we can express the above Lagrangian as</a:t>
                </a:r>
              </a:p>
              <a:p>
                <a:pPr marL="0" indent="0" algn="just">
                  <a:lnSpc>
                    <a:spcPct val="10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ℒ</m:t>
                      </m:r>
                      <m:r>
                        <a:rPr lang="en-IN" sz="1800" b="0" i="1" smtClean="0">
                          <a:solidFill>
                            <a:schemeClr val="tx1"/>
                          </a:solidFill>
                          <a:latin typeface="Cambria Math" panose="02040503050406030204" pitchFamily="18" charset="0"/>
                        </a:rPr>
                        <m:t>=</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𝑔</m:t>
                          </m:r>
                        </m:e>
                        <m:sub>
                          <m:r>
                            <a:rPr lang="en-IN" sz="1800" i="1">
                              <a:solidFill>
                                <a:schemeClr val="tx1"/>
                              </a:solidFill>
                              <a:latin typeface="Cambria Math" panose="02040503050406030204" pitchFamily="18" charset="0"/>
                            </a:rPr>
                            <m:t>𝜇𝜈</m:t>
                          </m:r>
                        </m:sub>
                      </m:sSub>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m:t>
                          </m:r>
                        </m:e>
                        <m:sup>
                          <m:r>
                            <a:rPr lang="en-IN" sz="1800" i="1">
                              <a:solidFill>
                                <a:schemeClr val="tx1"/>
                              </a:solidFill>
                              <a:latin typeface="Cambria Math" panose="02040503050406030204" pitchFamily="18" charset="0"/>
                            </a:rPr>
                            <m:t>𝜇</m:t>
                          </m:r>
                        </m:sup>
                      </m:sSup>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𝜙</m:t>
                          </m:r>
                        </m:e>
                        <m:sup>
                          <m:r>
                            <a:rPr lang="en-IN" sz="1800" i="1">
                              <a:solidFill>
                                <a:schemeClr val="tx1"/>
                              </a:solidFill>
                              <a:latin typeface="Cambria Math" panose="02040503050406030204" pitchFamily="18" charset="0"/>
                            </a:rPr>
                            <m:t>†</m:t>
                          </m:r>
                        </m:sup>
                      </m:sSup>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m:t>
                          </m:r>
                        </m:e>
                        <m:sup>
                          <m:r>
                            <a:rPr lang="en-IN" sz="1800" i="1">
                              <a:solidFill>
                                <a:schemeClr val="tx1"/>
                              </a:solidFill>
                              <a:latin typeface="Cambria Math" panose="02040503050406030204" pitchFamily="18" charset="0"/>
                            </a:rPr>
                            <m:t>𝜈</m:t>
                          </m:r>
                        </m:sup>
                      </m:sSup>
                      <m:r>
                        <a:rPr lang="en-IN" sz="1800" i="1">
                          <a:solidFill>
                            <a:schemeClr val="tx1"/>
                          </a:solidFill>
                          <a:latin typeface="Cambria Math" panose="02040503050406030204" pitchFamily="18" charset="0"/>
                        </a:rPr>
                        <m:t>𝜙</m:t>
                      </m:r>
                      <m:r>
                        <a:rPr lang="en-IN" sz="1800" b="0" i="1" smtClean="0">
                          <a:solidFill>
                            <a:schemeClr val="tx1"/>
                          </a:solidFill>
                          <a:latin typeface="Cambria Math" panose="02040503050406030204" pitchFamily="18" charset="0"/>
                        </a:rPr>
                        <m:t>+</m:t>
                      </m:r>
                      <m:f>
                        <m:fPr>
                          <m:ctrlPr>
                            <a:rPr lang="en-IN" sz="1800" i="1">
                              <a:solidFill>
                                <a:schemeClr val="tx1"/>
                              </a:solidFill>
                              <a:latin typeface="Cambria Math" panose="02040503050406030204" pitchFamily="18" charset="0"/>
                            </a:rPr>
                          </m:ctrlPr>
                        </m:fPr>
                        <m:num>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𝑐</m:t>
                              </m:r>
                            </m:e>
                            <m:sup>
                              <m:r>
                                <a:rPr lang="en-IN" sz="1800" i="1">
                                  <a:solidFill>
                                    <a:schemeClr val="tx1"/>
                                  </a:solidFill>
                                  <a:latin typeface="Cambria Math" panose="02040503050406030204" pitchFamily="18" charset="0"/>
                                </a:rPr>
                                <m:t>2</m:t>
                              </m:r>
                            </m:sup>
                          </m:sSup>
                        </m:num>
                        <m:den>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ℏ</m:t>
                              </m:r>
                            </m:e>
                            <m:sup>
                              <m:r>
                                <a:rPr lang="en-IN" sz="1800" i="1">
                                  <a:solidFill>
                                    <a:schemeClr val="tx1"/>
                                  </a:solidFill>
                                  <a:latin typeface="Cambria Math" panose="02040503050406030204" pitchFamily="18" charset="0"/>
                                </a:rPr>
                                <m:t>2</m:t>
                              </m:r>
                            </m:sup>
                          </m:sSup>
                        </m:den>
                      </m:f>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𝜙</m:t>
                          </m:r>
                        </m:e>
                        <m:sup>
                          <m:r>
                            <a:rPr lang="en-IN" sz="1800" i="1" dirty="0">
                              <a:solidFill>
                                <a:schemeClr val="tx1"/>
                              </a:solidFill>
                              <a:latin typeface="Cambria Math" panose="02040503050406030204" pitchFamily="18" charset="0"/>
                            </a:rPr>
                            <m:t>†</m:t>
                          </m:r>
                        </m:sup>
                      </m:sSup>
                      <m:r>
                        <a:rPr lang="en-IN" sz="1800" i="1" dirty="0">
                          <a:solidFill>
                            <a:schemeClr val="tx1"/>
                          </a:solidFill>
                          <a:latin typeface="Cambria Math" panose="02040503050406030204" pitchFamily="18" charset="0"/>
                        </a:rPr>
                        <m:t>𝜙</m:t>
                      </m:r>
                      <m:r>
                        <a:rPr lang="en-IN" sz="1800" b="0" i="1" dirty="0" smtClean="0">
                          <a:solidFill>
                            <a:schemeClr val="tx1"/>
                          </a:solidFill>
                          <a:latin typeface="Cambria Math" panose="02040503050406030204" pitchFamily="18" charset="0"/>
                        </a:rPr>
                        <m:t>+</m:t>
                      </m:r>
                      <m:r>
                        <a:rPr lang="en-IN" sz="1800" b="0" i="1" dirty="0" smtClean="0">
                          <a:solidFill>
                            <a:schemeClr val="tx1"/>
                          </a:solidFill>
                          <a:latin typeface="Cambria Math" panose="02040503050406030204" pitchFamily="18" charset="0"/>
                        </a:rPr>
                        <m:t>𝜆</m:t>
                      </m:r>
                      <m:sSup>
                        <m:sSupPr>
                          <m:ctrlPr>
                            <a:rPr lang="en-IN" sz="1800" i="1" dirty="0">
                              <a:solidFill>
                                <a:schemeClr val="tx1"/>
                              </a:solidFill>
                              <a:latin typeface="Cambria Math" panose="02040503050406030204" pitchFamily="18" charset="0"/>
                            </a:rPr>
                          </m:ctrlPr>
                        </m:sSupPr>
                        <m:e>
                          <m:d>
                            <m:dPr>
                              <m:ctrlPr>
                                <a:rPr lang="en-IN" sz="1800" i="1" dirty="0">
                                  <a:solidFill>
                                    <a:schemeClr val="tx1"/>
                                  </a:solidFill>
                                  <a:latin typeface="Cambria Math" panose="02040503050406030204" pitchFamily="18" charset="0"/>
                                </a:rPr>
                              </m:ctrlPr>
                            </m:dPr>
                            <m:e>
                              <m:sSup>
                                <m:sSupPr>
                                  <m:ctrlPr>
                                    <a:rPr lang="en-IN" sz="1800" i="1" dirty="0">
                                      <a:solidFill>
                                        <a:schemeClr val="tx1"/>
                                      </a:solidFill>
                                      <a:latin typeface="Cambria Math" panose="02040503050406030204" pitchFamily="18" charset="0"/>
                                    </a:rPr>
                                  </m:ctrlPr>
                                </m:sSupPr>
                                <m:e>
                                  <m:r>
                                    <a:rPr lang="en-IN" sz="1800" i="1" dirty="0">
                                      <a:solidFill>
                                        <a:schemeClr val="tx1"/>
                                      </a:solidFill>
                                      <a:latin typeface="Cambria Math" panose="02040503050406030204" pitchFamily="18" charset="0"/>
                                    </a:rPr>
                                    <m:t>𝜙</m:t>
                                  </m:r>
                                </m:e>
                                <m:sup>
                                  <m:r>
                                    <a:rPr lang="en-IN" sz="1800" i="1" dirty="0">
                                      <a:solidFill>
                                        <a:schemeClr val="tx1"/>
                                      </a:solidFill>
                                      <a:latin typeface="Cambria Math" panose="02040503050406030204" pitchFamily="18" charset="0"/>
                                    </a:rPr>
                                    <m:t>†</m:t>
                                  </m:r>
                                </m:sup>
                              </m:sSup>
                              <m:r>
                                <a:rPr lang="en-IN" sz="1800" i="1" dirty="0">
                                  <a:solidFill>
                                    <a:schemeClr val="tx1"/>
                                  </a:solidFill>
                                  <a:latin typeface="Cambria Math" panose="02040503050406030204" pitchFamily="18" charset="0"/>
                                </a:rPr>
                                <m:t>𝜙</m:t>
                              </m:r>
                            </m:e>
                          </m:d>
                        </m:e>
                        <m:sup>
                          <m:r>
                            <a:rPr lang="en-IN" sz="1800" i="1" dirty="0">
                              <a:solidFill>
                                <a:schemeClr val="tx1"/>
                              </a:solidFill>
                              <a:latin typeface="Cambria Math" panose="02040503050406030204" pitchFamily="18" charset="0"/>
                            </a:rPr>
                            <m:t>2</m:t>
                          </m:r>
                        </m:sup>
                      </m:sSup>
                    </m:oMath>
                  </m:oMathPara>
                </a14:m>
                <a:endParaRPr lang="en-IN" sz="2400" b="0" dirty="0">
                  <a:solidFill>
                    <a:srgbClr val="8C3434"/>
                  </a:solidFill>
                  <a:latin typeface="Gabriola" panose="04040605051002020D02" pitchFamily="82" charset="0"/>
                </a:endParaRPr>
              </a:p>
              <a:p>
                <a:pPr marL="0" indent="0" algn="just">
                  <a:lnSpc>
                    <a:spcPct val="100000"/>
                  </a:lnSpc>
                  <a:buNone/>
                </a:pPr>
                <a:r>
                  <a:rPr lang="en-IN" sz="2400" dirty="0">
                    <a:solidFill>
                      <a:srgbClr val="0B2BB5"/>
                    </a:solidFill>
                    <a:latin typeface="Gabriola" panose="04040605051002020D02" pitchFamily="82" charset="0"/>
                  </a:rPr>
                  <a:t>which is the starting Lagrangian of our analysis provided we work in natural units.</a:t>
                </a:r>
                <a:endParaRPr lang="en-IN" sz="2400" b="0" dirty="0">
                  <a:solidFill>
                    <a:srgbClr val="0B2BB5"/>
                  </a:solidFill>
                  <a:latin typeface="Gabriola" panose="04040605051002020D02" pitchFamily="82" charset="0"/>
                </a:endParaRPr>
              </a:p>
              <a:p>
                <a:pPr marL="0" indent="0" algn="just">
                  <a:lnSpc>
                    <a:spcPct val="100000"/>
                  </a:lnSpc>
                  <a:buNone/>
                </a:pPr>
                <a:endParaRPr lang="en-IN" sz="2400" dirty="0">
                  <a:solidFill>
                    <a:srgbClr val="0B2BB5"/>
                  </a:solidFill>
                  <a:latin typeface="Gabriola" panose="04040605051002020D02" pitchFamily="82" charset="0"/>
                </a:endParaRPr>
              </a:p>
              <a:p>
                <a:pPr marL="0" indent="0" algn="just">
                  <a:lnSpc>
                    <a:spcPct val="100000"/>
                  </a:lnSpc>
                  <a:buNone/>
                </a:pPr>
                <a:endParaRPr lang="en-IN" sz="2400" dirty="0">
                  <a:solidFill>
                    <a:srgbClr val="0B2BB5"/>
                  </a:solidFill>
                  <a:latin typeface="Gabriola" panose="04040605051002020D02" pitchFamily="82" charset="0"/>
                </a:endParaRPr>
              </a:p>
            </p:txBody>
          </p:sp>
        </mc:Choice>
        <mc:Fallback xmlns="">
          <p:sp>
            <p:nvSpPr>
              <p:cNvPr id="7" name="Content Placeholder 2">
                <a:extLst>
                  <a:ext uri="{FF2B5EF4-FFF2-40B4-BE49-F238E27FC236}">
                    <a16:creationId xmlns:a16="http://schemas.microsoft.com/office/drawing/2014/main" id="{71D0811E-A2B2-9BFA-1FD1-5E56FAE7859F}"/>
                  </a:ext>
                </a:extLst>
              </p:cNvPr>
              <p:cNvSpPr txBox="1">
                <a:spLocks noRot="1" noChangeAspect="1" noMove="1" noResize="1" noEditPoints="1" noAdjustHandles="1" noChangeArrowheads="1" noChangeShapeType="1" noTextEdit="1"/>
              </p:cNvSpPr>
              <p:nvPr/>
            </p:nvSpPr>
            <p:spPr>
              <a:xfrm>
                <a:off x="253659" y="201494"/>
                <a:ext cx="11684682" cy="6524561"/>
              </a:xfrm>
              <a:prstGeom prst="rect">
                <a:avLst/>
              </a:prstGeom>
              <a:blipFill>
                <a:blip r:embed="rId3"/>
                <a:stretch>
                  <a:fillRect l="-835" t="-748" r="-835"/>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402183FA-770E-D747-178D-813A4F4473B1}"/>
              </a:ext>
            </a:extLst>
          </p:cNvPr>
          <p:cNvSpPr>
            <a:spLocks noGrp="1"/>
          </p:cNvSpPr>
          <p:nvPr>
            <p:ph type="sldNum" sz="quarter" idx="12"/>
          </p:nvPr>
        </p:nvSpPr>
        <p:spPr/>
        <p:txBody>
          <a:bodyPr/>
          <a:lstStyle/>
          <a:p>
            <a:fld id="{1F389A8C-0E70-4ABF-BB80-974D4641D6A7}" type="slidenum">
              <a:rPr lang="en-IN" smtClean="0"/>
              <a:t>56</a:t>
            </a:fld>
            <a:endParaRPr lang="en-IN" dirty="0"/>
          </a:p>
        </p:txBody>
      </p:sp>
    </p:spTree>
    <p:extLst>
      <p:ext uri="{BB962C8B-B14F-4D97-AF65-F5344CB8AC3E}">
        <p14:creationId xmlns:p14="http://schemas.microsoft.com/office/powerpoint/2010/main" val="28191190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38648-0B43-902D-CD5E-196F636CE433}"/>
              </a:ext>
            </a:extLst>
          </p:cNvPr>
          <p:cNvSpPr>
            <a:spLocks noGrp="1"/>
          </p:cNvSpPr>
          <p:nvPr>
            <p:ph type="title"/>
          </p:nvPr>
        </p:nvSpPr>
        <p:spPr>
          <a:xfrm>
            <a:off x="838200" y="2935746"/>
            <a:ext cx="10515600" cy="986508"/>
          </a:xfrm>
        </p:spPr>
        <p:txBody>
          <a:bodyPr>
            <a:normAutofit/>
          </a:bodyPr>
          <a:lstStyle/>
          <a:p>
            <a:pPr algn="ctr"/>
            <a:r>
              <a:rPr lang="en-IN" sz="5400" b="1" dirty="0">
                <a:solidFill>
                  <a:srgbClr val="0070C0"/>
                </a:solidFill>
                <a:latin typeface="Bradley Hand ITC" panose="03070402050302030203" pitchFamily="66" charset="0"/>
              </a:rPr>
              <a:t>Thank you</a:t>
            </a:r>
          </a:p>
        </p:txBody>
      </p:sp>
      <p:sp>
        <p:nvSpPr>
          <p:cNvPr id="8" name="Title 1">
            <a:extLst>
              <a:ext uri="{FF2B5EF4-FFF2-40B4-BE49-F238E27FC236}">
                <a16:creationId xmlns:a16="http://schemas.microsoft.com/office/drawing/2014/main" id="{B27B89C0-823F-6FCA-FDCC-5A0E916CF671}"/>
              </a:ext>
            </a:extLst>
          </p:cNvPr>
          <p:cNvSpPr txBox="1">
            <a:spLocks/>
          </p:cNvSpPr>
          <p:nvPr/>
        </p:nvSpPr>
        <p:spPr>
          <a:xfrm>
            <a:off x="10872308" y="6014686"/>
            <a:ext cx="962984" cy="55845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900" dirty="0">
                <a:solidFill>
                  <a:schemeClr val="accent5">
                    <a:lumMod val="20000"/>
                    <a:lumOff val="80000"/>
                  </a:schemeClr>
                </a:solidFill>
                <a:latin typeface="Book Antiqua" panose="02040602050305030304" pitchFamily="18" charset="0"/>
              </a:rPr>
              <a:t>Om </a:t>
            </a:r>
          </a:p>
          <a:p>
            <a:pPr algn="ctr"/>
            <a:r>
              <a:rPr lang="en-IN" sz="900" dirty="0">
                <a:solidFill>
                  <a:schemeClr val="accent5">
                    <a:lumMod val="20000"/>
                    <a:lumOff val="80000"/>
                  </a:schemeClr>
                </a:solidFill>
                <a:latin typeface="Book Antiqua" panose="02040602050305030304" pitchFamily="18" charset="0"/>
              </a:rPr>
              <a:t>Thakur Ma</a:t>
            </a:r>
          </a:p>
        </p:txBody>
      </p:sp>
    </p:spTree>
    <p:extLst>
      <p:ext uri="{BB962C8B-B14F-4D97-AF65-F5344CB8AC3E}">
        <p14:creationId xmlns:p14="http://schemas.microsoft.com/office/powerpoint/2010/main" val="591891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38648-0B43-902D-CD5E-196F636CE433}"/>
              </a:ext>
            </a:extLst>
          </p:cNvPr>
          <p:cNvSpPr>
            <a:spLocks noGrp="1"/>
          </p:cNvSpPr>
          <p:nvPr>
            <p:ph type="title"/>
          </p:nvPr>
        </p:nvSpPr>
        <p:spPr>
          <a:xfrm>
            <a:off x="235248" y="196380"/>
            <a:ext cx="11721504" cy="730294"/>
          </a:xfrm>
        </p:spPr>
        <p:txBody>
          <a:bodyPr>
            <a:normAutofit/>
          </a:bodyPr>
          <a:lstStyle/>
          <a:p>
            <a:r>
              <a:rPr lang="en-IN" sz="3600" b="1" dirty="0">
                <a:solidFill>
                  <a:srgbClr val="532476"/>
                </a:solidFill>
                <a:latin typeface="Bradley Hand ITC" panose="03070402050302030203" pitchFamily="66" charset="0"/>
              </a:rPr>
              <a:t>Introduction</a:t>
            </a:r>
          </a:p>
        </p:txBody>
      </p:sp>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235248" y="917470"/>
            <a:ext cx="11799238" cy="5762560"/>
          </a:xfrm>
        </p:spPr>
        <p:txBody>
          <a:bodyPr>
            <a:normAutofit/>
          </a:bodyPr>
          <a:lstStyle/>
          <a:p>
            <a:pPr algn="just">
              <a:lnSpc>
                <a:spcPct val="15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The diagrammatical representation of a BEC in the previous slide is taken from the </a:t>
            </a:r>
            <a:r>
              <a:rPr lang="en-IN" sz="2400" dirty="0">
                <a:solidFill>
                  <a:srgbClr val="532476"/>
                </a:solidFill>
                <a:latin typeface="Gabriola" panose="04040605051002020D02" pitchFamily="82" charset="0"/>
              </a:rPr>
              <a:t>Nobel lecture: When atoms behaves as waves: Bose-Einstein condensation and the atom laser, Wolfgang Ketterle, Rev. Mod. Phys. 74 (2022) 1131.</a:t>
            </a:r>
            <a:endParaRPr lang="en-IN" sz="2400" dirty="0">
              <a:solidFill>
                <a:srgbClr val="0B2BB5"/>
              </a:solidFill>
              <a:latin typeface="Gabriola" panose="04040605051002020D02" pitchFamily="82" charset="0"/>
            </a:endParaRPr>
          </a:p>
          <a:p>
            <a:pPr algn="just">
              <a:lnSpc>
                <a:spcPct val="150000"/>
              </a:lnSpc>
              <a:spcBef>
                <a:spcPts val="600"/>
              </a:spcBef>
              <a:spcAft>
                <a:spcPts val="600"/>
              </a:spcAft>
              <a:buFont typeface="Wingdings" panose="05000000000000000000" pitchFamily="2" charset="2"/>
              <a:buChar char="Ø"/>
            </a:pPr>
            <a:r>
              <a:rPr lang="en-IN" sz="2400" dirty="0">
                <a:solidFill>
                  <a:srgbClr val="702A2A"/>
                </a:solidFill>
                <a:latin typeface="Gabriola" panose="04040605051002020D02" pitchFamily="82" charset="0"/>
              </a:rPr>
              <a:t>Recently there has been a series of theoretical endeavours to use Bose-Einstein condensate as a gravitational wave detector like </a:t>
            </a:r>
            <a:r>
              <a:rPr lang="en-IN" sz="2400" b="1" dirty="0">
                <a:solidFill>
                  <a:schemeClr val="accent6">
                    <a:lumMod val="50000"/>
                  </a:schemeClr>
                </a:solidFill>
                <a:latin typeface="Gabriola" panose="04040605051002020D02" pitchFamily="82" charset="0"/>
              </a:rPr>
              <a:t>C. Sabín et. Al. in New. J. Phys. 16 (2014) 085003 and </a:t>
            </a:r>
            <a:r>
              <a:rPr lang="en-IN" sz="2400" dirty="0">
                <a:solidFill>
                  <a:srgbClr val="702A2A"/>
                </a:solidFill>
                <a:latin typeface="Gabriola" panose="04040605051002020D02" pitchFamily="82" charset="0"/>
              </a:rPr>
              <a:t>later by </a:t>
            </a:r>
            <a:r>
              <a:rPr lang="en-IN" sz="2400" b="1" dirty="0">
                <a:solidFill>
                  <a:schemeClr val="accent6">
                    <a:lumMod val="50000"/>
                  </a:schemeClr>
                </a:solidFill>
                <a:latin typeface="Gabriola" panose="04040605051002020D02" pitchFamily="82" charset="0"/>
              </a:rPr>
              <a:t>M. P. G. Robbins et. Al. (J. Cosmo. Astropart. Phys. 07 (2019) 032)</a:t>
            </a:r>
            <a:r>
              <a:rPr lang="en-IN" sz="2400" dirty="0">
                <a:solidFill>
                  <a:schemeClr val="accent6">
                    <a:lumMod val="50000"/>
                  </a:schemeClr>
                </a:solidFill>
                <a:latin typeface="Gabriola" panose="04040605051002020D02" pitchFamily="82" charset="0"/>
              </a:rPr>
              <a:t>. </a:t>
            </a:r>
          </a:p>
          <a:p>
            <a:pPr algn="just">
              <a:lnSpc>
                <a:spcPct val="15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They found that a BEC can work as a gravity wave detector provided the inherent phonon modes are highly squeezed.</a:t>
            </a:r>
          </a:p>
          <a:p>
            <a:pPr algn="just">
              <a:lnSpc>
                <a:spcPct val="150000"/>
              </a:lnSpc>
              <a:spcBef>
                <a:spcPts val="600"/>
              </a:spcBef>
              <a:spcAft>
                <a:spcPts val="600"/>
              </a:spcAft>
              <a:buFont typeface="Wingdings" panose="05000000000000000000" pitchFamily="2" charset="2"/>
              <a:buChar char="Ø"/>
            </a:pPr>
            <a:r>
              <a:rPr lang="en-IN" sz="2400" dirty="0">
                <a:solidFill>
                  <a:srgbClr val="702A2A"/>
                </a:solidFill>
                <a:latin typeface="Gabriola" panose="04040605051002020D02" pitchFamily="82" charset="0"/>
              </a:rPr>
              <a:t>In this work, we investigated whether a Bose-Einstein condensate based detector is better at picking up quantum gravity signatures than detecting classical gravitational waves.</a:t>
            </a:r>
          </a:p>
          <a:p>
            <a:pPr algn="just">
              <a:lnSpc>
                <a:spcPct val="150000"/>
              </a:lnSpc>
              <a:spcBef>
                <a:spcPts val="6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Finally, we have proposed an experimental model for a BEC based graviton detector.</a:t>
            </a:r>
          </a:p>
          <a:p>
            <a:pPr algn="just">
              <a:lnSpc>
                <a:spcPct val="150000"/>
              </a:lnSpc>
              <a:spcBef>
                <a:spcPts val="600"/>
              </a:spcBef>
              <a:spcAft>
                <a:spcPts val="600"/>
              </a:spcAft>
              <a:buFont typeface="Wingdings" panose="05000000000000000000" pitchFamily="2" charset="2"/>
              <a:buChar char="Ø"/>
            </a:pPr>
            <a:endParaRPr lang="en-IN" sz="2400" dirty="0">
              <a:solidFill>
                <a:schemeClr val="accent6">
                  <a:lumMod val="50000"/>
                </a:schemeClr>
              </a:solidFill>
              <a:latin typeface="Gabriola" panose="04040605051002020D02" pitchFamily="82" charset="0"/>
            </a:endParaRPr>
          </a:p>
        </p:txBody>
      </p:sp>
      <p:sp>
        <p:nvSpPr>
          <p:cNvPr id="4" name="Slide Number Placeholder 3">
            <a:extLst>
              <a:ext uri="{FF2B5EF4-FFF2-40B4-BE49-F238E27FC236}">
                <a16:creationId xmlns:a16="http://schemas.microsoft.com/office/drawing/2014/main" id="{346D4650-FD05-B8FC-1F38-EC14BEE2B06B}"/>
              </a:ext>
            </a:extLst>
          </p:cNvPr>
          <p:cNvSpPr>
            <a:spLocks noGrp="1"/>
          </p:cNvSpPr>
          <p:nvPr>
            <p:ph type="sldNum" sz="quarter" idx="12"/>
          </p:nvPr>
        </p:nvSpPr>
        <p:spPr/>
        <p:txBody>
          <a:bodyPr/>
          <a:lstStyle/>
          <a:p>
            <a:fld id="{1F389A8C-0E70-4ABF-BB80-974D4641D6A7}" type="slidenum">
              <a:rPr lang="en-IN" smtClean="0"/>
              <a:t>6</a:t>
            </a:fld>
            <a:endParaRPr lang="en-IN" dirty="0"/>
          </a:p>
        </p:txBody>
      </p:sp>
    </p:spTree>
    <p:extLst>
      <p:ext uri="{BB962C8B-B14F-4D97-AF65-F5344CB8AC3E}">
        <p14:creationId xmlns:p14="http://schemas.microsoft.com/office/powerpoint/2010/main" val="494983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38648-0B43-902D-CD5E-196F636CE433}"/>
              </a:ext>
            </a:extLst>
          </p:cNvPr>
          <p:cNvSpPr>
            <a:spLocks noGrp="1"/>
          </p:cNvSpPr>
          <p:nvPr>
            <p:ph type="title"/>
          </p:nvPr>
        </p:nvSpPr>
        <p:spPr>
          <a:xfrm>
            <a:off x="343667" y="0"/>
            <a:ext cx="10515600" cy="1061685"/>
          </a:xfrm>
        </p:spPr>
        <p:txBody>
          <a:bodyPr>
            <a:normAutofit/>
          </a:bodyPr>
          <a:lstStyle/>
          <a:p>
            <a:r>
              <a:rPr lang="en-IN" sz="3200" b="1" dirty="0">
                <a:solidFill>
                  <a:srgbClr val="532476"/>
                </a:solidFill>
                <a:latin typeface="Bradley Hand ITC" panose="03070402050302030203" pitchFamily="66" charset="0"/>
              </a:rPr>
              <a:t>Background model of the analysis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43667" y="865305"/>
                <a:ext cx="11586491" cy="5725740"/>
              </a:xfrm>
            </p:spPr>
            <p:txBody>
              <a:bodyPr>
                <a:normAutofit/>
              </a:bodyPr>
              <a:lstStyle/>
              <a:p>
                <a:pPr>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The background metric is given by a flat Minkowski background with small perturbations on it as </a:t>
                </a:r>
              </a:p>
              <a:p>
                <a:pPr marL="0" indent="0">
                  <a:lnSpc>
                    <a:spcPct val="100000"/>
                  </a:lnSpc>
                  <a:buNone/>
                </a:pPr>
                <a:endParaRPr lang="en-IN" sz="1800" i="1" dirty="0">
                  <a:latin typeface="Cambria Math" panose="02040503050406030204" pitchFamily="18" charset="0"/>
                </a:endParaRPr>
              </a:p>
              <a:p>
                <a:pPr marL="0" indent="0">
                  <a:lnSpc>
                    <a:spcPct val="10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effectLst/>
                              <a:latin typeface="Cambria Math" panose="02040503050406030204" pitchFamily="18" charset="0"/>
                            </a:rPr>
                          </m:ctrlPr>
                        </m:sSubPr>
                        <m:e>
                          <m:r>
                            <a:rPr lang="en-IN" sz="1800" b="0" i="1" smtClean="0">
                              <a:solidFill>
                                <a:schemeClr val="tx1"/>
                              </a:solidFill>
                              <a:effectLst/>
                              <a:latin typeface="Cambria Math" panose="02040503050406030204" pitchFamily="18" charset="0"/>
                            </a:rPr>
                            <m:t>𝑔</m:t>
                          </m:r>
                        </m:e>
                        <m:sub>
                          <m:r>
                            <a:rPr lang="en-IN" sz="1800" b="0" i="1" smtClean="0">
                              <a:solidFill>
                                <a:schemeClr val="tx1"/>
                              </a:solidFill>
                              <a:effectLst/>
                              <a:latin typeface="Cambria Math" panose="02040503050406030204" pitchFamily="18" charset="0"/>
                            </a:rPr>
                            <m:t>𝜇𝜈</m:t>
                          </m:r>
                        </m:sub>
                      </m:sSub>
                      <m:r>
                        <a:rPr lang="en-IN" sz="1800" b="0" i="1" smtClean="0">
                          <a:solidFill>
                            <a:schemeClr val="tx1"/>
                          </a:solidFill>
                          <a:effectLst/>
                          <a:latin typeface="Cambria Math" panose="02040503050406030204" pitchFamily="18" charset="0"/>
                        </a:rPr>
                        <m:t>=</m:t>
                      </m:r>
                      <m:sSub>
                        <m:sSubPr>
                          <m:ctrlPr>
                            <a:rPr lang="en-IN" sz="1800" b="0" i="1" smtClean="0">
                              <a:solidFill>
                                <a:schemeClr val="tx1"/>
                              </a:solidFill>
                              <a:effectLst/>
                              <a:latin typeface="Cambria Math" panose="02040503050406030204" pitchFamily="18" charset="0"/>
                            </a:rPr>
                          </m:ctrlPr>
                        </m:sSubPr>
                        <m:e>
                          <m:r>
                            <a:rPr lang="en-IN" sz="1800" b="0" i="1" smtClean="0">
                              <a:solidFill>
                                <a:schemeClr val="tx1"/>
                              </a:solidFill>
                              <a:effectLst/>
                              <a:latin typeface="Cambria Math" panose="02040503050406030204" pitchFamily="18" charset="0"/>
                            </a:rPr>
                            <m:t>𝜂</m:t>
                          </m:r>
                        </m:e>
                        <m:sub>
                          <m:r>
                            <a:rPr lang="en-IN" sz="1800" b="0" i="1" smtClean="0">
                              <a:solidFill>
                                <a:schemeClr val="tx1"/>
                              </a:solidFill>
                              <a:effectLst/>
                              <a:latin typeface="Cambria Math" panose="02040503050406030204" pitchFamily="18" charset="0"/>
                            </a:rPr>
                            <m:t>𝜇𝜈</m:t>
                          </m:r>
                        </m:sub>
                      </m:sSub>
                      <m:r>
                        <a:rPr lang="en-IN" sz="1800" b="0" i="1" smtClean="0">
                          <a:solidFill>
                            <a:schemeClr val="tx1"/>
                          </a:solidFill>
                          <a:effectLst/>
                          <a:latin typeface="Cambria Math" panose="02040503050406030204" pitchFamily="18" charset="0"/>
                        </a:rPr>
                        <m:t>+</m:t>
                      </m:r>
                      <m:sSub>
                        <m:sSubPr>
                          <m:ctrlPr>
                            <a:rPr lang="en-IN" sz="1800" b="0" i="1" smtClean="0">
                              <a:solidFill>
                                <a:schemeClr val="tx1"/>
                              </a:solidFill>
                              <a:effectLst/>
                              <a:latin typeface="Cambria Math" panose="02040503050406030204" pitchFamily="18" charset="0"/>
                            </a:rPr>
                          </m:ctrlPr>
                        </m:sSubPr>
                        <m:e>
                          <m:r>
                            <a:rPr lang="en-IN" sz="1800" b="0" i="1" smtClean="0">
                              <a:solidFill>
                                <a:schemeClr val="tx1"/>
                              </a:solidFill>
                              <a:effectLst/>
                              <a:latin typeface="Cambria Math" panose="02040503050406030204" pitchFamily="18" charset="0"/>
                            </a:rPr>
                            <m:t>h</m:t>
                          </m:r>
                        </m:e>
                        <m:sub>
                          <m:r>
                            <a:rPr lang="en-IN" sz="1800" b="0" i="1" smtClean="0">
                              <a:solidFill>
                                <a:schemeClr val="tx1"/>
                              </a:solidFill>
                              <a:effectLst/>
                              <a:latin typeface="Cambria Math" panose="02040503050406030204" pitchFamily="18" charset="0"/>
                            </a:rPr>
                            <m:t>𝜇𝜈</m:t>
                          </m:r>
                        </m:sub>
                      </m:sSub>
                      <m:r>
                        <a:rPr lang="en-IN" sz="1800" b="0" i="1" smtClean="0">
                          <a:solidFill>
                            <a:schemeClr val="tx1"/>
                          </a:solidFill>
                          <a:effectLst/>
                          <a:latin typeface="Cambria Math" panose="02040503050406030204" pitchFamily="18" charset="0"/>
                        </a:rPr>
                        <m:t>.</m:t>
                      </m:r>
                    </m:oMath>
                  </m:oMathPara>
                </a14:m>
                <a:endParaRPr lang="en-IN" sz="1800" i="1" dirty="0">
                  <a:solidFill>
                    <a:schemeClr val="tx1"/>
                  </a:solidFill>
                  <a:latin typeface="Gabriola" panose="04040605051002020D02" pitchFamily="82" charset="0"/>
                </a:endParaRPr>
              </a:p>
              <a:p>
                <a:pPr>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The Einstein Hilbert action reads</a:t>
                </a:r>
                <a:endParaRPr lang="en-IN" sz="1800" dirty="0">
                  <a:solidFill>
                    <a:srgbClr val="0B2BB5"/>
                  </a:solidFill>
                  <a:latin typeface="Gabriola" panose="04040605051002020D02" pitchFamily="82" charset="0"/>
                </a:endParaRPr>
              </a:p>
              <a:p>
                <a:pPr marL="0" indent="0">
                  <a:lnSpc>
                    <a:spcPct val="10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a:rPr lang="en-IN" sz="1800" b="0" i="1" smtClean="0">
                              <a:solidFill>
                                <a:schemeClr val="tx1"/>
                              </a:solidFill>
                              <a:latin typeface="Cambria Math" panose="02040503050406030204" pitchFamily="18" charset="0"/>
                            </a:rPr>
                            <m:t>𝐸𝐻</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16</m:t>
                          </m:r>
                          <m:r>
                            <a:rPr lang="en-IN" sz="1800" b="0" i="1" smtClean="0">
                              <a:solidFill>
                                <a:schemeClr val="tx1"/>
                              </a:solidFill>
                              <a:latin typeface="Cambria Math" panose="02040503050406030204" pitchFamily="18" charset="0"/>
                            </a:rPr>
                            <m:t>𝜋</m:t>
                          </m:r>
                          <m:r>
                            <a:rPr lang="en-IN" sz="1800" b="0" i="1" smtClean="0">
                              <a:solidFill>
                                <a:schemeClr val="tx1"/>
                              </a:solidFill>
                              <a:latin typeface="Cambria Math" panose="02040503050406030204" pitchFamily="18" charset="0"/>
                            </a:rPr>
                            <m:t>𝐺</m:t>
                          </m:r>
                        </m:den>
                      </m:f>
                      <m:nary>
                        <m:naryPr>
                          <m:limLoc m:val="undOvr"/>
                          <m:subHide m:val="on"/>
                          <m:supHide m:val="on"/>
                          <m:ctrlPr>
                            <a:rPr lang="en-IN" sz="1800" b="0" i="1" smtClean="0">
                              <a:solidFill>
                                <a:schemeClr val="tx1"/>
                              </a:solidFill>
                              <a:latin typeface="Cambria Math" panose="02040503050406030204" pitchFamily="18" charset="0"/>
                            </a:rPr>
                          </m:ctrlPr>
                        </m:naryPr>
                        <m:sub/>
                        <m:sup/>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𝑑</m:t>
                              </m:r>
                            </m:e>
                            <m:sup>
                              <m:r>
                                <a:rPr lang="en-IN" sz="1800" b="0" i="1" smtClean="0">
                                  <a:solidFill>
                                    <a:schemeClr val="tx1"/>
                                  </a:solidFill>
                                  <a:latin typeface="Cambria Math" panose="02040503050406030204" pitchFamily="18" charset="0"/>
                                </a:rPr>
                                <m:t>4</m:t>
                              </m:r>
                            </m:sup>
                          </m:sSup>
                          <m:r>
                            <a:rPr lang="en-IN" sz="1800" b="0" i="1" smtClean="0">
                              <a:solidFill>
                                <a:schemeClr val="tx1"/>
                              </a:solidFill>
                              <a:latin typeface="Cambria Math" panose="02040503050406030204" pitchFamily="18" charset="0"/>
                            </a:rPr>
                            <m:t>𝑥</m:t>
                          </m:r>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𝑔</m:t>
                              </m:r>
                            </m:e>
                          </m:rad>
                          <m:r>
                            <a:rPr lang="en-IN" sz="1800" b="0" i="1" smtClean="0">
                              <a:solidFill>
                                <a:schemeClr val="tx1"/>
                              </a:solidFill>
                              <a:latin typeface="Cambria Math" panose="02040503050406030204" pitchFamily="18" charset="0"/>
                            </a:rPr>
                            <m:t>𝑅</m:t>
                          </m:r>
                        </m:e>
                      </m:nary>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00000"/>
                  </a:lnSpc>
                  <a:buFont typeface="Wingdings" panose="05000000000000000000" pitchFamily="2" charset="2"/>
                  <a:buChar char="Ø"/>
                </a:pPr>
                <a:r>
                  <a:rPr lang="en-IN" sz="2400" dirty="0">
                    <a:solidFill>
                      <a:srgbClr val="8C3434"/>
                    </a:solidFill>
                    <a:latin typeface="Gabriola" panose="04040605051002020D02" pitchFamily="82" charset="0"/>
                  </a:rPr>
                  <a:t>In the transverse-traceless gauge, the above action can be simplified up to</a:t>
                </a:r>
                <a:r>
                  <a:rPr lang="en-IN" sz="2400" dirty="0">
                    <a:solidFill>
                      <a:srgbClr val="0B2BB5"/>
                    </a:solidFill>
                    <a:latin typeface="Gabriola" panose="04040605051002020D02" pitchFamily="82" charset="0"/>
                  </a:rPr>
                  <a:t> </a:t>
                </a:r>
                <a14:m>
                  <m:oMath xmlns:m="http://schemas.openxmlformats.org/officeDocument/2006/math">
                    <m:r>
                      <a:rPr lang="en-IN" sz="1800" i="1" smtClean="0">
                        <a:solidFill>
                          <a:schemeClr val="tx1"/>
                        </a:solidFill>
                        <a:latin typeface="Cambria Math" panose="02040503050406030204" pitchFamily="18" charset="0"/>
                      </a:rPr>
                      <m:t>𝒪</m:t>
                    </m:r>
                    <m:d>
                      <m:dPr>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h</m:t>
                            </m:r>
                          </m:e>
                          <m:sup>
                            <m:r>
                              <a:rPr lang="en-IN" sz="1800" b="0" i="1" smtClean="0">
                                <a:solidFill>
                                  <a:schemeClr val="tx1"/>
                                </a:solidFill>
                                <a:latin typeface="Cambria Math" panose="02040503050406030204" pitchFamily="18" charset="0"/>
                              </a:rPr>
                              <m:t>2</m:t>
                            </m:r>
                          </m:sup>
                        </m:sSup>
                      </m:e>
                    </m:d>
                  </m:oMath>
                </a14:m>
                <a:r>
                  <a:rPr lang="en-IN" sz="1800" dirty="0">
                    <a:solidFill>
                      <a:srgbClr val="0B2BB5"/>
                    </a:solidFill>
                    <a:latin typeface="Gabriola" panose="04040605051002020D02" pitchFamily="82" charset="0"/>
                  </a:rPr>
                  <a:t> </a:t>
                </a:r>
                <a:r>
                  <a:rPr lang="en-IN" sz="2400" dirty="0">
                    <a:solidFill>
                      <a:srgbClr val="8C3434"/>
                    </a:solidFill>
                    <a:latin typeface="Gabriola" panose="04040605051002020D02" pitchFamily="82" charset="0"/>
                  </a:rPr>
                  <a:t>as</a:t>
                </a:r>
                <a:r>
                  <a:rPr lang="en-IN" sz="1800" dirty="0">
                    <a:solidFill>
                      <a:srgbClr val="0B2BB5"/>
                    </a:solidFill>
                    <a:latin typeface="Gabriola" panose="04040605051002020D02" pitchFamily="82" charset="0"/>
                  </a:rPr>
                  <a:t> </a:t>
                </a:r>
                <a14:m>
                  <m:oMath xmlns:m="http://schemas.openxmlformats.org/officeDocument/2006/math">
                    <m:d>
                      <m:dPr>
                        <m:ctrlPr>
                          <a:rPr lang="en-IN" sz="180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𝜅</m:t>
                        </m:r>
                        <m:r>
                          <a:rPr lang="en-IN" sz="1800" b="0" i="1" smtClean="0">
                            <a:solidFill>
                              <a:schemeClr val="tx1"/>
                            </a:solidFill>
                            <a:latin typeface="Cambria Math" panose="02040503050406030204" pitchFamily="18" charset="0"/>
                          </a:rPr>
                          <m:t>=</m:t>
                        </m:r>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8</m:t>
                            </m:r>
                            <m:r>
                              <a:rPr lang="en-IN" sz="1800" b="0" i="1" smtClean="0">
                                <a:solidFill>
                                  <a:schemeClr val="tx1"/>
                                </a:solidFill>
                                <a:latin typeface="Cambria Math" panose="02040503050406030204" pitchFamily="18" charset="0"/>
                              </a:rPr>
                              <m:t>𝜋</m:t>
                            </m:r>
                            <m:r>
                              <a:rPr lang="en-IN" sz="1800" b="0" i="1" smtClean="0">
                                <a:solidFill>
                                  <a:schemeClr val="tx1"/>
                                </a:solidFill>
                                <a:latin typeface="Cambria Math" panose="02040503050406030204" pitchFamily="18" charset="0"/>
                              </a:rPr>
                              <m:t>𝐺</m:t>
                            </m:r>
                          </m:e>
                        </m:rad>
                      </m:e>
                    </m:d>
                  </m:oMath>
                </a14:m>
                <a:endParaRPr lang="en-IN" sz="1800" dirty="0">
                  <a:solidFill>
                    <a:srgbClr val="0B2BB5"/>
                  </a:solidFill>
                  <a:latin typeface="Gabriola" panose="04040605051002020D02" pitchFamily="82" charset="0"/>
                </a:endParaRPr>
              </a:p>
              <a:p>
                <a:pPr marL="0" indent="0">
                  <a:lnSpc>
                    <a:spcPct val="10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a:rPr lang="en-IN" sz="1800" b="0" i="1" smtClean="0">
                              <a:solidFill>
                                <a:schemeClr val="tx1"/>
                              </a:solidFill>
                              <a:latin typeface="Cambria Math" panose="02040503050406030204" pitchFamily="18" charset="0"/>
                            </a:rPr>
                            <m:t>𝐸𝐻</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8</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𝜅</m:t>
                              </m:r>
                            </m:e>
                            <m:sup>
                              <m:r>
                                <a:rPr lang="en-IN" sz="1800" b="0" i="1" smtClean="0">
                                  <a:solidFill>
                                    <a:schemeClr val="tx1"/>
                                  </a:solidFill>
                                  <a:latin typeface="Cambria Math" panose="02040503050406030204" pitchFamily="18" charset="0"/>
                                </a:rPr>
                                <m:t>2</m:t>
                              </m:r>
                            </m:sup>
                          </m:sSup>
                        </m:den>
                      </m:f>
                      <m:nary>
                        <m:naryPr>
                          <m:limLoc m:val="undOvr"/>
                          <m:subHide m:val="on"/>
                          <m:supHide m:val="on"/>
                          <m:ctrlPr>
                            <a:rPr lang="en-IN" sz="1800" b="0" i="1" smtClean="0">
                              <a:solidFill>
                                <a:schemeClr val="tx1"/>
                              </a:solidFill>
                              <a:latin typeface="Cambria Math" panose="02040503050406030204" pitchFamily="18" charset="0"/>
                            </a:rPr>
                          </m:ctrlPr>
                        </m:naryPr>
                        <m:sub/>
                        <m:sup/>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𝑑</m:t>
                              </m:r>
                            </m:e>
                            <m:sup>
                              <m:r>
                                <a:rPr lang="en-IN" sz="1800" b="0" i="1" smtClean="0">
                                  <a:solidFill>
                                    <a:schemeClr val="tx1"/>
                                  </a:solidFill>
                                  <a:latin typeface="Cambria Math" panose="02040503050406030204" pitchFamily="18" charset="0"/>
                                </a:rPr>
                                <m:t>4</m:t>
                              </m:r>
                            </m:sup>
                          </m:sSup>
                          <m:r>
                            <a:rPr lang="en-IN" sz="1800" b="0" i="1" smtClean="0">
                              <a:solidFill>
                                <a:schemeClr val="tx1"/>
                              </a:solidFill>
                              <a:latin typeface="Cambria Math" panose="02040503050406030204" pitchFamily="18" charset="0"/>
                            </a:rPr>
                            <m:t>𝑥</m:t>
                          </m:r>
                          <m:r>
                            <a:rPr lang="en-IN" sz="1800" b="0" i="1" smtClean="0">
                              <a:solidFill>
                                <a:schemeClr val="tx1"/>
                              </a:solidFill>
                              <a:latin typeface="Cambria Math" panose="02040503050406030204" pitchFamily="18" charset="0"/>
                            </a:rPr>
                            <m:t> </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m:t>
                              </m:r>
                            </m:e>
                            <m:sub>
                              <m:r>
                                <a:rPr lang="en-IN" sz="1800" b="0" i="1" smtClean="0">
                                  <a:solidFill>
                                    <a:schemeClr val="tx1"/>
                                  </a:solidFill>
                                  <a:latin typeface="Cambria Math" panose="02040503050406030204" pitchFamily="18" charset="0"/>
                                </a:rPr>
                                <m:t>𝜅</m:t>
                              </m:r>
                            </m:sub>
                          </m:sSub>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h</m:t>
                              </m:r>
                            </m:e>
                            <m:sub>
                              <m:r>
                                <a:rPr lang="en-IN" sz="1800" b="0" i="1" smtClean="0">
                                  <a:solidFill>
                                    <a:schemeClr val="tx1"/>
                                  </a:solidFill>
                                  <a:latin typeface="Cambria Math" panose="02040503050406030204" pitchFamily="18" charset="0"/>
                                </a:rPr>
                                <m:t>𝑖𝑗</m:t>
                              </m:r>
                            </m:sub>
                          </m:sSub>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m:t>
                              </m:r>
                            </m:e>
                            <m:sup>
                              <m:r>
                                <a:rPr lang="en-IN" sz="1800" b="0" i="1" smtClean="0">
                                  <a:solidFill>
                                    <a:schemeClr val="tx1"/>
                                  </a:solidFill>
                                  <a:latin typeface="Cambria Math" panose="02040503050406030204" pitchFamily="18" charset="0"/>
                                </a:rPr>
                                <m:t>𝜅</m:t>
                              </m:r>
                            </m:sup>
                          </m:sSup>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h</m:t>
                              </m:r>
                            </m:e>
                            <m:sup>
                              <m:r>
                                <a:rPr lang="en-IN" sz="1800" b="0" i="1" smtClean="0">
                                  <a:solidFill>
                                    <a:schemeClr val="tx1"/>
                                  </a:solidFill>
                                  <a:latin typeface="Cambria Math" panose="02040503050406030204" pitchFamily="18" charset="0"/>
                                </a:rPr>
                                <m:t>𝑖𝑗</m:t>
                              </m:r>
                            </m:sup>
                          </m:sSup>
                          <m:r>
                            <a:rPr lang="en-IN" sz="1800" b="0" i="1" smtClean="0">
                              <a:solidFill>
                                <a:schemeClr val="tx1"/>
                              </a:solidFill>
                              <a:latin typeface="Cambria Math" panose="02040503050406030204" pitchFamily="18" charset="0"/>
                            </a:rPr>
                            <m:t>.</m:t>
                          </m:r>
                        </m:e>
                      </m:nary>
                    </m:oMath>
                  </m:oMathPara>
                </a14:m>
                <a:endParaRPr lang="en-IN" sz="1800" b="0" dirty="0">
                  <a:solidFill>
                    <a:srgbClr val="8C3434"/>
                  </a:solidFill>
                  <a:latin typeface="Gabriola" panose="04040605051002020D02" pitchFamily="82" charset="0"/>
                </a:endParaRPr>
              </a:p>
              <a:p>
                <a:pPr>
                  <a:lnSpc>
                    <a:spcPct val="100000"/>
                  </a:lnSpc>
                  <a:buFont typeface="Wingdings" panose="05000000000000000000" pitchFamily="2" charset="2"/>
                  <a:buChar char="Ø"/>
                </a:pPr>
                <a:r>
                  <a:rPr lang="en-IN" sz="2400" dirty="0">
                    <a:solidFill>
                      <a:srgbClr val="0B2BB5"/>
                    </a:solidFill>
                    <a:latin typeface="Gabriola" panose="04040605051002020D02" pitchFamily="82" charset="0"/>
                  </a:rPr>
                  <a:t>Implementing a Fourier mode decomposition of the fluctuation term</a:t>
                </a:r>
                <a:r>
                  <a:rPr lang="en-IN" sz="1800" dirty="0">
                    <a:solidFill>
                      <a:srgbClr val="0B2BB5"/>
                    </a:solidFill>
                    <a:latin typeface="Gabriola" panose="04040605051002020D02" pitchFamily="82" charset="0"/>
                  </a:rPr>
                  <a:t>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h</m:t>
                        </m:r>
                      </m:e>
                      <m:sub>
                        <m:r>
                          <a:rPr lang="en-IN" sz="1800" b="0" i="1" smtClean="0">
                            <a:solidFill>
                              <a:schemeClr val="tx1"/>
                            </a:solidFill>
                            <a:latin typeface="Cambria Math" panose="02040503050406030204" pitchFamily="18" charset="0"/>
                          </a:rPr>
                          <m:t>𝑖𝑗</m:t>
                        </m:r>
                      </m:sub>
                    </m:sSub>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r>
                      <a:rPr lang="en-IN" sz="1800" b="0" i="1" smtClean="0">
                        <a:solidFill>
                          <a:schemeClr val="tx1"/>
                        </a:solidFill>
                        <a:latin typeface="Cambria Math" panose="02040503050406030204" pitchFamily="18" charset="0"/>
                      </a:rPr>
                      <m:t>)</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inside a box of volume </a:t>
                </a:r>
                <a14:m>
                  <m:oMath xmlns:m="http://schemas.openxmlformats.org/officeDocument/2006/math">
                    <m:r>
                      <a:rPr lang="en-IN" sz="1800" b="0" i="1" smtClean="0">
                        <a:solidFill>
                          <a:srgbClr val="532476"/>
                        </a:solidFill>
                        <a:latin typeface="Cambria Math" panose="02040503050406030204" pitchFamily="18" charset="0"/>
                      </a:rPr>
                      <m:t>𝑉</m:t>
                    </m:r>
                  </m:oMath>
                </a14:m>
                <a:r>
                  <a:rPr lang="en-IN" sz="1800" dirty="0">
                    <a:solidFill>
                      <a:srgbClr val="0B2BB5"/>
                    </a:solidFill>
                    <a:latin typeface="Gabriola" panose="04040605051002020D02" pitchFamily="82" charset="0"/>
                  </a:rPr>
                  <a:t> </a:t>
                </a:r>
                <a:r>
                  <a:rPr lang="en-IN" sz="2400" dirty="0">
                    <a:solidFill>
                      <a:srgbClr val="0B2BB5"/>
                    </a:solidFill>
                    <a:latin typeface="Gabriola" panose="04040605051002020D02" pitchFamily="82" charset="0"/>
                  </a:rPr>
                  <a:t>one can express </a:t>
                </a:r>
                <a14:m>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h</m:t>
                        </m:r>
                      </m:e>
                      <m:sub>
                        <m:r>
                          <a:rPr lang="en-IN" sz="1800" b="0" i="1" smtClean="0">
                            <a:solidFill>
                              <a:schemeClr val="tx1"/>
                            </a:solidFill>
                            <a:latin typeface="Cambria Math" panose="02040503050406030204" pitchFamily="18" charset="0"/>
                          </a:rPr>
                          <m:t>𝑖𝑗</m:t>
                        </m:r>
                      </m:sub>
                    </m:sSub>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r>
                      <a:rPr lang="en-IN" sz="1800" b="0" i="1" smtClean="0">
                        <a:solidFill>
                          <a:schemeClr val="tx1"/>
                        </a:solidFill>
                        <a:latin typeface="Cambria Math" panose="02040503050406030204" pitchFamily="18" charset="0"/>
                      </a:rPr>
                      <m:t>)</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as (with </a:t>
                </a:r>
                <a14:m>
                  <m:oMath xmlns:m="http://schemas.openxmlformats.org/officeDocument/2006/math">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𝜖</m:t>
                        </m:r>
                      </m:e>
                      <m:sub>
                        <m:r>
                          <a:rPr lang="en-IN" sz="1800" b="0" i="1" smtClean="0">
                            <a:solidFill>
                              <a:schemeClr val="tx1"/>
                            </a:solidFill>
                            <a:latin typeface="Cambria Math" panose="02040503050406030204" pitchFamily="18" charset="0"/>
                          </a:rPr>
                          <m:t>𝑖𝑗</m:t>
                        </m:r>
                      </m:sub>
                      <m:sup>
                        <m:r>
                          <a:rPr lang="en-IN" sz="1800" b="0" i="1" smtClean="0">
                            <a:solidFill>
                              <a:schemeClr val="tx1"/>
                            </a:solidFill>
                            <a:latin typeface="Cambria Math" panose="02040503050406030204" pitchFamily="18" charset="0"/>
                          </a:rPr>
                          <m:t>𝑆</m:t>
                        </m:r>
                      </m:sup>
                    </m:sSubSup>
                    <m:d>
                      <m:dPr>
                        <m:ctrlPr>
                          <a:rPr lang="en-IN" sz="1800" b="0" i="1" smtClean="0">
                            <a:solidFill>
                              <a:schemeClr val="tx1"/>
                            </a:solidFill>
                            <a:latin typeface="Cambria Math" panose="02040503050406030204" pitchFamily="18" charset="0"/>
                          </a:rPr>
                        </m:ctrlPr>
                      </m:d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𝑘</m:t>
                            </m:r>
                          </m:e>
                        </m:acc>
                      </m:e>
                    </m:d>
                  </m:oMath>
                </a14:m>
                <a:r>
                  <a:rPr lang="en-IN" sz="2400" dirty="0">
                    <a:solidFill>
                      <a:srgbClr val="0B2BB5"/>
                    </a:solidFill>
                    <a:latin typeface="Gabriola" panose="04040605051002020D02" pitchFamily="82" charset="0"/>
                  </a:rPr>
                  <a:t> being the polarization tensor)</a:t>
                </a:r>
                <a:endParaRPr lang="en-IN" sz="1800" dirty="0">
                  <a:solidFill>
                    <a:srgbClr val="0B2BB5"/>
                  </a:solidFill>
                  <a:latin typeface="Gabriola" panose="04040605051002020D02" pitchFamily="82" charset="0"/>
                </a:endParaRPr>
              </a:p>
              <a:p>
                <a:pPr marL="0" indent="0">
                  <a:lnSpc>
                    <a:spcPct val="10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h</m:t>
                          </m:r>
                        </m:e>
                        <m:sub>
                          <m:r>
                            <a:rPr lang="en-IN" sz="1800" b="0" i="1" smtClean="0">
                              <a:solidFill>
                                <a:schemeClr val="tx1"/>
                              </a:solidFill>
                              <a:latin typeface="Cambria Math" panose="02040503050406030204" pitchFamily="18" charset="0"/>
                            </a:rPr>
                            <m:t>𝑖𝑗</m:t>
                          </m:r>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𝜅</m:t>
                          </m:r>
                        </m:num>
                        <m:den>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𝑉</m:t>
                              </m:r>
                            </m:e>
                          </m:rad>
                        </m:den>
                      </m:f>
                      <m:nary>
                        <m:naryPr>
                          <m:chr m:val="∑"/>
                          <m:supHide m:val="on"/>
                          <m:ctrlPr>
                            <a:rPr lang="en-IN" sz="1800" b="0" i="1" smtClean="0">
                              <a:solidFill>
                                <a:schemeClr val="tx1"/>
                              </a:solidFill>
                              <a:latin typeface="Cambria Math" panose="02040503050406030204" pitchFamily="18" charset="0"/>
                            </a:rPr>
                          </m:ctrlPr>
                        </m:naryPr>
                        <m:sub>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𝑘</m:t>
                              </m:r>
                            </m:e>
                          </m:acc>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𝑠</m:t>
                          </m:r>
                        </m:sub>
                        <m:sup/>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h</m:t>
                              </m:r>
                            </m:e>
                            <m:sup>
                              <m:r>
                                <a:rPr lang="en-IN" sz="1800" b="0" i="1" smtClean="0">
                                  <a:solidFill>
                                    <a:schemeClr val="tx1"/>
                                  </a:solidFill>
                                  <a:latin typeface="Cambria Math" panose="02040503050406030204" pitchFamily="18" charset="0"/>
                                </a:rPr>
                                <m:t>𝑠</m:t>
                              </m:r>
                            </m:sup>
                          </m:s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𝑘</m:t>
                                  </m:r>
                                </m:e>
                              </m:acc>
                            </m:e>
                          </m:d>
                        </m:e>
                      </m:nary>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𝑖</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𝑘</m:t>
                              </m:r>
                            </m:e>
                          </m:acc>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sup>
                      </m:sSup>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𝜖</m:t>
                          </m:r>
                        </m:e>
                        <m:sub>
                          <m:r>
                            <a:rPr lang="en-IN" sz="1800" b="0" i="1" smtClean="0">
                              <a:solidFill>
                                <a:schemeClr val="tx1"/>
                              </a:solidFill>
                              <a:latin typeface="Cambria Math" panose="02040503050406030204" pitchFamily="18" charset="0"/>
                            </a:rPr>
                            <m:t>𝑖𝑗</m:t>
                          </m:r>
                        </m:sub>
                        <m:sup>
                          <m:r>
                            <a:rPr lang="en-IN" sz="1800" b="0" i="1" smtClean="0">
                              <a:solidFill>
                                <a:schemeClr val="tx1"/>
                              </a:solidFill>
                              <a:latin typeface="Cambria Math" panose="02040503050406030204" pitchFamily="18" charset="0"/>
                            </a:rPr>
                            <m:t>𝑠</m:t>
                          </m:r>
                        </m:sup>
                      </m:sSubSup>
                      <m:d>
                        <m:dPr>
                          <m:ctrlPr>
                            <a:rPr lang="en-IN" sz="1800" b="0" i="1" smtClean="0">
                              <a:solidFill>
                                <a:schemeClr val="tx1"/>
                              </a:solidFill>
                              <a:latin typeface="Cambria Math" panose="02040503050406030204" pitchFamily="18" charset="0"/>
                            </a:rPr>
                          </m:ctrlPr>
                        </m:d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𝑘</m:t>
                              </m:r>
                            </m:e>
                          </m:acc>
                        </m:e>
                      </m:d>
                      <m:r>
                        <a:rPr lang="en-IN" sz="1800" b="0" i="1" smtClean="0">
                          <a:solidFill>
                            <a:schemeClr val="tx1"/>
                          </a:solidFill>
                          <a:latin typeface="Cambria Math" panose="02040503050406030204" pitchFamily="18" charset="0"/>
                        </a:rPr>
                        <m:t>.</m:t>
                      </m:r>
                    </m:oMath>
                  </m:oMathPara>
                </a14:m>
                <a:endParaRPr lang="en-IN" sz="1800" b="0" dirty="0">
                  <a:solidFill>
                    <a:schemeClr val="tx1"/>
                  </a:solidFill>
                  <a:latin typeface="Gabriola" panose="04040605051002020D02" pitchFamily="82" charset="0"/>
                </a:endParaRPr>
              </a:p>
              <a:p>
                <a:pPr marL="0" indent="0">
                  <a:lnSpc>
                    <a:spcPct val="100000"/>
                  </a:lnSpc>
                  <a:buNone/>
                </a:pPr>
                <a:endParaRPr lang="en-IN" sz="1800" dirty="0">
                  <a:solidFill>
                    <a:srgbClr val="0B2BB5"/>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343667" y="865305"/>
                <a:ext cx="11586491" cy="5725740"/>
              </a:xfrm>
              <a:blipFill>
                <a:blip r:embed="rId2"/>
                <a:stretch>
                  <a:fillRect l="-684" t="-852" r="-368"/>
                </a:stretch>
              </a:blipFill>
            </p:spPr>
            <p:txBody>
              <a:bodyPr/>
              <a:lstStyle/>
              <a:p>
                <a:r>
                  <a:rPr lang="en-IN">
                    <a:noFill/>
                  </a:rPr>
                  <a:t> </a:t>
                </a:r>
              </a:p>
            </p:txBody>
          </p:sp>
        </mc:Fallback>
      </mc:AlternateContent>
      <p:sp>
        <p:nvSpPr>
          <p:cNvPr id="4" name="Slide Number Placeholder 3">
            <a:extLst>
              <a:ext uri="{FF2B5EF4-FFF2-40B4-BE49-F238E27FC236}">
                <a16:creationId xmlns:a16="http://schemas.microsoft.com/office/drawing/2014/main" id="{39DA295E-6E4A-6B08-3C14-BED622226E38}"/>
              </a:ext>
            </a:extLst>
          </p:cNvPr>
          <p:cNvSpPr>
            <a:spLocks noGrp="1"/>
          </p:cNvSpPr>
          <p:nvPr>
            <p:ph type="sldNum" sz="quarter" idx="12"/>
          </p:nvPr>
        </p:nvSpPr>
        <p:spPr/>
        <p:txBody>
          <a:bodyPr/>
          <a:lstStyle/>
          <a:p>
            <a:fld id="{1F389A8C-0E70-4ABF-BB80-974D4641D6A7}" type="slidenum">
              <a:rPr lang="en-IN" smtClean="0"/>
              <a:t>7</a:t>
            </a:fld>
            <a:endParaRPr lang="en-IN" dirty="0"/>
          </a:p>
        </p:txBody>
      </p:sp>
    </p:spTree>
    <p:extLst>
      <p:ext uri="{BB962C8B-B14F-4D97-AF65-F5344CB8AC3E}">
        <p14:creationId xmlns:p14="http://schemas.microsoft.com/office/powerpoint/2010/main" val="198780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4536EA-1528-CB36-927C-7DE65492A9CD}"/>
                  </a:ext>
                </a:extLst>
              </p:cNvPr>
              <p:cNvSpPr>
                <a:spLocks noGrp="1"/>
              </p:cNvSpPr>
              <p:nvPr>
                <p:ph idx="1"/>
              </p:nvPr>
            </p:nvSpPr>
            <p:spPr>
              <a:xfrm>
                <a:off x="343667" y="331392"/>
                <a:ext cx="11586491" cy="6456033"/>
              </a:xfrm>
            </p:spPr>
            <p:txBody>
              <a:bodyPr>
                <a:normAutofit/>
              </a:bodyPr>
              <a:lstStyle/>
              <a:p>
                <a:pPr>
                  <a:lnSpc>
                    <a:spcPct val="100000"/>
                  </a:lnSpc>
                  <a:buFont typeface="Wingdings" panose="05000000000000000000" pitchFamily="2" charset="2"/>
                  <a:buChar char="Ø"/>
                </a:pPr>
                <a:r>
                  <a:rPr lang="en-IN" sz="2400" dirty="0">
                    <a:solidFill>
                      <a:srgbClr val="8C3434"/>
                    </a:solidFill>
                    <a:latin typeface="Gabriola" panose="04040605051002020D02" pitchFamily="82" charset="0"/>
                  </a:rPr>
                  <a:t>The Einstein-Hilbert action using the above Fourier mode decomposition takes the form</a:t>
                </a:r>
              </a:p>
              <a:p>
                <a:pPr marL="0" indent="0">
                  <a:lnSpc>
                    <a:spcPct val="10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a:rPr lang="en-IN" sz="1800" b="0" i="1" smtClean="0">
                              <a:solidFill>
                                <a:schemeClr val="tx1"/>
                              </a:solidFill>
                              <a:latin typeface="Cambria Math" panose="02040503050406030204" pitchFamily="18" charset="0"/>
                            </a:rPr>
                            <m:t>𝐸𝐻</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2</m:t>
                          </m:r>
                        </m:den>
                      </m:f>
                      <m:nary>
                        <m:naryPr>
                          <m:chr m:val="∑"/>
                          <m:supHide m:val="on"/>
                          <m:ctrlPr>
                            <a:rPr lang="en-IN" sz="1800" b="0" i="1" smtClean="0">
                              <a:solidFill>
                                <a:schemeClr val="tx1"/>
                              </a:solidFill>
                              <a:latin typeface="Cambria Math" panose="02040503050406030204" pitchFamily="18" charset="0"/>
                            </a:rPr>
                          </m:ctrlPr>
                        </m:naryPr>
                        <m:sub>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𝑘</m:t>
                              </m:r>
                            </m:e>
                          </m:acc>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𝑠</m:t>
                          </m:r>
                        </m:sub>
                        <m:sup/>
                        <m:e>
                          <m:nary>
                            <m:naryPr>
                              <m:limLoc m:val="undOvr"/>
                              <m:subHide m:val="on"/>
                              <m:supHide m:val="on"/>
                              <m:ctrlPr>
                                <a:rPr lang="en-IN" sz="1800" b="0" i="1" smtClean="0">
                                  <a:solidFill>
                                    <a:schemeClr val="tx1"/>
                                  </a:solidFill>
                                  <a:latin typeface="Cambria Math" panose="02040503050406030204" pitchFamily="18" charset="0"/>
                                </a:rPr>
                              </m:ctrlPr>
                            </m:naryPr>
                            <m:sub/>
                            <m:sup/>
                            <m:e>
                              <m:r>
                                <a:rPr lang="en-IN" sz="1800" b="0" i="1" smtClean="0">
                                  <a:solidFill>
                                    <a:schemeClr val="tx1"/>
                                  </a:solidFill>
                                  <a:latin typeface="Cambria Math" panose="02040503050406030204" pitchFamily="18" charset="0"/>
                                </a:rPr>
                                <m:t>𝑑𝑡</m:t>
                              </m:r>
                              <m:d>
                                <m:dPr>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d>
                                        <m:dPr>
                                          <m:begChr m:val="|"/>
                                          <m:endChr m:val="|"/>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h</m:t>
                                                  </m:r>
                                                </m:e>
                                              </m:acc>
                                            </m:e>
                                            <m:sup>
                                              <m:r>
                                                <a:rPr lang="en-IN" sz="1800" b="0" i="1" smtClean="0">
                                                  <a:solidFill>
                                                    <a:schemeClr val="tx1"/>
                                                  </a:solidFill>
                                                  <a:latin typeface="Cambria Math" panose="02040503050406030204" pitchFamily="18" charset="0"/>
                                                </a:rPr>
                                                <m:t>𝑠</m:t>
                                              </m:r>
                                            </m:sup>
                                          </m:s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𝑘</m:t>
                                                  </m:r>
                                                </m:e>
                                              </m:acc>
                                            </m:e>
                                          </m:d>
                                        </m:e>
                                      </m:d>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𝑘</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d>
                                        <m:dPr>
                                          <m:begChr m:val="|"/>
                                          <m:endChr m:val="|"/>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h</m:t>
                                              </m:r>
                                            </m:e>
                                            <m:sup>
                                              <m:r>
                                                <a:rPr lang="en-IN" sz="1800" b="0" i="1" smtClean="0">
                                                  <a:solidFill>
                                                    <a:schemeClr val="tx1"/>
                                                  </a:solidFill>
                                                  <a:latin typeface="Cambria Math" panose="02040503050406030204" pitchFamily="18" charset="0"/>
                                                </a:rPr>
                                                <m:t>𝑠</m:t>
                                              </m:r>
                                            </m:sup>
                                          </m:s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𝑘</m:t>
                                                  </m:r>
                                                </m:e>
                                              </m:acc>
                                            </m:e>
                                          </m:d>
                                        </m:e>
                                      </m:d>
                                    </m:e>
                                    <m:sup>
                                      <m:r>
                                        <a:rPr lang="en-IN" sz="1800" b="0" i="1" smtClean="0">
                                          <a:solidFill>
                                            <a:schemeClr val="tx1"/>
                                          </a:solidFill>
                                          <a:latin typeface="Cambria Math" panose="02040503050406030204" pitchFamily="18" charset="0"/>
                                        </a:rPr>
                                        <m:t>2</m:t>
                                      </m:r>
                                    </m:sup>
                                  </m:sSup>
                                </m:e>
                              </m:d>
                            </m:e>
                          </m:nary>
                        </m:e>
                      </m:nary>
                      <m:r>
                        <a:rPr lang="en-IN" sz="1800" b="0" i="1" smtClean="0">
                          <a:solidFill>
                            <a:schemeClr val="tx1"/>
                          </a:solidFill>
                          <a:latin typeface="Cambria Math" panose="02040503050406030204" pitchFamily="18" charset="0"/>
                        </a:rPr>
                        <m:t>.</m:t>
                      </m:r>
                    </m:oMath>
                  </m:oMathPara>
                </a14:m>
                <a:endParaRPr lang="en-IN" sz="2400" dirty="0">
                  <a:solidFill>
                    <a:schemeClr val="tx1"/>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Lagrangian density for a complex scalar bosonic field with a self-interaction term can be written as</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i="1" smtClean="0">
                          <a:solidFill>
                            <a:schemeClr val="tx1"/>
                          </a:solidFill>
                          <a:latin typeface="Cambria Math" panose="02040503050406030204" pitchFamily="18" charset="0"/>
                        </a:rPr>
                        <m:t>ℒ</m:t>
                      </m:r>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𝑔</m:t>
                          </m:r>
                        </m:e>
                        <m:sup>
                          <m:r>
                            <a:rPr lang="en-IN" sz="1800" b="0" i="1" smtClean="0">
                              <a:solidFill>
                                <a:schemeClr val="tx1"/>
                              </a:solidFill>
                              <a:latin typeface="Cambria Math" panose="02040503050406030204" pitchFamily="18" charset="0"/>
                            </a:rPr>
                            <m:t>𝜇𝜈</m:t>
                          </m:r>
                        </m:sup>
                      </m:sSup>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m:t>
                          </m:r>
                        </m:e>
                        <m:sub>
                          <m:r>
                            <a:rPr lang="en-IN" sz="1800" b="0" i="1" smtClean="0">
                              <a:solidFill>
                                <a:schemeClr val="tx1"/>
                              </a:solidFill>
                              <a:latin typeface="Cambria Math" panose="02040503050406030204" pitchFamily="18" charset="0"/>
                            </a:rPr>
                            <m:t>𝜇</m:t>
                          </m:r>
                        </m:sub>
                      </m:sSub>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𝜙</m:t>
                          </m:r>
                        </m:e>
                        <m:sup>
                          <m:r>
                            <a:rPr lang="en-IN" sz="1800" i="1">
                              <a:solidFill>
                                <a:schemeClr val="tx1"/>
                              </a:solidFill>
                              <a:latin typeface="Cambria Math" panose="02040503050406030204" pitchFamily="18" charset="0"/>
                            </a:rPr>
                            <m:t>†</m:t>
                          </m:r>
                        </m:sup>
                      </m:sSup>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m:t>
                          </m:r>
                        </m:e>
                        <m:sub>
                          <m:r>
                            <a:rPr lang="en-IN" sz="1800" b="0" i="1" smtClean="0">
                              <a:solidFill>
                                <a:schemeClr val="tx1"/>
                              </a:solidFill>
                              <a:latin typeface="Cambria Math" panose="02040503050406030204" pitchFamily="18" charset="0"/>
                            </a:rPr>
                            <m:t>𝜈</m:t>
                          </m:r>
                        </m:sub>
                      </m:sSub>
                      <m:r>
                        <a:rPr lang="en-IN" sz="1800" b="0" i="1" smtClean="0">
                          <a:solidFill>
                            <a:schemeClr val="tx1"/>
                          </a:solidFill>
                          <a:latin typeface="Cambria Math" panose="02040503050406030204" pitchFamily="18" charset="0"/>
                        </a:rPr>
                        <m:t>𝜙</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𝑚</m:t>
                          </m:r>
                        </m:e>
                        <m:sup>
                          <m:r>
                            <a:rPr lang="en-IN" sz="1800" b="0" i="1" smtClean="0">
                              <a:solidFill>
                                <a:schemeClr val="tx1"/>
                              </a:solidFill>
                              <a:latin typeface="Cambria Math" panose="02040503050406030204" pitchFamily="18" charset="0"/>
                            </a:rPr>
                            <m:t>2</m:t>
                          </m:r>
                        </m:sup>
                      </m:sSup>
                      <m:sSup>
                        <m:sSupPr>
                          <m:ctrlPr>
                            <a:rPr lang="en-IN" sz="1800" b="0" i="1" smtClean="0">
                              <a:solidFill>
                                <a:schemeClr val="tx1"/>
                              </a:solidFill>
                              <a:latin typeface="Cambria Math" panose="02040503050406030204" pitchFamily="18" charset="0"/>
                            </a:rPr>
                          </m:ctrlPr>
                        </m:sSupPr>
                        <m:e>
                          <m:d>
                            <m:dPr>
                              <m:begChr m:val="|"/>
                              <m:endChr m:val="|"/>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𝜙</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e>
                          </m:d>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𝜆</m:t>
                      </m:r>
                      <m:sSup>
                        <m:sSupPr>
                          <m:ctrlPr>
                            <a:rPr lang="en-IN" sz="1800" i="1">
                              <a:solidFill>
                                <a:schemeClr val="tx1"/>
                              </a:solidFill>
                              <a:latin typeface="Cambria Math" panose="02040503050406030204" pitchFamily="18" charset="0"/>
                            </a:rPr>
                          </m:ctrlPr>
                        </m:sSupPr>
                        <m:e>
                          <m:d>
                            <m:dPr>
                              <m:begChr m:val="|"/>
                              <m:endChr m:val="|"/>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𝜙</m:t>
                              </m:r>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r>
                                    <a:rPr lang="en-IN" sz="1800" i="1">
                                      <a:solidFill>
                                        <a:schemeClr val="tx1"/>
                                      </a:solidFill>
                                      <a:latin typeface="Cambria Math" panose="02040503050406030204" pitchFamily="18" charset="0"/>
                                    </a:rPr>
                                    <m:t>,</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𝑥</m:t>
                                      </m:r>
                                    </m:e>
                                  </m:acc>
                                </m:e>
                              </m:d>
                            </m:e>
                          </m:d>
                        </m:e>
                        <m:sup>
                          <m:r>
                            <a:rPr lang="en-IN" sz="1800" b="0" i="1" smtClean="0">
                              <a:solidFill>
                                <a:schemeClr val="tx1"/>
                              </a:solidFill>
                              <a:latin typeface="Cambria Math" panose="02040503050406030204" pitchFamily="18" charset="0"/>
                            </a:rPr>
                            <m:t>4</m:t>
                          </m:r>
                        </m:sup>
                      </m:sSup>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One can express the bosonic field as </a:t>
                </a:r>
              </a:p>
              <a:p>
                <a:pPr marL="0" indent="0">
                  <a:lnSpc>
                    <a:spcPct val="150000"/>
                  </a:lnSpc>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𝜙</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𝑖</m:t>
                          </m:r>
                          <m:r>
                            <a:rPr lang="en-IN" sz="1800" b="0" i="1" smtClean="0">
                              <a:solidFill>
                                <a:schemeClr val="tx1"/>
                              </a:solidFill>
                              <a:latin typeface="Cambria Math" panose="02040503050406030204" pitchFamily="18" charset="0"/>
                            </a:rPr>
                            <m:t>𝜒</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sup>
                      </m:sSup>
                      <m:r>
                        <a:rPr lang="en-IN" sz="1800" b="0" i="1" smtClean="0">
                          <a:solidFill>
                            <a:schemeClr val="tx1"/>
                          </a:solidFill>
                          <a:latin typeface="Cambria Math" panose="02040503050406030204" pitchFamily="18" charset="0"/>
                        </a:rPr>
                        <m:t>𝜑</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marL="0" indent="0">
                  <a:lnSpc>
                    <a:spcPct val="150000"/>
                  </a:lnSpc>
                  <a:buNone/>
                </a:pPr>
                <a:r>
                  <a:rPr lang="en-IN" sz="2400" dirty="0">
                    <a:solidFill>
                      <a:srgbClr val="0B2BB5"/>
                    </a:solidFill>
                    <a:latin typeface="Gabriola" panose="04040605051002020D02" pitchFamily="82" charset="0"/>
                  </a:rPr>
                  <a:t>where</a:t>
                </a:r>
                <a:r>
                  <a:rPr lang="en-IN" sz="2400" dirty="0">
                    <a:solidFill>
                      <a:srgbClr val="8C3434"/>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𝜑</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oMath>
                </a14:m>
                <a:r>
                  <a:rPr lang="en-IN" sz="24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denotes the amplitude part of the field. </a:t>
                </a:r>
              </a:p>
              <a:p>
                <a:pPr>
                  <a:lnSpc>
                    <a:spcPct val="150000"/>
                  </a:lnSpc>
                  <a:buFont typeface="Wingdings" panose="05000000000000000000" pitchFamily="2" charset="2"/>
                  <a:buChar char="Ø"/>
                </a:pPr>
                <a:r>
                  <a:rPr lang="en-IN" sz="2400" dirty="0">
                    <a:solidFill>
                      <a:srgbClr val="702A2A"/>
                    </a:solidFill>
                    <a:latin typeface="Gabriola" panose="04040605051002020D02" pitchFamily="82" charset="0"/>
                  </a:rPr>
                  <a:t>Extremizing the action with respect to </a:t>
                </a:r>
                <a14:m>
                  <m:oMath xmlns:m="http://schemas.openxmlformats.org/officeDocument/2006/math">
                    <m:r>
                      <a:rPr lang="en-IN" sz="1800" b="0" i="1" smtClean="0">
                        <a:solidFill>
                          <a:schemeClr val="tx1"/>
                        </a:solidFill>
                        <a:latin typeface="Cambria Math" panose="02040503050406030204" pitchFamily="18" charset="0"/>
                      </a:rPr>
                      <m:t>𝜑</m:t>
                    </m:r>
                  </m:oMath>
                </a14:m>
                <a:r>
                  <a:rPr lang="en-IN" sz="2400" dirty="0">
                    <a:solidFill>
                      <a:srgbClr val="702A2A"/>
                    </a:solidFill>
                    <a:latin typeface="Gabriola" panose="04040605051002020D02" pitchFamily="82" charset="0"/>
                  </a:rPr>
                  <a:t>, we arrive at the following condition</a:t>
                </a:r>
              </a:p>
              <a:p>
                <a:pPr marL="0" indent="0">
                  <a:lnSpc>
                    <a:spcPct val="150000"/>
                  </a:lnSpc>
                  <a:buNone/>
                </a:pPr>
                <a14:m>
                  <m:oMathPara xmlns:m="http://schemas.openxmlformats.org/officeDocument/2006/math">
                    <m:oMathParaPr>
                      <m:jc m:val="centerGroup"/>
                    </m:oMathParaPr>
                    <m:oMath xmlns:m="http://schemas.openxmlformats.org/officeDocument/2006/math">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𝜑</m:t>
                          </m:r>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2</m:t>
                          </m:r>
                          <m:r>
                            <a:rPr lang="en-IN" sz="1800" b="0" i="1" smtClean="0">
                              <a:solidFill>
                                <a:schemeClr val="tx1"/>
                              </a:solidFill>
                              <a:latin typeface="Cambria Math" panose="02040503050406030204" pitchFamily="18" charset="0"/>
                            </a:rPr>
                            <m:t>𝜆</m:t>
                          </m:r>
                        </m:den>
                      </m:f>
                      <m:d>
                        <m:dPr>
                          <m:ctrlPr>
                            <a:rPr lang="en-IN" sz="1800" b="0" i="1" smtClean="0">
                              <a:solidFill>
                                <a:schemeClr val="tx1"/>
                              </a:solidFill>
                              <a:latin typeface="Cambria Math" panose="02040503050406030204" pitchFamily="18" charset="0"/>
                            </a:rPr>
                          </m:ctrlPr>
                        </m:dPr>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𝑔</m:t>
                              </m:r>
                            </m:e>
                            <m:sup>
                              <m:r>
                                <a:rPr lang="en-IN" sz="1800" b="0" i="1" smtClean="0">
                                  <a:solidFill>
                                    <a:schemeClr val="tx1"/>
                                  </a:solidFill>
                                  <a:latin typeface="Cambria Math" panose="02040503050406030204" pitchFamily="18" charset="0"/>
                                </a:rPr>
                                <m:t>𝜇𝜈</m:t>
                              </m:r>
                            </m:sup>
                          </m:sSup>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m:t>
                              </m:r>
                            </m:e>
                            <m:sub>
                              <m:r>
                                <a:rPr lang="en-IN" sz="1800" b="0" i="1" smtClean="0">
                                  <a:solidFill>
                                    <a:schemeClr val="tx1"/>
                                  </a:solidFill>
                                  <a:latin typeface="Cambria Math" panose="02040503050406030204" pitchFamily="18" charset="0"/>
                                </a:rPr>
                                <m:t>𝜇</m:t>
                              </m:r>
                            </m:sub>
                          </m:sSub>
                          <m:r>
                            <a:rPr lang="en-IN" sz="1800" b="0" i="1" smtClean="0">
                              <a:solidFill>
                                <a:schemeClr val="tx1"/>
                              </a:solidFill>
                              <a:latin typeface="Cambria Math" panose="02040503050406030204" pitchFamily="18" charset="0"/>
                            </a:rPr>
                            <m:t>𝜒</m:t>
                          </m:r>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m:t>
                              </m:r>
                            </m:e>
                            <m:sub>
                              <m:r>
                                <a:rPr lang="en-IN" sz="1800" b="0" i="1" smtClean="0">
                                  <a:solidFill>
                                    <a:schemeClr val="tx1"/>
                                  </a:solidFill>
                                  <a:latin typeface="Cambria Math" panose="02040503050406030204" pitchFamily="18" charset="0"/>
                                </a:rPr>
                                <m:t>𝜈</m:t>
                              </m:r>
                            </m:sub>
                          </m:sSub>
                          <m:r>
                            <a:rPr lang="en-IN" sz="1800" b="0" i="1" smtClean="0">
                              <a:solidFill>
                                <a:schemeClr val="tx1"/>
                              </a:solidFill>
                              <a:latin typeface="Cambria Math" panose="02040503050406030204" pitchFamily="18" charset="0"/>
                            </a:rPr>
                            <m:t>𝜒</m:t>
                          </m:r>
                          <m:r>
                            <a:rPr lang="en-IN" sz="1800" b="0" i="1" smtClean="0">
                              <a:solidFill>
                                <a:schemeClr val="tx1"/>
                              </a:solidFill>
                              <a:latin typeface="Cambria Math" panose="02040503050406030204" pitchFamily="18" charset="0"/>
                            </a:rPr>
                            <m:t>+</m:t>
                          </m:r>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𝑚</m:t>
                              </m:r>
                            </m:e>
                            <m:sup>
                              <m:r>
                                <a:rPr lang="en-IN" sz="1800" b="0" i="1" smtClean="0">
                                  <a:solidFill>
                                    <a:schemeClr val="tx1"/>
                                  </a:solidFill>
                                  <a:latin typeface="Cambria Math" panose="02040503050406030204" pitchFamily="18" charset="0"/>
                                </a:rPr>
                                <m:t>2</m:t>
                              </m:r>
                            </m:sup>
                          </m:sSup>
                        </m:e>
                      </m:d>
                      <m:r>
                        <a:rPr lang="en-IN" sz="1800" b="0" i="1" smtClean="0">
                          <a:solidFill>
                            <a:schemeClr val="tx1"/>
                          </a:solidFill>
                          <a:latin typeface="Cambria Math" panose="02040503050406030204" pitchFamily="18" charset="0"/>
                        </a:rPr>
                        <m:t>.</m:t>
                      </m:r>
                    </m:oMath>
                  </m:oMathPara>
                </a14:m>
                <a:endParaRPr lang="en-IN" sz="2400" b="0" dirty="0">
                  <a:solidFill>
                    <a:schemeClr val="tx1"/>
                  </a:solidFill>
                  <a:latin typeface="Gabriola" panose="04040605051002020D02" pitchFamily="82" charset="0"/>
                </a:endParaRPr>
              </a:p>
              <a:p>
                <a:pPr>
                  <a:lnSpc>
                    <a:spcPct val="150000"/>
                  </a:lnSpc>
                  <a:buFont typeface="Wingdings" panose="05000000000000000000" pitchFamily="2" charset="2"/>
                  <a:buChar char="Ø"/>
                </a:pPr>
                <a:r>
                  <a:rPr lang="en-IN" sz="2400" b="0" dirty="0">
                    <a:solidFill>
                      <a:srgbClr val="0B2BB5"/>
                    </a:solidFill>
                    <a:latin typeface="Gabriola" panose="04040605051002020D02" pitchFamily="82" charset="0"/>
                  </a:rPr>
                  <a:t>This minimization with respect to the amplitude makes the system to stay in its ground state.</a:t>
                </a:r>
              </a:p>
            </p:txBody>
          </p:sp>
        </mc:Choice>
        <mc:Fallback xmlns="">
          <p:sp>
            <p:nvSpPr>
              <p:cNvPr id="3" name="Content Placeholder 2">
                <a:extLst>
                  <a:ext uri="{FF2B5EF4-FFF2-40B4-BE49-F238E27FC236}">
                    <a16:creationId xmlns:a16="http://schemas.microsoft.com/office/drawing/2014/main" id="{C94536EA-1528-CB36-927C-7DE65492A9CD}"/>
                  </a:ext>
                </a:extLst>
              </p:cNvPr>
              <p:cNvSpPr>
                <a:spLocks noGrp="1" noRot="1" noChangeAspect="1" noMove="1" noResize="1" noEditPoints="1" noAdjustHandles="1" noChangeArrowheads="1" noChangeShapeType="1" noTextEdit="1"/>
              </p:cNvSpPr>
              <p:nvPr>
                <p:ph idx="1"/>
              </p:nvPr>
            </p:nvSpPr>
            <p:spPr>
              <a:xfrm>
                <a:off x="343667" y="331392"/>
                <a:ext cx="11586491" cy="6456033"/>
              </a:xfrm>
              <a:blipFill>
                <a:blip r:embed="rId2"/>
                <a:stretch>
                  <a:fillRect l="-789" t="-755"/>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FDB58096-1467-5377-6C7A-EBF871B97DA2}"/>
              </a:ext>
            </a:extLst>
          </p:cNvPr>
          <p:cNvSpPr>
            <a:spLocks noGrp="1"/>
          </p:cNvSpPr>
          <p:nvPr>
            <p:ph type="sldNum" sz="quarter" idx="12"/>
          </p:nvPr>
        </p:nvSpPr>
        <p:spPr/>
        <p:txBody>
          <a:bodyPr/>
          <a:lstStyle/>
          <a:p>
            <a:fld id="{1F389A8C-0E70-4ABF-BB80-974D4641D6A7}" type="slidenum">
              <a:rPr lang="en-IN" smtClean="0"/>
              <a:t>8</a:t>
            </a:fld>
            <a:endParaRPr lang="en-IN" dirty="0"/>
          </a:p>
        </p:txBody>
      </p:sp>
    </p:spTree>
    <p:extLst>
      <p:ext uri="{BB962C8B-B14F-4D97-AF65-F5344CB8AC3E}">
        <p14:creationId xmlns:p14="http://schemas.microsoft.com/office/powerpoint/2010/main" val="2373947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39CFA-4DA9-4584-43B8-8B139387DE54}"/>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E281D97-1919-190D-522E-74AFDBCFD85A}"/>
                  </a:ext>
                </a:extLst>
              </p:cNvPr>
              <p:cNvSpPr>
                <a:spLocks noGrp="1"/>
              </p:cNvSpPr>
              <p:nvPr>
                <p:ph idx="1"/>
              </p:nvPr>
            </p:nvSpPr>
            <p:spPr>
              <a:xfrm>
                <a:off x="343667" y="331392"/>
                <a:ext cx="11586491" cy="6526608"/>
              </a:xfrm>
            </p:spPr>
            <p:txBody>
              <a:bodyPr>
                <a:normAutofit/>
              </a:bodyPr>
              <a:lstStyle/>
              <a:p>
                <a:pPr>
                  <a:lnSpc>
                    <a:spcPct val="150000"/>
                  </a:lnSpc>
                  <a:buFont typeface="Wingdings" panose="05000000000000000000" pitchFamily="2" charset="2"/>
                  <a:buChar char="Ø"/>
                </a:pPr>
                <a:r>
                  <a:rPr lang="en-IN" sz="2400" dirty="0">
                    <a:solidFill>
                      <a:srgbClr val="702A2A"/>
                    </a:solidFill>
                    <a:latin typeface="Gabriola" panose="04040605051002020D02" pitchFamily="82" charset="0"/>
                  </a:rPr>
                  <a:t>Using the above condition back in the Lagrangian density and integrating out the amplitude part from the theory, one can arrive at the BEC Lagrangian density as </a:t>
                </a: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ℒ</m:t>
                          </m:r>
                        </m:e>
                        <m:sub>
                          <m:r>
                            <m:rPr>
                              <m:sty m:val="p"/>
                            </m:rPr>
                            <a:rPr lang="en-IN" sz="1800" b="0" i="0" smtClean="0">
                              <a:solidFill>
                                <a:schemeClr val="tx1"/>
                              </a:solidFill>
                              <a:latin typeface="Cambria Math" panose="02040503050406030204" pitchFamily="18" charset="0"/>
                            </a:rPr>
                            <m:t>BEC</m:t>
                          </m:r>
                        </m:sub>
                      </m:sSub>
                      <m:r>
                        <a:rPr lang="en-IN" sz="1800" b="0" i="1" smtClean="0">
                          <a:solidFill>
                            <a:schemeClr val="tx1"/>
                          </a:solidFill>
                          <a:latin typeface="Cambria Math" panose="02040503050406030204" pitchFamily="18" charset="0"/>
                        </a:rPr>
                        <m:t>=</m:t>
                      </m:r>
                      <m:f>
                        <m:fPr>
                          <m:ctrlPr>
                            <a:rPr lang="en-IN" sz="1800" b="0" i="1" smtClean="0">
                              <a:solidFill>
                                <a:schemeClr val="tx1"/>
                              </a:solidFill>
                              <a:latin typeface="Cambria Math" panose="02040503050406030204" pitchFamily="18" charset="0"/>
                            </a:rPr>
                          </m:ctrlPr>
                        </m:fPr>
                        <m:num>
                          <m:r>
                            <a:rPr lang="en-IN" sz="1800" b="0" i="1" smtClean="0">
                              <a:solidFill>
                                <a:schemeClr val="tx1"/>
                              </a:solidFill>
                              <a:latin typeface="Cambria Math" panose="02040503050406030204" pitchFamily="18" charset="0"/>
                            </a:rPr>
                            <m:t>1</m:t>
                          </m:r>
                        </m:num>
                        <m:den>
                          <m:r>
                            <a:rPr lang="en-IN" sz="1800" b="0" i="1" smtClean="0">
                              <a:solidFill>
                                <a:schemeClr val="tx1"/>
                              </a:solidFill>
                              <a:latin typeface="Cambria Math" panose="02040503050406030204" pitchFamily="18" charset="0"/>
                            </a:rPr>
                            <m:t>4</m:t>
                          </m:r>
                          <m:r>
                            <a:rPr lang="en-IN" sz="1800" b="0" i="1" smtClean="0">
                              <a:solidFill>
                                <a:schemeClr val="tx1"/>
                              </a:solidFill>
                              <a:latin typeface="Cambria Math" panose="02040503050406030204" pitchFamily="18" charset="0"/>
                            </a:rPr>
                            <m:t>𝜆</m:t>
                          </m:r>
                        </m:den>
                      </m:f>
                      <m:sSup>
                        <m:sSupPr>
                          <m:ctrlPr>
                            <a:rPr lang="en-IN" sz="1800" b="0" i="1" smtClean="0">
                              <a:solidFill>
                                <a:schemeClr val="tx1"/>
                              </a:solidFill>
                              <a:latin typeface="Cambria Math" panose="02040503050406030204" pitchFamily="18" charset="0"/>
                            </a:rPr>
                          </m:ctrlPr>
                        </m:sSupPr>
                        <m:e>
                          <m:d>
                            <m:dPr>
                              <m:ctrlPr>
                                <a:rPr lang="en-IN" sz="1800" i="1">
                                  <a:solidFill>
                                    <a:schemeClr val="tx1"/>
                                  </a:solidFill>
                                  <a:latin typeface="Cambria Math" panose="02040503050406030204" pitchFamily="18" charset="0"/>
                                </a:rPr>
                              </m:ctrlPr>
                            </m:dPr>
                            <m:e>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𝑔</m:t>
                                  </m:r>
                                </m:e>
                                <m:sup>
                                  <m:r>
                                    <a:rPr lang="en-IN" sz="1800" i="1">
                                      <a:solidFill>
                                        <a:schemeClr val="tx1"/>
                                      </a:solidFill>
                                      <a:latin typeface="Cambria Math" panose="02040503050406030204" pitchFamily="18" charset="0"/>
                                    </a:rPr>
                                    <m:t>𝜇𝜈</m:t>
                                  </m:r>
                                </m:sup>
                              </m:sSup>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m:t>
                                  </m:r>
                                </m:e>
                                <m:sub>
                                  <m:r>
                                    <a:rPr lang="en-IN" sz="1800" i="1">
                                      <a:solidFill>
                                        <a:schemeClr val="tx1"/>
                                      </a:solidFill>
                                      <a:latin typeface="Cambria Math" panose="02040503050406030204" pitchFamily="18" charset="0"/>
                                    </a:rPr>
                                    <m:t>𝜇</m:t>
                                  </m:r>
                                </m:sub>
                              </m:sSub>
                              <m:r>
                                <a:rPr lang="en-IN" sz="1800" i="1">
                                  <a:solidFill>
                                    <a:schemeClr val="tx1"/>
                                  </a:solidFill>
                                  <a:latin typeface="Cambria Math" panose="02040503050406030204" pitchFamily="18" charset="0"/>
                                </a:rPr>
                                <m:t>𝜒</m:t>
                              </m:r>
                              <m:sSub>
                                <m:sSubPr>
                                  <m:ctrlPr>
                                    <a:rPr lang="en-IN" sz="1800" i="1">
                                      <a:solidFill>
                                        <a:schemeClr val="tx1"/>
                                      </a:solidFill>
                                      <a:latin typeface="Cambria Math" panose="02040503050406030204" pitchFamily="18" charset="0"/>
                                    </a:rPr>
                                  </m:ctrlPr>
                                </m:sSubPr>
                                <m:e>
                                  <m:r>
                                    <a:rPr lang="en-IN" sz="1800" i="1">
                                      <a:solidFill>
                                        <a:schemeClr val="tx1"/>
                                      </a:solidFill>
                                      <a:latin typeface="Cambria Math" panose="02040503050406030204" pitchFamily="18" charset="0"/>
                                    </a:rPr>
                                    <m:t>𝜕</m:t>
                                  </m:r>
                                </m:e>
                                <m:sub>
                                  <m:r>
                                    <a:rPr lang="en-IN" sz="1800" i="1">
                                      <a:solidFill>
                                        <a:schemeClr val="tx1"/>
                                      </a:solidFill>
                                      <a:latin typeface="Cambria Math" panose="02040503050406030204" pitchFamily="18" charset="0"/>
                                    </a:rPr>
                                    <m:t>𝜈</m:t>
                                  </m:r>
                                </m:sub>
                              </m:sSub>
                              <m:r>
                                <a:rPr lang="en-IN" sz="1800" i="1">
                                  <a:solidFill>
                                    <a:schemeClr val="tx1"/>
                                  </a:solidFill>
                                  <a:latin typeface="Cambria Math" panose="02040503050406030204" pitchFamily="18" charset="0"/>
                                </a:rPr>
                                <m:t>𝜒</m:t>
                              </m:r>
                              <m:r>
                                <a:rPr lang="en-IN" sz="1800" i="1">
                                  <a:solidFill>
                                    <a:schemeClr val="tx1"/>
                                  </a:solidFill>
                                  <a:latin typeface="Cambria Math" panose="02040503050406030204" pitchFamily="18" charset="0"/>
                                </a:rPr>
                                <m:t>+</m:t>
                              </m:r>
                              <m:sSup>
                                <m:sSupPr>
                                  <m:ctrlPr>
                                    <a:rPr lang="en-IN" sz="1800" i="1">
                                      <a:solidFill>
                                        <a:schemeClr val="tx1"/>
                                      </a:solidFill>
                                      <a:latin typeface="Cambria Math" panose="02040503050406030204" pitchFamily="18" charset="0"/>
                                    </a:rPr>
                                  </m:ctrlPr>
                                </m:sSupPr>
                                <m:e>
                                  <m:r>
                                    <a:rPr lang="en-IN" sz="1800" i="1">
                                      <a:solidFill>
                                        <a:schemeClr val="tx1"/>
                                      </a:solidFill>
                                      <a:latin typeface="Cambria Math" panose="02040503050406030204" pitchFamily="18" charset="0"/>
                                    </a:rPr>
                                    <m:t>𝑚</m:t>
                                  </m:r>
                                </m:e>
                                <m:sup>
                                  <m:r>
                                    <a:rPr lang="en-IN" sz="1800" i="1">
                                      <a:solidFill>
                                        <a:schemeClr val="tx1"/>
                                      </a:solidFill>
                                      <a:latin typeface="Cambria Math" panose="02040503050406030204" pitchFamily="18" charset="0"/>
                                    </a:rPr>
                                    <m:t>2</m:t>
                                  </m:r>
                                </m:sup>
                              </m:sSup>
                            </m:e>
                          </m:d>
                        </m:e>
                        <m:sup>
                          <m:r>
                            <a:rPr lang="en-IN" sz="1800" b="0" i="1" smtClean="0">
                              <a:solidFill>
                                <a:schemeClr val="tx1"/>
                              </a:solidFill>
                              <a:latin typeface="Cambria Math" panose="02040503050406030204" pitchFamily="18" charset="0"/>
                            </a:rPr>
                            <m:t>2</m:t>
                          </m:r>
                        </m:sup>
                      </m:sSup>
                      <m:r>
                        <a:rPr lang="en-IN" sz="1800" b="0" i="1" smtClean="0">
                          <a:solidFill>
                            <a:schemeClr val="tx1"/>
                          </a:solidFill>
                          <a:latin typeface="Cambria Math" panose="02040503050406030204" pitchFamily="18" charset="0"/>
                        </a:rPr>
                        <m:t>.</m:t>
                      </m:r>
                    </m:oMath>
                  </m:oMathPara>
                </a14:m>
                <a:endParaRPr lang="en-IN" sz="1800" b="0" dirty="0">
                  <a:solidFill>
                    <a:srgbClr val="532476"/>
                  </a:solidFill>
                  <a:latin typeface="Gabriola" panose="04040605051002020D02" pitchFamily="82" charset="0"/>
                </a:endParaRPr>
              </a:p>
              <a:p>
                <a:pPr>
                  <a:lnSpc>
                    <a:spcPct val="150000"/>
                  </a:lnSpc>
                  <a:buFont typeface="Wingdings" panose="05000000000000000000" pitchFamily="2" charset="2"/>
                  <a:buChar char="Ø"/>
                </a:pPr>
                <a:r>
                  <a:rPr lang="en-IN" sz="2400" dirty="0">
                    <a:solidFill>
                      <a:srgbClr val="0B2BB5"/>
                    </a:solidFill>
                    <a:latin typeface="Gabriola" panose="04040605051002020D02" pitchFamily="82" charset="0"/>
                  </a:rPr>
                  <a:t>The action corresponding to the above Lagrangian density reads</a:t>
                </a: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𝑆</m:t>
                          </m:r>
                        </m:e>
                        <m:sub>
                          <m:r>
                            <m:rPr>
                              <m:sty m:val="p"/>
                            </m:rPr>
                            <a:rPr lang="en-IN" sz="1800" b="0" i="0" smtClean="0">
                              <a:solidFill>
                                <a:schemeClr val="tx1"/>
                              </a:solidFill>
                              <a:latin typeface="Cambria Math" panose="02040503050406030204" pitchFamily="18" charset="0"/>
                            </a:rPr>
                            <m:t>BEC</m:t>
                          </m:r>
                        </m:sub>
                      </m:sSub>
                      <m:r>
                        <a:rPr lang="en-IN" sz="1800" b="0" i="1" smtClean="0">
                          <a:solidFill>
                            <a:schemeClr val="tx1"/>
                          </a:solidFill>
                          <a:latin typeface="Cambria Math" panose="02040503050406030204" pitchFamily="18" charset="0"/>
                        </a:rPr>
                        <m:t>=</m:t>
                      </m:r>
                      <m:nary>
                        <m:naryPr>
                          <m:limLoc m:val="undOvr"/>
                          <m:subHide m:val="on"/>
                          <m:supHide m:val="on"/>
                          <m:ctrlPr>
                            <a:rPr lang="en-IN" sz="1800" b="0" i="1" smtClean="0">
                              <a:solidFill>
                                <a:schemeClr val="tx1"/>
                              </a:solidFill>
                              <a:latin typeface="Cambria Math" panose="02040503050406030204" pitchFamily="18" charset="0"/>
                            </a:rPr>
                          </m:ctrlPr>
                        </m:naryPr>
                        <m:sub/>
                        <m:sup/>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𝑑</m:t>
                              </m:r>
                            </m:e>
                            <m:sup>
                              <m:r>
                                <a:rPr lang="en-IN" sz="1800" b="0" i="1" smtClean="0">
                                  <a:solidFill>
                                    <a:schemeClr val="tx1"/>
                                  </a:solidFill>
                                  <a:latin typeface="Cambria Math" panose="02040503050406030204" pitchFamily="18" charset="0"/>
                                </a:rPr>
                                <m:t>4</m:t>
                              </m:r>
                            </m:sup>
                          </m:sSup>
                          <m:r>
                            <a:rPr lang="en-IN" sz="1800" b="0" i="1" smtClean="0">
                              <a:solidFill>
                                <a:schemeClr val="tx1"/>
                              </a:solidFill>
                              <a:latin typeface="Cambria Math" panose="02040503050406030204" pitchFamily="18" charset="0"/>
                            </a:rPr>
                            <m:t>𝑥</m:t>
                          </m:r>
                          <m:rad>
                            <m:radPr>
                              <m:degHide m:val="on"/>
                              <m:ctrlPr>
                                <a:rPr lang="en-IN" sz="1800" b="0" i="1" smtClean="0">
                                  <a:solidFill>
                                    <a:schemeClr val="tx1"/>
                                  </a:solidFill>
                                  <a:latin typeface="Cambria Math" panose="02040503050406030204" pitchFamily="18" charset="0"/>
                                </a:rPr>
                              </m:ctrlPr>
                            </m:radPr>
                            <m:deg/>
                            <m:e>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𝑔</m:t>
                              </m:r>
                            </m:e>
                          </m:rad>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ℒ</m:t>
                              </m:r>
                            </m:e>
                            <m:sub>
                              <m:r>
                                <m:rPr>
                                  <m:sty m:val="p"/>
                                </m:rPr>
                                <a:rPr lang="en-IN" sz="1800" b="0" i="0" smtClean="0">
                                  <a:solidFill>
                                    <a:schemeClr val="tx1"/>
                                  </a:solidFill>
                                  <a:latin typeface="Cambria Math" panose="02040503050406030204" pitchFamily="18" charset="0"/>
                                </a:rPr>
                                <m:t>BEC</m:t>
                              </m:r>
                            </m:sub>
                          </m:sSub>
                        </m:e>
                      </m:nary>
                      <m:r>
                        <a:rPr lang="en-IN" sz="1800" b="0" i="1" smtClean="0">
                          <a:solidFill>
                            <a:schemeClr val="tx1"/>
                          </a:solidFill>
                          <a:latin typeface="Cambria Math" panose="02040503050406030204" pitchFamily="18" charset="0"/>
                        </a:rPr>
                        <m:t>.</m:t>
                      </m:r>
                    </m:oMath>
                  </m:oMathPara>
                </a14:m>
                <a:endParaRPr lang="en-IN" sz="1800" b="0" dirty="0">
                  <a:solidFill>
                    <a:schemeClr val="tx1"/>
                  </a:solidFill>
                  <a:latin typeface="Gabriola" panose="04040605051002020D02" pitchFamily="82" charset="0"/>
                </a:endParaRPr>
              </a:p>
              <a:p>
                <a:pPr>
                  <a:lnSpc>
                    <a:spcPct val="100000"/>
                  </a:lnSpc>
                  <a:spcBef>
                    <a:spcPts val="24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If </a:t>
                </a:r>
                <a14:m>
                  <m:oMath xmlns:m="http://schemas.openxmlformats.org/officeDocument/2006/math">
                    <m:r>
                      <a:rPr lang="en-IN" sz="1800" b="0" i="1" smtClean="0">
                        <a:solidFill>
                          <a:schemeClr val="tx1"/>
                        </a:solidFill>
                        <a:latin typeface="Cambria Math" panose="02040503050406030204" pitchFamily="18" charset="0"/>
                      </a:rPr>
                      <m:t>𝜋</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ℝ</m:t>
                    </m:r>
                  </m:oMath>
                </a14:m>
                <a:r>
                  <a:rPr lang="en-IN" sz="1800" dirty="0">
                    <a:solidFill>
                      <a:schemeClr val="tx1"/>
                    </a:solidFill>
                    <a:latin typeface="Gabriola" panose="04040605051002020D02" pitchFamily="82" charset="0"/>
                  </a:rPr>
                  <a:t> </a:t>
                </a:r>
                <a:r>
                  <a:rPr lang="en-IN" sz="2400" dirty="0">
                    <a:solidFill>
                      <a:srgbClr val="0B2BB5"/>
                    </a:solidFill>
                    <a:latin typeface="Gabriola" panose="04040605051002020D02" pitchFamily="82" charset="0"/>
                  </a:rPr>
                  <a:t>denotes a pseudo-Goldstone boson then one can express</a:t>
                </a:r>
                <a:r>
                  <a:rPr lang="en-IN" sz="1800" dirty="0">
                    <a:solidFill>
                      <a:srgbClr val="0B2BB5"/>
                    </a:solidFill>
                    <a:latin typeface="Gabriola" panose="04040605051002020D02" pitchFamily="82" charset="0"/>
                  </a:rPr>
                  <a:t> </a:t>
                </a:r>
                <a14:m>
                  <m:oMath xmlns:m="http://schemas.openxmlformats.org/officeDocument/2006/math">
                    <m:r>
                      <a:rPr lang="en-IN" sz="1800" b="0" i="1" smtClean="0">
                        <a:solidFill>
                          <a:schemeClr val="tx1"/>
                        </a:solidFill>
                        <a:latin typeface="Cambria Math" panose="02040503050406030204" pitchFamily="18" charset="0"/>
                      </a:rPr>
                      <m:t>𝜒</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oMath>
                </a14:m>
                <a:r>
                  <a:rPr lang="en-IN" sz="1800" dirty="0">
                    <a:solidFill>
                      <a:srgbClr val="8C3434"/>
                    </a:solidFill>
                    <a:latin typeface="Gabriola" panose="04040605051002020D02" pitchFamily="82" charset="0"/>
                  </a:rPr>
                  <a:t> </a:t>
                </a:r>
                <a:r>
                  <a:rPr lang="en-IN" sz="2400" dirty="0">
                    <a:solidFill>
                      <a:srgbClr val="0B2BB5"/>
                    </a:solidFill>
                    <a:latin typeface="Gabriola" panose="04040605051002020D02" pitchFamily="82" charset="0"/>
                  </a:rPr>
                  <a:t>as</a:t>
                </a:r>
                <a:endParaRPr lang="en-IN" sz="1800" dirty="0">
                  <a:solidFill>
                    <a:srgbClr val="0B2BB5"/>
                  </a:solidFill>
                  <a:latin typeface="Gabriola" panose="04040605051002020D02" pitchFamily="82" charset="0"/>
                </a:endParaRPr>
              </a:p>
              <a:p>
                <a:pPr marL="0" indent="0">
                  <a:lnSpc>
                    <a:spcPct val="100000"/>
                  </a:lnSpc>
                  <a:spcBef>
                    <a:spcPts val="2400"/>
                  </a:spcBef>
                  <a:spcAft>
                    <a:spcPts val="600"/>
                  </a:spcAft>
                  <a:buNone/>
                </a:pPr>
                <a14:m>
                  <m:oMathPara xmlns:m="http://schemas.openxmlformats.org/officeDocument/2006/math">
                    <m:oMathParaPr>
                      <m:jc m:val="centerGroup"/>
                    </m:oMathParaPr>
                    <m:oMath xmlns:m="http://schemas.openxmlformats.org/officeDocument/2006/math">
                      <m:r>
                        <a:rPr lang="en-IN" sz="1800" i="1" smtClean="0">
                          <a:solidFill>
                            <a:schemeClr val="tx1"/>
                          </a:solidFill>
                          <a:latin typeface="Cambria Math" panose="02040503050406030204" pitchFamily="18" charset="0"/>
                        </a:rPr>
                        <m:t>𝜒</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𝜎</m:t>
                          </m:r>
                        </m:e>
                      </m:acc>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r>
                        <a:rPr lang="en-IN" sz="1800" b="0" i="1" smtClean="0">
                          <a:solidFill>
                            <a:schemeClr val="tx1"/>
                          </a:solidFill>
                          <a:latin typeface="Cambria Math" panose="02040503050406030204" pitchFamily="18" charset="0"/>
                        </a:rPr>
                        <m:t>𝜋</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𝜎</m:t>
                          </m:r>
                        </m:e>
                      </m:acc>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𝑥</m:t>
                          </m:r>
                        </m:e>
                        <m:sub>
                          <m:r>
                            <a:rPr lang="en-IN" sz="1800" b="0" i="1" smtClean="0">
                              <a:solidFill>
                                <a:schemeClr val="tx1"/>
                              </a:solidFill>
                              <a:latin typeface="Cambria Math" panose="02040503050406030204" pitchFamily="18" charset="0"/>
                            </a:rPr>
                            <m:t>𝜇</m:t>
                          </m:r>
                        </m:sub>
                      </m:sSub>
                      <m:sSubSup>
                        <m:sSubSupPr>
                          <m:ctrlPr>
                            <a:rPr lang="en-IN" sz="1800" b="0" i="1" smtClean="0">
                              <a:solidFill>
                                <a:schemeClr val="tx1"/>
                              </a:solidFill>
                              <a:latin typeface="Cambria Math" panose="02040503050406030204" pitchFamily="18" charset="0"/>
                            </a:rPr>
                          </m:ctrlPr>
                        </m:sSubSupPr>
                        <m:e>
                          <m:r>
                            <a:rPr lang="en-IN" sz="1800" b="0" i="1" smtClean="0">
                              <a:solidFill>
                                <a:schemeClr val="tx1"/>
                              </a:solidFill>
                              <a:latin typeface="Cambria Math" panose="02040503050406030204" pitchFamily="18" charset="0"/>
                            </a:rPr>
                            <m:t>𝛿</m:t>
                          </m:r>
                        </m:e>
                        <m:sub>
                          <m:r>
                            <a:rPr lang="en-IN" sz="1800" b="0" i="1" smtClean="0">
                              <a:solidFill>
                                <a:schemeClr val="tx1"/>
                              </a:solidFill>
                              <a:latin typeface="Cambria Math" panose="02040503050406030204" pitchFamily="18" charset="0"/>
                            </a:rPr>
                            <m:t>  0</m:t>
                          </m:r>
                        </m:sub>
                        <m:sup>
                          <m:r>
                            <a:rPr lang="en-IN" sz="1800" b="0" i="1" smtClean="0">
                              <a:solidFill>
                                <a:schemeClr val="tx1"/>
                              </a:solidFill>
                              <a:latin typeface="Cambria Math" panose="02040503050406030204" pitchFamily="18" charset="0"/>
                            </a:rPr>
                            <m:t>𝜇</m:t>
                          </m:r>
                        </m:sup>
                      </m:sSubSup>
                      <m:r>
                        <a:rPr lang="en-IN" sz="1800" i="1">
                          <a:solidFill>
                            <a:schemeClr val="tx1"/>
                          </a:solidFill>
                          <a:latin typeface="Cambria Math" panose="02040503050406030204" pitchFamily="18" charset="0"/>
                        </a:rPr>
                        <m:t>+</m:t>
                      </m:r>
                      <m:r>
                        <a:rPr lang="en-IN" sz="1800" i="1">
                          <a:solidFill>
                            <a:schemeClr val="tx1"/>
                          </a:solidFill>
                          <a:latin typeface="Cambria Math" panose="02040503050406030204" pitchFamily="18" charset="0"/>
                        </a:rPr>
                        <m:t>𝜋</m:t>
                      </m:r>
                      <m:d>
                        <m:dPr>
                          <m:ctrlPr>
                            <a:rPr lang="en-IN" sz="1800" i="1">
                              <a:solidFill>
                                <a:schemeClr val="tx1"/>
                              </a:solidFill>
                              <a:latin typeface="Cambria Math" panose="02040503050406030204" pitchFamily="18" charset="0"/>
                            </a:rPr>
                          </m:ctrlPr>
                        </m:dPr>
                        <m:e>
                          <m:r>
                            <a:rPr lang="en-IN" sz="1800" i="1">
                              <a:solidFill>
                                <a:schemeClr val="tx1"/>
                              </a:solidFill>
                              <a:latin typeface="Cambria Math" panose="02040503050406030204" pitchFamily="18" charset="0"/>
                            </a:rPr>
                            <m:t>𝑡</m:t>
                          </m:r>
                          <m:r>
                            <a:rPr lang="en-IN" sz="1800" i="1">
                              <a:solidFill>
                                <a:schemeClr val="tx1"/>
                              </a:solidFill>
                              <a:latin typeface="Cambria Math" panose="02040503050406030204" pitchFamily="18" charset="0"/>
                            </a:rPr>
                            <m:t>,</m:t>
                          </m:r>
                          <m:acc>
                            <m:accPr>
                              <m:chr m:val="⃗"/>
                              <m:ctrlPr>
                                <a:rPr lang="en-IN" sz="1800" i="1">
                                  <a:solidFill>
                                    <a:schemeClr val="tx1"/>
                                  </a:solidFill>
                                  <a:latin typeface="Cambria Math" panose="02040503050406030204" pitchFamily="18" charset="0"/>
                                </a:rPr>
                              </m:ctrlPr>
                            </m:accPr>
                            <m:e>
                              <m:r>
                                <a:rPr lang="en-IN" sz="1800" i="1">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a:lnSpc>
                    <a:spcPct val="100000"/>
                  </a:lnSpc>
                  <a:spcBef>
                    <a:spcPts val="2400"/>
                  </a:spcBef>
                  <a:spcAft>
                    <a:spcPts val="600"/>
                  </a:spcAft>
                  <a:buFont typeface="Wingdings" panose="05000000000000000000" pitchFamily="2" charset="2"/>
                  <a:buChar char="Ø"/>
                </a:pPr>
                <a:r>
                  <a:rPr lang="en-IN" sz="2400" dirty="0">
                    <a:solidFill>
                      <a:srgbClr val="0B2BB5"/>
                    </a:solidFill>
                    <a:latin typeface="Gabriola" panose="04040605051002020D02" pitchFamily="82" charset="0"/>
                  </a:rPr>
                  <a:t>One can now separate the pseudo-Goldstone bosons into a spatial and temporal part corresponding to each modes as</a:t>
                </a:r>
              </a:p>
              <a:p>
                <a:pPr marL="0" indent="0">
                  <a:lnSpc>
                    <a:spcPct val="100000"/>
                  </a:lnSpc>
                  <a:spcBef>
                    <a:spcPts val="2400"/>
                  </a:spcBef>
                  <a:spcAft>
                    <a:spcPts val="600"/>
                  </a:spcAft>
                  <a:buNone/>
                </a:pPr>
                <a14:m>
                  <m:oMathPara xmlns:m="http://schemas.openxmlformats.org/officeDocument/2006/math">
                    <m:oMathParaPr>
                      <m:jc m:val="centerGroup"/>
                    </m:oMathParaPr>
                    <m:oMath xmlns:m="http://schemas.openxmlformats.org/officeDocument/2006/math">
                      <m:r>
                        <a:rPr lang="en-IN" sz="1800" b="0" i="1" smtClean="0">
                          <a:solidFill>
                            <a:schemeClr val="tx1"/>
                          </a:solidFill>
                          <a:latin typeface="Cambria Math" panose="02040503050406030204" pitchFamily="18" charset="0"/>
                        </a:rPr>
                        <m:t>𝜋</m:t>
                      </m:r>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r>
                            <a:rPr lang="en-IN" sz="1800" b="0" i="1" smtClean="0">
                              <a:solidFill>
                                <a:schemeClr val="tx1"/>
                              </a:solidFill>
                              <a:latin typeface="Cambria Math" panose="02040503050406030204" pitchFamily="18" charset="0"/>
                            </a:rPr>
                            <m:t>,</m:t>
                          </m:r>
                          <m:acc>
                            <m:accPr>
                              <m:chr m:val="⃗"/>
                              <m:ctrlPr>
                                <a:rPr lang="en-IN" sz="1800" b="0" i="1" smtClean="0">
                                  <a:solidFill>
                                    <a:schemeClr val="tx1"/>
                                  </a:solidFill>
                                  <a:latin typeface="Cambria Math" panose="02040503050406030204" pitchFamily="18" charset="0"/>
                                </a:rPr>
                              </m:ctrlPr>
                            </m:accPr>
                            <m:e>
                              <m:r>
                                <a:rPr lang="en-IN" sz="1800" b="0" i="1" smtClean="0">
                                  <a:solidFill>
                                    <a:schemeClr val="tx1"/>
                                  </a:solidFill>
                                  <a:latin typeface="Cambria Math" panose="02040503050406030204" pitchFamily="18" charset="0"/>
                                </a:rPr>
                                <m:t>𝑥</m:t>
                              </m:r>
                            </m:e>
                          </m:acc>
                        </m:e>
                      </m:d>
                      <m:r>
                        <a:rPr lang="en-IN" sz="1800" b="0" i="1" smtClean="0">
                          <a:solidFill>
                            <a:schemeClr val="tx1"/>
                          </a:solidFill>
                          <a:latin typeface="Cambria Math" panose="02040503050406030204" pitchFamily="18" charset="0"/>
                        </a:rPr>
                        <m:t>=</m:t>
                      </m:r>
                      <m:nary>
                        <m:naryPr>
                          <m:chr m:val="∑"/>
                          <m:supHide m:val="on"/>
                          <m:ctrlPr>
                            <a:rPr lang="en-IN" sz="1800" b="0" i="1" smtClean="0">
                              <a:solidFill>
                                <a:schemeClr val="tx1"/>
                              </a:solidFill>
                              <a:latin typeface="Cambria Math" panose="02040503050406030204" pitchFamily="18" charset="0"/>
                            </a:rPr>
                          </m:ctrlPr>
                        </m:naryPr>
                        <m:sub>
                          <m:sSub>
                            <m:sSubPr>
                              <m:ctrlPr>
                                <a:rPr lang="en-IN" sz="1800" b="1" i="1" smtClean="0">
                                  <a:solidFill>
                                    <a:schemeClr val="tx1"/>
                                  </a:solidFill>
                                  <a:latin typeface="Cambria Math" panose="02040503050406030204" pitchFamily="18" charset="0"/>
                                </a:rPr>
                              </m:ctrlPr>
                            </m:sSubPr>
                            <m:e>
                              <m:r>
                                <m:rPr>
                                  <m:brk m:alnAt="7"/>
                                </m:rPr>
                                <a:rPr lang="en-IN" sz="1800" b="1" i="1" smtClean="0">
                                  <a:solidFill>
                                    <a:schemeClr val="tx1"/>
                                  </a:solidFill>
                                  <a:latin typeface="Cambria Math" panose="02040503050406030204" pitchFamily="18" charset="0"/>
                                </a:rPr>
                                <m:t>𝒌</m:t>
                              </m:r>
                            </m:e>
                            <m:sub>
                              <m:r>
                                <a:rPr lang="en-IN" sz="1800" b="0" i="1" smtClean="0">
                                  <a:solidFill>
                                    <a:schemeClr val="tx1"/>
                                  </a:solidFill>
                                  <a:latin typeface="Cambria Math" panose="02040503050406030204" pitchFamily="18" charset="0"/>
                                </a:rPr>
                                <m:t>𝛽</m:t>
                              </m:r>
                            </m:sub>
                          </m:sSub>
                        </m:sub>
                        <m:sup/>
                        <m:e>
                          <m:sSup>
                            <m:sSupPr>
                              <m:ctrlPr>
                                <a:rPr lang="en-IN" sz="1800" b="0" i="1" smtClean="0">
                                  <a:solidFill>
                                    <a:schemeClr val="tx1"/>
                                  </a:solidFill>
                                  <a:latin typeface="Cambria Math" panose="02040503050406030204" pitchFamily="18" charset="0"/>
                                </a:rPr>
                              </m:ctrlPr>
                            </m:sSupPr>
                            <m:e>
                              <m:r>
                                <a:rPr lang="en-IN" sz="1800" b="0" i="1" smtClean="0">
                                  <a:solidFill>
                                    <a:schemeClr val="tx1"/>
                                  </a:solidFill>
                                  <a:latin typeface="Cambria Math" panose="02040503050406030204" pitchFamily="18" charset="0"/>
                                </a:rPr>
                                <m:t>𝑒</m:t>
                              </m:r>
                            </m:e>
                            <m:sup>
                              <m:r>
                                <a:rPr lang="en-IN" sz="1800" b="0" i="1" smtClean="0">
                                  <a:solidFill>
                                    <a:schemeClr val="tx1"/>
                                  </a:solidFill>
                                  <a:latin typeface="Cambria Math" panose="02040503050406030204" pitchFamily="18" charset="0"/>
                                </a:rPr>
                                <m:t>𝑖</m:t>
                              </m:r>
                              <m:sSub>
                                <m:sSubPr>
                                  <m:ctrlPr>
                                    <a:rPr lang="en-IN" sz="1800" b="1"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r>
                                    <a:rPr lang="en-IN" sz="1800" b="0" i="1" smtClean="0">
                                      <a:solidFill>
                                        <a:schemeClr val="tx1"/>
                                      </a:solidFill>
                                      <a:latin typeface="Cambria Math" panose="02040503050406030204" pitchFamily="18" charset="0"/>
                                    </a:rPr>
                                    <m:t>𝛽</m:t>
                                  </m:r>
                                </m:sub>
                              </m:sSub>
                              <m:r>
                                <a:rPr lang="en-IN" sz="1800" b="1" i="1" smtClean="0">
                                  <a:solidFill>
                                    <a:schemeClr val="tx1"/>
                                  </a:solidFill>
                                  <a:latin typeface="Cambria Math" panose="02040503050406030204" pitchFamily="18" charset="0"/>
                                </a:rPr>
                                <m:t>.</m:t>
                              </m:r>
                              <m:r>
                                <a:rPr lang="en-IN" sz="1800" b="1" i="1" smtClean="0">
                                  <a:solidFill>
                                    <a:schemeClr val="tx1"/>
                                  </a:solidFill>
                                  <a:latin typeface="Cambria Math" panose="02040503050406030204" pitchFamily="18" charset="0"/>
                                </a:rPr>
                                <m:t>𝒙</m:t>
                              </m:r>
                            </m:sup>
                          </m:sSup>
                        </m:e>
                      </m:nary>
                      <m:sSub>
                        <m:sSubPr>
                          <m:ctrlPr>
                            <a:rPr lang="en-IN" sz="1800" b="0" i="1" smtClean="0">
                              <a:solidFill>
                                <a:schemeClr val="tx1"/>
                              </a:solidFill>
                              <a:latin typeface="Cambria Math" panose="02040503050406030204" pitchFamily="18" charset="0"/>
                            </a:rPr>
                          </m:ctrlPr>
                        </m:sSubPr>
                        <m:e>
                          <m:r>
                            <a:rPr lang="en-IN" sz="1800" b="0" i="1" smtClean="0">
                              <a:solidFill>
                                <a:schemeClr val="tx1"/>
                              </a:solidFill>
                              <a:latin typeface="Cambria Math" panose="02040503050406030204" pitchFamily="18" charset="0"/>
                            </a:rPr>
                            <m:t>𝜓</m:t>
                          </m:r>
                        </m:e>
                        <m:sub>
                          <m:sSub>
                            <m:sSubPr>
                              <m:ctrlPr>
                                <a:rPr lang="en-IN" sz="1800" b="1" i="1" smtClean="0">
                                  <a:solidFill>
                                    <a:schemeClr val="tx1"/>
                                  </a:solidFill>
                                  <a:latin typeface="Cambria Math" panose="02040503050406030204" pitchFamily="18" charset="0"/>
                                </a:rPr>
                              </m:ctrlPr>
                            </m:sSubPr>
                            <m:e>
                              <m:r>
                                <a:rPr lang="en-IN" sz="1800" b="1" i="1" smtClean="0">
                                  <a:solidFill>
                                    <a:schemeClr val="tx1"/>
                                  </a:solidFill>
                                  <a:latin typeface="Cambria Math" panose="02040503050406030204" pitchFamily="18" charset="0"/>
                                </a:rPr>
                                <m:t>𝒌</m:t>
                              </m:r>
                            </m:e>
                            <m:sub>
                              <m:r>
                                <a:rPr lang="en-IN" sz="1800" b="0" i="1" smtClean="0">
                                  <a:solidFill>
                                    <a:schemeClr val="tx1"/>
                                  </a:solidFill>
                                  <a:latin typeface="Cambria Math" panose="02040503050406030204" pitchFamily="18" charset="0"/>
                                </a:rPr>
                                <m:t>𝛽</m:t>
                              </m:r>
                            </m:sub>
                          </m:sSub>
                        </m:sub>
                      </m:sSub>
                      <m:d>
                        <m:dPr>
                          <m:ctrlPr>
                            <a:rPr lang="en-IN" sz="1800" b="0" i="1" smtClean="0">
                              <a:solidFill>
                                <a:schemeClr val="tx1"/>
                              </a:solidFill>
                              <a:latin typeface="Cambria Math" panose="02040503050406030204" pitchFamily="18" charset="0"/>
                            </a:rPr>
                          </m:ctrlPr>
                        </m:dPr>
                        <m:e>
                          <m:r>
                            <a:rPr lang="en-IN" sz="1800" b="0" i="1" smtClean="0">
                              <a:solidFill>
                                <a:schemeClr val="tx1"/>
                              </a:solidFill>
                              <a:latin typeface="Cambria Math" panose="02040503050406030204" pitchFamily="18" charset="0"/>
                            </a:rPr>
                            <m:t>𝑡</m:t>
                          </m:r>
                        </m:e>
                      </m:d>
                      <m:r>
                        <a:rPr lang="en-IN" sz="1800" b="0" i="1" smtClean="0">
                          <a:solidFill>
                            <a:schemeClr val="tx1"/>
                          </a:solidFill>
                          <a:latin typeface="Cambria Math" panose="02040503050406030204" pitchFamily="18" charset="0"/>
                        </a:rPr>
                        <m:t>.</m:t>
                      </m:r>
                    </m:oMath>
                  </m:oMathPara>
                </a14:m>
                <a:endParaRPr lang="en-IN" sz="1800" dirty="0">
                  <a:solidFill>
                    <a:schemeClr val="tx1"/>
                  </a:solidFill>
                  <a:latin typeface="Gabriola" panose="04040605051002020D02" pitchFamily="82" charset="0"/>
                </a:endParaRPr>
              </a:p>
              <a:p>
                <a:pPr marL="0" indent="0">
                  <a:lnSpc>
                    <a:spcPct val="150000"/>
                  </a:lnSpc>
                  <a:buNone/>
                </a:pPr>
                <a:endParaRPr lang="en-IN" sz="1800" b="0" dirty="0">
                  <a:solidFill>
                    <a:srgbClr val="8C3434"/>
                  </a:solidFill>
                  <a:latin typeface="Gabriola" panose="04040605051002020D02" pitchFamily="82" charset="0"/>
                </a:endParaRPr>
              </a:p>
            </p:txBody>
          </p:sp>
        </mc:Choice>
        <mc:Fallback xmlns="">
          <p:sp>
            <p:nvSpPr>
              <p:cNvPr id="3" name="Content Placeholder 2">
                <a:extLst>
                  <a:ext uri="{FF2B5EF4-FFF2-40B4-BE49-F238E27FC236}">
                    <a16:creationId xmlns:a16="http://schemas.microsoft.com/office/drawing/2014/main" id="{4E281D97-1919-190D-522E-74AFDBCFD85A}"/>
                  </a:ext>
                </a:extLst>
              </p:cNvPr>
              <p:cNvSpPr>
                <a:spLocks noGrp="1" noRot="1" noChangeAspect="1" noMove="1" noResize="1" noEditPoints="1" noAdjustHandles="1" noChangeArrowheads="1" noChangeShapeType="1" noTextEdit="1"/>
              </p:cNvSpPr>
              <p:nvPr>
                <p:ph idx="1"/>
              </p:nvPr>
            </p:nvSpPr>
            <p:spPr>
              <a:xfrm>
                <a:off x="343667" y="331392"/>
                <a:ext cx="11586491" cy="6526608"/>
              </a:xfrm>
              <a:blipFill>
                <a:blip r:embed="rId3"/>
                <a:stretch>
                  <a:fillRect l="-684" r="-473"/>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858D4746-2337-22B6-984C-56C180845DA7}"/>
              </a:ext>
            </a:extLst>
          </p:cNvPr>
          <p:cNvSpPr>
            <a:spLocks noGrp="1"/>
          </p:cNvSpPr>
          <p:nvPr>
            <p:ph type="sldNum" sz="quarter" idx="12"/>
          </p:nvPr>
        </p:nvSpPr>
        <p:spPr/>
        <p:txBody>
          <a:bodyPr/>
          <a:lstStyle/>
          <a:p>
            <a:fld id="{1F389A8C-0E70-4ABF-BB80-974D4641D6A7}" type="slidenum">
              <a:rPr lang="en-IN" smtClean="0"/>
              <a:t>9</a:t>
            </a:fld>
            <a:endParaRPr lang="en-IN" dirty="0"/>
          </a:p>
        </p:txBody>
      </p:sp>
    </p:spTree>
    <p:extLst>
      <p:ext uri="{BB962C8B-B14F-4D97-AF65-F5344CB8AC3E}">
        <p14:creationId xmlns:p14="http://schemas.microsoft.com/office/powerpoint/2010/main" val="31417322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480</TotalTime>
  <Words>6434</Words>
  <Application>Microsoft Office PowerPoint</Application>
  <PresentationFormat>Widescreen</PresentationFormat>
  <Paragraphs>472</Paragraphs>
  <Slides>57</Slides>
  <Notes>13</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57</vt:i4>
      </vt:variant>
    </vt:vector>
  </HeadingPairs>
  <TitlesOfParts>
    <vt:vector size="68" baseType="lpstr">
      <vt:lpstr>Arial</vt:lpstr>
      <vt:lpstr>Book Antiqua</vt:lpstr>
      <vt:lpstr>Bradley Hand ITC</vt:lpstr>
      <vt:lpstr>Calibri</vt:lpstr>
      <vt:lpstr>Calibri Light</vt:lpstr>
      <vt:lpstr>Cambria Math</vt:lpstr>
      <vt:lpstr>Courier New</vt:lpstr>
      <vt:lpstr>Gabriola</vt:lpstr>
      <vt:lpstr>High Tower Text</vt:lpstr>
      <vt:lpstr>Wingdings</vt:lpstr>
      <vt:lpstr>Office Theme</vt:lpstr>
      <vt:lpstr>Probing the quantum nature of gravity using a Bose-Einstein condensate  Phys. Rev. D 110 (2024) 026014 arXiv:2410:05184 [hep-th]</vt:lpstr>
      <vt:lpstr>PowerPoint Presentation</vt:lpstr>
      <vt:lpstr>Plan of the talk</vt:lpstr>
      <vt:lpstr>Plan of the talk</vt:lpstr>
      <vt:lpstr>Introduction</vt:lpstr>
      <vt:lpstr>Introduction</vt:lpstr>
      <vt:lpstr>Background model of the analysis</vt:lpstr>
      <vt:lpstr>PowerPoint Presentation</vt:lpstr>
      <vt:lpstr>PowerPoint Presentation</vt:lpstr>
      <vt:lpstr>PowerPoint Presentation</vt:lpstr>
      <vt:lpstr>PowerPoint Presentation</vt:lpstr>
      <vt:lpstr>Graviton induced noise in the BEC</vt:lpstr>
      <vt:lpstr>PowerPoint Presentation</vt:lpstr>
      <vt:lpstr>PowerPoint Presentation</vt:lpstr>
      <vt:lpstr>PowerPoint Presentation</vt:lpstr>
      <vt:lpstr>PowerPoint Presentation</vt:lpstr>
      <vt:lpstr>Quantum metrology and the noise of gravitons</vt:lpstr>
      <vt:lpstr>PowerPoint Presentation</vt:lpstr>
      <vt:lpstr>PowerPoint Presentation</vt:lpstr>
      <vt:lpstr>PowerPoint Presentation</vt:lpstr>
      <vt:lpstr>Covariance Matrix Calculation (Additional Slide)</vt:lpstr>
      <vt:lpstr>Quantum metrology and the noise of gravitons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important references on BEC and BEC based GW detectors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relativistic BEC Lagrangian (Additional Slides)</vt:lpstr>
      <vt:lpstr>The relativistic BEC Lagrangian (Additional Slides)</vt:lpstr>
      <vt:lpstr>The relativistic BEC Lagrangian (Additional Slides)</vt:lpstr>
      <vt:lpstr>The relativistic dispersion relation (Additional Slides)</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Soham Sen</dc:creator>
  <cp:lastModifiedBy>Soham Sen</cp:lastModifiedBy>
  <cp:revision>19</cp:revision>
  <dcterms:created xsi:type="dcterms:W3CDTF">2024-12-05T16:52:10Z</dcterms:created>
  <dcterms:modified xsi:type="dcterms:W3CDTF">2024-12-20T18:07:48Z</dcterms:modified>
</cp:coreProperties>
</file>