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45"/>
  </p:notesMasterIdLst>
  <p:sldIdLst>
    <p:sldId id="996" r:id="rId2"/>
    <p:sldId id="1523" r:id="rId3"/>
    <p:sldId id="1674" r:id="rId4"/>
    <p:sldId id="1769" r:id="rId5"/>
    <p:sldId id="1675" r:id="rId6"/>
    <p:sldId id="1676" r:id="rId7"/>
    <p:sldId id="1524" r:id="rId8"/>
    <p:sldId id="1679" r:id="rId9"/>
    <p:sldId id="1680" r:id="rId10"/>
    <p:sldId id="1531" r:id="rId11"/>
    <p:sldId id="1666" r:id="rId12"/>
    <p:sldId id="1533" r:id="rId13"/>
    <p:sldId id="1534" r:id="rId14"/>
    <p:sldId id="1626" r:id="rId15"/>
    <p:sldId id="1538" r:id="rId16"/>
    <p:sldId id="1624" r:id="rId17"/>
    <p:sldId id="1662" r:id="rId18"/>
    <p:sldId id="1738" r:id="rId19"/>
    <p:sldId id="1744" r:id="rId20"/>
    <p:sldId id="1689" r:id="rId21"/>
    <p:sldId id="1688" r:id="rId22"/>
    <p:sldId id="1683" r:id="rId23"/>
    <p:sldId id="1746" r:id="rId24"/>
    <p:sldId id="1687" r:id="rId25"/>
    <p:sldId id="1690" r:id="rId26"/>
    <p:sldId id="1691" r:id="rId27"/>
    <p:sldId id="1692" r:id="rId28"/>
    <p:sldId id="1770" r:id="rId29"/>
    <p:sldId id="1771" r:id="rId30"/>
    <p:sldId id="1536" r:id="rId31"/>
    <p:sldId id="1599" r:id="rId32"/>
    <p:sldId id="1571" r:id="rId33"/>
    <p:sldId id="1696" r:id="rId34"/>
    <p:sldId id="1539" r:id="rId35"/>
    <p:sldId id="1740" r:id="rId36"/>
    <p:sldId id="1772" r:id="rId37"/>
    <p:sldId id="1697" r:id="rId38"/>
    <p:sldId id="1698" r:id="rId39"/>
    <p:sldId id="1699" r:id="rId40"/>
    <p:sldId id="1700" r:id="rId41"/>
    <p:sldId id="1713" r:id="rId42"/>
    <p:sldId id="1702" r:id="rId43"/>
    <p:sldId id="1703" r:id="rId44"/>
    <p:sldId id="1705" r:id="rId45"/>
    <p:sldId id="1707" r:id="rId46"/>
    <p:sldId id="1708" r:id="rId47"/>
    <p:sldId id="1712" r:id="rId48"/>
    <p:sldId id="1704" r:id="rId49"/>
    <p:sldId id="1714" r:id="rId50"/>
    <p:sldId id="1706" r:id="rId51"/>
    <p:sldId id="1757" r:id="rId52"/>
    <p:sldId id="1710" r:id="rId53"/>
    <p:sldId id="1711" r:id="rId54"/>
    <p:sldId id="1773" r:id="rId55"/>
    <p:sldId id="1716" r:id="rId56"/>
    <p:sldId id="1800" r:id="rId57"/>
    <p:sldId id="1801" r:id="rId58"/>
    <p:sldId id="1802" r:id="rId59"/>
    <p:sldId id="1742" r:id="rId60"/>
    <p:sldId id="1760" r:id="rId61"/>
    <p:sldId id="1774" r:id="rId62"/>
    <p:sldId id="1761" r:id="rId63"/>
    <p:sldId id="1775" r:id="rId64"/>
    <p:sldId id="1777" r:id="rId65"/>
    <p:sldId id="1776" r:id="rId66"/>
    <p:sldId id="1762" r:id="rId67"/>
    <p:sldId id="1726" r:id="rId68"/>
    <p:sldId id="1778" r:id="rId69"/>
    <p:sldId id="1780" r:id="rId70"/>
    <p:sldId id="1781" r:id="rId71"/>
    <p:sldId id="1782" r:id="rId72"/>
    <p:sldId id="1783" r:id="rId73"/>
    <p:sldId id="1789" r:id="rId74"/>
    <p:sldId id="1763" r:id="rId75"/>
    <p:sldId id="1784" r:id="rId76"/>
    <p:sldId id="1785" r:id="rId77"/>
    <p:sldId id="1786" r:id="rId78"/>
    <p:sldId id="1764" r:id="rId79"/>
    <p:sldId id="1765" r:id="rId80"/>
    <p:sldId id="1787" r:id="rId81"/>
    <p:sldId id="1788" r:id="rId82"/>
    <p:sldId id="1790" r:id="rId83"/>
    <p:sldId id="1791" r:id="rId84"/>
    <p:sldId id="1747" r:id="rId85"/>
    <p:sldId id="1719" r:id="rId86"/>
    <p:sldId id="1718" r:id="rId87"/>
    <p:sldId id="1749" r:id="rId88"/>
    <p:sldId id="1721" r:id="rId89"/>
    <p:sldId id="1722" r:id="rId90"/>
    <p:sldId id="1723" r:id="rId91"/>
    <p:sldId id="1766" r:id="rId92"/>
    <p:sldId id="1795" r:id="rId93"/>
    <p:sldId id="1796" r:id="rId94"/>
    <p:sldId id="1797" r:id="rId95"/>
    <p:sldId id="1751" r:id="rId96"/>
    <p:sldId id="1798" r:id="rId97"/>
    <p:sldId id="1732" r:id="rId98"/>
    <p:sldId id="1799" r:id="rId99"/>
    <p:sldId id="1755" r:id="rId100"/>
    <p:sldId id="1735" r:id="rId101"/>
    <p:sldId id="1736" r:id="rId102"/>
    <p:sldId id="1767" r:id="rId103"/>
    <p:sldId id="1665" r:id="rId104"/>
    <p:sldId id="1748" r:id="rId105"/>
    <p:sldId id="1717" r:id="rId106"/>
    <p:sldId id="1741" r:id="rId107"/>
    <p:sldId id="1733" r:id="rId108"/>
    <p:sldId id="1750" r:id="rId109"/>
    <p:sldId id="1581" r:id="rId110"/>
    <p:sldId id="1556" r:id="rId111"/>
    <p:sldId id="1589" r:id="rId112"/>
    <p:sldId id="1590" r:id="rId113"/>
    <p:sldId id="1591" r:id="rId114"/>
    <p:sldId id="1557" r:id="rId115"/>
    <p:sldId id="1560" r:id="rId116"/>
    <p:sldId id="1621" r:id="rId117"/>
    <p:sldId id="1660" r:id="rId118"/>
    <p:sldId id="1657" r:id="rId119"/>
    <p:sldId id="1658" r:id="rId120"/>
    <p:sldId id="1661" r:id="rId121"/>
    <p:sldId id="1669" r:id="rId122"/>
    <p:sldId id="1670" r:id="rId123"/>
    <p:sldId id="1664" r:id="rId124"/>
    <p:sldId id="1659" r:id="rId125"/>
    <p:sldId id="1668" r:id="rId126"/>
    <p:sldId id="1559" r:id="rId127"/>
    <p:sldId id="1561" r:id="rId128"/>
    <p:sldId id="1656" r:id="rId129"/>
    <p:sldId id="1562" r:id="rId130"/>
    <p:sldId id="1587" r:id="rId131"/>
    <p:sldId id="1594" r:id="rId132"/>
    <p:sldId id="1595" r:id="rId133"/>
    <p:sldId id="1637" r:id="rId134"/>
    <p:sldId id="1638" r:id="rId135"/>
    <p:sldId id="1639" r:id="rId136"/>
    <p:sldId id="1640" r:id="rId137"/>
    <p:sldId id="1646" r:id="rId138"/>
    <p:sldId id="1647" r:id="rId139"/>
    <p:sldId id="1648" r:id="rId140"/>
    <p:sldId id="1652" r:id="rId141"/>
    <p:sldId id="1653" r:id="rId142"/>
    <p:sldId id="1654" r:id="rId143"/>
    <p:sldId id="1655" r:id="rId144"/>
  </p:sldIdLst>
  <p:sldSz cx="9144000" cy="6858000" type="screen4x3"/>
  <p:notesSz cx="6858000" cy="9144000"/>
  <p:custDataLst>
    <p:tags r:id="rId1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6600"/>
    <a:srgbClr val="9900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4" autoAdjust="0"/>
    <p:restoredTop sz="94874" autoAdjust="0"/>
  </p:normalViewPr>
  <p:slideViewPr>
    <p:cSldViewPr>
      <p:cViewPr varScale="1">
        <p:scale>
          <a:sx n="110" d="100"/>
          <a:sy n="110" d="100"/>
        </p:scale>
        <p:origin x="1536" y="184"/>
      </p:cViewPr>
      <p:guideLst/>
    </p:cSldViewPr>
  </p:slideViewPr>
  <p:outlineViewPr>
    <p:cViewPr>
      <p:scale>
        <a:sx n="33" d="100"/>
        <a:sy n="33" d="100"/>
      </p:scale>
      <p:origin x="0" y="14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theme" Target="theme/theme1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tags" Target="tags/tag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281C531-1F6B-439F-8A72-813C4B35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6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81C531-1F6B-439F-8A72-813C4B35767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5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81C531-1F6B-439F-8A72-813C4B357677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C5565-E561-4F82-9078-9D034324B4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2F372-2D0F-40B4-AED7-27E4BD80DE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70BB87-443B-4250-BF28-89200D3553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37C30-DB20-494D-A3A7-EF1836FDFB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35C03-E648-42E6-B21C-5C129E5814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E54D4-BB7F-4AFE-AAA5-A692A2CDB4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B48C5-265C-40E3-8A19-14F758D241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D2665-87B3-4623-84B2-E077EF4165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23EA1-2752-4257-8CF3-B4FC47D33F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8A1C1C-3AF0-4CCC-B058-A5DB65752A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EB980-28E8-4B96-97BC-E75BCEB538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39AC0-9A5E-413F-A365-B4031EB018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5E54D4-BB7F-4AFE-AAA5-A692A2CDB4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emf"/><Relationship Id="rId1" Type="http://schemas.openxmlformats.org/officeDocument/2006/relationships/slideLayout" Target="../slideLayouts/slideLayout8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8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emf"/><Relationship Id="rId2" Type="http://schemas.openxmlformats.org/officeDocument/2006/relationships/image" Target="../media/image17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9.emf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80.emf"/><Relationship Id="rId1" Type="http://schemas.openxmlformats.org/officeDocument/2006/relationships/slideLayout" Target="../slideLayouts/slideLayout8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emf"/><Relationship Id="rId2" Type="http://schemas.openxmlformats.org/officeDocument/2006/relationships/image" Target="../media/image18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8.emf"/><Relationship Id="rId5" Type="http://schemas.openxmlformats.org/officeDocument/2006/relationships/image" Target="../media/image153.emf"/><Relationship Id="rId4" Type="http://schemas.openxmlformats.org/officeDocument/2006/relationships/image" Target="../media/image183.emf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8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emf"/><Relationship Id="rId2" Type="http://schemas.openxmlformats.org/officeDocument/2006/relationships/image" Target="../media/image185.emf"/><Relationship Id="rId1" Type="http://schemas.openxmlformats.org/officeDocument/2006/relationships/slideLayout" Target="../slideLayouts/slideLayout8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1.emf"/><Relationship Id="rId5" Type="http://schemas.openxmlformats.org/officeDocument/2006/relationships/image" Target="../media/image190.emf"/><Relationship Id="rId4" Type="http://schemas.openxmlformats.org/officeDocument/2006/relationships/image" Target="../media/image189.e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4.e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emf"/><Relationship Id="rId2" Type="http://schemas.openxmlformats.org/officeDocument/2006/relationships/image" Target="../media/image195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9.emf"/><Relationship Id="rId5" Type="http://schemas.openxmlformats.org/officeDocument/2006/relationships/image" Target="../media/image198.emf"/><Relationship Id="rId4" Type="http://schemas.openxmlformats.org/officeDocument/2006/relationships/image" Target="../media/image197.png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emf"/><Relationship Id="rId1" Type="http://schemas.openxmlformats.org/officeDocument/2006/relationships/slideLayout" Target="../slideLayouts/slideLayout8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4.emf"/><Relationship Id="rId4" Type="http://schemas.openxmlformats.org/officeDocument/2006/relationships/image" Target="../media/image203.e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emf"/><Relationship Id="rId2" Type="http://schemas.openxmlformats.org/officeDocument/2006/relationships/image" Target="../media/image205.emf"/><Relationship Id="rId1" Type="http://schemas.openxmlformats.org/officeDocument/2006/relationships/slideLayout" Target="../slideLayouts/slideLayout8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emf"/><Relationship Id="rId2" Type="http://schemas.openxmlformats.org/officeDocument/2006/relationships/image" Target="../media/image207.emf"/><Relationship Id="rId1" Type="http://schemas.openxmlformats.org/officeDocument/2006/relationships/slideLayout" Target="../slideLayouts/slideLayout8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2" Type="http://schemas.openxmlformats.org/officeDocument/2006/relationships/image" Target="../media/image209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emf"/><Relationship Id="rId2" Type="http://schemas.openxmlformats.org/officeDocument/2006/relationships/image" Target="../media/image212.emf"/><Relationship Id="rId1" Type="http://schemas.openxmlformats.org/officeDocument/2006/relationships/slideLayout" Target="../slideLayouts/slideLayout8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jpg"/><Relationship Id="rId1" Type="http://schemas.openxmlformats.org/officeDocument/2006/relationships/slideLayout" Target="../slideLayouts/slideLayout8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emf"/><Relationship Id="rId2" Type="http://schemas.openxmlformats.org/officeDocument/2006/relationships/image" Target="../media/image215.emf"/><Relationship Id="rId1" Type="http://schemas.openxmlformats.org/officeDocument/2006/relationships/slideLayout" Target="../slideLayouts/slideLayout8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8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emf"/><Relationship Id="rId2" Type="http://schemas.openxmlformats.org/officeDocument/2006/relationships/image" Target="../media/image218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0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8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emf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4.emf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8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emf"/><Relationship Id="rId2" Type="http://schemas.openxmlformats.org/officeDocument/2006/relationships/image" Target="../media/image226.emf"/><Relationship Id="rId1" Type="http://schemas.openxmlformats.org/officeDocument/2006/relationships/slideLayout" Target="../slideLayouts/slideLayout8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emf"/><Relationship Id="rId2" Type="http://schemas.openxmlformats.org/officeDocument/2006/relationships/image" Target="../media/image22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1.png"/><Relationship Id="rId4" Type="http://schemas.openxmlformats.org/officeDocument/2006/relationships/image" Target="../media/image230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emf"/><Relationship Id="rId2" Type="http://schemas.openxmlformats.org/officeDocument/2006/relationships/image" Target="../media/image22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1.png"/><Relationship Id="rId4" Type="http://schemas.openxmlformats.org/officeDocument/2006/relationships/image" Target="../media/image230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emf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4.emf"/><Relationship Id="rId4" Type="http://schemas.openxmlformats.org/officeDocument/2006/relationships/image" Target="../media/image233.emf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emf"/><Relationship Id="rId2" Type="http://schemas.openxmlformats.org/officeDocument/2006/relationships/image" Target="../media/image235.emf"/><Relationship Id="rId1" Type="http://schemas.openxmlformats.org/officeDocument/2006/relationships/slideLayout" Target="../slideLayouts/slideLayout8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emf"/><Relationship Id="rId2" Type="http://schemas.openxmlformats.org/officeDocument/2006/relationships/image" Target="../media/image23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9.emf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emf"/><Relationship Id="rId2" Type="http://schemas.openxmlformats.org/officeDocument/2006/relationships/image" Target="../media/image240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4.emf"/><Relationship Id="rId5" Type="http://schemas.openxmlformats.org/officeDocument/2006/relationships/image" Target="../media/image243.emf"/><Relationship Id="rId4" Type="http://schemas.openxmlformats.org/officeDocument/2006/relationships/image" Target="../media/image242.emf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emf"/><Relationship Id="rId2" Type="http://schemas.openxmlformats.org/officeDocument/2006/relationships/image" Target="../media/image245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7" Type="http://schemas.openxmlformats.org/officeDocument/2006/relationships/image" Target="../media/image64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501.02614" TargetMode="Externa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7" Type="http://schemas.openxmlformats.org/officeDocument/2006/relationships/image" Target="../media/image96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emf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image" Target="../media/image33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7" Type="http://schemas.openxmlformats.org/officeDocument/2006/relationships/image" Target="../media/image104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emf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7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2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9.emf"/><Relationship Id="rId4" Type="http://schemas.openxmlformats.org/officeDocument/2006/relationships/image" Target="../media/image118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7.emf"/><Relationship Id="rId4" Type="http://schemas.openxmlformats.org/officeDocument/2006/relationships/image" Target="../media/image126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image" Target="../media/image128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0.e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image" Target="../media/image135.emf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emf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2" Type="http://schemas.openxmlformats.org/officeDocument/2006/relationships/image" Target="../media/image139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2.emf"/><Relationship Id="rId4" Type="http://schemas.openxmlformats.org/officeDocument/2006/relationships/image" Target="../media/image141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2" Type="http://schemas.openxmlformats.org/officeDocument/2006/relationships/image" Target="../media/image144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6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7" Type="http://schemas.openxmlformats.org/officeDocument/2006/relationships/image" Target="../media/image148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7.emf"/><Relationship Id="rId5" Type="http://schemas.openxmlformats.org/officeDocument/2006/relationships/image" Target="../media/image104.emf"/><Relationship Id="rId4" Type="http://schemas.openxmlformats.org/officeDocument/2006/relationships/image" Target="../media/image95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2.emf"/><Relationship Id="rId5" Type="http://schemas.openxmlformats.org/officeDocument/2006/relationships/image" Target="../media/image151.emf"/><Relationship Id="rId4" Type="http://schemas.openxmlformats.org/officeDocument/2006/relationships/image" Target="../media/image150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image" Target="../media/image153.emf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emf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emf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emf"/><Relationship Id="rId2" Type="http://schemas.openxmlformats.org/officeDocument/2006/relationships/image" Target="../media/image157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emf"/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2.emf"/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emf"/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emf"/><Relationship Id="rId1" Type="http://schemas.openxmlformats.org/officeDocument/2006/relationships/slideLayout" Target="../slideLayouts/slideLayout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emf"/><Relationship Id="rId2" Type="http://schemas.openxmlformats.org/officeDocument/2006/relationships/image" Target="../media/image166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8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emf"/><Relationship Id="rId2" Type="http://schemas.openxmlformats.org/officeDocument/2006/relationships/image" Target="../media/image169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1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emf"/><Relationship Id="rId2" Type="http://schemas.openxmlformats.org/officeDocument/2006/relationships/image" Target="../media/image17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83820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JT gravity in </a:t>
            </a:r>
            <a:r>
              <a:rPr lang="en-US" sz="4000" dirty="0" err="1">
                <a:solidFill>
                  <a:srgbClr val="FF0000"/>
                </a:solidFill>
              </a:rPr>
              <a:t>deSitter</a:t>
            </a:r>
            <a:r>
              <a:rPr lang="en-US" sz="4000" dirty="0">
                <a:solidFill>
                  <a:srgbClr val="FF0000"/>
                </a:solidFill>
              </a:rPr>
              <a:t> Space and Its Extensions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3048000"/>
            <a:ext cx="815340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Sandip Trivedi </a:t>
            </a:r>
          </a:p>
          <a:p>
            <a:pPr algn="ctr"/>
            <a:endParaRPr lang="en-US" dirty="0"/>
          </a:p>
          <a:p>
            <a:pPr algn="ctr"/>
            <a:r>
              <a:rPr lang="en-US" sz="3200" dirty="0"/>
              <a:t>Tata Institute of Fundamental Research</a:t>
            </a:r>
          </a:p>
        </p:txBody>
      </p:sp>
      <p:pic>
        <p:nvPicPr>
          <p:cNvPr id="4" name="Picture 3" descr="tifrlog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86"/>
          <a:stretch/>
        </p:blipFill>
        <p:spPr>
          <a:xfrm>
            <a:off x="3505200" y="5181600"/>
            <a:ext cx="1982124" cy="11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6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029CB6-2E3C-4E47-B742-F76CF55FD59F}"/>
              </a:ext>
            </a:extLst>
          </p:cNvPr>
          <p:cNvSpPr txBox="1"/>
          <p:nvPr/>
        </p:nvSpPr>
        <p:spPr>
          <a:xfrm>
            <a:off x="762000" y="609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JT </a:t>
            </a:r>
            <a:r>
              <a:rPr lang="en-US" u="sng" dirty="0" err="1">
                <a:solidFill>
                  <a:srgbClr val="FF0000"/>
                </a:solidFill>
              </a:rPr>
              <a:t>deSitter</a:t>
            </a:r>
            <a:r>
              <a:rPr lang="en-US" u="sng" dirty="0">
                <a:solidFill>
                  <a:srgbClr val="FF0000"/>
                </a:solidFill>
              </a:rPr>
              <a:t> gravity: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01808A-EDB3-764D-A5D3-4DE320648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" y="1905000"/>
            <a:ext cx="8509000" cy="101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35C1C0-20E1-2F4B-A413-07D98A9D0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3506471"/>
            <a:ext cx="25400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CAFDE0-1854-714C-9641-3D683F505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00" y="4511042"/>
            <a:ext cx="304800" cy="342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7BE0D8-820C-3244-B9A0-9D1FD165E5D6}"/>
              </a:ext>
            </a:extLst>
          </p:cNvPr>
          <p:cNvSpPr txBox="1"/>
          <p:nvPr/>
        </p:nvSpPr>
        <p:spPr>
          <a:xfrm>
            <a:off x="1143000" y="341004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</a:t>
            </a:r>
            <a:r>
              <a:rPr lang="en-US" dirty="0" err="1"/>
              <a:t>Dilaton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3BDD8-B85C-614A-A8F2-E971000402EC}"/>
              </a:ext>
            </a:extLst>
          </p:cNvPr>
          <p:cNvSpPr txBox="1"/>
          <p:nvPr/>
        </p:nvSpPr>
        <p:spPr>
          <a:xfrm>
            <a:off x="1131570" y="4359326"/>
            <a:ext cx="75298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Only Scale,  &gt;0.</a:t>
            </a:r>
          </a:p>
          <a:p>
            <a:r>
              <a:rPr lang="en-US" dirty="0"/>
              <a:t>Set =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9A9B68-2B5B-DC4A-B264-2071C4603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" y="5859842"/>
            <a:ext cx="1003300" cy="469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90705E-843B-F447-977D-A403E29FFF3B}"/>
              </a:ext>
            </a:extLst>
          </p:cNvPr>
          <p:cNvSpPr txBox="1"/>
          <p:nvPr/>
        </p:nvSpPr>
        <p:spPr>
          <a:xfrm>
            <a:off x="1676400" y="5801691"/>
            <a:ext cx="698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GH Boundary term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E932BE-D80E-0741-8B4B-32CE4095E1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6280" y="3628708"/>
            <a:ext cx="647700" cy="406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D54ECA-5873-954F-AD56-B03CB71F0D0B}"/>
              </a:ext>
            </a:extLst>
          </p:cNvPr>
          <p:cNvSpPr txBox="1"/>
          <p:nvPr/>
        </p:nvSpPr>
        <p:spPr>
          <a:xfrm>
            <a:off x="5410200" y="3412808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Dimensionless</a:t>
            </a:r>
          </a:p>
        </p:txBody>
      </p:sp>
    </p:spTree>
    <p:extLst>
      <p:ext uri="{BB962C8B-B14F-4D97-AF65-F5344CB8AC3E}">
        <p14:creationId xmlns:p14="http://schemas.microsoft.com/office/powerpoint/2010/main" val="598604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3BCC11-228E-525E-8838-6DD266E7319F}"/>
              </a:ext>
            </a:extLst>
          </p:cNvPr>
          <p:cNvSpPr txBox="1"/>
          <p:nvPr/>
        </p:nvSpPr>
        <p:spPr>
          <a:xfrm>
            <a:off x="228600" y="1533435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finite rank case corrections would set in when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7BEF30-4C99-4FF5-FCC0-05B3BFEAE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685" y="2940661"/>
            <a:ext cx="1841500" cy="104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E13C8E-65BC-B488-2B39-21758D67F023}"/>
              </a:ext>
            </a:extLst>
          </p:cNvPr>
          <p:cNvSpPr txBox="1"/>
          <p:nvPr/>
        </p:nvSpPr>
        <p:spPr>
          <a:xfrm>
            <a:off x="381000" y="4724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These will need to be understood as corrections in JT theory.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B0249-D63A-33DE-C631-3FB11C51FEE0}"/>
              </a:ext>
            </a:extLst>
          </p:cNvPr>
          <p:cNvSpPr txBox="1"/>
          <p:nvPr/>
        </p:nvSpPr>
        <p:spPr>
          <a:xfrm>
            <a:off x="381000" y="30480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The comments on Holography are very preliminary</a:t>
            </a:r>
          </a:p>
        </p:txBody>
      </p:sp>
    </p:spTree>
    <p:extLst>
      <p:ext uri="{BB962C8B-B14F-4D97-AF65-F5344CB8AC3E}">
        <p14:creationId xmlns:p14="http://schemas.microsoft.com/office/powerpoint/2010/main" val="383601542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672532-2856-91AE-0CC3-CF6303DEA688}"/>
              </a:ext>
            </a:extLst>
          </p:cNvPr>
          <p:cNvSpPr txBox="1"/>
          <p:nvPr/>
        </p:nvSpPr>
        <p:spPr>
          <a:xfrm>
            <a:off x="228599" y="228600"/>
            <a:ext cx="8381999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F9753F-B92F-E4EE-C7C2-6C016A618B1F}"/>
              </a:ext>
            </a:extLst>
          </p:cNvPr>
          <p:cNvSpPr txBox="1"/>
          <p:nvPr/>
        </p:nvSpPr>
        <p:spPr>
          <a:xfrm>
            <a:off x="210273" y="1066800"/>
            <a:ext cx="8382000" cy="50783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Canonical </a:t>
            </a:r>
            <a:r>
              <a:rPr lang="en-US" dirty="0" err="1">
                <a:solidFill>
                  <a:srgbClr val="C00000"/>
                </a:solidFill>
              </a:rPr>
              <a:t>quantisation</a:t>
            </a:r>
            <a:r>
              <a:rPr lang="en-US" dirty="0">
                <a:solidFill>
                  <a:srgbClr val="C00000"/>
                </a:solidFill>
              </a:rPr>
              <a:t> revealed an infinite number of physical states.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Suggests that states other than the </a:t>
            </a:r>
            <a:r>
              <a:rPr lang="en-US" dirty="0" err="1"/>
              <a:t>Hartle</a:t>
            </a:r>
            <a:r>
              <a:rPr lang="en-US" dirty="0"/>
              <a:t> Hawking state should  be given further  attention in Cosmology.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Better Path Integral understanding of these states would be helpful</a:t>
            </a:r>
          </a:p>
        </p:txBody>
      </p:sp>
    </p:spTree>
    <p:extLst>
      <p:ext uri="{BB962C8B-B14F-4D97-AF65-F5344CB8AC3E}">
        <p14:creationId xmlns:p14="http://schemas.microsoft.com/office/powerpoint/2010/main" val="78230685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0E896F-34F4-96B5-7189-017E93D8D571}"/>
              </a:ext>
            </a:extLst>
          </p:cNvPr>
          <p:cNvSpPr txBox="1"/>
          <p:nvPr/>
        </p:nvSpPr>
        <p:spPr>
          <a:xfrm>
            <a:off x="229563" y="457200"/>
            <a:ext cx="853343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477880-0672-71ED-1DF0-E1522C2A657C}"/>
              </a:ext>
            </a:extLst>
          </p:cNvPr>
          <p:cNvSpPr txBox="1"/>
          <p:nvPr/>
        </p:nvSpPr>
        <p:spPr>
          <a:xfrm>
            <a:off x="229564" y="1371600"/>
            <a:ext cx="8533435" cy="2862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Holographic correspondence needs to be better understood. 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Including the possibility of accounting for </a:t>
            </a:r>
            <a:r>
              <a:rPr lang="en-US" dirty="0" err="1"/>
              <a:t>deSitter</a:t>
            </a:r>
            <a:r>
              <a:rPr lang="en-US" dirty="0"/>
              <a:t> entropy.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3E97D-1A1F-DBCF-9FE1-1629199DF1FA}"/>
              </a:ext>
            </a:extLst>
          </p:cNvPr>
          <p:cNvSpPr txBox="1"/>
          <p:nvPr/>
        </p:nvSpPr>
        <p:spPr>
          <a:xfrm>
            <a:off x="240172" y="4724400"/>
            <a:ext cx="853343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Need to go beyond 2 dimensions</a:t>
            </a:r>
          </a:p>
        </p:txBody>
      </p:sp>
    </p:spTree>
    <p:extLst>
      <p:ext uri="{BB962C8B-B14F-4D97-AF65-F5344CB8AC3E}">
        <p14:creationId xmlns:p14="http://schemas.microsoft.com/office/powerpoint/2010/main" val="202183873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F4FC34-1FAF-4C28-7CE4-71AB0CEA7123}"/>
              </a:ext>
            </a:extLst>
          </p:cNvPr>
          <p:cNvSpPr txBox="1"/>
          <p:nvPr/>
        </p:nvSpPr>
        <p:spPr>
          <a:xfrm>
            <a:off x="914400" y="609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Several Directions For the Future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832866-15C2-80AB-9F60-ED4AAC11B01F}"/>
              </a:ext>
            </a:extLst>
          </p:cNvPr>
          <p:cNvSpPr txBox="1"/>
          <p:nvPr/>
        </p:nvSpPr>
        <p:spPr>
          <a:xfrm>
            <a:off x="950495" y="16002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Perhaps Time Will Tell! </a:t>
            </a:r>
          </a:p>
        </p:txBody>
      </p:sp>
      <p:pic>
        <p:nvPicPr>
          <p:cNvPr id="8" name="Picture 4" descr="balloonuniverselarge">
            <a:extLst>
              <a:ext uri="{FF2B5EF4-FFF2-40B4-BE49-F238E27FC236}">
                <a16:creationId xmlns:a16="http://schemas.microsoft.com/office/drawing/2014/main" id="{FC036967-A963-43A8-F6B9-2F55ED85F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3961" t="4710" r="13280" b="10501"/>
          <a:stretch>
            <a:fillRect/>
          </a:stretch>
        </p:blipFill>
        <p:spPr>
          <a:xfrm>
            <a:off x="2628901" y="2377414"/>
            <a:ext cx="3276600" cy="37650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736166-0882-DACF-596E-9DABB864A41E}"/>
              </a:ext>
            </a:extLst>
          </p:cNvPr>
          <p:cNvSpPr txBox="1"/>
          <p:nvPr/>
        </p:nvSpPr>
        <p:spPr>
          <a:xfrm>
            <a:off x="2760246" y="4454691"/>
            <a:ext cx="19838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i-IN" sz="2800" dirty="0"/>
              <a:t>धन्यवाद</a:t>
            </a:r>
            <a:endParaRPr 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461F13-87FF-B9F9-CF1D-AB0DD35CB73D}"/>
              </a:ext>
            </a:extLst>
          </p:cNvPr>
          <p:cNvSpPr txBox="1"/>
          <p:nvPr/>
        </p:nvSpPr>
        <p:spPr>
          <a:xfrm>
            <a:off x="3324553" y="5289512"/>
            <a:ext cx="1241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Khublai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980C97-373E-1B94-3C24-1F531F0F88E4}"/>
              </a:ext>
            </a:extLst>
          </p:cNvPr>
          <p:cNvSpPr txBox="1"/>
          <p:nvPr/>
        </p:nvSpPr>
        <p:spPr>
          <a:xfrm>
            <a:off x="4274084" y="4068177"/>
            <a:ext cx="1257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n-IN" sz="2400" dirty="0"/>
              <a:t>ধন্যবাদ</a:t>
            </a:r>
            <a:endParaRPr lang="en-US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6297AD-41FD-AC72-0AC9-DB6E92A2C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507316"/>
            <a:ext cx="1862138" cy="17526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F3C3CE6-29F2-199B-98C7-A035B6FEA382}"/>
              </a:ext>
            </a:extLst>
          </p:cNvPr>
          <p:cNvSpPr txBox="1"/>
          <p:nvPr/>
        </p:nvSpPr>
        <p:spPr>
          <a:xfrm>
            <a:off x="6705600" y="4388974"/>
            <a:ext cx="1983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780 living languages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1410E3-75AA-E8ED-EA51-6616C8FA614F}"/>
              </a:ext>
            </a:extLst>
          </p:cNvPr>
          <p:cNvSpPr txBox="1"/>
          <p:nvPr/>
        </p:nvSpPr>
        <p:spPr>
          <a:xfrm>
            <a:off x="4316449" y="4472808"/>
            <a:ext cx="1339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CF9147-FE00-314D-A6A6-D4DC0CD64679}"/>
              </a:ext>
            </a:extLst>
          </p:cNvPr>
          <p:cNvSpPr txBox="1"/>
          <p:nvPr/>
        </p:nvSpPr>
        <p:spPr>
          <a:xfrm>
            <a:off x="2796253" y="3046426"/>
            <a:ext cx="2941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0" i="0">
                <a:solidFill>
                  <a:srgbClr val="1F1F1F"/>
                </a:solidFill>
                <a:effectLst/>
                <a:latin typeface="Google Sans"/>
              </a:rPr>
              <a:t>ありがとう ございます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9D60FF-3650-84DF-3755-DEFA662C3A2D}"/>
              </a:ext>
            </a:extLst>
          </p:cNvPr>
          <p:cNvSpPr txBox="1"/>
          <p:nvPr/>
        </p:nvSpPr>
        <p:spPr>
          <a:xfrm>
            <a:off x="3752159" y="3576310"/>
            <a:ext cx="2438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e-IN" sz="2400" dirty="0"/>
              <a:t>ధన్యవాదాలు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EC4677-D649-9E05-74A9-F1CB40D7425A}"/>
              </a:ext>
            </a:extLst>
          </p:cNvPr>
          <p:cNvSpPr txBox="1"/>
          <p:nvPr/>
        </p:nvSpPr>
        <p:spPr>
          <a:xfrm>
            <a:off x="2760246" y="3874238"/>
            <a:ext cx="2438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or-IN" sz="2400" b="0" i="0" dirty="0">
                <a:solidFill>
                  <a:srgbClr val="001D35"/>
                </a:solidFill>
                <a:effectLst/>
                <a:latin typeface="Google Sans"/>
              </a:rPr>
              <a:t>ଧନ୍ୟବାଦ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877641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BBE96B-60E0-A5F1-D99E-F179DB19784A}"/>
              </a:ext>
            </a:extLst>
          </p:cNvPr>
          <p:cNvSpPr txBox="1"/>
          <p:nvPr/>
        </p:nvSpPr>
        <p:spPr>
          <a:xfrm>
            <a:off x="137561" y="7944"/>
            <a:ext cx="8854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Holography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941D1-586D-0BC8-7B63-CF5052AF0CC7}"/>
              </a:ext>
            </a:extLst>
          </p:cNvPr>
          <p:cNvSpPr txBox="1"/>
          <p:nvPr/>
        </p:nvSpPr>
        <p:spPr>
          <a:xfrm>
            <a:off x="273518" y="778754"/>
            <a:ext cx="8718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Hartle</a:t>
            </a:r>
            <a:r>
              <a:rPr lang="en-US" sz="3200" dirty="0">
                <a:solidFill>
                  <a:srgbClr val="FF0000"/>
                </a:solidFill>
              </a:rPr>
              <a:t> Hawking State (Expanding Branch) </a:t>
            </a:r>
          </a:p>
          <a:p>
            <a:endParaRPr lang="en-US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09655B-2AFF-07EC-CB65-CDEB7FC4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58" y="2597447"/>
            <a:ext cx="7772400" cy="9198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4EA38F-EC10-5766-37B6-95D94459ADE9}"/>
              </a:ext>
            </a:extLst>
          </p:cNvPr>
          <p:cNvSpPr txBox="1"/>
          <p:nvPr/>
        </p:nvSpPr>
        <p:spPr>
          <a:xfrm>
            <a:off x="2003258" y="4323501"/>
            <a:ext cx="5105400" cy="1261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Density of states of Do</a:t>
            </a:r>
            <a:r>
              <a:rPr lang="en-US" sz="2400" dirty="0"/>
              <a:t>uble Scaled Matrix Model with Energy E=M.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0AF707-2DF8-2343-66D1-0EE17F9CDF61}"/>
              </a:ext>
            </a:extLst>
          </p:cNvPr>
          <p:cNvSpPr/>
          <p:nvPr/>
        </p:nvSpPr>
        <p:spPr>
          <a:xfrm>
            <a:off x="7696201" y="2408763"/>
            <a:ext cx="1110113" cy="104075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D4A920-E686-6243-F862-C04B7922974A}"/>
              </a:ext>
            </a:extLst>
          </p:cNvPr>
          <p:cNvCxnSpPr>
            <a:cxnSpLocks/>
          </p:cNvCxnSpPr>
          <p:nvPr/>
        </p:nvCxnSpPr>
        <p:spPr>
          <a:xfrm flipV="1">
            <a:off x="8076397" y="3381214"/>
            <a:ext cx="304800" cy="465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837297C-5AB1-F8BE-EAAC-A71C0FA3F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9079" y="3886200"/>
            <a:ext cx="847590" cy="3390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55B6987-953D-4D1F-C5CA-B86AAC80C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736" y="4223632"/>
            <a:ext cx="853440" cy="49632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8AA3521-1798-B2FB-E1E2-67371D1A7BE5}"/>
              </a:ext>
            </a:extLst>
          </p:cNvPr>
          <p:cNvSpPr txBox="1"/>
          <p:nvPr/>
        </p:nvSpPr>
        <p:spPr>
          <a:xfrm>
            <a:off x="7696201" y="3729270"/>
            <a:ext cx="1295399" cy="11884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6F5C186-09BE-F6AD-C51A-C53F882621BF}"/>
              </a:ext>
            </a:extLst>
          </p:cNvPr>
          <p:cNvCxnSpPr>
            <a:cxnSpLocks/>
          </p:cNvCxnSpPr>
          <p:nvPr/>
        </p:nvCxnSpPr>
        <p:spPr>
          <a:xfrm flipV="1">
            <a:off x="6265246" y="3788619"/>
            <a:ext cx="419100" cy="543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Left Brace 4">
            <a:extLst>
              <a:ext uri="{FF2B5EF4-FFF2-40B4-BE49-F238E27FC236}">
                <a16:creationId xmlns:a16="http://schemas.microsoft.com/office/drawing/2014/main" id="{07537F0B-2B12-F891-D697-B35C3E905B3E}"/>
              </a:ext>
            </a:extLst>
          </p:cNvPr>
          <p:cNvSpPr/>
          <p:nvPr/>
        </p:nvSpPr>
        <p:spPr>
          <a:xfrm rot="16200000">
            <a:off x="6363526" y="2917681"/>
            <a:ext cx="641641" cy="129539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30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9184E7-59AF-599F-5B58-FC73917766BC}"/>
              </a:ext>
            </a:extLst>
          </p:cNvPr>
          <p:cNvSpPr txBox="1"/>
          <p:nvPr/>
        </p:nvSpPr>
        <p:spPr>
          <a:xfrm>
            <a:off x="762000" y="5334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Perhaps not surprising since the HH state wave function can be obtained by analytic continuation from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D8B4FF-8375-4EC7-1916-3F4C69804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860605"/>
            <a:ext cx="13462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90E5AA-EF6C-2BE8-288B-E343E2B98D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0" t="33194" r="4052" b="26287"/>
          <a:stretch/>
        </p:blipFill>
        <p:spPr>
          <a:xfrm>
            <a:off x="2514600" y="2301362"/>
            <a:ext cx="2767922" cy="307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6386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CEA27A-56DA-4B96-F2D1-E65CD1C27416}"/>
              </a:ext>
            </a:extLst>
          </p:cNvPr>
          <p:cNvSpPr txBox="1"/>
          <p:nvPr/>
        </p:nvSpPr>
        <p:spPr>
          <a:xfrm>
            <a:off x="609600" y="304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about other states?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6FC448-446C-8926-A31B-2305CC727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126296"/>
            <a:ext cx="4876800" cy="1066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654F32-FAD4-81E6-D838-62CA46B60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411150"/>
            <a:ext cx="1765300" cy="46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E16F18-E373-8B32-BB4D-822F9191E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547301"/>
            <a:ext cx="4635500" cy="46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4A8CD6-A040-11B1-3DBD-70E52C2165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314" y="3490180"/>
            <a:ext cx="6870700" cy="622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82E51A-D234-DCB4-6F8D-7E9556C1BE43}"/>
              </a:ext>
            </a:extLst>
          </p:cNvPr>
          <p:cNvSpPr txBox="1"/>
          <p:nvPr/>
        </p:nvSpPr>
        <p:spPr>
          <a:xfrm>
            <a:off x="609600" y="5867400"/>
            <a:ext cx="7376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(Similarly for contracting branch)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F5850A-09E6-9127-DF4D-2F026A2AC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43" y="4314285"/>
            <a:ext cx="58547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1002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457200" y="951492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Canonically </a:t>
            </a:r>
            <a:r>
              <a:rPr lang="en-US" dirty="0" err="1"/>
              <a:t>quantising</a:t>
            </a:r>
            <a:r>
              <a:rPr lang="en-US" dirty="0"/>
              <a:t> JT theory in the single universe sector suppresses topology change,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9A495-3929-7E41-3F70-D93ED5315ADB}"/>
              </a:ext>
            </a:extLst>
          </p:cNvPr>
          <p:cNvSpPr txBox="1"/>
          <p:nvPr/>
        </p:nvSpPr>
        <p:spPr>
          <a:xfrm>
            <a:off x="2971800" y="3136680"/>
            <a:ext cx="4926605" cy="13849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Topology counting parameter </a:t>
            </a:r>
          </a:p>
          <a:p>
            <a:r>
              <a:rPr lang="en-US" sz="2800" dirty="0"/>
              <a:t>in JT, which corresponds</a:t>
            </a:r>
          </a:p>
          <a:p>
            <a:r>
              <a:rPr lang="en-US" sz="2800" dirty="0"/>
              <a:t> to higher dim entropy.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4457EE-2CBB-0DA8-C309-902251307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180785"/>
            <a:ext cx="1765300" cy="4191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722F169-CE01-A9E3-8B22-F5688652F48A}"/>
              </a:ext>
            </a:extLst>
          </p:cNvPr>
          <p:cNvSpPr/>
          <p:nvPr/>
        </p:nvSpPr>
        <p:spPr>
          <a:xfrm>
            <a:off x="3962400" y="2057400"/>
            <a:ext cx="914400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AFA9FB-F295-6B78-A82F-F91D81B81927}"/>
              </a:ext>
            </a:extLst>
          </p:cNvPr>
          <p:cNvCxnSpPr/>
          <p:nvPr/>
        </p:nvCxnSpPr>
        <p:spPr>
          <a:xfrm flipH="1">
            <a:off x="4191000" y="2895600"/>
            <a:ext cx="152400" cy="241080"/>
          </a:xfrm>
          <a:prstGeom prst="straightConnector1">
            <a:avLst/>
          </a:prstGeom>
          <a:ln w="34925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34528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228600" y="1023859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 JT theory there is a topology counting Parameter      , which corresponds to higher dimensional entropy.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61DE6D-ACBB-0F06-4E07-F8FD224D4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752600"/>
            <a:ext cx="431800" cy="406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729B1E-CD92-AB3A-0747-7E2AF1BE63D3}"/>
              </a:ext>
            </a:extLst>
          </p:cNvPr>
          <p:cNvSpPr txBox="1"/>
          <p:nvPr/>
        </p:nvSpPr>
        <p:spPr>
          <a:xfrm>
            <a:off x="304800" y="3429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in the Single Universe sector corresponds to taking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FBCCF3-E6EA-5DEF-5928-543C17764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114800"/>
            <a:ext cx="1612900" cy="406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C5EC08-95E1-0BD8-9065-3EAA2228D6BD}"/>
              </a:ext>
            </a:extLst>
          </p:cNvPr>
          <p:cNvSpPr txBox="1"/>
          <p:nvPr/>
        </p:nvSpPr>
        <p:spPr>
          <a:xfrm>
            <a:off x="228600" y="51816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Perhaps not surprisingly then we found an infinite number of states. </a:t>
            </a:r>
          </a:p>
        </p:txBody>
      </p:sp>
    </p:spTree>
    <p:extLst>
      <p:ext uri="{BB962C8B-B14F-4D97-AF65-F5344CB8AC3E}">
        <p14:creationId xmlns:p14="http://schemas.microsoft.com/office/powerpoint/2010/main" val="215884304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8DCC64-B688-2144-A246-FDA0F0CFF5F6}"/>
              </a:ext>
            </a:extLst>
          </p:cNvPr>
          <p:cNvSpPr txBox="1"/>
          <p:nvPr/>
        </p:nvSpPr>
        <p:spPr>
          <a:xfrm>
            <a:off x="1714500" y="2667000"/>
            <a:ext cx="598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Thank you!</a:t>
            </a:r>
          </a:p>
        </p:txBody>
      </p:sp>
      <p:pic>
        <p:nvPicPr>
          <p:cNvPr id="3" name="Picture 4" descr="balloonuniverselarge">
            <a:extLst>
              <a:ext uri="{FF2B5EF4-FFF2-40B4-BE49-F238E27FC236}">
                <a16:creationId xmlns:a16="http://schemas.microsoft.com/office/drawing/2014/main" id="{37875F7A-F89C-C775-23A5-0F735398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3961" t="4710" r="13280" b="10501"/>
          <a:stretch>
            <a:fillRect/>
          </a:stretch>
        </p:blipFill>
        <p:spPr>
          <a:xfrm>
            <a:off x="1606645" y="228600"/>
            <a:ext cx="4973638" cy="571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45CFD4-B3E8-F615-4D81-6163DB529928}"/>
              </a:ext>
            </a:extLst>
          </p:cNvPr>
          <p:cNvSpPr txBox="1"/>
          <p:nvPr/>
        </p:nvSpPr>
        <p:spPr>
          <a:xfrm>
            <a:off x="4629150" y="4015262"/>
            <a:ext cx="1611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95D29B-8DA0-A925-DCD3-89FF95C2BC3E}"/>
              </a:ext>
            </a:extLst>
          </p:cNvPr>
          <p:cNvSpPr txBox="1"/>
          <p:nvPr/>
        </p:nvSpPr>
        <p:spPr>
          <a:xfrm>
            <a:off x="2057400" y="2343834"/>
            <a:ext cx="3886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0" i="0">
                <a:solidFill>
                  <a:srgbClr val="202124"/>
                </a:solidFill>
                <a:effectLst/>
                <a:latin typeface="Google Sans"/>
              </a:rPr>
              <a:t>有り難うございます。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EF370-50E9-9BB8-49D6-C1E008E3B408}"/>
              </a:ext>
            </a:extLst>
          </p:cNvPr>
          <p:cNvSpPr txBox="1"/>
          <p:nvPr/>
        </p:nvSpPr>
        <p:spPr>
          <a:xfrm>
            <a:off x="2868517" y="2990088"/>
            <a:ext cx="18558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i-IN" dirty="0"/>
              <a:t>धन्यवाद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105915-CF26-C6F1-EA0A-479DE5F03D52}"/>
              </a:ext>
            </a:extLst>
          </p:cNvPr>
          <p:cNvSpPr txBox="1"/>
          <p:nvPr/>
        </p:nvSpPr>
        <p:spPr>
          <a:xfrm>
            <a:off x="2321814" y="3544670"/>
            <a:ext cx="27073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e-IN" dirty="0"/>
              <a:t>ధన్యవాదాలు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A172FA-4A6B-F570-F5BB-FFE343F18258}"/>
              </a:ext>
            </a:extLst>
          </p:cNvPr>
          <p:cNvSpPr txBox="1"/>
          <p:nvPr/>
        </p:nvSpPr>
        <p:spPr>
          <a:xfrm>
            <a:off x="3214878" y="4056965"/>
            <a:ext cx="16619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a-IN" dirty="0"/>
              <a:t>நன்றி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50A54-06A4-4D9F-C3C2-CEA30EC9D26D}"/>
              </a:ext>
            </a:extLst>
          </p:cNvPr>
          <p:cNvSpPr txBox="1"/>
          <p:nvPr/>
        </p:nvSpPr>
        <p:spPr>
          <a:xfrm>
            <a:off x="3214878" y="4703296"/>
            <a:ext cx="1757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n-IN" dirty="0"/>
              <a:t>ধন্যবাদ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629CC9-859A-D407-C699-AC1B01EB3CCA}"/>
              </a:ext>
            </a:extLst>
          </p:cNvPr>
          <p:cNvSpPr txBox="1"/>
          <p:nvPr/>
        </p:nvSpPr>
        <p:spPr>
          <a:xfrm>
            <a:off x="3214878" y="5215591"/>
            <a:ext cx="47670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gu-IN" dirty="0"/>
              <a:t>આભાર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59CC1B-5F1B-040B-715A-91FAE4851FD6}"/>
              </a:ext>
            </a:extLst>
          </p:cNvPr>
          <p:cNvSpPr txBox="1"/>
          <p:nvPr/>
        </p:nvSpPr>
        <p:spPr>
          <a:xfrm>
            <a:off x="4724400" y="347765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a-IN" dirty="0"/>
              <a:t>ਧੰਨਵਾਦ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4FE359-DE32-9E84-9358-38ED6BE0024E}"/>
              </a:ext>
            </a:extLst>
          </p:cNvPr>
          <p:cNvSpPr txBox="1"/>
          <p:nvPr/>
        </p:nvSpPr>
        <p:spPr>
          <a:xfrm>
            <a:off x="4801362" y="2965358"/>
            <a:ext cx="15929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s-IN" b="0" i="0" dirty="0">
                <a:solidFill>
                  <a:srgbClr val="202124"/>
                </a:solidFill>
                <a:effectLst/>
                <a:latin typeface="Google Sans"/>
              </a:rPr>
              <a:t>ধন্যবাদ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2D6522-7688-3F6A-8A36-EDF1A58CA567}"/>
              </a:ext>
            </a:extLst>
          </p:cNvPr>
          <p:cNvSpPr txBox="1"/>
          <p:nvPr/>
        </p:nvSpPr>
        <p:spPr>
          <a:xfrm>
            <a:off x="2057400" y="4430866"/>
            <a:ext cx="1752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Khublai</a:t>
            </a:r>
            <a:endParaRPr lang="en-US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36FD8-15B9-BB7C-FF4A-0A69428859FB}"/>
              </a:ext>
            </a:extLst>
          </p:cNvPr>
          <p:cNvSpPr txBox="1"/>
          <p:nvPr/>
        </p:nvSpPr>
        <p:spPr>
          <a:xfrm>
            <a:off x="1797939" y="3934854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Npeze</a:t>
            </a:r>
            <a:endParaRPr lang="en-US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285490-8EDF-0C92-8D89-DFD0D4798262}"/>
              </a:ext>
            </a:extLst>
          </p:cNvPr>
          <p:cNvSpPr txBox="1"/>
          <p:nvPr/>
        </p:nvSpPr>
        <p:spPr>
          <a:xfrm>
            <a:off x="2293239" y="4974809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Kadinche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6738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680E58-D99F-E321-CA05-F016CD853A57}"/>
              </a:ext>
            </a:extLst>
          </p:cNvPr>
          <p:cNvSpPr txBox="1"/>
          <p:nvPr/>
        </p:nvSpPr>
        <p:spPr>
          <a:xfrm>
            <a:off x="228600" y="609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can be set to 1 by rescaling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CCD9F4-91E9-3BDD-DECE-36927234C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29565"/>
            <a:ext cx="647700" cy="40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65CD95-0A66-6CB6-F81D-ED5E09122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800" y="750347"/>
            <a:ext cx="254000" cy="419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353F03-6B16-70CD-EB0F-965AAAB3689D}"/>
              </a:ext>
            </a:extLst>
          </p:cNvPr>
          <p:cNvSpPr txBox="1"/>
          <p:nvPr/>
        </p:nvSpPr>
        <p:spPr>
          <a:xfrm>
            <a:off x="457200" y="18288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   The  classical limit                    corresponds to  </a:t>
            </a:r>
          </a:p>
          <a:p>
            <a:endParaRPr lang="en-US" dirty="0"/>
          </a:p>
          <a:p>
            <a:r>
              <a:rPr lang="en-US" dirty="0"/>
              <a:t>                            </a:t>
            </a:r>
          </a:p>
          <a:p>
            <a:r>
              <a:rPr lang="en-US" dirty="0"/>
              <a:t>While                   corresponds to </a:t>
            </a:r>
          </a:p>
          <a:p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629CDD-E828-2576-2C70-4CA1084E6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962" y="2032660"/>
            <a:ext cx="1612900" cy="40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09B259-65CC-8081-CEB4-9B44D7C14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000" y="2514600"/>
            <a:ext cx="1397000" cy="419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A55BCD-3BAD-2813-F296-95AC4D14E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4087872"/>
            <a:ext cx="1828800" cy="406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94595A-051B-CCE2-AA76-694A10FADF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372" y="4724400"/>
            <a:ext cx="1181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4721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293F15-E7A1-8442-A363-BE9A76D735A8}"/>
              </a:ext>
            </a:extLst>
          </p:cNvPr>
          <p:cNvSpPr txBox="1"/>
          <p:nvPr/>
        </p:nvSpPr>
        <p:spPr>
          <a:xfrm>
            <a:off x="609600" y="838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Example: Gaussian Wave packet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48B645-B259-C747-8447-1B2CC3AE4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651000"/>
            <a:ext cx="7670800" cy="116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451180-68EA-9240-88BF-97983D8B4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34" y="2950012"/>
            <a:ext cx="7572931" cy="1487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6FD187-B3FA-1446-A9CD-253A6325FA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5784850"/>
            <a:ext cx="1968500" cy="469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814B2-4235-664A-A5FF-D916EA7515B4}"/>
              </a:ext>
            </a:extLst>
          </p:cNvPr>
          <p:cNvSpPr txBox="1"/>
          <p:nvPr/>
        </p:nvSpPr>
        <p:spPr>
          <a:xfrm>
            <a:off x="736600" y="4411881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parameters,          </a:t>
            </a:r>
          </a:p>
          <a:p>
            <a:endParaRPr lang="en-US" dirty="0"/>
          </a:p>
          <a:p>
            <a:r>
              <a:rPr lang="en-US" dirty="0"/>
              <a:t>Take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49D625-696D-6B4B-95F8-C767408C6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4747746"/>
            <a:ext cx="876300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A4D11E-479C-BC4B-914C-66218905FF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3535" y="5581829"/>
            <a:ext cx="13843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8592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DD6AB4-2D32-4042-AE52-D1FF83E8396A}"/>
              </a:ext>
            </a:extLst>
          </p:cNvPr>
          <p:cNvSpPr txBox="1"/>
          <p:nvPr/>
        </p:nvSpPr>
        <p:spPr>
          <a:xfrm>
            <a:off x="685800" y="4572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Gaussian Wave Packet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814CDA-885F-5B44-B160-B09310D4F19A}"/>
              </a:ext>
            </a:extLst>
          </p:cNvPr>
          <p:cNvSpPr txBox="1"/>
          <p:nvPr/>
        </p:nvSpPr>
        <p:spPr>
          <a:xfrm>
            <a:off x="762000" y="16002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sufficiently late time,               </a:t>
            </a:r>
          </a:p>
          <a:p>
            <a:endParaRPr lang="en-US" dirty="0"/>
          </a:p>
          <a:p>
            <a:r>
              <a:rPr lang="en-US" dirty="0"/>
              <a:t>Wave function takes form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B0ABE1-8503-E544-B798-A751282BB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11531"/>
            <a:ext cx="1460500" cy="5715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5C78FA-99F3-EA49-B406-923C41C7CF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571009"/>
            <a:ext cx="7277608" cy="13057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B1354B-E15C-BB4E-8308-8EB90A0D5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5093283"/>
            <a:ext cx="6184900" cy="10287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4219522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2F5075-54F6-9F49-AEF1-F3BF4DDE4F69}"/>
              </a:ext>
            </a:extLst>
          </p:cNvPr>
          <p:cNvSpPr txBox="1"/>
          <p:nvPr/>
        </p:nvSpPr>
        <p:spPr>
          <a:xfrm>
            <a:off x="457200" y="6096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               we have a ``sharp  peak”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Purely expanding universe. </a:t>
            </a:r>
          </a:p>
          <a:p>
            <a:r>
              <a:rPr lang="en-US" dirty="0"/>
              <a:t>(momentum      has the correct sign).</a:t>
            </a:r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86F9F-7DAB-7548-B56E-E52847318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754965"/>
            <a:ext cx="1168400" cy="35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21C98D-69C9-E241-B45F-700F9FF62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514600"/>
            <a:ext cx="355600" cy="279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BB4DD3-03AA-0E41-86A5-53DE9CE8D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56014"/>
            <a:ext cx="4702532" cy="1092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C307F2-4BE1-1144-9FCF-8C4CF0FE02B2}"/>
              </a:ext>
            </a:extLst>
          </p:cNvPr>
          <p:cNvSpPr txBox="1"/>
          <p:nvPr/>
        </p:nvSpPr>
        <p:spPr>
          <a:xfrm>
            <a:off x="914400" y="54864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Similarly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93A0BA-2AA1-FB49-A314-ED86FB1B8F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450" y="5574615"/>
            <a:ext cx="1943100" cy="469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9C69B8-2151-9878-72FA-756DF51ACF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0229" y="2908300"/>
            <a:ext cx="16002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6024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34BF5C-BA9E-4240-8201-1BB0A2F9F1B7}"/>
              </a:ext>
            </a:extLst>
          </p:cNvPr>
          <p:cNvSpPr txBox="1"/>
          <p:nvPr/>
        </p:nvSpPr>
        <p:spPr>
          <a:xfrm>
            <a:off x="838200" y="458728"/>
            <a:ext cx="7467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Agrees with the classical solutions (at late time) we had found earlier. 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(More general wave packets can also be constructed which depend on two parameters, corresponding to         , in the classical solutions).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95695F-EAA9-0A42-BDC4-5B7C7A791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86200"/>
            <a:ext cx="9271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3133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AD9121-146F-F347-95C3-885DC774B807}"/>
              </a:ext>
            </a:extLst>
          </p:cNvPr>
          <p:cNvSpPr txBox="1"/>
          <p:nvPr/>
        </p:nvSpPr>
        <p:spPr>
          <a:xfrm>
            <a:off x="609600" y="228600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Interestingly, </a:t>
            </a:r>
            <a:r>
              <a:rPr lang="en-US" dirty="0" err="1">
                <a:solidFill>
                  <a:srgbClr val="FF0000"/>
                </a:solidFill>
              </a:rPr>
              <a:t>Hartle</a:t>
            </a:r>
            <a:r>
              <a:rPr lang="en-US" dirty="0">
                <a:solidFill>
                  <a:srgbClr val="FF0000"/>
                </a:solidFill>
              </a:rPr>
              <a:t> Hawking state is not well behaved. </a:t>
            </a:r>
          </a:p>
          <a:p>
            <a:endParaRPr lang="en-US" dirty="0"/>
          </a:p>
          <a:p>
            <a:r>
              <a:rPr lang="en-US" dirty="0"/>
              <a:t>Norm diverges.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58227B-A03C-C889-4070-EF4417B7E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3422905"/>
            <a:ext cx="1111250" cy="440972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E5C44C76-30E9-456E-0451-D78CA8240061}"/>
              </a:ext>
            </a:extLst>
          </p:cNvPr>
          <p:cNvSpPr/>
          <p:nvPr/>
        </p:nvSpPr>
        <p:spPr>
          <a:xfrm rot="16200000">
            <a:off x="4653011" y="4109989"/>
            <a:ext cx="523777" cy="23622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B67CB7-B42C-B2BC-3B5E-D5FE7FCE0ACD}"/>
              </a:ext>
            </a:extLst>
          </p:cNvPr>
          <p:cNvSpPr txBox="1"/>
          <p:nvPr/>
        </p:nvSpPr>
        <p:spPr>
          <a:xfrm>
            <a:off x="2904744" y="5571265"/>
            <a:ext cx="5022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Diverges at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472A48C-32BD-979C-7369-E1E591AB6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050" y="5729330"/>
            <a:ext cx="1231900" cy="33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87DE9C-1A10-BFA5-A52C-DD148EE8E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2150" y="2822194"/>
            <a:ext cx="6464300" cy="1231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02A0FC-0844-58D3-173F-9AA698C9F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8200" y="4148089"/>
            <a:ext cx="67437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1242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2E3AB0-B0C2-B846-A0B4-2EEDA0F888C1}"/>
              </a:ext>
            </a:extLst>
          </p:cNvPr>
          <p:cNvSpPr txBox="1"/>
          <p:nvPr/>
        </p:nvSpPr>
        <p:spPr>
          <a:xfrm>
            <a:off x="533400" y="1008082"/>
            <a:ext cx="7239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It might be premature to drop states which are not </a:t>
            </a:r>
            <a:r>
              <a:rPr lang="en-US" dirty="0" err="1">
                <a:solidFill>
                  <a:srgbClr val="FF0000"/>
                </a:solidFill>
              </a:rPr>
              <a:t>normalisable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endParaRPr lang="en-US" dirty="0"/>
          </a:p>
          <a:p>
            <a:r>
              <a:rPr lang="en-US" dirty="0"/>
              <a:t>Once matter is added some observables could be well defined.</a:t>
            </a:r>
          </a:p>
          <a:p>
            <a:r>
              <a:rPr lang="en-US" dirty="0"/>
              <a:t>e.g., correlations of the matter fields at fixed values of l,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56015A-EEFA-7140-BFB0-DE3702DCF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900" y="5029200"/>
            <a:ext cx="1701800" cy="55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EDA096-5FF7-7C43-9556-D32841D3B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375150"/>
            <a:ext cx="254000" cy="4191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947ADB-5F9D-2644-9604-93035B3A366D}"/>
              </a:ext>
            </a:extLst>
          </p:cNvPr>
          <p:cNvCxnSpPr/>
          <p:nvPr/>
        </p:nvCxnSpPr>
        <p:spPr>
          <a:xfrm>
            <a:off x="4191000" y="5638800"/>
            <a:ext cx="2667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1E89B8F-14F7-4248-AAB6-9151B5D9A501}"/>
              </a:ext>
            </a:extLst>
          </p:cNvPr>
          <p:cNvSpPr txBox="1"/>
          <p:nvPr/>
        </p:nvSpPr>
        <p:spPr>
          <a:xfrm>
            <a:off x="4191000" y="6096000"/>
            <a:ext cx="1447800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Matter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2B31BF-52FF-0D4F-ACA8-951599DD9407}"/>
              </a:ext>
            </a:extLst>
          </p:cNvPr>
          <p:cNvSpPr txBox="1"/>
          <p:nvPr/>
        </p:nvSpPr>
        <p:spPr>
          <a:xfrm>
            <a:off x="533400" y="177225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Note:</a:t>
            </a:r>
          </a:p>
        </p:txBody>
      </p:sp>
    </p:spTree>
    <p:extLst>
      <p:ext uri="{BB962C8B-B14F-4D97-AF65-F5344CB8AC3E}">
        <p14:creationId xmlns:p14="http://schemas.microsoft.com/office/powerpoint/2010/main" val="45392935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A36E62-DF63-5540-A57A-9453B5666149}"/>
              </a:ext>
            </a:extLst>
          </p:cNvPr>
          <p:cNvSpPr txBox="1"/>
          <p:nvPr/>
        </p:nvSpPr>
        <p:spPr>
          <a:xfrm>
            <a:off x="475544" y="152400"/>
            <a:ext cx="81534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Concluding Comments And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15DCBB-FA8D-EC49-AC7A-D158B44B8AC3}"/>
              </a:ext>
            </a:extLst>
          </p:cNvPr>
          <p:cNvSpPr txBox="1"/>
          <p:nvPr/>
        </p:nvSpPr>
        <p:spPr>
          <a:xfrm>
            <a:off x="475544" y="9906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The number of allowed physical states is infinite</a:t>
            </a:r>
            <a:r>
              <a:rPr lang="en-US" sz="3200" dirty="0">
                <a:solidFill>
                  <a:srgbClr val="FF0000"/>
                </a:solidFill>
              </a:rPr>
              <a:t>. </a:t>
            </a:r>
            <a:r>
              <a:rPr lang="en-US" sz="3200" dirty="0"/>
              <a:t>Even after imposing various conditions:  a finite norm, finite expectation values, good classical limit.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</a:t>
            </a:r>
            <a:r>
              <a:rPr lang="en-US" sz="3200" dirty="0" err="1"/>
              <a:t>Hartle</a:t>
            </a:r>
            <a:r>
              <a:rPr lang="en-US" sz="3200" dirty="0"/>
              <a:t> Hawking state (and related </a:t>
            </a:r>
            <a:r>
              <a:rPr lang="en-US" sz="3200" dirty="0" err="1"/>
              <a:t>Vilenkin</a:t>
            </a:r>
            <a:r>
              <a:rPr lang="en-US" sz="3200" dirty="0"/>
              <a:t> state) have received a lot of attention, </a:t>
            </a:r>
            <a:r>
              <a:rPr lang="en-US" sz="3200" dirty="0">
                <a:solidFill>
                  <a:srgbClr val="C00000"/>
                </a:solidFill>
              </a:rPr>
              <a:t>but there are many other states, in some ways better behaved. </a:t>
            </a:r>
          </a:p>
        </p:txBody>
      </p:sp>
    </p:spTree>
    <p:extLst>
      <p:ext uri="{BB962C8B-B14F-4D97-AF65-F5344CB8AC3E}">
        <p14:creationId xmlns:p14="http://schemas.microsoft.com/office/powerpoint/2010/main" val="216858093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A36E62-DF63-5540-A57A-9453B5666149}"/>
              </a:ext>
            </a:extLst>
          </p:cNvPr>
          <p:cNvSpPr txBox="1"/>
          <p:nvPr/>
        </p:nvSpPr>
        <p:spPr>
          <a:xfrm>
            <a:off x="475544" y="152400"/>
            <a:ext cx="81534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Concluding Comments And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15DCBB-FA8D-EC49-AC7A-D158B44B8AC3}"/>
              </a:ext>
            </a:extLst>
          </p:cNvPr>
          <p:cNvSpPr txBox="1"/>
          <p:nvPr/>
        </p:nvSpPr>
        <p:spPr>
          <a:xfrm>
            <a:off x="475544" y="9906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Understanding these states from the path integral perspective will be worthwhile.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C0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C00000"/>
                </a:solidFill>
              </a:rPr>
              <a:t>Could potentially be of interest for the real world. </a:t>
            </a:r>
          </a:p>
          <a:p>
            <a:r>
              <a:rPr lang="en-US" sz="3200" dirty="0">
                <a:solidFill>
                  <a:srgbClr val="C00000"/>
                </a:solidFill>
              </a:rPr>
              <a:t>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74801A-E95E-BC73-F3A6-CA236CFD6D3E}"/>
              </a:ext>
            </a:extLst>
          </p:cNvPr>
          <p:cNvSpPr txBox="1"/>
          <p:nvPr/>
        </p:nvSpPr>
        <p:spPr>
          <a:xfrm>
            <a:off x="228600" y="6086701"/>
            <a:ext cx="833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sz="2800" dirty="0"/>
              <a:t>U. </a:t>
            </a:r>
            <a:r>
              <a:rPr lang="en-US" sz="2800" dirty="0" err="1"/>
              <a:t>Moitra</a:t>
            </a:r>
            <a:r>
              <a:rPr lang="en-US" sz="2800" dirty="0"/>
              <a:t>, S. Sake, S.P.T JHEP </a:t>
            </a:r>
            <a:r>
              <a:rPr lang="en-IN" sz="2800" b="0" i="0" dirty="0">
                <a:effectLst/>
                <a:latin typeface="-apple-system"/>
              </a:rPr>
              <a:t>06 (2022) 138)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549927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339A8B-F9CE-CF73-2551-9DA0E73600C6}"/>
              </a:ext>
            </a:extLst>
          </p:cNvPr>
          <p:cNvSpPr txBox="1"/>
          <p:nvPr/>
        </p:nvSpPr>
        <p:spPr>
          <a:xfrm>
            <a:off x="304800" y="152400"/>
            <a:ext cx="8458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Concluding Comments And Summary: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FD5199-AA8B-B17F-B031-54C89A05CC7F}"/>
              </a:ext>
            </a:extLst>
          </p:cNvPr>
          <p:cNvSpPr txBox="1"/>
          <p:nvPr/>
        </p:nvSpPr>
        <p:spPr>
          <a:xfrm>
            <a:off x="457200" y="1143000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The coefficient function      (and    ) give the amplitude for various values of the momentum P.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But unlike the </a:t>
            </a:r>
            <a:r>
              <a:rPr lang="en-US" dirty="0" err="1">
                <a:solidFill>
                  <a:srgbClr val="FF0000"/>
                </a:solidFill>
              </a:rPr>
              <a:t>AdS</a:t>
            </a:r>
            <a:r>
              <a:rPr lang="en-US" dirty="0">
                <a:solidFill>
                  <a:srgbClr val="FF0000"/>
                </a:solidFill>
              </a:rPr>
              <a:t> case </a:t>
            </a: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 can be complex. </a:t>
            </a:r>
          </a:p>
          <a:p>
            <a:endParaRPr lang="en-US" dirty="0"/>
          </a:p>
          <a:p>
            <a:r>
              <a:rPr lang="en-US" dirty="0"/>
              <a:t>This suggests the hologram of </a:t>
            </a:r>
            <a:r>
              <a:rPr lang="en-US" dirty="0" err="1"/>
              <a:t>dS</a:t>
            </a:r>
            <a:r>
              <a:rPr lang="en-US" dirty="0"/>
              <a:t> has some key new features.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DC221-1890-8B45-5D35-89467F889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700" y="1359408"/>
            <a:ext cx="228600" cy="31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A5AA4F-D57F-1D18-A674-B6F8AD81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1257808"/>
            <a:ext cx="2286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12F0EE-FA0D-9281-0D40-9C2AB5BE7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3523406"/>
            <a:ext cx="228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3485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120028-0CDC-DC10-0777-CB44FBF93478}"/>
              </a:ext>
            </a:extLst>
          </p:cNvPr>
          <p:cNvSpPr txBox="1"/>
          <p:nvPr/>
        </p:nvSpPr>
        <p:spPr>
          <a:xfrm>
            <a:off x="304800" y="228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Concluding Comments And Summary: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342E7-A23D-A7B8-9FB7-20EDE95A173A}"/>
              </a:ext>
            </a:extLst>
          </p:cNvPr>
          <p:cNvSpPr txBox="1"/>
          <p:nvPr/>
        </p:nvSpPr>
        <p:spPr>
          <a:xfrm>
            <a:off x="304800" y="10668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some cases a conserved norm only arises at late times, </a:t>
            </a:r>
          </a:p>
          <a:p>
            <a:endParaRPr lang="en-US" dirty="0"/>
          </a:p>
          <a:p>
            <a:r>
              <a:rPr lang="en-US" dirty="0"/>
              <a:t>                                  (determined by   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479CA-260E-240E-A247-3098DE9D9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752600"/>
            <a:ext cx="1676400" cy="54236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13AAB7-31A3-C100-997B-66EEB09711AF}"/>
              </a:ext>
            </a:extLst>
          </p:cNvPr>
          <p:cNvCxnSpPr>
            <a:cxnSpLocks/>
          </p:cNvCxnSpPr>
          <p:nvPr/>
        </p:nvCxnSpPr>
        <p:spPr>
          <a:xfrm>
            <a:off x="6248400" y="2377844"/>
            <a:ext cx="457200" cy="441556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DC7D0AD-D331-2B29-013C-F5552E9E3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2895600"/>
            <a:ext cx="228600" cy="317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380744-5CFA-1972-DA0B-2A05D42E768C}"/>
              </a:ext>
            </a:extLst>
          </p:cNvPr>
          <p:cNvSpPr txBox="1"/>
          <p:nvPr/>
        </p:nvSpPr>
        <p:spPr>
          <a:xfrm>
            <a:off x="304800" y="3982439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earlier times,             one does not have a conserved norm and conventional (Hamiltonian) quantum mechanics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1E9D17-130B-174B-CC3F-294290306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4104359"/>
            <a:ext cx="1295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2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F759A2-443C-EB4E-BF27-FDFA4962CABD}"/>
              </a:ext>
            </a:extLst>
          </p:cNvPr>
          <p:cNvSpPr txBox="1"/>
          <p:nvPr/>
        </p:nvSpPr>
        <p:spPr>
          <a:xfrm>
            <a:off x="457200" y="192975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 addition a topological term: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B7443-8D81-7F4D-A51A-54C5783EA75E}"/>
              </a:ext>
            </a:extLst>
          </p:cNvPr>
          <p:cNvSpPr txBox="1"/>
          <p:nvPr/>
        </p:nvSpPr>
        <p:spPr>
          <a:xfrm>
            <a:off x="762000" y="55626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0B5976B-FCAB-55B6-3B75-E88BFCD5B973}"/>
              </a:ext>
            </a:extLst>
          </p:cNvPr>
          <p:cNvSpPr/>
          <p:nvPr/>
        </p:nvSpPr>
        <p:spPr>
          <a:xfrm>
            <a:off x="2278086" y="816397"/>
            <a:ext cx="700484" cy="10326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DE0D2F-1D21-07F2-554D-FBCB080CA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072888"/>
            <a:ext cx="785416" cy="646332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2F980D-1BA2-BA47-C60D-E32BD2334379}"/>
              </a:ext>
            </a:extLst>
          </p:cNvPr>
          <p:cNvCxnSpPr>
            <a:cxnSpLocks/>
          </p:cNvCxnSpPr>
          <p:nvPr/>
        </p:nvCxnSpPr>
        <p:spPr>
          <a:xfrm flipH="1">
            <a:off x="1848520" y="1600200"/>
            <a:ext cx="513680" cy="4008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1017881-F4CE-ADF8-A657-3D87845F5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850463"/>
            <a:ext cx="7226300" cy="1016000"/>
          </a:xfrm>
          <a:prstGeom prst="rect">
            <a:avLst/>
          </a:prstGeom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1DD76C40-120B-BF9D-BDC6-F97B21B2B07D}"/>
              </a:ext>
            </a:extLst>
          </p:cNvPr>
          <p:cNvSpPr/>
          <p:nvPr/>
        </p:nvSpPr>
        <p:spPr>
          <a:xfrm rot="16200000">
            <a:off x="5850000" y="56992"/>
            <a:ext cx="646332" cy="426527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4C50EA-1B4C-3FC2-1D8C-79E529D53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465" y="2639528"/>
            <a:ext cx="279400" cy="304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7C10DF7-E7E6-F53C-2890-04764713E8E8}"/>
              </a:ext>
            </a:extLst>
          </p:cNvPr>
          <p:cNvSpPr txBox="1"/>
          <p:nvPr/>
        </p:nvSpPr>
        <p:spPr>
          <a:xfrm>
            <a:off x="457200" y="3581400"/>
            <a:ext cx="8458200" cy="21236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JT Gravity Can be obtained by dimensional reduction of a near extremal black hole in de Sitter space.</a:t>
            </a:r>
          </a:p>
          <a:p>
            <a:r>
              <a:rPr lang="en-US" dirty="0"/>
              <a:t>             </a:t>
            </a:r>
            <a:r>
              <a:rPr lang="en-US" dirty="0">
                <a:solidFill>
                  <a:srgbClr val="C00000"/>
                </a:solidFill>
              </a:rPr>
              <a:t>Higher dim. entropy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5C70EFA-F5EB-C5F2-F853-DADA69CAA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600" y="5258114"/>
            <a:ext cx="431800" cy="4064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88222F-6F5A-A0FF-521F-81C51B65291A}"/>
              </a:ext>
            </a:extLst>
          </p:cNvPr>
          <p:cNvCxnSpPr/>
          <p:nvPr/>
        </p:nvCxnSpPr>
        <p:spPr>
          <a:xfrm>
            <a:off x="1395016" y="5410200"/>
            <a:ext cx="6858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7F0647C-62B2-D19D-8A8E-456F609DCD8C}"/>
              </a:ext>
            </a:extLst>
          </p:cNvPr>
          <p:cNvSpPr txBox="1"/>
          <p:nvPr/>
        </p:nvSpPr>
        <p:spPr>
          <a:xfrm>
            <a:off x="457200" y="5969000"/>
            <a:ext cx="8458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Dilaton</a:t>
            </a:r>
            <a:r>
              <a:rPr lang="en-US" dirty="0"/>
              <a:t>: Radius of internal space)</a:t>
            </a:r>
          </a:p>
        </p:txBody>
      </p:sp>
    </p:spTree>
    <p:extLst>
      <p:ext uri="{BB962C8B-B14F-4D97-AF65-F5344CB8AC3E}">
        <p14:creationId xmlns:p14="http://schemas.microsoft.com/office/powerpoint/2010/main" val="2647555813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BE0757-2633-2B0B-ED0D-67FB67380B92}"/>
              </a:ext>
            </a:extLst>
          </p:cNvPr>
          <p:cNvSpPr txBox="1"/>
          <p:nvPr/>
        </p:nvSpPr>
        <p:spPr>
          <a:xfrm>
            <a:off x="146050" y="587997"/>
            <a:ext cx="8915400" cy="20621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Occurs for solutions where we sum over Orbifolds of Black Hole Geometries. Suggests some leakage of probability for                 near the orbifold region.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DB30D1-0C8D-DEAE-A91D-7EC2AA3EAEBF}"/>
              </a:ext>
            </a:extLst>
          </p:cNvPr>
          <p:cNvSpPr/>
          <p:nvPr/>
        </p:nvSpPr>
        <p:spPr>
          <a:xfrm>
            <a:off x="1672473" y="3404646"/>
            <a:ext cx="2590800" cy="2133600"/>
          </a:xfrm>
          <a:prstGeom prst="rect">
            <a:avLst/>
          </a:prstGeom>
          <a:solidFill>
            <a:schemeClr val="bg1"/>
          </a:solidFill>
          <a:ln w="3175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85C4D9-0B5C-7998-5F23-619A057196D4}"/>
              </a:ext>
            </a:extLst>
          </p:cNvPr>
          <p:cNvSpPr/>
          <p:nvPr/>
        </p:nvSpPr>
        <p:spPr>
          <a:xfrm>
            <a:off x="4267200" y="3429000"/>
            <a:ext cx="2590800" cy="21336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B0A46F-E08F-F632-D530-6ACF441C4554}"/>
              </a:ext>
            </a:extLst>
          </p:cNvPr>
          <p:cNvCxnSpPr/>
          <p:nvPr/>
        </p:nvCxnSpPr>
        <p:spPr>
          <a:xfrm flipH="1">
            <a:off x="1676400" y="3429000"/>
            <a:ext cx="2590800" cy="2133600"/>
          </a:xfrm>
          <a:prstGeom prst="line">
            <a:avLst/>
          </a:prstGeom>
          <a:ln w="15875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CD9BCC-DA25-CD2A-7C3B-56222923195E}"/>
              </a:ext>
            </a:extLst>
          </p:cNvPr>
          <p:cNvCxnSpPr/>
          <p:nvPr/>
        </p:nvCxnSpPr>
        <p:spPr>
          <a:xfrm>
            <a:off x="1676400" y="3429000"/>
            <a:ext cx="2590800" cy="2133600"/>
          </a:xfrm>
          <a:prstGeom prst="line">
            <a:avLst/>
          </a:prstGeom>
          <a:ln w="190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rc 18">
            <a:extLst>
              <a:ext uri="{FF2B5EF4-FFF2-40B4-BE49-F238E27FC236}">
                <a16:creationId xmlns:a16="http://schemas.microsoft.com/office/drawing/2014/main" id="{CCE99ED9-0A57-5E4A-D90D-48E969BA44EC}"/>
              </a:ext>
            </a:extLst>
          </p:cNvPr>
          <p:cNvSpPr/>
          <p:nvPr/>
        </p:nvSpPr>
        <p:spPr>
          <a:xfrm rot="6938767">
            <a:off x="1740719" y="1690871"/>
            <a:ext cx="2462161" cy="2368037"/>
          </a:xfrm>
          <a:prstGeom prst="arc">
            <a:avLst>
              <a:gd name="adj1" fmla="val 16200000"/>
              <a:gd name="adj2" fmla="val 2389320"/>
            </a:avLst>
          </a:prstGeom>
          <a:ln w="158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1EF7AF6-E616-3261-4BED-9E7902C3F94E}"/>
              </a:ext>
            </a:extLst>
          </p:cNvPr>
          <p:cNvCxnSpPr>
            <a:cxnSpLocks/>
          </p:cNvCxnSpPr>
          <p:nvPr/>
        </p:nvCxnSpPr>
        <p:spPr>
          <a:xfrm>
            <a:off x="2228850" y="3429000"/>
            <a:ext cx="1552740" cy="2145474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01B661B-1676-492C-98FF-565B393DCE60}"/>
              </a:ext>
            </a:extLst>
          </p:cNvPr>
          <p:cNvCxnSpPr/>
          <p:nvPr/>
        </p:nvCxnSpPr>
        <p:spPr>
          <a:xfrm flipH="1">
            <a:off x="2514600" y="3417126"/>
            <a:ext cx="914400" cy="2182074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reeform 38">
            <a:extLst>
              <a:ext uri="{FF2B5EF4-FFF2-40B4-BE49-F238E27FC236}">
                <a16:creationId xmlns:a16="http://schemas.microsoft.com/office/drawing/2014/main" id="{8B8F90FF-3B26-FAD3-3195-10445C589396}"/>
              </a:ext>
            </a:extLst>
          </p:cNvPr>
          <p:cNvSpPr/>
          <p:nvPr/>
        </p:nvSpPr>
        <p:spPr>
          <a:xfrm>
            <a:off x="4275054" y="3328226"/>
            <a:ext cx="2582945" cy="88900"/>
          </a:xfrm>
          <a:custGeom>
            <a:avLst/>
            <a:gdLst>
              <a:gd name="connsiteX0" fmla="*/ 0 w 1041400"/>
              <a:gd name="connsiteY0" fmla="*/ 152400 h 177800"/>
              <a:gd name="connsiteX1" fmla="*/ 63500 w 1041400"/>
              <a:gd name="connsiteY1" fmla="*/ 63500 h 177800"/>
              <a:gd name="connsiteX2" fmla="*/ 139700 w 1041400"/>
              <a:gd name="connsiteY2" fmla="*/ 12700 h 177800"/>
              <a:gd name="connsiteX3" fmla="*/ 177800 w 1041400"/>
              <a:gd name="connsiteY3" fmla="*/ 38100 h 177800"/>
              <a:gd name="connsiteX4" fmla="*/ 254000 w 1041400"/>
              <a:gd name="connsiteY4" fmla="*/ 101600 h 177800"/>
              <a:gd name="connsiteX5" fmla="*/ 330200 w 1041400"/>
              <a:gd name="connsiteY5" fmla="*/ 139700 h 177800"/>
              <a:gd name="connsiteX6" fmla="*/ 393700 w 1041400"/>
              <a:gd name="connsiteY6" fmla="*/ 25400 h 177800"/>
              <a:gd name="connsiteX7" fmla="*/ 431800 w 1041400"/>
              <a:gd name="connsiteY7" fmla="*/ 0 h 177800"/>
              <a:gd name="connsiteX8" fmla="*/ 546100 w 1041400"/>
              <a:gd name="connsiteY8" fmla="*/ 63500 h 177800"/>
              <a:gd name="connsiteX9" fmla="*/ 584200 w 1041400"/>
              <a:gd name="connsiteY9" fmla="*/ 88900 h 177800"/>
              <a:gd name="connsiteX10" fmla="*/ 622300 w 1041400"/>
              <a:gd name="connsiteY10" fmla="*/ 114300 h 177800"/>
              <a:gd name="connsiteX11" fmla="*/ 685800 w 1041400"/>
              <a:gd name="connsiteY11" fmla="*/ 38100 h 177800"/>
              <a:gd name="connsiteX12" fmla="*/ 723900 w 1041400"/>
              <a:gd name="connsiteY12" fmla="*/ 25400 h 177800"/>
              <a:gd name="connsiteX13" fmla="*/ 762000 w 1041400"/>
              <a:gd name="connsiteY13" fmla="*/ 0 h 177800"/>
              <a:gd name="connsiteX14" fmla="*/ 812800 w 1041400"/>
              <a:gd name="connsiteY14" fmla="*/ 76200 h 177800"/>
              <a:gd name="connsiteX15" fmla="*/ 838200 w 1041400"/>
              <a:gd name="connsiteY15" fmla="*/ 114300 h 177800"/>
              <a:gd name="connsiteX16" fmla="*/ 876300 w 1041400"/>
              <a:gd name="connsiteY16" fmla="*/ 101600 h 177800"/>
              <a:gd name="connsiteX17" fmla="*/ 952500 w 1041400"/>
              <a:gd name="connsiteY17" fmla="*/ 50800 h 177800"/>
              <a:gd name="connsiteX18" fmla="*/ 1003300 w 1041400"/>
              <a:gd name="connsiteY18" fmla="*/ 127000 h 177800"/>
              <a:gd name="connsiteX19" fmla="*/ 1041400 w 1041400"/>
              <a:gd name="connsiteY19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41400" h="177800">
                <a:moveTo>
                  <a:pt x="0" y="152400"/>
                </a:moveTo>
                <a:cubicBezTo>
                  <a:pt x="21167" y="122767"/>
                  <a:pt x="37750" y="89250"/>
                  <a:pt x="63500" y="63500"/>
                </a:cubicBezTo>
                <a:cubicBezTo>
                  <a:pt x="85086" y="41914"/>
                  <a:pt x="139700" y="12700"/>
                  <a:pt x="139700" y="12700"/>
                </a:cubicBezTo>
                <a:cubicBezTo>
                  <a:pt x="152400" y="21167"/>
                  <a:pt x="166074" y="28329"/>
                  <a:pt x="177800" y="38100"/>
                </a:cubicBezTo>
                <a:cubicBezTo>
                  <a:pt x="219931" y="73209"/>
                  <a:pt x="206702" y="77951"/>
                  <a:pt x="254000" y="101600"/>
                </a:cubicBezTo>
                <a:cubicBezTo>
                  <a:pt x="359160" y="154180"/>
                  <a:pt x="221011" y="66907"/>
                  <a:pt x="330200" y="139700"/>
                </a:cubicBezTo>
                <a:cubicBezTo>
                  <a:pt x="343434" y="99997"/>
                  <a:pt x="356269" y="50354"/>
                  <a:pt x="393700" y="25400"/>
                </a:cubicBezTo>
                <a:lnTo>
                  <a:pt x="431800" y="0"/>
                </a:lnTo>
                <a:cubicBezTo>
                  <a:pt x="498860" y="22353"/>
                  <a:pt x="458761" y="5274"/>
                  <a:pt x="546100" y="63500"/>
                </a:cubicBezTo>
                <a:lnTo>
                  <a:pt x="584200" y="88900"/>
                </a:lnTo>
                <a:lnTo>
                  <a:pt x="622300" y="114300"/>
                </a:lnTo>
                <a:cubicBezTo>
                  <a:pt x="641042" y="86187"/>
                  <a:pt x="656464" y="57657"/>
                  <a:pt x="685800" y="38100"/>
                </a:cubicBezTo>
                <a:cubicBezTo>
                  <a:pt x="696939" y="30674"/>
                  <a:pt x="711926" y="31387"/>
                  <a:pt x="723900" y="25400"/>
                </a:cubicBezTo>
                <a:cubicBezTo>
                  <a:pt x="737552" y="18574"/>
                  <a:pt x="749300" y="8467"/>
                  <a:pt x="762000" y="0"/>
                </a:cubicBezTo>
                <a:lnTo>
                  <a:pt x="812800" y="76200"/>
                </a:lnTo>
                <a:lnTo>
                  <a:pt x="838200" y="114300"/>
                </a:lnTo>
                <a:cubicBezTo>
                  <a:pt x="850900" y="110067"/>
                  <a:pt x="865161" y="109026"/>
                  <a:pt x="876300" y="101600"/>
                </a:cubicBezTo>
                <a:cubicBezTo>
                  <a:pt x="971432" y="38179"/>
                  <a:pt x="861908" y="80997"/>
                  <a:pt x="952500" y="50800"/>
                </a:cubicBezTo>
                <a:lnTo>
                  <a:pt x="1003300" y="127000"/>
                </a:lnTo>
                <a:cubicBezTo>
                  <a:pt x="1032021" y="170081"/>
                  <a:pt x="1017907" y="154307"/>
                  <a:pt x="1041400" y="17780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D24B7097-1956-B0DD-AA0C-C67BC732DF1A}"/>
              </a:ext>
            </a:extLst>
          </p:cNvPr>
          <p:cNvSpPr/>
          <p:nvPr/>
        </p:nvSpPr>
        <p:spPr>
          <a:xfrm>
            <a:off x="4271127" y="5485574"/>
            <a:ext cx="2582945" cy="88900"/>
          </a:xfrm>
          <a:custGeom>
            <a:avLst/>
            <a:gdLst>
              <a:gd name="connsiteX0" fmla="*/ 0 w 1041400"/>
              <a:gd name="connsiteY0" fmla="*/ 152400 h 177800"/>
              <a:gd name="connsiteX1" fmla="*/ 63500 w 1041400"/>
              <a:gd name="connsiteY1" fmla="*/ 63500 h 177800"/>
              <a:gd name="connsiteX2" fmla="*/ 139700 w 1041400"/>
              <a:gd name="connsiteY2" fmla="*/ 12700 h 177800"/>
              <a:gd name="connsiteX3" fmla="*/ 177800 w 1041400"/>
              <a:gd name="connsiteY3" fmla="*/ 38100 h 177800"/>
              <a:gd name="connsiteX4" fmla="*/ 254000 w 1041400"/>
              <a:gd name="connsiteY4" fmla="*/ 101600 h 177800"/>
              <a:gd name="connsiteX5" fmla="*/ 330200 w 1041400"/>
              <a:gd name="connsiteY5" fmla="*/ 139700 h 177800"/>
              <a:gd name="connsiteX6" fmla="*/ 393700 w 1041400"/>
              <a:gd name="connsiteY6" fmla="*/ 25400 h 177800"/>
              <a:gd name="connsiteX7" fmla="*/ 431800 w 1041400"/>
              <a:gd name="connsiteY7" fmla="*/ 0 h 177800"/>
              <a:gd name="connsiteX8" fmla="*/ 546100 w 1041400"/>
              <a:gd name="connsiteY8" fmla="*/ 63500 h 177800"/>
              <a:gd name="connsiteX9" fmla="*/ 584200 w 1041400"/>
              <a:gd name="connsiteY9" fmla="*/ 88900 h 177800"/>
              <a:gd name="connsiteX10" fmla="*/ 622300 w 1041400"/>
              <a:gd name="connsiteY10" fmla="*/ 114300 h 177800"/>
              <a:gd name="connsiteX11" fmla="*/ 685800 w 1041400"/>
              <a:gd name="connsiteY11" fmla="*/ 38100 h 177800"/>
              <a:gd name="connsiteX12" fmla="*/ 723900 w 1041400"/>
              <a:gd name="connsiteY12" fmla="*/ 25400 h 177800"/>
              <a:gd name="connsiteX13" fmla="*/ 762000 w 1041400"/>
              <a:gd name="connsiteY13" fmla="*/ 0 h 177800"/>
              <a:gd name="connsiteX14" fmla="*/ 812800 w 1041400"/>
              <a:gd name="connsiteY14" fmla="*/ 76200 h 177800"/>
              <a:gd name="connsiteX15" fmla="*/ 838200 w 1041400"/>
              <a:gd name="connsiteY15" fmla="*/ 114300 h 177800"/>
              <a:gd name="connsiteX16" fmla="*/ 876300 w 1041400"/>
              <a:gd name="connsiteY16" fmla="*/ 101600 h 177800"/>
              <a:gd name="connsiteX17" fmla="*/ 952500 w 1041400"/>
              <a:gd name="connsiteY17" fmla="*/ 50800 h 177800"/>
              <a:gd name="connsiteX18" fmla="*/ 1003300 w 1041400"/>
              <a:gd name="connsiteY18" fmla="*/ 127000 h 177800"/>
              <a:gd name="connsiteX19" fmla="*/ 1041400 w 1041400"/>
              <a:gd name="connsiteY19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41400" h="177800">
                <a:moveTo>
                  <a:pt x="0" y="152400"/>
                </a:moveTo>
                <a:cubicBezTo>
                  <a:pt x="21167" y="122767"/>
                  <a:pt x="37750" y="89250"/>
                  <a:pt x="63500" y="63500"/>
                </a:cubicBezTo>
                <a:cubicBezTo>
                  <a:pt x="85086" y="41914"/>
                  <a:pt x="139700" y="12700"/>
                  <a:pt x="139700" y="12700"/>
                </a:cubicBezTo>
                <a:cubicBezTo>
                  <a:pt x="152400" y="21167"/>
                  <a:pt x="166074" y="28329"/>
                  <a:pt x="177800" y="38100"/>
                </a:cubicBezTo>
                <a:cubicBezTo>
                  <a:pt x="219931" y="73209"/>
                  <a:pt x="206702" y="77951"/>
                  <a:pt x="254000" y="101600"/>
                </a:cubicBezTo>
                <a:cubicBezTo>
                  <a:pt x="359160" y="154180"/>
                  <a:pt x="221011" y="66907"/>
                  <a:pt x="330200" y="139700"/>
                </a:cubicBezTo>
                <a:cubicBezTo>
                  <a:pt x="343434" y="99997"/>
                  <a:pt x="356269" y="50354"/>
                  <a:pt x="393700" y="25400"/>
                </a:cubicBezTo>
                <a:lnTo>
                  <a:pt x="431800" y="0"/>
                </a:lnTo>
                <a:cubicBezTo>
                  <a:pt x="498860" y="22353"/>
                  <a:pt x="458761" y="5274"/>
                  <a:pt x="546100" y="63500"/>
                </a:cubicBezTo>
                <a:lnTo>
                  <a:pt x="584200" y="88900"/>
                </a:lnTo>
                <a:lnTo>
                  <a:pt x="622300" y="114300"/>
                </a:lnTo>
                <a:cubicBezTo>
                  <a:pt x="641042" y="86187"/>
                  <a:pt x="656464" y="57657"/>
                  <a:pt x="685800" y="38100"/>
                </a:cubicBezTo>
                <a:cubicBezTo>
                  <a:pt x="696939" y="30674"/>
                  <a:pt x="711926" y="31387"/>
                  <a:pt x="723900" y="25400"/>
                </a:cubicBezTo>
                <a:cubicBezTo>
                  <a:pt x="737552" y="18574"/>
                  <a:pt x="749300" y="8467"/>
                  <a:pt x="762000" y="0"/>
                </a:cubicBezTo>
                <a:lnTo>
                  <a:pt x="812800" y="76200"/>
                </a:lnTo>
                <a:lnTo>
                  <a:pt x="838200" y="114300"/>
                </a:lnTo>
                <a:cubicBezTo>
                  <a:pt x="850900" y="110067"/>
                  <a:pt x="865161" y="109026"/>
                  <a:pt x="876300" y="101600"/>
                </a:cubicBezTo>
                <a:cubicBezTo>
                  <a:pt x="971432" y="38179"/>
                  <a:pt x="861908" y="80997"/>
                  <a:pt x="952500" y="50800"/>
                </a:cubicBezTo>
                <a:lnTo>
                  <a:pt x="1003300" y="127000"/>
                </a:lnTo>
                <a:cubicBezTo>
                  <a:pt x="1032021" y="170081"/>
                  <a:pt x="1017907" y="154307"/>
                  <a:pt x="1041400" y="17780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1433375-739C-A8AD-2F5E-3ABC7D3EA4A4}"/>
              </a:ext>
            </a:extLst>
          </p:cNvPr>
          <p:cNvCxnSpPr>
            <a:endCxn id="39" idx="19"/>
          </p:cNvCxnSpPr>
          <p:nvPr/>
        </p:nvCxnSpPr>
        <p:spPr>
          <a:xfrm flipV="1">
            <a:off x="4275054" y="3417126"/>
            <a:ext cx="2582945" cy="2112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82E664-AD36-54B8-9DF0-5EA5C2B4E2E7}"/>
              </a:ext>
            </a:extLst>
          </p:cNvPr>
          <p:cNvCxnSpPr/>
          <p:nvPr/>
        </p:nvCxnSpPr>
        <p:spPr>
          <a:xfrm>
            <a:off x="4275054" y="3429000"/>
            <a:ext cx="2579018" cy="2133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40CAD6-F2A8-3D51-6D49-CC8AF6DC2C0F}"/>
              </a:ext>
            </a:extLst>
          </p:cNvPr>
          <p:cNvCxnSpPr/>
          <p:nvPr/>
        </p:nvCxnSpPr>
        <p:spPr>
          <a:xfrm flipV="1">
            <a:off x="2362200" y="3429000"/>
            <a:ext cx="304800" cy="22860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9901BA7-C423-B8DA-EF68-350FBBFBDCA4}"/>
              </a:ext>
            </a:extLst>
          </p:cNvPr>
          <p:cNvCxnSpPr>
            <a:cxnSpLocks/>
          </p:cNvCxnSpPr>
          <p:nvPr/>
        </p:nvCxnSpPr>
        <p:spPr>
          <a:xfrm flipV="1">
            <a:off x="2513147" y="3440602"/>
            <a:ext cx="419100" cy="38100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69C8164-706C-9D7C-17BE-07C05ADE4526}"/>
              </a:ext>
            </a:extLst>
          </p:cNvPr>
          <p:cNvCxnSpPr>
            <a:cxnSpLocks/>
          </p:cNvCxnSpPr>
          <p:nvPr/>
        </p:nvCxnSpPr>
        <p:spPr>
          <a:xfrm flipV="1">
            <a:off x="2667000" y="3455397"/>
            <a:ext cx="571500" cy="507003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5DF2CD5-AC9A-CEE8-E99A-5665E0165CBE}"/>
              </a:ext>
            </a:extLst>
          </p:cNvPr>
          <p:cNvCxnSpPr>
            <a:cxnSpLocks/>
          </p:cNvCxnSpPr>
          <p:nvPr/>
        </p:nvCxnSpPr>
        <p:spPr>
          <a:xfrm flipV="1">
            <a:off x="2758323" y="3679967"/>
            <a:ext cx="525839" cy="469215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F5A4818-68E1-8EA3-5317-DBEC720B44A4}"/>
              </a:ext>
            </a:extLst>
          </p:cNvPr>
          <p:cNvCxnSpPr>
            <a:cxnSpLocks/>
          </p:cNvCxnSpPr>
          <p:nvPr/>
        </p:nvCxnSpPr>
        <p:spPr>
          <a:xfrm flipV="1">
            <a:off x="2876550" y="4072569"/>
            <a:ext cx="255213" cy="26974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8A02993-AC47-777A-63B0-28273E0683C6}"/>
              </a:ext>
            </a:extLst>
          </p:cNvPr>
          <p:cNvCxnSpPr>
            <a:cxnSpLocks/>
          </p:cNvCxnSpPr>
          <p:nvPr/>
        </p:nvCxnSpPr>
        <p:spPr>
          <a:xfrm flipV="1">
            <a:off x="2722697" y="4739424"/>
            <a:ext cx="501771" cy="30480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8A08FE6-1541-94AD-A220-F85A04B3E548}"/>
              </a:ext>
            </a:extLst>
          </p:cNvPr>
          <p:cNvCxnSpPr>
            <a:cxnSpLocks/>
          </p:cNvCxnSpPr>
          <p:nvPr/>
        </p:nvCxnSpPr>
        <p:spPr>
          <a:xfrm flipV="1">
            <a:off x="2581128" y="4910235"/>
            <a:ext cx="703035" cy="45720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075FC5B-EA5C-7EA4-2D74-F0229AF1CCBF}"/>
              </a:ext>
            </a:extLst>
          </p:cNvPr>
          <p:cNvCxnSpPr>
            <a:cxnSpLocks/>
          </p:cNvCxnSpPr>
          <p:nvPr/>
        </p:nvCxnSpPr>
        <p:spPr>
          <a:xfrm flipV="1">
            <a:off x="2722697" y="5062635"/>
            <a:ext cx="713866" cy="453315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3E8EB8-3BF7-97D3-8B28-46D86A38D884}"/>
              </a:ext>
            </a:extLst>
          </p:cNvPr>
          <p:cNvCxnSpPr>
            <a:cxnSpLocks/>
          </p:cNvCxnSpPr>
          <p:nvPr/>
        </p:nvCxnSpPr>
        <p:spPr>
          <a:xfrm flipV="1">
            <a:off x="3126019" y="5215035"/>
            <a:ext cx="462944" cy="330522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685B0DC-CF93-AD38-4AB4-650BB66664E9}"/>
              </a:ext>
            </a:extLst>
          </p:cNvPr>
          <p:cNvCxnSpPr>
            <a:cxnSpLocks/>
          </p:cNvCxnSpPr>
          <p:nvPr/>
        </p:nvCxnSpPr>
        <p:spPr>
          <a:xfrm flipV="1">
            <a:off x="3089727" y="5226528"/>
            <a:ext cx="462944" cy="330522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1427B107-5349-F47F-1E69-D7CB779BE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718" y="5937349"/>
            <a:ext cx="10795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46F92B-4071-71DE-11D6-8E221514D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680433"/>
            <a:ext cx="1282700" cy="4191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BB735B3-55C9-F9B5-1663-4778B4CAE63C}"/>
              </a:ext>
            </a:extLst>
          </p:cNvPr>
          <p:cNvSpPr/>
          <p:nvPr/>
        </p:nvSpPr>
        <p:spPr>
          <a:xfrm>
            <a:off x="2773309" y="4314391"/>
            <a:ext cx="449637" cy="31565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2481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728050-11E7-9D69-BEBB-F91C1C43B5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7099300" cy="3644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938F0B-36D9-ED83-8755-A4C15C1BECC1}"/>
              </a:ext>
            </a:extLst>
          </p:cNvPr>
          <p:cNvSpPr txBox="1"/>
          <p:nvPr/>
        </p:nvSpPr>
        <p:spPr>
          <a:xfrm>
            <a:off x="381000" y="2286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Amplitude for tunneling from a contracting orbifold geometry in far past to far future is non-vanishing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EC68BC-A3E7-B2F0-BAED-B1E43D5886FE}"/>
              </a:ext>
            </a:extLst>
          </p:cNvPr>
          <p:cNvSpPr txBox="1"/>
          <p:nvPr/>
        </p:nvSpPr>
        <p:spPr>
          <a:xfrm>
            <a:off x="304800" y="61722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(</a:t>
            </a:r>
            <a:r>
              <a:rPr lang="en-US" sz="3200" dirty="0" err="1"/>
              <a:t>Moitra</a:t>
            </a:r>
            <a:r>
              <a:rPr lang="en-US" sz="3200" dirty="0"/>
              <a:t>, Sake, SPT)</a:t>
            </a:r>
          </a:p>
        </p:txBody>
      </p:sp>
    </p:spTree>
    <p:extLst>
      <p:ext uri="{BB962C8B-B14F-4D97-AF65-F5344CB8AC3E}">
        <p14:creationId xmlns:p14="http://schemas.microsoft.com/office/powerpoint/2010/main" val="19608425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239D8-C77A-7265-8E41-9685DFC37AF5}"/>
              </a:ext>
            </a:extLst>
          </p:cNvPr>
          <p:cNvSpPr txBox="1"/>
          <p:nvPr/>
        </p:nvSpPr>
        <p:spPr>
          <a:xfrm>
            <a:off x="990600" y="10668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Resulting matter power spectrum has </a:t>
            </a:r>
            <a:r>
              <a:rPr lang="en-US" sz="3600" dirty="0"/>
              <a:t>  deviations, from the Bunch Davies vacuum, for correlations at large wave lengths.</a:t>
            </a:r>
            <a:endParaRPr lang="en-US" sz="3600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44618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7C4A10-C66C-FEAE-83D4-B6038418655F}"/>
              </a:ext>
            </a:extLst>
          </p:cNvPr>
          <p:cNvSpPr txBox="1"/>
          <p:nvPr/>
        </p:nvSpPr>
        <p:spPr>
          <a:xfrm>
            <a:off x="609600" y="5334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other cases the norm is not conserved even at late times, to a small extent.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58B729-B18C-9F9E-373C-C2F634EC26A3}"/>
              </a:ext>
            </a:extLst>
          </p:cNvPr>
          <p:cNvSpPr txBox="1"/>
          <p:nvPr/>
        </p:nvSpPr>
        <p:spPr>
          <a:xfrm>
            <a:off x="685800" y="28956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Suggests a breakdown of conventional quantum mechanics even at late times. </a:t>
            </a:r>
          </a:p>
        </p:txBody>
      </p:sp>
    </p:spTree>
    <p:extLst>
      <p:ext uri="{BB962C8B-B14F-4D97-AF65-F5344CB8AC3E}">
        <p14:creationId xmlns:p14="http://schemas.microsoft.com/office/powerpoint/2010/main" val="299082490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3F3E3A-F6E0-9C7B-A45D-A38C8B761109}"/>
              </a:ext>
            </a:extLst>
          </p:cNvPr>
          <p:cNvSpPr txBox="1"/>
          <p:nvPr/>
        </p:nvSpPr>
        <p:spPr>
          <a:xfrm>
            <a:off x="62484" y="36641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Concluding Remarks And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50DC28-E87E-8211-A947-D2FC99E71020}"/>
              </a:ext>
            </a:extLst>
          </p:cNvPr>
          <p:cNvSpPr txBox="1"/>
          <p:nvPr/>
        </p:nvSpPr>
        <p:spPr>
          <a:xfrm>
            <a:off x="374904" y="682972"/>
            <a:ext cx="826922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 yet other cases the </a:t>
            </a:r>
            <a:r>
              <a:rPr lang="en-US" sz="3200" dirty="0" err="1"/>
              <a:t>behaviour</a:t>
            </a:r>
            <a:r>
              <a:rPr lang="en-US" sz="3200" dirty="0"/>
              <a:t> is perfectly well defined (with conserved norm </a:t>
            </a:r>
            <a:r>
              <a:rPr lang="en-US" sz="3200" dirty="0" err="1"/>
              <a:t>etc</a:t>
            </a:r>
            <a:r>
              <a:rPr lang="en-US" sz="3200" dirty="0"/>
              <a:t>) all the way till            and even beyond for           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 err="1"/>
              <a:t>Behaviour</a:t>
            </a:r>
            <a:r>
              <a:rPr lang="en-US" sz="3200" dirty="0"/>
              <a:t> in the presence of matter needs to be studied (in semiclassical approximation matter back reaction is finite).    </a:t>
            </a:r>
            <a:r>
              <a:rPr lang="en-US" dirty="0"/>
              <a:t>         </a:t>
            </a:r>
          </a:p>
          <a:p>
            <a:endParaRPr lang="en-US" dirty="0"/>
          </a:p>
          <a:p>
            <a:r>
              <a:rPr lang="en-US" dirty="0" err="1"/>
              <a:t>Quantisation</a:t>
            </a:r>
            <a:r>
              <a:rPr lang="en-US" dirty="0"/>
              <a:t> with matter may not be too hard.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101B5-BF94-38EE-8BEE-83EDF04A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75523"/>
            <a:ext cx="10795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B67E7F-6254-CED4-90C1-E522CFB4E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60" y="1775523"/>
            <a:ext cx="1079500" cy="419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C29798-4EAB-C92D-F7F3-7DE63B032745}"/>
              </a:ext>
            </a:extLst>
          </p:cNvPr>
          <p:cNvSpPr txBox="1"/>
          <p:nvPr/>
        </p:nvSpPr>
        <p:spPr>
          <a:xfrm>
            <a:off x="500862" y="2343412"/>
            <a:ext cx="727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(for geometries of non-orbifold type)</a:t>
            </a:r>
          </a:p>
        </p:txBody>
      </p:sp>
    </p:spTree>
    <p:extLst>
      <p:ext uri="{BB962C8B-B14F-4D97-AF65-F5344CB8AC3E}">
        <p14:creationId xmlns:p14="http://schemas.microsoft.com/office/powerpoint/2010/main" val="308515837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AD9121-146F-F347-95C3-885DC774B807}"/>
              </a:ext>
            </a:extLst>
          </p:cNvPr>
          <p:cNvSpPr txBox="1"/>
          <p:nvPr/>
        </p:nvSpPr>
        <p:spPr>
          <a:xfrm>
            <a:off x="609600" y="685800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Interestingly, </a:t>
            </a:r>
            <a:r>
              <a:rPr lang="en-US" dirty="0" err="1">
                <a:solidFill>
                  <a:srgbClr val="FF0000"/>
                </a:solidFill>
              </a:rPr>
              <a:t>Hartle</a:t>
            </a:r>
            <a:r>
              <a:rPr lang="en-US" dirty="0">
                <a:solidFill>
                  <a:srgbClr val="FF0000"/>
                </a:solidFill>
              </a:rPr>
              <a:t> Hawking state is not well behaved. </a:t>
            </a:r>
          </a:p>
          <a:p>
            <a:endParaRPr lang="en-US" dirty="0"/>
          </a:p>
          <a:p>
            <a:r>
              <a:rPr lang="en-US" dirty="0"/>
              <a:t>Norm diverges.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1E821C-E2C5-AF42-BFFA-DDB68C8468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29"/>
          <a:stretch/>
        </p:blipFill>
        <p:spPr>
          <a:xfrm>
            <a:off x="457200" y="3453385"/>
            <a:ext cx="8496297" cy="76428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3F8F4C-9BD7-0B4F-B7EC-7434F71EFA6E}"/>
              </a:ext>
            </a:extLst>
          </p:cNvPr>
          <p:cNvCxnSpPr/>
          <p:nvPr/>
        </p:nvCxnSpPr>
        <p:spPr>
          <a:xfrm>
            <a:off x="4114800" y="4191000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E4C1430-C2F7-A241-A6BD-EC5E68225022}"/>
              </a:ext>
            </a:extLst>
          </p:cNvPr>
          <p:cNvCxnSpPr/>
          <p:nvPr/>
        </p:nvCxnSpPr>
        <p:spPr>
          <a:xfrm>
            <a:off x="7162800" y="4064000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A694E7E-9DAF-3D42-964C-F5A515DF0DF7}"/>
              </a:ext>
            </a:extLst>
          </p:cNvPr>
          <p:cNvSpPr txBox="1"/>
          <p:nvPr/>
        </p:nvSpPr>
        <p:spPr>
          <a:xfrm>
            <a:off x="3200400" y="51054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Contracting Branch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6C0C80-3973-654B-A7F9-30AE7C884BDE}"/>
              </a:ext>
            </a:extLst>
          </p:cNvPr>
          <p:cNvSpPr txBox="1"/>
          <p:nvPr/>
        </p:nvSpPr>
        <p:spPr>
          <a:xfrm>
            <a:off x="6172200" y="51054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Expanding Branch</a:t>
            </a:r>
          </a:p>
        </p:txBody>
      </p:sp>
    </p:spTree>
    <p:extLst>
      <p:ext uri="{BB962C8B-B14F-4D97-AF65-F5344CB8AC3E}">
        <p14:creationId xmlns:p14="http://schemas.microsoft.com/office/powerpoint/2010/main" val="28781009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B72528-6D35-6641-99D6-A052004A7D2C}"/>
              </a:ext>
            </a:extLst>
          </p:cNvPr>
          <p:cNvSpPr txBox="1"/>
          <p:nvPr/>
        </p:nvSpPr>
        <p:spPr>
          <a:xfrm>
            <a:off x="533400" y="609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Path Integral gives (</a:t>
            </a:r>
            <a:r>
              <a:rPr lang="en-US" sz="3200" dirty="0" err="1"/>
              <a:t>Moitra</a:t>
            </a:r>
            <a:r>
              <a:rPr lang="en-US" sz="3200" dirty="0"/>
              <a:t>, Sake, SPT</a:t>
            </a:r>
            <a:r>
              <a:rPr lang="en-US" dirty="0"/>
              <a:t>):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7E5E69-3791-3F4B-B781-7AFD45488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676400"/>
            <a:ext cx="1689100" cy="419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E3B689-CF4E-6648-B2B5-A9A45D11D928}"/>
              </a:ext>
            </a:extLst>
          </p:cNvPr>
          <p:cNvSpPr txBox="1"/>
          <p:nvPr/>
        </p:nvSpPr>
        <p:spPr>
          <a:xfrm>
            <a:off x="196850" y="2579469"/>
            <a:ext cx="8566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Near turning point  gives rise to divergence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BE411D-32C3-AB42-B09C-3F4E6DA39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596458"/>
            <a:ext cx="1587500" cy="40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1FA329-C037-5442-95C9-EBFF59F91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121799"/>
            <a:ext cx="2768600" cy="1054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A5B53D-28A4-E344-828F-4E2630A8923C}"/>
              </a:ext>
            </a:extLst>
          </p:cNvPr>
          <p:cNvSpPr txBox="1"/>
          <p:nvPr/>
        </p:nvSpPr>
        <p:spPr>
          <a:xfrm>
            <a:off x="381000" y="4431784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(unless              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252AEE-0203-7740-B37E-C530F9DAA794}"/>
              </a:ext>
            </a:extLst>
          </p:cNvPr>
          <p:cNvSpPr txBox="1"/>
          <p:nvPr/>
        </p:nvSpPr>
        <p:spPr>
          <a:xfrm>
            <a:off x="609600" y="5786735"/>
            <a:ext cx="7772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effectLst/>
                <a:latin typeface="CMR10"/>
              </a:rPr>
              <a:t>(See also: G. </a:t>
            </a:r>
            <a:r>
              <a:rPr lang="en-IN" sz="3200" dirty="0" err="1">
                <a:effectLst/>
                <a:latin typeface="CMR10"/>
              </a:rPr>
              <a:t>Fanaras</a:t>
            </a:r>
            <a:r>
              <a:rPr lang="en-IN" sz="3200" dirty="0">
                <a:effectLst/>
                <a:latin typeface="CMR10"/>
              </a:rPr>
              <a:t> and A. </a:t>
            </a:r>
            <a:r>
              <a:rPr lang="en-IN" sz="3200" dirty="0" err="1">
                <a:effectLst/>
                <a:latin typeface="CMR10"/>
              </a:rPr>
              <a:t>Vilenkin</a:t>
            </a:r>
            <a:r>
              <a:rPr lang="en-IN" sz="3200" dirty="0">
                <a:effectLst/>
                <a:latin typeface="CMR10"/>
              </a:rPr>
              <a:t>) </a:t>
            </a:r>
            <a:endParaRPr lang="en-IN" sz="3200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8878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93FE5A-A6FE-6349-92DC-465BA5CF9022}"/>
              </a:ext>
            </a:extLst>
          </p:cNvPr>
          <p:cNvSpPr txBox="1"/>
          <p:nvPr/>
        </p:nvSpPr>
        <p:spPr>
          <a:xfrm>
            <a:off x="571500" y="238035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Summary: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A45F20-305F-8349-BDCF-285731E70725}"/>
              </a:ext>
            </a:extLst>
          </p:cNvPr>
          <p:cNvSpPr txBox="1"/>
          <p:nvPr/>
        </p:nvSpPr>
        <p:spPr>
          <a:xfrm>
            <a:off x="457200" y="1112093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We canonically quantized JT gravity in </a:t>
            </a:r>
            <a:r>
              <a:rPr lang="en-US" sz="3200" dirty="0" err="1"/>
              <a:t>dS</a:t>
            </a:r>
            <a:r>
              <a:rPr lang="en-US" sz="3200" dirty="0"/>
              <a:t> space and found all the gauge invariant states. (</a:t>
            </a:r>
            <a:r>
              <a:rPr lang="en-US" sz="3200" dirty="0" err="1"/>
              <a:t>Henneaux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95E76E-17AC-B349-8B6F-607CEF1646A2}"/>
              </a:ext>
            </a:extLst>
          </p:cNvPr>
          <p:cNvSpPr txBox="1"/>
          <p:nvPr/>
        </p:nvSpPr>
        <p:spPr>
          <a:xfrm>
            <a:off x="457200" y="2844225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There are an infinite number of such states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F62987-4657-8145-8E70-1EAF7FCA8508}"/>
              </a:ext>
            </a:extLst>
          </p:cNvPr>
          <p:cNvSpPr txBox="1"/>
          <p:nvPr/>
        </p:nvSpPr>
        <p:spPr>
          <a:xfrm>
            <a:off x="552450" y="3584662"/>
            <a:ext cx="83629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With </a:t>
            </a:r>
            <a:r>
              <a:rPr lang="en-US" sz="3200" dirty="0" err="1">
                <a:solidFill>
                  <a:srgbClr val="FF0000"/>
                </a:solidFill>
              </a:rPr>
              <a:t>dilaton</a:t>
            </a:r>
            <a:r>
              <a:rPr lang="en-US" sz="3200" dirty="0">
                <a:solidFill>
                  <a:srgbClr val="FF0000"/>
                </a:solidFill>
              </a:rPr>
              <a:t> as the physical clock</a:t>
            </a:r>
            <a:r>
              <a:rPr lang="en-US" sz="3200" dirty="0"/>
              <a:t>, </a:t>
            </a:r>
            <a:r>
              <a:rPr lang="en-US" sz="3200" dirty="0">
                <a:solidFill>
                  <a:srgbClr val="FF0000"/>
                </a:solidFill>
              </a:rPr>
              <a:t>we  constructed a space of physical states</a:t>
            </a:r>
            <a:r>
              <a:rPr lang="en-US" sz="3200" dirty="0"/>
              <a:t>, defined their norm and expectation values for operators on these states.  </a:t>
            </a:r>
          </a:p>
        </p:txBody>
      </p:sp>
    </p:spTree>
    <p:extLst>
      <p:ext uri="{BB962C8B-B14F-4D97-AF65-F5344CB8AC3E}">
        <p14:creationId xmlns:p14="http://schemas.microsoft.com/office/powerpoint/2010/main" val="221341763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A36E62-DF63-5540-A57A-9453B5666149}"/>
              </a:ext>
            </a:extLst>
          </p:cNvPr>
          <p:cNvSpPr txBox="1"/>
          <p:nvPr/>
        </p:nvSpPr>
        <p:spPr>
          <a:xfrm>
            <a:off x="495300" y="228600"/>
            <a:ext cx="81534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15DCBB-FA8D-EC49-AC7A-D158B44B8AC3}"/>
              </a:ext>
            </a:extLst>
          </p:cNvPr>
          <p:cNvSpPr txBox="1"/>
          <p:nvPr/>
        </p:nvSpPr>
        <p:spPr>
          <a:xfrm>
            <a:off x="475544" y="990600"/>
            <a:ext cx="8153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Imposing various conditions, like a finite norm, finite expectation values, good classical limit, cut down  the number of states, but still left many allowed ones.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</a:t>
            </a:r>
            <a:r>
              <a:rPr lang="en-US" sz="3200" dirty="0" err="1"/>
              <a:t>Hartle</a:t>
            </a:r>
            <a:r>
              <a:rPr lang="en-US" sz="3200" dirty="0"/>
              <a:t> Hawking state (and related </a:t>
            </a:r>
            <a:r>
              <a:rPr lang="en-US" sz="3200" dirty="0" err="1"/>
              <a:t>Vilenkin</a:t>
            </a:r>
            <a:r>
              <a:rPr lang="en-US" sz="3200" dirty="0"/>
              <a:t> state) have received a lot of attention, </a:t>
            </a:r>
            <a:r>
              <a:rPr lang="en-US" sz="3200" dirty="0">
                <a:solidFill>
                  <a:srgbClr val="C00000"/>
                </a:solidFill>
              </a:rPr>
              <a:t>but there are many other states, in some ways much better behaved</a:t>
            </a:r>
            <a:r>
              <a:rPr lang="en-US" dirty="0">
                <a:solidFill>
                  <a:srgbClr val="C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1362335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9D41E7-4B73-864F-9274-D8FA8419C174}"/>
              </a:ext>
            </a:extLst>
          </p:cNvPr>
          <p:cNvSpPr txBox="1"/>
          <p:nvPr/>
        </p:nvSpPr>
        <p:spPr>
          <a:xfrm>
            <a:off x="533400" y="1524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Some, but not all,  states have a  norm which is conserved and  finite.</a:t>
            </a:r>
          </a:p>
          <a:p>
            <a:endParaRPr lang="en-US" sz="3200" dirty="0"/>
          </a:p>
          <a:p>
            <a:r>
              <a:rPr lang="en-US" sz="3200" dirty="0"/>
              <a:t>Some, but not all,  have a good classical limit.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D56A50-3112-0B4C-82E5-D9C4A844A669}"/>
              </a:ext>
            </a:extLst>
          </p:cNvPr>
          <p:cNvSpPr txBox="1"/>
          <p:nvPr/>
        </p:nvSpPr>
        <p:spPr>
          <a:xfrm>
            <a:off x="533400" y="2706945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Even after imposing all these requirements we found there were an infinite number of solutions. </a:t>
            </a:r>
          </a:p>
          <a:p>
            <a:endParaRPr lang="en-US" sz="3200" dirty="0"/>
          </a:p>
          <a:p>
            <a:r>
              <a:rPr lang="en-US" sz="3200" dirty="0"/>
              <a:t>The </a:t>
            </a:r>
            <a:r>
              <a:rPr lang="en-US" sz="3200" dirty="0" err="1"/>
              <a:t>Hartle</a:t>
            </a:r>
            <a:r>
              <a:rPr lang="en-US" sz="3200" dirty="0"/>
              <a:t> Hawking (and related </a:t>
            </a:r>
            <a:r>
              <a:rPr lang="en-US" sz="3200" dirty="0" err="1"/>
              <a:t>Vilenkin</a:t>
            </a:r>
            <a:r>
              <a:rPr lang="en-US" sz="3200" dirty="0"/>
              <a:t>) states have received a lot of attention. But there are many others, in some ways even better defined, </a:t>
            </a:r>
          </a:p>
        </p:txBody>
      </p:sp>
    </p:spTree>
    <p:extLst>
      <p:ext uri="{BB962C8B-B14F-4D97-AF65-F5344CB8AC3E}">
        <p14:creationId xmlns:p14="http://schemas.microsoft.com/office/powerpoint/2010/main" val="879972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F87F7A-4227-1146-B07B-F5BF1A682526}"/>
              </a:ext>
            </a:extLst>
          </p:cNvPr>
          <p:cNvSpPr txBox="1"/>
          <p:nvPr/>
        </p:nvSpPr>
        <p:spPr>
          <a:xfrm>
            <a:off x="381000" y="1828800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idea will be explore is that the </a:t>
            </a:r>
            <a:r>
              <a:rPr lang="en-US" dirty="0" err="1">
                <a:solidFill>
                  <a:srgbClr val="FF0000"/>
                </a:solidFill>
              </a:rPr>
              <a:t>dilaton</a:t>
            </a:r>
            <a:r>
              <a:rPr lang="en-US" dirty="0">
                <a:solidFill>
                  <a:srgbClr val="FF0000"/>
                </a:solidFill>
              </a:rPr>
              <a:t> plays the role of the physical clock.</a:t>
            </a:r>
          </a:p>
          <a:p>
            <a:endParaRPr lang="en-US" dirty="0"/>
          </a:p>
          <a:p>
            <a:r>
              <a:rPr lang="en-US" dirty="0"/>
              <a:t>This is similar to what happens in inflation (where the </a:t>
            </a:r>
            <a:r>
              <a:rPr lang="en-US" dirty="0" err="1"/>
              <a:t>inflaton</a:t>
            </a:r>
            <a:r>
              <a:rPr lang="en-US" dirty="0"/>
              <a:t>, also a scalar,  plays this role).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648373-FA02-8741-889D-D89EF2F1EB48}"/>
              </a:ext>
            </a:extLst>
          </p:cNvPr>
          <p:cNvSpPr txBox="1"/>
          <p:nvPr/>
        </p:nvSpPr>
        <p:spPr>
          <a:xfrm>
            <a:off x="381000" y="228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solidFill>
                  <a:srgbClr val="FF0000"/>
                </a:solidFill>
              </a:rPr>
              <a:t>Dilaton</a:t>
            </a:r>
            <a:r>
              <a:rPr lang="en-US" u="sng" dirty="0">
                <a:solidFill>
                  <a:srgbClr val="FF0000"/>
                </a:solidFill>
              </a:rPr>
              <a:t>: Physical Clock</a:t>
            </a:r>
          </a:p>
        </p:txBody>
      </p:sp>
    </p:spTree>
    <p:extLst>
      <p:ext uri="{BB962C8B-B14F-4D97-AF65-F5344CB8AC3E}">
        <p14:creationId xmlns:p14="http://schemas.microsoft.com/office/powerpoint/2010/main" val="202814425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66C927-A766-6C41-9455-4676655AD72B}"/>
              </a:ext>
            </a:extLst>
          </p:cNvPr>
          <p:cNvSpPr txBox="1"/>
          <p:nvPr/>
        </p:nvSpPr>
        <p:spPr>
          <a:xfrm>
            <a:off x="571500" y="303431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Going forward:</a:t>
            </a:r>
          </a:p>
          <a:p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Understand the extra states we have found using  path integral method. </a:t>
            </a:r>
            <a:r>
              <a:rPr lang="en-US" dirty="0"/>
              <a:t>What replaces the no-boundary proposal?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Add matter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Consider inflation. </a:t>
            </a:r>
          </a:p>
        </p:txBody>
      </p:sp>
    </p:spTree>
    <p:extLst>
      <p:ext uri="{BB962C8B-B14F-4D97-AF65-F5344CB8AC3E}">
        <p14:creationId xmlns:p14="http://schemas.microsoft.com/office/powerpoint/2010/main" val="3909565747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C82844-D573-5F46-A739-BC275F58FDFB}"/>
              </a:ext>
            </a:extLst>
          </p:cNvPr>
          <p:cNvSpPr txBox="1"/>
          <p:nvPr/>
        </p:nvSpPr>
        <p:spPr>
          <a:xfrm>
            <a:off x="457200" y="7620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Additional states could have interesting departures in CMB spectrum.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AD4399-2624-7040-9C24-9DDE5D9CB912}"/>
              </a:ext>
            </a:extLst>
          </p:cNvPr>
          <p:cNvSpPr txBox="1"/>
          <p:nvPr/>
        </p:nvSpPr>
        <p:spPr>
          <a:xfrm>
            <a:off x="533400" y="30480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example (shown in </a:t>
            </a:r>
            <a:r>
              <a:rPr lang="en-US" dirty="0" err="1"/>
              <a:t>Moitra</a:t>
            </a:r>
            <a:r>
              <a:rPr lang="en-US" dirty="0"/>
              <a:t>, Sake SPT),  using path integral methods, gives spectrum with deviations at longer wave lengths (small l)</a:t>
            </a:r>
          </a:p>
        </p:txBody>
      </p:sp>
    </p:spTree>
    <p:extLst>
      <p:ext uri="{BB962C8B-B14F-4D97-AF65-F5344CB8AC3E}">
        <p14:creationId xmlns:p14="http://schemas.microsoft.com/office/powerpoint/2010/main" val="2752363543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DE1D4D-BBDC-D74F-B10E-D19BD4045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" y="1054100"/>
            <a:ext cx="8775700" cy="47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47045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E4717B-C1C1-0642-8E2C-28B8DD007C38}"/>
              </a:ext>
            </a:extLst>
          </p:cNvPr>
          <p:cNvSpPr txBox="1"/>
          <p:nvPr/>
        </p:nvSpPr>
        <p:spPr>
          <a:xfrm>
            <a:off x="609600" y="457200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that the solutions we have obtained  turn out to be </a:t>
            </a:r>
            <a:r>
              <a:rPr lang="en-US" dirty="0">
                <a:solidFill>
                  <a:srgbClr val="FF0000"/>
                </a:solidFill>
              </a:rPr>
              <a:t>closely  related</a:t>
            </a:r>
            <a:r>
              <a:rPr lang="en-US" dirty="0"/>
              <a:t> to those of a </a:t>
            </a:r>
            <a:r>
              <a:rPr lang="en-US" dirty="0">
                <a:solidFill>
                  <a:srgbClr val="FF0000"/>
                </a:solidFill>
              </a:rPr>
              <a:t>Klein Gordon equation for a massive field: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4AD5D-5397-F34D-B080-8F0650454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9" y="2765525"/>
            <a:ext cx="5959091" cy="1550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724152-25A8-4440-A898-B542D8F7A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5290" y="4411380"/>
            <a:ext cx="2150110" cy="12528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81AC0D-A872-454D-AF10-0FD0667206E1}"/>
              </a:ext>
            </a:extLst>
          </p:cNvPr>
          <p:cNvSpPr txBox="1"/>
          <p:nvPr/>
        </p:nvSpPr>
        <p:spPr>
          <a:xfrm>
            <a:off x="1066800" y="6019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(Equation is First order in     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31FF48-5D8A-C344-B58C-97FA65ACF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6165850"/>
            <a:ext cx="444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8065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D22A37-EC0D-1844-A9FA-636CD69C7A7B}"/>
              </a:ext>
            </a:extLst>
          </p:cNvPr>
          <p:cNvSpPr txBox="1"/>
          <p:nvPr/>
        </p:nvSpPr>
        <p:spPr>
          <a:xfrm>
            <a:off x="457200" y="201053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Klein Gordon Equation: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7E50D9-55BF-7B41-A738-F8C838634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40" y="856764"/>
            <a:ext cx="4823460" cy="12554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4307B5-7827-8A40-B054-086CAFA36D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568" y="1752600"/>
            <a:ext cx="5009063" cy="28623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10E59A-0581-E542-9E1D-A975A45721E1}"/>
              </a:ext>
            </a:extLst>
          </p:cNvPr>
          <p:cNvSpPr txBox="1"/>
          <p:nvPr/>
        </p:nvSpPr>
        <p:spPr>
          <a:xfrm>
            <a:off x="457200" y="4343400"/>
            <a:ext cx="822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Klein Gordon equation for field of mass ¼. 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Hyperbolic equation. Infinite number of solutions</a:t>
            </a:r>
          </a:p>
        </p:txBody>
      </p:sp>
    </p:spTree>
    <p:extLst>
      <p:ext uri="{BB962C8B-B14F-4D97-AF65-F5344CB8AC3E}">
        <p14:creationId xmlns:p14="http://schemas.microsoft.com/office/powerpoint/2010/main" val="4112935810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6291EF7-56CB-D345-A0DA-D5FA421580E3}"/>
              </a:ext>
            </a:extLst>
          </p:cNvPr>
          <p:cNvCxnSpPr>
            <a:cxnSpLocks/>
          </p:cNvCxnSpPr>
          <p:nvPr/>
        </p:nvCxnSpPr>
        <p:spPr>
          <a:xfrm flipV="1">
            <a:off x="4114800" y="1828800"/>
            <a:ext cx="1600200" cy="1371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8CC882-B6A1-8147-A5B0-E72F47467B34}"/>
              </a:ext>
            </a:extLst>
          </p:cNvPr>
          <p:cNvCxnSpPr>
            <a:cxnSpLocks/>
          </p:cNvCxnSpPr>
          <p:nvPr/>
        </p:nvCxnSpPr>
        <p:spPr>
          <a:xfrm flipH="1" flipV="1">
            <a:off x="2819400" y="1587500"/>
            <a:ext cx="1295400" cy="1600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E0B05B86-636F-8642-9ADD-43B8681D3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0" y="2667000"/>
            <a:ext cx="254000" cy="419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5758C4-DA92-FA48-81AB-84A14C0D4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349500"/>
            <a:ext cx="114300" cy="330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36CF4D-2B56-8D49-8FF5-BCBA59267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597400"/>
            <a:ext cx="254000" cy="419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625466-90FE-0C45-BA7F-72EF0E5C4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4597400"/>
            <a:ext cx="114300" cy="330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880F652-BC6C-1C4C-AAA1-B0DFAFB9BD6C}"/>
              </a:ext>
            </a:extLst>
          </p:cNvPr>
          <p:cNvSpPr txBox="1"/>
          <p:nvPr/>
        </p:nvSpPr>
        <p:spPr>
          <a:xfrm>
            <a:off x="1435100" y="438287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,       are null directions. </a:t>
            </a:r>
          </a:p>
        </p:txBody>
      </p:sp>
    </p:spTree>
    <p:extLst>
      <p:ext uri="{BB962C8B-B14F-4D97-AF65-F5344CB8AC3E}">
        <p14:creationId xmlns:p14="http://schemas.microsoft.com/office/powerpoint/2010/main" val="306594334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942303-2C75-7449-9DE2-FF9B03A60A88}"/>
              </a:ext>
            </a:extLst>
          </p:cNvPr>
          <p:cNvSpPr txBox="1"/>
          <p:nvPr/>
        </p:nvSpPr>
        <p:spPr>
          <a:xfrm>
            <a:off x="685800" y="6096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solidFill>
                  <a:srgbClr val="FF0000"/>
                </a:solidFill>
              </a:rPr>
              <a:t>Minisuperspace</a:t>
            </a:r>
            <a:r>
              <a:rPr lang="en-US" u="sng" dirty="0">
                <a:solidFill>
                  <a:srgbClr val="FF0000"/>
                </a:solidFill>
              </a:rPr>
              <a:t> approximation </a:t>
            </a:r>
            <a:r>
              <a:rPr lang="en-US" dirty="0"/>
              <a:t>         </a:t>
            </a:r>
          </a:p>
          <a:p>
            <a:r>
              <a:rPr lang="en-US" dirty="0"/>
              <a:t>Independent of x and only dependent on t.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6DCAA6-DB63-E646-8CDA-17C02D3B5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762000"/>
            <a:ext cx="8255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4BEB1C-76FC-2C4D-B369-D21857404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514600"/>
            <a:ext cx="3848100" cy="50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1103C1-DAE5-B342-B3C5-8E1ACBE1B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479542"/>
            <a:ext cx="3848100" cy="9575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2528FE-687C-434A-B917-BFD3FD56CF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5079288"/>
            <a:ext cx="4724400" cy="121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1129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942303-2C75-7449-9DE2-FF9B03A60A88}"/>
              </a:ext>
            </a:extLst>
          </p:cNvPr>
          <p:cNvSpPr txBox="1"/>
          <p:nvPr/>
        </p:nvSpPr>
        <p:spPr>
          <a:xfrm>
            <a:off x="685800" y="6096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solidFill>
                  <a:srgbClr val="FF0000"/>
                </a:solidFill>
              </a:rPr>
              <a:t>Minisuperspace</a:t>
            </a:r>
            <a:r>
              <a:rPr lang="en-US" u="sng" dirty="0">
                <a:solidFill>
                  <a:srgbClr val="FF0000"/>
                </a:solidFill>
              </a:rPr>
              <a:t> approximation </a:t>
            </a:r>
            <a:r>
              <a:rPr lang="en-US" dirty="0"/>
              <a:t>         </a:t>
            </a:r>
          </a:p>
          <a:p>
            <a:r>
              <a:rPr lang="en-US" dirty="0"/>
              <a:t>Independent of x and only dependent on t.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6DCAA6-DB63-E646-8CDA-17C02D3B5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762000"/>
            <a:ext cx="8255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4BEB1C-76FC-2C4D-B369-D21857404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514600"/>
            <a:ext cx="3848100" cy="50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1103C1-DAE5-B342-B3C5-8E1ACBE1B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479542"/>
            <a:ext cx="3848100" cy="9575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2528FE-687C-434A-B917-BFD3FD56CF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5079288"/>
            <a:ext cx="4724400" cy="121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6160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351878-6921-B647-A746-2597097F13D5}"/>
              </a:ext>
            </a:extLst>
          </p:cNvPr>
          <p:cNvSpPr txBox="1"/>
          <p:nvPr/>
        </p:nvSpPr>
        <p:spPr>
          <a:xfrm>
            <a:off x="685800" y="7620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Hamiltonian constraint (also referred to as Wheeler Dewitt constraint) leads to 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B669B9-1349-DF4C-8410-29E2F32FC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360595"/>
            <a:ext cx="5015497" cy="13054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D80CBB-3C14-6C45-B686-4917B7044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648" y="4064265"/>
            <a:ext cx="3479800" cy="939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79FBB8-29FF-E647-B877-948A432B3F6F}"/>
              </a:ext>
            </a:extLst>
          </p:cNvPr>
          <p:cNvSpPr txBox="1"/>
          <p:nvPr/>
        </p:nvSpPr>
        <p:spPr>
          <a:xfrm>
            <a:off x="990600" y="5135035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(Note,  , not,    )      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90667D-959C-A940-B5ED-04F01593E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748" y="5362950"/>
            <a:ext cx="304800" cy="31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17DC2D-3F7C-0B4E-B974-5544F08A6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5235950"/>
            <a:ext cx="304800" cy="444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A11472-5078-854A-BBB4-74A3D3A40E61}"/>
              </a:ext>
            </a:extLst>
          </p:cNvPr>
          <p:cNvSpPr txBox="1"/>
          <p:nvPr/>
        </p:nvSpPr>
        <p:spPr>
          <a:xfrm>
            <a:off x="685800" y="6172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err="1"/>
              <a:t>Illiesiu</a:t>
            </a:r>
            <a:r>
              <a:rPr lang="en-US" sz="2800" dirty="0"/>
              <a:t>, </a:t>
            </a:r>
            <a:r>
              <a:rPr lang="en-US" sz="2800" dirty="0" err="1"/>
              <a:t>Kruthoff</a:t>
            </a:r>
            <a:r>
              <a:rPr lang="en-US" sz="2800" dirty="0"/>
              <a:t>, </a:t>
            </a:r>
            <a:r>
              <a:rPr lang="en-US" sz="2800" dirty="0" err="1"/>
              <a:t>Turiaci</a:t>
            </a:r>
            <a:r>
              <a:rPr lang="en-US" sz="2800" dirty="0"/>
              <a:t>, </a:t>
            </a:r>
            <a:r>
              <a:rPr lang="en-US" sz="2800" dirty="0" err="1"/>
              <a:t>Verlinde</a:t>
            </a:r>
            <a:r>
              <a:rPr lang="en-US" sz="2800" dirty="0"/>
              <a:t>; Maldacena)</a:t>
            </a:r>
          </a:p>
        </p:txBody>
      </p:sp>
    </p:spTree>
    <p:extLst>
      <p:ext uri="{BB962C8B-B14F-4D97-AF65-F5344CB8AC3E}">
        <p14:creationId xmlns:p14="http://schemas.microsoft.com/office/powerpoint/2010/main" val="939803494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902C9D-EEEA-3F42-BEC1-79E45452F184}"/>
              </a:ext>
            </a:extLst>
          </p:cNvPr>
          <p:cNvSpPr txBox="1"/>
          <p:nvPr/>
        </p:nvSpPr>
        <p:spPr>
          <a:xfrm>
            <a:off x="533400" y="6858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to what we got above. </a:t>
            </a:r>
          </a:p>
          <a:p>
            <a:endParaRPr lang="en-US" dirty="0"/>
          </a:p>
          <a:p>
            <a:r>
              <a:rPr lang="en-US" dirty="0"/>
              <a:t>Not identical due to the ordering ambiguities. </a:t>
            </a:r>
          </a:p>
        </p:txBody>
      </p:sp>
    </p:spTree>
    <p:extLst>
      <p:ext uri="{BB962C8B-B14F-4D97-AF65-F5344CB8AC3E}">
        <p14:creationId xmlns:p14="http://schemas.microsoft.com/office/powerpoint/2010/main" val="693065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AB931-54C6-93AB-D958-F469C8966FD0}"/>
              </a:ext>
            </a:extLst>
          </p:cNvPr>
          <p:cNvSpPr txBox="1"/>
          <p:nvPr/>
        </p:nvSpPr>
        <p:spPr>
          <a:xfrm>
            <a:off x="152400" y="381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Range of </a:t>
            </a:r>
            <a:r>
              <a:rPr lang="en-US" u="sng" dirty="0" err="1">
                <a:solidFill>
                  <a:srgbClr val="C00000"/>
                </a:solidFill>
              </a:rPr>
              <a:t>Dilaton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2E1179-AFEA-8C27-1CAC-2C45375EEB09}"/>
              </a:ext>
            </a:extLst>
          </p:cNvPr>
          <p:cNvSpPr txBox="1"/>
          <p:nvPr/>
        </p:nvSpPr>
        <p:spPr>
          <a:xfrm>
            <a:off x="37063" y="1143000"/>
            <a:ext cx="89084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In dimensionally reduced case there is a minimum value for        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We  </a:t>
            </a:r>
            <a:r>
              <a:rPr lang="en-US" dirty="0" err="1">
                <a:solidFill>
                  <a:srgbClr val="C00000"/>
                </a:solidFill>
              </a:rPr>
              <a:t>analyse</a:t>
            </a:r>
            <a:r>
              <a:rPr lang="en-US" dirty="0">
                <a:solidFill>
                  <a:srgbClr val="C00000"/>
                </a:solidFill>
              </a:rPr>
              <a:t> the 2 dim quantum theory without imposing any restriction, and find that it  allows for  the range 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745FA2-6542-85DB-BB7F-ECA8BBAE7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285315"/>
            <a:ext cx="254000" cy="419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AA2C34-A199-7E7C-0AA0-CB57544B7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4648200"/>
            <a:ext cx="2692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88834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C36FA2-7368-6547-BEE4-B39DFF639C82}"/>
              </a:ext>
            </a:extLst>
          </p:cNvPr>
          <p:cNvSpPr txBox="1"/>
          <p:nvPr/>
        </p:nvSpPr>
        <p:spPr>
          <a:xfrm>
            <a:off x="379589" y="229105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Covariant Phase Space: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51198C-7A13-2A47-8EED-A762ECEB8784}"/>
              </a:ext>
            </a:extLst>
          </p:cNvPr>
          <p:cNvSpPr txBox="1"/>
          <p:nvPr/>
        </p:nvSpPr>
        <p:spPr>
          <a:xfrm>
            <a:off x="685800" y="1015358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phase space corresponding to the  classical solutions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35030A-4A13-7543-99BD-D546B4A6E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344118"/>
            <a:ext cx="6045200" cy="10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0F4176-1427-FE45-BF95-EAB0239E9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488549"/>
            <a:ext cx="1409700" cy="431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B0270A-567E-8142-867B-2A9ADFABCAB9}"/>
              </a:ext>
            </a:extLst>
          </p:cNvPr>
          <p:cNvSpPr txBox="1"/>
          <p:nvPr/>
        </p:nvSpPr>
        <p:spPr>
          <a:xfrm>
            <a:off x="152400" y="4267200"/>
            <a:ext cx="899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two dimensional. 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symplectic</a:t>
            </a:r>
            <a:r>
              <a:rPr lang="en-US" dirty="0"/>
              <a:t> form in phase space</a:t>
            </a:r>
          </a:p>
          <a:p>
            <a:r>
              <a:rPr lang="en-US" dirty="0"/>
              <a:t> can be worked out. (</a:t>
            </a:r>
            <a:r>
              <a:rPr lang="en-US" dirty="0" err="1"/>
              <a:t>Crnkovic</a:t>
            </a:r>
            <a:r>
              <a:rPr lang="en-US" dirty="0"/>
              <a:t>, Witten)</a:t>
            </a:r>
          </a:p>
        </p:txBody>
      </p:sp>
    </p:spTree>
    <p:extLst>
      <p:ext uri="{BB962C8B-B14F-4D97-AF65-F5344CB8AC3E}">
        <p14:creationId xmlns:p14="http://schemas.microsoft.com/office/powerpoint/2010/main" val="3795978008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D38FAE-6375-7744-83DF-AE68E9936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050" y="533400"/>
            <a:ext cx="19939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C32A00-A740-9747-ACA1-8F040AD8A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0" y="2362200"/>
            <a:ext cx="2273300" cy="95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3267E5-4D18-E544-A413-8EB2034D123A}"/>
              </a:ext>
            </a:extLst>
          </p:cNvPr>
          <p:cNvSpPr txBox="1"/>
          <p:nvPr/>
        </p:nvSpPr>
        <p:spPr>
          <a:xfrm>
            <a:off x="1066800" y="419784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Setting,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4A051E-D2DF-AB48-9913-E9A4E8C042DD}"/>
              </a:ext>
            </a:extLst>
          </p:cNvPr>
          <p:cNvSpPr txBox="1"/>
          <p:nvPr/>
        </p:nvSpPr>
        <p:spPr>
          <a:xfrm>
            <a:off x="1371600" y="15240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get: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A519DE-137F-DF4B-96F1-0E8171AAA745}"/>
              </a:ext>
            </a:extLst>
          </p:cNvPr>
          <p:cNvSpPr txBox="1"/>
          <p:nvPr/>
        </p:nvSpPr>
        <p:spPr>
          <a:xfrm>
            <a:off x="1295400" y="40386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eigenstate of M, with eigenvalue, -M, is then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45291C-9A59-D54B-A376-866CA402D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5419269"/>
            <a:ext cx="18542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95921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6920D5-65D9-FF4F-86D7-56193E123506}"/>
              </a:ext>
            </a:extLst>
          </p:cNvPr>
          <p:cNvSpPr txBox="1"/>
          <p:nvPr/>
        </p:nvSpPr>
        <p:spPr>
          <a:xfrm>
            <a:off x="838200" y="685800"/>
            <a:ext cx="754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asymptotic </a:t>
            </a:r>
            <a:r>
              <a:rPr lang="en-US" dirty="0" err="1"/>
              <a:t>dS</a:t>
            </a:r>
            <a:r>
              <a:rPr lang="en-US" dirty="0"/>
              <a:t> limit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They come close.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D4755B-6E7A-0C4F-B31D-A921008D1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332131"/>
            <a:ext cx="3441700" cy="1041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C77643-A3F3-7D44-8134-C5D4F5ECB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0" y="3143250"/>
            <a:ext cx="2603500" cy="571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0BB204-0E01-3845-8FDD-6F8FA62AE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0250" y="3143250"/>
            <a:ext cx="2603500" cy="571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8B6299-D428-534B-9196-4653FA508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250" y="3143250"/>
            <a:ext cx="2603500" cy="571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1BF887-EE8A-8D40-BD77-02E8C6793E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4191000"/>
            <a:ext cx="3035300" cy="50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F5B2FF-7666-754B-800B-78987F696DC8}"/>
              </a:ext>
            </a:extLst>
          </p:cNvPr>
          <p:cNvSpPr txBox="1"/>
          <p:nvPr/>
        </p:nvSpPr>
        <p:spPr>
          <a:xfrm>
            <a:off x="228600" y="5192667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Away from this limit it would be nice to understand the connection between the two ways of </a:t>
            </a:r>
            <a:r>
              <a:rPr lang="en-US" sz="3200" dirty="0" err="1"/>
              <a:t>quantisation</a:t>
            </a:r>
            <a:r>
              <a:rPr lang="en-US" sz="3200" dirty="0"/>
              <a:t> better. </a:t>
            </a:r>
          </a:p>
        </p:txBody>
      </p:sp>
    </p:spTree>
    <p:extLst>
      <p:ext uri="{BB962C8B-B14F-4D97-AF65-F5344CB8AC3E}">
        <p14:creationId xmlns:p14="http://schemas.microsoft.com/office/powerpoint/2010/main" val="1056969534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11855A-243F-1845-BEEC-216EC290C4BF}"/>
              </a:ext>
            </a:extLst>
          </p:cNvPr>
          <p:cNvSpPr txBox="1"/>
          <p:nvPr/>
        </p:nvSpPr>
        <p:spPr>
          <a:xfrm>
            <a:off x="838200" y="685800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the relation (from the classical solutions) that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1410D0-E161-6845-9F98-54A510899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133600"/>
            <a:ext cx="3556000" cy="1155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0E2C9E-0EDE-C64A-9E9D-1CDCC81E1D3D}"/>
              </a:ext>
            </a:extLst>
          </p:cNvPr>
          <p:cNvSpPr txBox="1"/>
          <p:nvPr/>
        </p:nvSpPr>
        <p:spPr>
          <a:xfrm>
            <a:off x="342900" y="3863876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find that</a:t>
            </a:r>
          </a:p>
          <a:p>
            <a:endParaRPr lang="en-US" dirty="0"/>
          </a:p>
          <a:p>
            <a:r>
              <a:rPr lang="en-US" dirty="0"/>
              <a:t>Which is quite different from what we got earlier. 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7AA686-2FD2-834F-B65A-8193217D9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633" y="5509377"/>
            <a:ext cx="3136900" cy="546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A97E0A-CFB9-D34A-9FF0-B2409875D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3822004"/>
            <a:ext cx="32893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34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9F4821-F652-E843-8DEA-7196BE94EEDD}"/>
              </a:ext>
            </a:extLst>
          </p:cNvPr>
          <p:cNvSpPr txBox="1"/>
          <p:nvPr/>
        </p:nvSpPr>
        <p:spPr>
          <a:xfrm>
            <a:off x="466725" y="225780"/>
            <a:ext cx="79152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Classical Solutions:</a:t>
            </a:r>
          </a:p>
          <a:p>
            <a:endParaRPr lang="en-US" u="sng" dirty="0">
              <a:solidFill>
                <a:srgbClr val="FF0000"/>
              </a:solidFill>
            </a:endParaRPr>
          </a:p>
          <a:p>
            <a:r>
              <a:rPr lang="en-US" dirty="0"/>
              <a:t>Global </a:t>
            </a:r>
            <a:r>
              <a:rPr lang="en-US" dirty="0" err="1"/>
              <a:t>deSitter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B86D0-B680-EA45-BB6A-0C3FFA52C832}"/>
              </a:ext>
            </a:extLst>
          </p:cNvPr>
          <p:cNvSpPr txBox="1"/>
          <p:nvPr/>
        </p:nvSpPr>
        <p:spPr>
          <a:xfrm>
            <a:off x="517834" y="3293413"/>
            <a:ext cx="7813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Spatial slices  are </a:t>
            </a:r>
            <a:r>
              <a:rPr lang="en-US" u="sng" dirty="0">
                <a:solidFill>
                  <a:srgbClr val="FF0000"/>
                </a:solidFill>
              </a:rPr>
              <a:t>compact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55FC3-3E07-2647-A08B-CA16F2AECD04}"/>
              </a:ext>
            </a:extLst>
          </p:cNvPr>
          <p:cNvSpPr txBox="1"/>
          <p:nvPr/>
        </p:nvSpPr>
        <p:spPr>
          <a:xfrm>
            <a:off x="228600" y="4831727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Dilaton</a:t>
            </a:r>
            <a:endParaRPr lang="en-US" dirty="0"/>
          </a:p>
          <a:p>
            <a:endParaRPr lang="en-US" dirty="0"/>
          </a:p>
          <a:p>
            <a:r>
              <a:rPr lang="en-US" dirty="0"/>
              <a:t>A:  constant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AFEFB9-7131-FBF5-F530-9530D1FD5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761" y="4892689"/>
            <a:ext cx="1409700" cy="431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EAD918-6C4C-59D4-794E-95B124A55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912" y="1946793"/>
            <a:ext cx="5676900" cy="1041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71AD14-1CCB-40BB-2E9F-001D8900F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761" y="4161004"/>
            <a:ext cx="21590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55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514704-DEF4-9F05-2021-3EF83FFDCD74}"/>
              </a:ext>
            </a:extLst>
          </p:cNvPr>
          <p:cNvSpPr txBox="1"/>
          <p:nvPr/>
        </p:nvSpPr>
        <p:spPr>
          <a:xfrm>
            <a:off x="457200" y="227628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Global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30AB9B-0ABF-9AF1-5EF0-A6555CDEB29C}"/>
              </a:ext>
            </a:extLst>
          </p:cNvPr>
          <p:cNvSpPr/>
          <p:nvPr/>
        </p:nvSpPr>
        <p:spPr>
          <a:xfrm>
            <a:off x="3256530" y="1587274"/>
            <a:ext cx="2286000" cy="15240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76D1F12-F213-61E3-6449-0F856BE53DEA}"/>
              </a:ext>
            </a:extLst>
          </p:cNvPr>
          <p:cNvCxnSpPr>
            <a:stCxn id="4" idx="1"/>
            <a:endCxn id="4" idx="3"/>
          </p:cNvCxnSpPr>
          <p:nvPr/>
        </p:nvCxnSpPr>
        <p:spPr>
          <a:xfrm>
            <a:off x="3256530" y="2349274"/>
            <a:ext cx="2286000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95E12C-F931-5497-EF33-1EA5D4BF4784}"/>
              </a:ext>
            </a:extLst>
          </p:cNvPr>
          <p:cNvCxnSpPr/>
          <p:nvPr/>
        </p:nvCxnSpPr>
        <p:spPr>
          <a:xfrm flipV="1">
            <a:off x="5105400" y="1981200"/>
            <a:ext cx="762000" cy="381000"/>
          </a:xfrm>
          <a:prstGeom prst="straightConnector1">
            <a:avLst/>
          </a:prstGeom>
          <a:ln w="1905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00E6C00-FEEC-7CBC-3AB9-6020DCE2C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752600"/>
            <a:ext cx="1079500" cy="419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276E1E-34A4-2C51-14AA-26C4ABEB8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530" y="1310052"/>
            <a:ext cx="276379" cy="1942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EE26C7-6908-5DE2-BAD2-CB54E33A6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1310052"/>
            <a:ext cx="101600" cy="165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F30C88-718F-4D83-F426-232A7D8CF7AA}"/>
              </a:ext>
            </a:extLst>
          </p:cNvPr>
          <p:cNvSpPr txBox="1"/>
          <p:nvPr/>
        </p:nvSpPr>
        <p:spPr>
          <a:xfrm>
            <a:off x="381000" y="3446615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Other               Solutions   </a:t>
            </a:r>
            <a:r>
              <a:rPr lang="en-US" dirty="0"/>
              <a:t>: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E213F7-192B-CEE6-6344-26B35690AE85}"/>
              </a:ext>
            </a:extLst>
          </p:cNvPr>
          <p:cNvSpPr/>
          <p:nvPr/>
        </p:nvSpPr>
        <p:spPr>
          <a:xfrm>
            <a:off x="914400" y="4532530"/>
            <a:ext cx="1676400" cy="2170785"/>
          </a:xfrm>
          <a:prstGeom prst="rect">
            <a:avLst/>
          </a:prstGeom>
          <a:solidFill>
            <a:schemeClr val="bg1"/>
          </a:solidFill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192154-F328-61AB-7D28-22BDD1B39B78}"/>
              </a:ext>
            </a:extLst>
          </p:cNvPr>
          <p:cNvSpPr/>
          <p:nvPr/>
        </p:nvSpPr>
        <p:spPr>
          <a:xfrm>
            <a:off x="4572000" y="4648200"/>
            <a:ext cx="3505200" cy="1752600"/>
          </a:xfrm>
          <a:prstGeom prst="rect">
            <a:avLst/>
          </a:prstGeom>
          <a:solidFill>
            <a:schemeClr val="bg1"/>
          </a:solidFill>
          <a:ln w="254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8DBB7-89A5-598F-C203-2F6A29599F4F}"/>
              </a:ext>
            </a:extLst>
          </p:cNvPr>
          <p:cNvSpPr txBox="1"/>
          <p:nvPr/>
        </p:nvSpPr>
        <p:spPr>
          <a:xfrm>
            <a:off x="685800" y="404707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C71D76-BAD2-25EE-7157-55F892965915}"/>
              </a:ext>
            </a:extLst>
          </p:cNvPr>
          <p:cNvCxnSpPr>
            <a:stCxn id="15" idx="1"/>
            <a:endCxn id="15" idx="3"/>
          </p:cNvCxnSpPr>
          <p:nvPr/>
        </p:nvCxnSpPr>
        <p:spPr>
          <a:xfrm>
            <a:off x="914400" y="5617923"/>
            <a:ext cx="1676400" cy="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EF15D4-1829-EB28-5C83-3A4E44325DC8}"/>
              </a:ext>
            </a:extLst>
          </p:cNvPr>
          <p:cNvCxnSpPr>
            <a:stCxn id="16" idx="1"/>
            <a:endCxn id="16" idx="3"/>
          </p:cNvCxnSpPr>
          <p:nvPr/>
        </p:nvCxnSpPr>
        <p:spPr>
          <a:xfrm>
            <a:off x="4572000" y="5524500"/>
            <a:ext cx="3505200" cy="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DEC2DA-57DC-DE88-3762-D0FF83F42940}"/>
              </a:ext>
            </a:extLst>
          </p:cNvPr>
          <p:cNvCxnSpPr>
            <a:cxnSpLocks/>
          </p:cNvCxnSpPr>
          <p:nvPr/>
        </p:nvCxnSpPr>
        <p:spPr>
          <a:xfrm flipH="1" flipV="1">
            <a:off x="2558577" y="1533505"/>
            <a:ext cx="954540" cy="451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F9B21910-03E1-1CC7-3D93-9B73D9BCDF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7873" y="1366363"/>
            <a:ext cx="785907" cy="30511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582120-A0AE-2F2B-A276-64DC59DF5564}"/>
              </a:ext>
            </a:extLst>
          </p:cNvPr>
          <p:cNvCxnSpPr/>
          <p:nvPr/>
        </p:nvCxnSpPr>
        <p:spPr>
          <a:xfrm>
            <a:off x="5181600" y="2743200"/>
            <a:ext cx="838200" cy="3680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5EDF40B6-09F9-9531-78EE-323C239F0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2963878"/>
            <a:ext cx="838200" cy="32541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74D0F6-1DA2-2D12-5358-33CDD026C0CB}"/>
              </a:ext>
            </a:extLst>
          </p:cNvPr>
          <p:cNvCxnSpPr/>
          <p:nvPr/>
        </p:nvCxnSpPr>
        <p:spPr>
          <a:xfrm>
            <a:off x="3048000" y="2574324"/>
            <a:ext cx="304800" cy="19050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5F033E8-3F90-96EB-9870-90F34F72C704}"/>
              </a:ext>
            </a:extLst>
          </p:cNvPr>
          <p:cNvCxnSpPr/>
          <p:nvPr/>
        </p:nvCxnSpPr>
        <p:spPr>
          <a:xfrm>
            <a:off x="3098800" y="2514068"/>
            <a:ext cx="304800" cy="19050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D974F9-F65E-586D-27CF-86E47F7D1A4A}"/>
              </a:ext>
            </a:extLst>
          </p:cNvPr>
          <p:cNvCxnSpPr/>
          <p:nvPr/>
        </p:nvCxnSpPr>
        <p:spPr>
          <a:xfrm>
            <a:off x="5400675" y="2504127"/>
            <a:ext cx="304800" cy="19050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9889E91-BF0E-0D28-C7C2-9E3E04A2DB2C}"/>
              </a:ext>
            </a:extLst>
          </p:cNvPr>
          <p:cNvCxnSpPr/>
          <p:nvPr/>
        </p:nvCxnSpPr>
        <p:spPr>
          <a:xfrm>
            <a:off x="5375919" y="2586823"/>
            <a:ext cx="304800" cy="190500"/>
          </a:xfrm>
          <a:prstGeom prst="line">
            <a:avLst/>
          </a:prstGeom>
          <a:ln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9D9450A-A7B3-AA10-3E47-B0BF1D54345E}"/>
              </a:ext>
            </a:extLst>
          </p:cNvPr>
          <p:cNvCxnSpPr>
            <a:cxnSpLocks/>
          </p:cNvCxnSpPr>
          <p:nvPr/>
        </p:nvCxnSpPr>
        <p:spPr>
          <a:xfrm>
            <a:off x="3294004" y="1752600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783CA36-16D0-8D1B-3888-40F471AF5B6B}"/>
              </a:ext>
            </a:extLst>
          </p:cNvPr>
          <p:cNvCxnSpPr>
            <a:cxnSpLocks/>
          </p:cNvCxnSpPr>
          <p:nvPr/>
        </p:nvCxnSpPr>
        <p:spPr>
          <a:xfrm>
            <a:off x="3276600" y="1981200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B6B71BB-AE07-51BB-E68A-63C4354FDE68}"/>
              </a:ext>
            </a:extLst>
          </p:cNvPr>
          <p:cNvCxnSpPr>
            <a:cxnSpLocks/>
          </p:cNvCxnSpPr>
          <p:nvPr/>
        </p:nvCxnSpPr>
        <p:spPr>
          <a:xfrm>
            <a:off x="3321012" y="2180381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F516DA5-A134-53E5-8A79-98A6CC250281}"/>
              </a:ext>
            </a:extLst>
          </p:cNvPr>
          <p:cNvCxnSpPr>
            <a:cxnSpLocks/>
          </p:cNvCxnSpPr>
          <p:nvPr/>
        </p:nvCxnSpPr>
        <p:spPr>
          <a:xfrm>
            <a:off x="3276600" y="2514068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5FF1560-2B73-855A-BED9-A414AC082634}"/>
              </a:ext>
            </a:extLst>
          </p:cNvPr>
          <p:cNvCxnSpPr>
            <a:cxnSpLocks/>
          </p:cNvCxnSpPr>
          <p:nvPr/>
        </p:nvCxnSpPr>
        <p:spPr>
          <a:xfrm>
            <a:off x="3251200" y="2687343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3E7D3AB-6922-C636-D4ED-97643957EF4B}"/>
              </a:ext>
            </a:extLst>
          </p:cNvPr>
          <p:cNvCxnSpPr>
            <a:cxnSpLocks/>
          </p:cNvCxnSpPr>
          <p:nvPr/>
        </p:nvCxnSpPr>
        <p:spPr>
          <a:xfrm>
            <a:off x="3294004" y="2945019"/>
            <a:ext cx="2248526" cy="0"/>
          </a:xfrm>
          <a:prstGeom prst="line">
            <a:avLst/>
          </a:prstGeom>
          <a:ln w="31750" cmpd="sng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254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9F4821-F652-E843-8DEA-7196BE94EEDD}"/>
              </a:ext>
            </a:extLst>
          </p:cNvPr>
          <p:cNvSpPr txBox="1"/>
          <p:nvPr/>
        </p:nvSpPr>
        <p:spPr>
          <a:xfrm>
            <a:off x="261475" y="-74996"/>
            <a:ext cx="7915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Classical Solutions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B86D0-B680-EA45-BB6A-0C3FFA52C832}"/>
              </a:ext>
            </a:extLst>
          </p:cNvPr>
          <p:cNvSpPr txBox="1"/>
          <p:nvPr/>
        </p:nvSpPr>
        <p:spPr>
          <a:xfrm>
            <a:off x="208827" y="2700680"/>
            <a:ext cx="7813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Spatial sections are </a:t>
            </a:r>
            <a:r>
              <a:rPr lang="en-US" u="sng" dirty="0">
                <a:solidFill>
                  <a:srgbClr val="FF0000"/>
                </a:solidFill>
              </a:rPr>
              <a:t>compact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55FC3-3E07-2647-A08B-CA16F2AECD04}"/>
              </a:ext>
            </a:extLst>
          </p:cNvPr>
          <p:cNvSpPr txBox="1"/>
          <p:nvPr/>
        </p:nvSpPr>
        <p:spPr>
          <a:xfrm>
            <a:off x="212685" y="3823217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Dilaton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Two  parameters worth of solutions </a:t>
            </a:r>
          </a:p>
          <a:p>
            <a:r>
              <a:rPr lang="en-US" dirty="0"/>
              <a:t>(two dimensional phase space).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A03B97-27D2-BE7B-E882-C6EFA73AA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2932544"/>
            <a:ext cx="1879600" cy="368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249D09-CB40-4879-AE82-3CE8FCFB7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472" y="3901009"/>
            <a:ext cx="1066800" cy="419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C4F2FD-CD72-574B-2A08-D9A80D87F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502531"/>
            <a:ext cx="6324600" cy="10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9CBFBC-3429-4D84-1F2D-A94B7E7DC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903367"/>
            <a:ext cx="1308100" cy="342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042E2B-6EF1-B333-184E-CB1094E2F43F}"/>
              </a:ext>
            </a:extLst>
          </p:cNvPr>
          <p:cNvSpPr txBox="1"/>
          <p:nvPr/>
        </p:nvSpPr>
        <p:spPr>
          <a:xfrm>
            <a:off x="363694" y="700980"/>
            <a:ext cx="7813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Bounce Solutions</a:t>
            </a:r>
          </a:p>
        </p:txBody>
      </p:sp>
    </p:spTree>
    <p:extLst>
      <p:ext uri="{BB962C8B-B14F-4D97-AF65-F5344CB8AC3E}">
        <p14:creationId xmlns:p14="http://schemas.microsoft.com/office/powerpoint/2010/main" val="1375593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BE0757-2633-2B0B-ED0D-67FB67380B92}"/>
              </a:ext>
            </a:extLst>
          </p:cNvPr>
          <p:cNvSpPr txBox="1"/>
          <p:nvPr/>
        </p:nvSpPr>
        <p:spPr>
          <a:xfrm>
            <a:off x="152400" y="381000"/>
            <a:ext cx="8915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:  Orbifolds of Black Hole Solutions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85C4D9-0B5C-7998-5F23-619A057196D4}"/>
              </a:ext>
            </a:extLst>
          </p:cNvPr>
          <p:cNvSpPr/>
          <p:nvPr/>
        </p:nvSpPr>
        <p:spPr>
          <a:xfrm>
            <a:off x="4267200" y="3429000"/>
            <a:ext cx="2590800" cy="21336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B0A46F-E08F-F632-D530-6ACF441C4554}"/>
              </a:ext>
            </a:extLst>
          </p:cNvPr>
          <p:cNvCxnSpPr/>
          <p:nvPr/>
        </p:nvCxnSpPr>
        <p:spPr>
          <a:xfrm flipH="1">
            <a:off x="1676400" y="3429000"/>
            <a:ext cx="2590800" cy="2133600"/>
          </a:xfrm>
          <a:prstGeom prst="line">
            <a:avLst/>
          </a:prstGeom>
          <a:ln w="15875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7DB30D1-0C8D-DEAE-A91D-7EC2AA3EAEBF}"/>
              </a:ext>
            </a:extLst>
          </p:cNvPr>
          <p:cNvSpPr/>
          <p:nvPr/>
        </p:nvSpPr>
        <p:spPr>
          <a:xfrm>
            <a:off x="1668546" y="3406775"/>
            <a:ext cx="2590800" cy="2133600"/>
          </a:xfrm>
          <a:prstGeom prst="rect">
            <a:avLst/>
          </a:prstGeom>
          <a:solidFill>
            <a:schemeClr val="bg1"/>
          </a:solidFill>
          <a:ln w="3175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CD9BCC-DA25-CD2A-7C3B-56222923195E}"/>
              </a:ext>
            </a:extLst>
          </p:cNvPr>
          <p:cNvCxnSpPr/>
          <p:nvPr/>
        </p:nvCxnSpPr>
        <p:spPr>
          <a:xfrm>
            <a:off x="1676400" y="3429000"/>
            <a:ext cx="2590800" cy="2133600"/>
          </a:xfrm>
          <a:prstGeom prst="line">
            <a:avLst/>
          </a:prstGeom>
          <a:ln w="190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reeform 38">
            <a:extLst>
              <a:ext uri="{FF2B5EF4-FFF2-40B4-BE49-F238E27FC236}">
                <a16:creationId xmlns:a16="http://schemas.microsoft.com/office/drawing/2014/main" id="{8B8F90FF-3B26-FAD3-3195-10445C589396}"/>
              </a:ext>
            </a:extLst>
          </p:cNvPr>
          <p:cNvSpPr/>
          <p:nvPr/>
        </p:nvSpPr>
        <p:spPr>
          <a:xfrm>
            <a:off x="4275054" y="3328226"/>
            <a:ext cx="2582945" cy="88900"/>
          </a:xfrm>
          <a:custGeom>
            <a:avLst/>
            <a:gdLst>
              <a:gd name="connsiteX0" fmla="*/ 0 w 1041400"/>
              <a:gd name="connsiteY0" fmla="*/ 152400 h 177800"/>
              <a:gd name="connsiteX1" fmla="*/ 63500 w 1041400"/>
              <a:gd name="connsiteY1" fmla="*/ 63500 h 177800"/>
              <a:gd name="connsiteX2" fmla="*/ 139700 w 1041400"/>
              <a:gd name="connsiteY2" fmla="*/ 12700 h 177800"/>
              <a:gd name="connsiteX3" fmla="*/ 177800 w 1041400"/>
              <a:gd name="connsiteY3" fmla="*/ 38100 h 177800"/>
              <a:gd name="connsiteX4" fmla="*/ 254000 w 1041400"/>
              <a:gd name="connsiteY4" fmla="*/ 101600 h 177800"/>
              <a:gd name="connsiteX5" fmla="*/ 330200 w 1041400"/>
              <a:gd name="connsiteY5" fmla="*/ 139700 h 177800"/>
              <a:gd name="connsiteX6" fmla="*/ 393700 w 1041400"/>
              <a:gd name="connsiteY6" fmla="*/ 25400 h 177800"/>
              <a:gd name="connsiteX7" fmla="*/ 431800 w 1041400"/>
              <a:gd name="connsiteY7" fmla="*/ 0 h 177800"/>
              <a:gd name="connsiteX8" fmla="*/ 546100 w 1041400"/>
              <a:gd name="connsiteY8" fmla="*/ 63500 h 177800"/>
              <a:gd name="connsiteX9" fmla="*/ 584200 w 1041400"/>
              <a:gd name="connsiteY9" fmla="*/ 88900 h 177800"/>
              <a:gd name="connsiteX10" fmla="*/ 622300 w 1041400"/>
              <a:gd name="connsiteY10" fmla="*/ 114300 h 177800"/>
              <a:gd name="connsiteX11" fmla="*/ 685800 w 1041400"/>
              <a:gd name="connsiteY11" fmla="*/ 38100 h 177800"/>
              <a:gd name="connsiteX12" fmla="*/ 723900 w 1041400"/>
              <a:gd name="connsiteY12" fmla="*/ 25400 h 177800"/>
              <a:gd name="connsiteX13" fmla="*/ 762000 w 1041400"/>
              <a:gd name="connsiteY13" fmla="*/ 0 h 177800"/>
              <a:gd name="connsiteX14" fmla="*/ 812800 w 1041400"/>
              <a:gd name="connsiteY14" fmla="*/ 76200 h 177800"/>
              <a:gd name="connsiteX15" fmla="*/ 838200 w 1041400"/>
              <a:gd name="connsiteY15" fmla="*/ 114300 h 177800"/>
              <a:gd name="connsiteX16" fmla="*/ 876300 w 1041400"/>
              <a:gd name="connsiteY16" fmla="*/ 101600 h 177800"/>
              <a:gd name="connsiteX17" fmla="*/ 952500 w 1041400"/>
              <a:gd name="connsiteY17" fmla="*/ 50800 h 177800"/>
              <a:gd name="connsiteX18" fmla="*/ 1003300 w 1041400"/>
              <a:gd name="connsiteY18" fmla="*/ 127000 h 177800"/>
              <a:gd name="connsiteX19" fmla="*/ 1041400 w 1041400"/>
              <a:gd name="connsiteY19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41400" h="177800">
                <a:moveTo>
                  <a:pt x="0" y="152400"/>
                </a:moveTo>
                <a:cubicBezTo>
                  <a:pt x="21167" y="122767"/>
                  <a:pt x="37750" y="89250"/>
                  <a:pt x="63500" y="63500"/>
                </a:cubicBezTo>
                <a:cubicBezTo>
                  <a:pt x="85086" y="41914"/>
                  <a:pt x="139700" y="12700"/>
                  <a:pt x="139700" y="12700"/>
                </a:cubicBezTo>
                <a:cubicBezTo>
                  <a:pt x="152400" y="21167"/>
                  <a:pt x="166074" y="28329"/>
                  <a:pt x="177800" y="38100"/>
                </a:cubicBezTo>
                <a:cubicBezTo>
                  <a:pt x="219931" y="73209"/>
                  <a:pt x="206702" y="77951"/>
                  <a:pt x="254000" y="101600"/>
                </a:cubicBezTo>
                <a:cubicBezTo>
                  <a:pt x="359160" y="154180"/>
                  <a:pt x="221011" y="66907"/>
                  <a:pt x="330200" y="139700"/>
                </a:cubicBezTo>
                <a:cubicBezTo>
                  <a:pt x="343434" y="99997"/>
                  <a:pt x="356269" y="50354"/>
                  <a:pt x="393700" y="25400"/>
                </a:cubicBezTo>
                <a:lnTo>
                  <a:pt x="431800" y="0"/>
                </a:lnTo>
                <a:cubicBezTo>
                  <a:pt x="498860" y="22353"/>
                  <a:pt x="458761" y="5274"/>
                  <a:pt x="546100" y="63500"/>
                </a:cubicBezTo>
                <a:lnTo>
                  <a:pt x="584200" y="88900"/>
                </a:lnTo>
                <a:lnTo>
                  <a:pt x="622300" y="114300"/>
                </a:lnTo>
                <a:cubicBezTo>
                  <a:pt x="641042" y="86187"/>
                  <a:pt x="656464" y="57657"/>
                  <a:pt x="685800" y="38100"/>
                </a:cubicBezTo>
                <a:cubicBezTo>
                  <a:pt x="696939" y="30674"/>
                  <a:pt x="711926" y="31387"/>
                  <a:pt x="723900" y="25400"/>
                </a:cubicBezTo>
                <a:cubicBezTo>
                  <a:pt x="737552" y="18574"/>
                  <a:pt x="749300" y="8467"/>
                  <a:pt x="762000" y="0"/>
                </a:cubicBezTo>
                <a:lnTo>
                  <a:pt x="812800" y="76200"/>
                </a:lnTo>
                <a:lnTo>
                  <a:pt x="838200" y="114300"/>
                </a:lnTo>
                <a:cubicBezTo>
                  <a:pt x="850900" y="110067"/>
                  <a:pt x="865161" y="109026"/>
                  <a:pt x="876300" y="101600"/>
                </a:cubicBezTo>
                <a:cubicBezTo>
                  <a:pt x="971432" y="38179"/>
                  <a:pt x="861908" y="80997"/>
                  <a:pt x="952500" y="50800"/>
                </a:cubicBezTo>
                <a:lnTo>
                  <a:pt x="1003300" y="127000"/>
                </a:lnTo>
                <a:cubicBezTo>
                  <a:pt x="1032021" y="170081"/>
                  <a:pt x="1017907" y="154307"/>
                  <a:pt x="1041400" y="17780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D24B7097-1956-B0DD-AA0C-C67BC732DF1A}"/>
              </a:ext>
            </a:extLst>
          </p:cNvPr>
          <p:cNvSpPr/>
          <p:nvPr/>
        </p:nvSpPr>
        <p:spPr>
          <a:xfrm>
            <a:off x="4271127" y="5485574"/>
            <a:ext cx="2582945" cy="88900"/>
          </a:xfrm>
          <a:custGeom>
            <a:avLst/>
            <a:gdLst>
              <a:gd name="connsiteX0" fmla="*/ 0 w 1041400"/>
              <a:gd name="connsiteY0" fmla="*/ 152400 h 177800"/>
              <a:gd name="connsiteX1" fmla="*/ 63500 w 1041400"/>
              <a:gd name="connsiteY1" fmla="*/ 63500 h 177800"/>
              <a:gd name="connsiteX2" fmla="*/ 139700 w 1041400"/>
              <a:gd name="connsiteY2" fmla="*/ 12700 h 177800"/>
              <a:gd name="connsiteX3" fmla="*/ 177800 w 1041400"/>
              <a:gd name="connsiteY3" fmla="*/ 38100 h 177800"/>
              <a:gd name="connsiteX4" fmla="*/ 254000 w 1041400"/>
              <a:gd name="connsiteY4" fmla="*/ 101600 h 177800"/>
              <a:gd name="connsiteX5" fmla="*/ 330200 w 1041400"/>
              <a:gd name="connsiteY5" fmla="*/ 139700 h 177800"/>
              <a:gd name="connsiteX6" fmla="*/ 393700 w 1041400"/>
              <a:gd name="connsiteY6" fmla="*/ 25400 h 177800"/>
              <a:gd name="connsiteX7" fmla="*/ 431800 w 1041400"/>
              <a:gd name="connsiteY7" fmla="*/ 0 h 177800"/>
              <a:gd name="connsiteX8" fmla="*/ 546100 w 1041400"/>
              <a:gd name="connsiteY8" fmla="*/ 63500 h 177800"/>
              <a:gd name="connsiteX9" fmla="*/ 584200 w 1041400"/>
              <a:gd name="connsiteY9" fmla="*/ 88900 h 177800"/>
              <a:gd name="connsiteX10" fmla="*/ 622300 w 1041400"/>
              <a:gd name="connsiteY10" fmla="*/ 114300 h 177800"/>
              <a:gd name="connsiteX11" fmla="*/ 685800 w 1041400"/>
              <a:gd name="connsiteY11" fmla="*/ 38100 h 177800"/>
              <a:gd name="connsiteX12" fmla="*/ 723900 w 1041400"/>
              <a:gd name="connsiteY12" fmla="*/ 25400 h 177800"/>
              <a:gd name="connsiteX13" fmla="*/ 762000 w 1041400"/>
              <a:gd name="connsiteY13" fmla="*/ 0 h 177800"/>
              <a:gd name="connsiteX14" fmla="*/ 812800 w 1041400"/>
              <a:gd name="connsiteY14" fmla="*/ 76200 h 177800"/>
              <a:gd name="connsiteX15" fmla="*/ 838200 w 1041400"/>
              <a:gd name="connsiteY15" fmla="*/ 114300 h 177800"/>
              <a:gd name="connsiteX16" fmla="*/ 876300 w 1041400"/>
              <a:gd name="connsiteY16" fmla="*/ 101600 h 177800"/>
              <a:gd name="connsiteX17" fmla="*/ 952500 w 1041400"/>
              <a:gd name="connsiteY17" fmla="*/ 50800 h 177800"/>
              <a:gd name="connsiteX18" fmla="*/ 1003300 w 1041400"/>
              <a:gd name="connsiteY18" fmla="*/ 127000 h 177800"/>
              <a:gd name="connsiteX19" fmla="*/ 1041400 w 1041400"/>
              <a:gd name="connsiteY19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41400" h="177800">
                <a:moveTo>
                  <a:pt x="0" y="152400"/>
                </a:moveTo>
                <a:cubicBezTo>
                  <a:pt x="21167" y="122767"/>
                  <a:pt x="37750" y="89250"/>
                  <a:pt x="63500" y="63500"/>
                </a:cubicBezTo>
                <a:cubicBezTo>
                  <a:pt x="85086" y="41914"/>
                  <a:pt x="139700" y="12700"/>
                  <a:pt x="139700" y="12700"/>
                </a:cubicBezTo>
                <a:cubicBezTo>
                  <a:pt x="152400" y="21167"/>
                  <a:pt x="166074" y="28329"/>
                  <a:pt x="177800" y="38100"/>
                </a:cubicBezTo>
                <a:cubicBezTo>
                  <a:pt x="219931" y="73209"/>
                  <a:pt x="206702" y="77951"/>
                  <a:pt x="254000" y="101600"/>
                </a:cubicBezTo>
                <a:cubicBezTo>
                  <a:pt x="359160" y="154180"/>
                  <a:pt x="221011" y="66907"/>
                  <a:pt x="330200" y="139700"/>
                </a:cubicBezTo>
                <a:cubicBezTo>
                  <a:pt x="343434" y="99997"/>
                  <a:pt x="356269" y="50354"/>
                  <a:pt x="393700" y="25400"/>
                </a:cubicBezTo>
                <a:lnTo>
                  <a:pt x="431800" y="0"/>
                </a:lnTo>
                <a:cubicBezTo>
                  <a:pt x="498860" y="22353"/>
                  <a:pt x="458761" y="5274"/>
                  <a:pt x="546100" y="63500"/>
                </a:cubicBezTo>
                <a:lnTo>
                  <a:pt x="584200" y="88900"/>
                </a:lnTo>
                <a:lnTo>
                  <a:pt x="622300" y="114300"/>
                </a:lnTo>
                <a:cubicBezTo>
                  <a:pt x="641042" y="86187"/>
                  <a:pt x="656464" y="57657"/>
                  <a:pt x="685800" y="38100"/>
                </a:cubicBezTo>
                <a:cubicBezTo>
                  <a:pt x="696939" y="30674"/>
                  <a:pt x="711926" y="31387"/>
                  <a:pt x="723900" y="25400"/>
                </a:cubicBezTo>
                <a:cubicBezTo>
                  <a:pt x="737552" y="18574"/>
                  <a:pt x="749300" y="8467"/>
                  <a:pt x="762000" y="0"/>
                </a:cubicBezTo>
                <a:lnTo>
                  <a:pt x="812800" y="76200"/>
                </a:lnTo>
                <a:lnTo>
                  <a:pt x="838200" y="114300"/>
                </a:lnTo>
                <a:cubicBezTo>
                  <a:pt x="850900" y="110067"/>
                  <a:pt x="865161" y="109026"/>
                  <a:pt x="876300" y="101600"/>
                </a:cubicBezTo>
                <a:cubicBezTo>
                  <a:pt x="971432" y="38179"/>
                  <a:pt x="861908" y="80997"/>
                  <a:pt x="952500" y="50800"/>
                </a:cubicBezTo>
                <a:lnTo>
                  <a:pt x="1003300" y="127000"/>
                </a:lnTo>
                <a:cubicBezTo>
                  <a:pt x="1032021" y="170081"/>
                  <a:pt x="1017907" y="154307"/>
                  <a:pt x="1041400" y="17780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1433375-739C-A8AD-2F5E-3ABC7D3EA4A4}"/>
              </a:ext>
            </a:extLst>
          </p:cNvPr>
          <p:cNvCxnSpPr>
            <a:endCxn id="39" idx="19"/>
          </p:cNvCxnSpPr>
          <p:nvPr/>
        </p:nvCxnSpPr>
        <p:spPr>
          <a:xfrm flipV="1">
            <a:off x="4275054" y="3417126"/>
            <a:ext cx="2582945" cy="2112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82E664-AD36-54B8-9DF0-5EA5C2B4E2E7}"/>
              </a:ext>
            </a:extLst>
          </p:cNvPr>
          <p:cNvCxnSpPr/>
          <p:nvPr/>
        </p:nvCxnSpPr>
        <p:spPr>
          <a:xfrm>
            <a:off x="4275054" y="3429000"/>
            <a:ext cx="2579018" cy="2133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E8E7E0E-C5F6-FCBE-CFF0-961C39FAD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53" y="513838"/>
            <a:ext cx="1452120" cy="3806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2C3A96-B577-27B9-F891-14971E455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147" y="5708988"/>
            <a:ext cx="13081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44CF8B-A8B8-057B-2A75-1B68D1140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0" y="2794020"/>
            <a:ext cx="1308100" cy="419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4C9183-578D-5914-FE72-245C12198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5718021"/>
            <a:ext cx="1651000" cy="419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84F874D-A2D6-E41E-9D93-356851AC5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5638" y="2733416"/>
            <a:ext cx="1651000" cy="4191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25A327E-AED5-8048-5638-E1D6AD730369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1698377" y="3871308"/>
            <a:ext cx="524123" cy="353943"/>
          </a:xfrm>
          <a:prstGeom prst="straightConnector1">
            <a:avLst/>
          </a:prstGeom>
          <a:ln cmpd="sng"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1191BD-857E-3192-85CB-11C2E4A920B1}"/>
              </a:ext>
            </a:extLst>
          </p:cNvPr>
          <p:cNvCxnSpPr>
            <a:cxnSpLocks/>
          </p:cNvCxnSpPr>
          <p:nvPr/>
        </p:nvCxnSpPr>
        <p:spPr>
          <a:xfrm flipH="1" flipV="1">
            <a:off x="1683082" y="4413288"/>
            <a:ext cx="914796" cy="359561"/>
          </a:xfrm>
          <a:prstGeom prst="straightConnector1">
            <a:avLst/>
          </a:prstGeom>
          <a:ln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94813E4-8192-AE14-E8B1-92A6471A1C83}"/>
              </a:ext>
            </a:extLst>
          </p:cNvPr>
          <p:cNvSpPr txBox="1"/>
          <p:nvPr/>
        </p:nvSpPr>
        <p:spPr>
          <a:xfrm>
            <a:off x="-16423" y="3871308"/>
            <a:ext cx="17148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Cosmological </a:t>
            </a:r>
          </a:p>
          <a:p>
            <a:r>
              <a:rPr lang="en-US" sz="2000" dirty="0">
                <a:solidFill>
                  <a:srgbClr val="C00000"/>
                </a:solidFill>
              </a:rPr>
              <a:t>horizons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6E48AB-EC4A-3ACB-BE3C-AEDFB68137D8}"/>
              </a:ext>
            </a:extLst>
          </p:cNvPr>
          <p:cNvCxnSpPr>
            <a:cxnSpLocks/>
          </p:cNvCxnSpPr>
          <p:nvPr/>
        </p:nvCxnSpPr>
        <p:spPr>
          <a:xfrm flipV="1">
            <a:off x="1676399" y="3439351"/>
            <a:ext cx="2582947" cy="2101024"/>
          </a:xfrm>
          <a:prstGeom prst="line">
            <a:avLst/>
          </a:prstGeom>
          <a:ln w="190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75C8E61-991B-B8A5-C7C4-C45C566008F9}"/>
              </a:ext>
            </a:extLst>
          </p:cNvPr>
          <p:cNvCxnSpPr>
            <a:cxnSpLocks/>
          </p:cNvCxnSpPr>
          <p:nvPr/>
        </p:nvCxnSpPr>
        <p:spPr>
          <a:xfrm>
            <a:off x="6172200" y="4003829"/>
            <a:ext cx="1066800" cy="397136"/>
          </a:xfrm>
          <a:prstGeom prst="straightConnector1">
            <a:avLst/>
          </a:prstGeom>
          <a:ln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79E104-48A6-0E7C-1C8A-991921CCFFFD}"/>
              </a:ext>
            </a:extLst>
          </p:cNvPr>
          <p:cNvCxnSpPr>
            <a:cxnSpLocks/>
          </p:cNvCxnSpPr>
          <p:nvPr/>
        </p:nvCxnSpPr>
        <p:spPr>
          <a:xfrm flipV="1">
            <a:off x="5965398" y="4677449"/>
            <a:ext cx="1273602" cy="178955"/>
          </a:xfrm>
          <a:prstGeom prst="straightConnector1">
            <a:avLst/>
          </a:prstGeom>
          <a:ln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FBA966-97E4-8268-0C7B-F90A06B90D8F}"/>
              </a:ext>
            </a:extLst>
          </p:cNvPr>
          <p:cNvSpPr txBox="1"/>
          <p:nvPr/>
        </p:nvSpPr>
        <p:spPr>
          <a:xfrm>
            <a:off x="7315200" y="4048279"/>
            <a:ext cx="161414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Black hole</a:t>
            </a:r>
          </a:p>
          <a:p>
            <a:r>
              <a:rPr lang="en-US" sz="2400" dirty="0">
                <a:solidFill>
                  <a:srgbClr val="C00000"/>
                </a:solidFill>
              </a:rPr>
              <a:t>horizons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0EB9E67-D5D8-C060-5D6F-7F015E4A87B4}"/>
              </a:ext>
            </a:extLst>
          </p:cNvPr>
          <p:cNvSpPr txBox="1"/>
          <p:nvPr/>
        </p:nvSpPr>
        <p:spPr>
          <a:xfrm>
            <a:off x="2834469" y="3517365"/>
            <a:ext cx="665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5278D3-0DF3-AA1C-EF0E-412E4916A30C}"/>
              </a:ext>
            </a:extLst>
          </p:cNvPr>
          <p:cNvSpPr txBox="1"/>
          <p:nvPr/>
        </p:nvSpPr>
        <p:spPr>
          <a:xfrm>
            <a:off x="2785277" y="4902629"/>
            <a:ext cx="665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716A8CF-6CE9-5565-09A2-1695A687258A}"/>
              </a:ext>
            </a:extLst>
          </p:cNvPr>
          <p:cNvSpPr txBox="1"/>
          <p:nvPr/>
        </p:nvSpPr>
        <p:spPr>
          <a:xfrm>
            <a:off x="5181600" y="3578294"/>
            <a:ext cx="990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7BE9D2-7DCB-4228-9E3B-7377E3C8EA28}"/>
              </a:ext>
            </a:extLst>
          </p:cNvPr>
          <p:cNvSpPr txBox="1"/>
          <p:nvPr/>
        </p:nvSpPr>
        <p:spPr>
          <a:xfrm>
            <a:off x="5257800" y="4902629"/>
            <a:ext cx="990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</a:t>
            </a:r>
          </a:p>
        </p:txBody>
      </p:sp>
    </p:spTree>
    <p:extLst>
      <p:ext uri="{BB962C8B-B14F-4D97-AF65-F5344CB8AC3E}">
        <p14:creationId xmlns:p14="http://schemas.microsoft.com/office/powerpoint/2010/main" val="2031572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458972-1401-D107-D2DF-A2AB7DAA25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" t="56364" r="11748" b="10909"/>
          <a:stretch/>
        </p:blipFill>
        <p:spPr>
          <a:xfrm>
            <a:off x="1600200" y="457200"/>
            <a:ext cx="5613400" cy="2971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ECB625-63DC-C7A0-2C19-14C23D6D76CB}"/>
              </a:ext>
            </a:extLst>
          </p:cNvPr>
          <p:cNvSpPr txBox="1"/>
          <p:nvPr/>
        </p:nvSpPr>
        <p:spPr>
          <a:xfrm>
            <a:off x="267182" y="3657600"/>
            <a:ext cx="8839200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Orbifold Singularity, analogue of big bang/big crunch. </a:t>
            </a:r>
          </a:p>
          <a:p>
            <a:endParaRPr lang="en-US" sz="3200" dirty="0"/>
          </a:p>
          <a:p>
            <a:r>
              <a:rPr lang="en-US" sz="3200" dirty="0"/>
              <a:t> Contracting universe encounters the singularity.</a:t>
            </a:r>
          </a:p>
          <a:p>
            <a:r>
              <a:rPr lang="en-US" sz="3200" dirty="0"/>
              <a:t>Expanding Universe emerges from singularity.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5235E0-A50C-F1DB-9B6F-4A56FDD86389}"/>
              </a:ext>
            </a:extLst>
          </p:cNvPr>
          <p:cNvSpPr txBox="1"/>
          <p:nvPr/>
        </p:nvSpPr>
        <p:spPr>
          <a:xfrm>
            <a:off x="3048000" y="2769080"/>
            <a:ext cx="504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AF1624-2CA1-2D71-0067-6164DA053B21}"/>
              </a:ext>
            </a:extLst>
          </p:cNvPr>
          <p:cNvSpPr txBox="1"/>
          <p:nvPr/>
        </p:nvSpPr>
        <p:spPr>
          <a:xfrm>
            <a:off x="2971800" y="645855"/>
            <a:ext cx="504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63958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E531EE-2A67-914B-B890-5DE58C6AB6D2}"/>
              </a:ext>
            </a:extLst>
          </p:cNvPr>
          <p:cNvSpPr txBox="1"/>
          <p:nvPr/>
        </p:nvSpPr>
        <p:spPr>
          <a:xfrm>
            <a:off x="304799" y="10886"/>
            <a:ext cx="8686797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Based On: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3B54CC-C705-E14B-B582-E1E50FEB70B9}"/>
              </a:ext>
            </a:extLst>
          </p:cNvPr>
          <p:cNvSpPr txBox="1"/>
          <p:nvPr/>
        </p:nvSpPr>
        <p:spPr>
          <a:xfrm>
            <a:off x="311726" y="838200"/>
            <a:ext cx="8679873" cy="230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1) </a:t>
            </a:r>
            <a:r>
              <a:rPr lang="en-US" dirty="0" err="1">
                <a:solidFill>
                  <a:srgbClr val="C00000"/>
                </a:solidFill>
              </a:rPr>
              <a:t>Kanhu</a:t>
            </a:r>
            <a:r>
              <a:rPr lang="en-US" dirty="0">
                <a:solidFill>
                  <a:srgbClr val="C00000"/>
                </a:solidFill>
              </a:rPr>
              <a:t> K. Nanda,  Sunil  Sake, ST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IN" b="0" i="1" dirty="0">
                <a:effectLst/>
                <a:latin typeface="-apple-system"/>
              </a:rPr>
              <a:t>``JT Gravity in </a:t>
            </a:r>
            <a:r>
              <a:rPr lang="en-IN" b="0" i="1" dirty="0" err="1">
                <a:effectLst/>
                <a:latin typeface="-apple-system"/>
              </a:rPr>
              <a:t>dS</a:t>
            </a:r>
            <a:r>
              <a:rPr lang="en-IN" b="0" i="1" dirty="0">
                <a:effectLst/>
                <a:latin typeface="-apple-system"/>
              </a:rPr>
              <a:t> Space and The Problem of Time”, JHEP</a:t>
            </a:r>
            <a:r>
              <a:rPr lang="en-IN" b="0" i="0" dirty="0">
                <a:effectLst/>
                <a:latin typeface="-apple-system"/>
              </a:rPr>
              <a:t> 02 (2024) 145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1528B-1668-21C2-C5E9-4AD8CF366999}"/>
              </a:ext>
            </a:extLst>
          </p:cNvPr>
          <p:cNvSpPr txBox="1"/>
          <p:nvPr/>
        </p:nvSpPr>
        <p:spPr>
          <a:xfrm>
            <a:off x="304801" y="3733800"/>
            <a:ext cx="8686798" cy="28623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2) </a:t>
            </a:r>
            <a:r>
              <a:rPr lang="en-US" dirty="0" err="1">
                <a:solidFill>
                  <a:srgbClr val="C00000"/>
                </a:solidFill>
              </a:rPr>
              <a:t>Indranil</a:t>
            </a:r>
            <a:r>
              <a:rPr lang="en-US" dirty="0">
                <a:solidFill>
                  <a:srgbClr val="C00000"/>
                </a:solidFill>
              </a:rPr>
              <a:t> Dey, </a:t>
            </a:r>
            <a:r>
              <a:rPr lang="en-US" dirty="0" err="1">
                <a:solidFill>
                  <a:srgbClr val="C00000"/>
                </a:solidFill>
              </a:rPr>
              <a:t>Kanhu</a:t>
            </a:r>
            <a:r>
              <a:rPr lang="en-US" dirty="0">
                <a:solidFill>
                  <a:srgbClr val="C00000"/>
                </a:solidFill>
              </a:rPr>
              <a:t> K. Nanda, </a:t>
            </a:r>
            <a:r>
              <a:rPr lang="en-US" dirty="0" err="1">
                <a:solidFill>
                  <a:srgbClr val="C00000"/>
                </a:solidFill>
              </a:rPr>
              <a:t>Akashdeep</a:t>
            </a:r>
            <a:r>
              <a:rPr lang="en-US" dirty="0">
                <a:solidFill>
                  <a:srgbClr val="C00000"/>
                </a:solidFill>
              </a:rPr>
              <a:t> Roy, Sunil Sake, ST,</a:t>
            </a:r>
          </a:p>
          <a:p>
            <a:endParaRPr lang="en-US" dirty="0"/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``JT Gravity in 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dS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 Space and Its Extensions”, hep-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/2501.03148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8105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915F3E-B756-6F83-F66B-7516CBD22F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9" t="15556" r="14103" b="54444"/>
          <a:stretch/>
        </p:blipFill>
        <p:spPr>
          <a:xfrm>
            <a:off x="1371600" y="1004142"/>
            <a:ext cx="6695490" cy="33477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E2961A-B1E7-BBE6-445F-D16556F33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4495800"/>
            <a:ext cx="130810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5E89B2-1F05-064C-FC41-07AB87CA8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8069" y="453668"/>
            <a:ext cx="1308100" cy="419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53267C-1925-46B0-EE9F-CF8EC7C24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4483261"/>
            <a:ext cx="1651000" cy="419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BA23FB-170A-9486-25E0-A56644525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441129"/>
            <a:ext cx="1651000" cy="419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1D4651-E789-C625-D7A3-87BE98F043E6}"/>
              </a:ext>
            </a:extLst>
          </p:cNvPr>
          <p:cNvSpPr txBox="1"/>
          <p:nvPr/>
        </p:nvSpPr>
        <p:spPr>
          <a:xfrm>
            <a:off x="381000" y="5124894"/>
            <a:ext cx="83058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Expanding, Contracting Branches and  Black Hole  White Hole Branches.</a:t>
            </a:r>
          </a:p>
        </p:txBody>
      </p:sp>
    </p:spTree>
    <p:extLst>
      <p:ext uri="{BB962C8B-B14F-4D97-AF65-F5344CB8AC3E}">
        <p14:creationId xmlns:p14="http://schemas.microsoft.com/office/powerpoint/2010/main" val="509435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53FDC-D66F-4185-5B59-3872BB5ECB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7593" r="6993" b="59769"/>
          <a:stretch/>
        </p:blipFill>
        <p:spPr>
          <a:xfrm>
            <a:off x="2057400" y="914400"/>
            <a:ext cx="5867400" cy="2971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85EF59-D04F-586D-2D63-E0DD854AB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4038600"/>
            <a:ext cx="13081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12E098-9887-A1E7-BCB8-594F0C04C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450448"/>
            <a:ext cx="13081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A28882-3E7D-3893-2606-2147E5F0D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4007734"/>
            <a:ext cx="16510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296229-77C2-F9DB-F0AF-E79D8F01E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34533"/>
            <a:ext cx="1651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63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F7E6FD-9EA2-F865-B62C-FBD8BE13F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1866"/>
            <a:ext cx="1308100" cy="342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D74878-F361-C33D-ECDF-E28D32216362}"/>
              </a:ext>
            </a:extLst>
          </p:cNvPr>
          <p:cNvSpPr txBox="1"/>
          <p:nvPr/>
        </p:nvSpPr>
        <p:spPr>
          <a:xfrm>
            <a:off x="612493" y="50272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:  </a:t>
            </a:r>
            <a:r>
              <a:rPr lang="en-US" sz="3200" dirty="0">
                <a:solidFill>
                  <a:srgbClr val="C00000"/>
                </a:solidFill>
              </a:rPr>
              <a:t>Bounce Branch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A58C61-6D73-1FA8-6C0C-44AB0138E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123" y="1012225"/>
            <a:ext cx="990600" cy="360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E381ED-FEC3-2944-038A-B28FA07D8CED}"/>
              </a:ext>
            </a:extLst>
          </p:cNvPr>
          <p:cNvSpPr txBox="1"/>
          <p:nvPr/>
        </p:nvSpPr>
        <p:spPr>
          <a:xfrm>
            <a:off x="419100" y="869388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: </a:t>
            </a:r>
            <a:r>
              <a:rPr lang="en-US" sz="3200" dirty="0">
                <a:solidFill>
                  <a:srgbClr val="C00000"/>
                </a:solidFill>
              </a:rPr>
              <a:t>Big Bang/Big Crunch Branch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AB03F-8D49-6302-5BDF-77BDF3510C39}"/>
              </a:ext>
            </a:extLst>
          </p:cNvPr>
          <p:cNvSpPr txBox="1"/>
          <p:nvPr/>
        </p:nvSpPr>
        <p:spPr>
          <a:xfrm>
            <a:off x="304800" y="3338612"/>
            <a:ext cx="8746603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However there is one more set of solutions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BC44F5-35B2-00AD-D402-3856F740F6C8}"/>
              </a:ext>
            </a:extLst>
          </p:cNvPr>
          <p:cNvSpPr txBox="1"/>
          <p:nvPr/>
        </p:nvSpPr>
        <p:spPr>
          <a:xfrm>
            <a:off x="304800" y="4419600"/>
            <a:ext cx="8229600" cy="2369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E. Alonso-Monsalve, D. Harlow and P. Jefferson, hep-</a:t>
            </a:r>
            <a:r>
              <a:rPr lang="en-IN" sz="2800" dirty="0" err="1">
                <a:solidFill>
                  <a:srgbClr val="C00000"/>
                </a:solidFill>
                <a:effectLst/>
                <a:latin typeface="CMR10"/>
              </a:rPr>
              <a:t>th</a:t>
            </a: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/</a:t>
            </a:r>
            <a:r>
              <a:rPr lang="en-IN" sz="2800" dirty="0">
                <a:solidFill>
                  <a:srgbClr val="C00000"/>
                </a:solidFill>
                <a:effectLst/>
                <a:latin typeface="CMTT10"/>
              </a:rPr>
              <a:t>2409.12943</a:t>
            </a: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. </a:t>
            </a:r>
            <a:endParaRPr lang="en-IN" sz="280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J. Held and H. Maxfield,  hep-</a:t>
            </a:r>
            <a:r>
              <a:rPr lang="en-IN" sz="2800" dirty="0" err="1">
                <a:solidFill>
                  <a:srgbClr val="C00000"/>
                </a:solidFill>
                <a:effectLst/>
                <a:latin typeface="CMR10"/>
              </a:rPr>
              <a:t>th</a:t>
            </a: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/</a:t>
            </a:r>
            <a:r>
              <a:rPr lang="en-IN" sz="2800" dirty="0">
                <a:solidFill>
                  <a:srgbClr val="C00000"/>
                </a:solidFill>
                <a:effectLst/>
                <a:latin typeface="CMTT10"/>
              </a:rPr>
              <a:t>2410.14824</a:t>
            </a:r>
            <a:r>
              <a:rPr lang="en-IN" sz="2800" dirty="0">
                <a:solidFill>
                  <a:srgbClr val="C00000"/>
                </a:solidFill>
                <a:effectLst/>
                <a:latin typeface="CMR10"/>
              </a:rPr>
              <a:t>. </a:t>
            </a:r>
            <a:endParaRPr lang="en-IN" sz="2800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4F8A31-A9AE-4717-384F-9EA1E36E5AA8}"/>
              </a:ext>
            </a:extLst>
          </p:cNvPr>
          <p:cNvSpPr txBox="1"/>
          <p:nvPr/>
        </p:nvSpPr>
        <p:spPr>
          <a:xfrm>
            <a:off x="304799" y="2059057"/>
            <a:ext cx="8746603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parameters worth of solutions, M, A. Two dimensional phase space. </a:t>
            </a:r>
          </a:p>
        </p:txBody>
      </p:sp>
    </p:spTree>
    <p:extLst>
      <p:ext uri="{BB962C8B-B14F-4D97-AF65-F5344CB8AC3E}">
        <p14:creationId xmlns:p14="http://schemas.microsoft.com/office/powerpoint/2010/main" val="2947486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22435-1BD7-1D5E-E998-129EE05202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4" b="76667"/>
          <a:stretch/>
        </p:blipFill>
        <p:spPr>
          <a:xfrm>
            <a:off x="76200" y="152400"/>
            <a:ext cx="8591940" cy="2057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4AC292-3813-5560-BC48-10A9A203AA2D}"/>
              </a:ext>
            </a:extLst>
          </p:cNvPr>
          <p:cNvSpPr txBox="1"/>
          <p:nvPr/>
        </p:nvSpPr>
        <p:spPr>
          <a:xfrm>
            <a:off x="295786" y="4648201"/>
            <a:ext cx="83820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Resulting spacetimes cannot be foliated by space-like hypersurfaces with constant </a:t>
            </a:r>
            <a:r>
              <a:rPr lang="en-US" dirty="0" err="1"/>
              <a:t>dilaton</a:t>
            </a:r>
            <a:r>
              <a:rPr lang="en-US" dirty="0"/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4F3A72-A575-9CA7-4EA5-AF85229E2A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2" r="58022" b="60000"/>
          <a:stretch/>
        </p:blipFill>
        <p:spPr>
          <a:xfrm>
            <a:off x="838200" y="2590799"/>
            <a:ext cx="2590800" cy="14179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F651B2-134F-E12D-0F2E-D2D3737542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9" t="62222" r="14102" b="12223"/>
          <a:stretch/>
        </p:blipFill>
        <p:spPr>
          <a:xfrm>
            <a:off x="3581401" y="2519264"/>
            <a:ext cx="3276599" cy="153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14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F36655-6A03-112A-CC19-A496525961A9}"/>
              </a:ext>
            </a:extLst>
          </p:cNvPr>
          <p:cNvSpPr txBox="1"/>
          <p:nvPr/>
        </p:nvSpPr>
        <p:spPr>
          <a:xfrm>
            <a:off x="457200" y="1674674"/>
            <a:ext cx="82296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Our discussion will only apply to the bounce and big bang/big crunch branches. </a:t>
            </a:r>
          </a:p>
        </p:txBody>
      </p:sp>
    </p:spTree>
    <p:extLst>
      <p:ext uri="{BB962C8B-B14F-4D97-AF65-F5344CB8AC3E}">
        <p14:creationId xmlns:p14="http://schemas.microsoft.com/office/powerpoint/2010/main" val="2845593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F72245-13A6-C993-6123-4C6D7E77C074}"/>
              </a:ext>
            </a:extLst>
          </p:cNvPr>
          <p:cNvSpPr txBox="1"/>
          <p:nvPr/>
        </p:nvSpPr>
        <p:spPr>
          <a:xfrm>
            <a:off x="381000" y="457200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parameter M corresponds to a conserved quantity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C2204F-EBC9-A8E7-F46F-4BBCDE1DD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244823"/>
            <a:ext cx="3505200" cy="5548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8B5348-A367-DABB-953C-F756B33FA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429000"/>
            <a:ext cx="3314700" cy="419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C3B339-300A-AC70-69DE-D1BB90D29BD1}"/>
              </a:ext>
            </a:extLst>
          </p:cNvPr>
          <p:cNvSpPr txBox="1"/>
          <p:nvPr/>
        </p:nvSpPr>
        <p:spPr>
          <a:xfrm>
            <a:off x="266700" y="4108874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We will loosely refer to this parameter as the ``Mass”.</a:t>
            </a:r>
          </a:p>
          <a:p>
            <a:endParaRPr lang="en-US" sz="3200" dirty="0"/>
          </a:p>
          <a:p>
            <a:r>
              <a:rPr lang="en-US" sz="3200" dirty="0"/>
              <a:t>It will play an important role in the following analysis</a:t>
            </a:r>
          </a:p>
        </p:txBody>
      </p:sp>
    </p:spTree>
    <p:extLst>
      <p:ext uri="{BB962C8B-B14F-4D97-AF65-F5344CB8AC3E}">
        <p14:creationId xmlns:p14="http://schemas.microsoft.com/office/powerpoint/2010/main" val="481629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C23065-1482-E1C6-1EEB-E12BF107F08E}"/>
              </a:ext>
            </a:extLst>
          </p:cNvPr>
          <p:cNvSpPr txBox="1"/>
          <p:nvPr/>
        </p:nvSpPr>
        <p:spPr>
          <a:xfrm>
            <a:off x="204486" y="8575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Path Integral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8B7C90-88B3-C6BA-6070-3D4A864853D8}"/>
              </a:ext>
            </a:extLst>
          </p:cNvPr>
          <p:cNvSpPr txBox="1"/>
          <p:nvPr/>
        </p:nvSpPr>
        <p:spPr>
          <a:xfrm>
            <a:off x="212202" y="732089"/>
            <a:ext cx="8626997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wave</a:t>
            </a:r>
            <a:r>
              <a:rPr lang="en-US" dirty="0">
                <a:solidFill>
                  <a:srgbClr val="FF0000"/>
                </a:solidFill>
              </a:rPr>
              <a:t> function of the </a:t>
            </a:r>
            <a:r>
              <a:rPr lang="en-US" dirty="0" err="1">
                <a:solidFill>
                  <a:srgbClr val="FF0000"/>
                </a:solidFill>
              </a:rPr>
              <a:t>Hartle</a:t>
            </a:r>
            <a:r>
              <a:rPr lang="en-US" dirty="0">
                <a:solidFill>
                  <a:srgbClr val="FF0000"/>
                </a:solidFill>
              </a:rPr>
              <a:t> Hawking State can be calculated using the path integral Exactly</a:t>
            </a:r>
            <a:r>
              <a:rPr lang="en-US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03E75A-B5CE-8C2E-610F-C25E9D4097F8}"/>
              </a:ext>
            </a:extLst>
          </p:cNvPr>
          <p:cNvSpPr txBox="1"/>
          <p:nvPr/>
        </p:nvSpPr>
        <p:spPr>
          <a:xfrm>
            <a:off x="212202" y="2767921"/>
            <a:ext cx="86868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After analytic continuation from            ,</a:t>
            </a:r>
          </a:p>
          <a:p>
            <a:r>
              <a:rPr lang="en-US" dirty="0"/>
              <a:t>i.e. anti-</a:t>
            </a:r>
            <a:r>
              <a:rPr lang="en-US" dirty="0" err="1"/>
              <a:t>deSitter</a:t>
            </a:r>
            <a:r>
              <a:rPr lang="en-US" dirty="0"/>
              <a:t> space with two time like directions.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F2AF6C-E38C-7E25-5652-489A2BA07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902819"/>
            <a:ext cx="1346200" cy="419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095DB6-98CD-F43F-37A4-7BD1D7C9653D}"/>
              </a:ext>
            </a:extLst>
          </p:cNvPr>
          <p:cNvSpPr txBox="1"/>
          <p:nvPr/>
        </p:nvSpPr>
        <p:spPr>
          <a:xfrm>
            <a:off x="250302" y="4953000"/>
            <a:ext cx="8610599" cy="1631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(</a:t>
            </a:r>
            <a:r>
              <a:rPr lang="en-US" sz="3200" dirty="0">
                <a:solidFill>
                  <a:srgbClr val="C00000"/>
                </a:solidFill>
              </a:rPr>
              <a:t>Maldacena, </a:t>
            </a:r>
            <a:r>
              <a:rPr lang="en-US" sz="3200" dirty="0" err="1">
                <a:solidFill>
                  <a:srgbClr val="C00000"/>
                </a:solidFill>
              </a:rPr>
              <a:t>Turiaci</a:t>
            </a:r>
            <a:r>
              <a:rPr lang="en-US" sz="3200" dirty="0">
                <a:solidFill>
                  <a:srgbClr val="C00000"/>
                </a:solidFill>
              </a:rPr>
              <a:t>, Yang; Cotler, Jensen,     </a:t>
            </a:r>
            <a:r>
              <a:rPr lang="en-US" sz="3200" dirty="0" err="1">
                <a:solidFill>
                  <a:srgbClr val="C00000"/>
                </a:solidFill>
              </a:rPr>
              <a:t>Moitra</a:t>
            </a:r>
            <a:r>
              <a:rPr lang="en-US" sz="3200" dirty="0">
                <a:solidFill>
                  <a:srgbClr val="C00000"/>
                </a:solidFill>
              </a:rPr>
              <a:t>, Sake, SPT;…</a:t>
            </a:r>
          </a:p>
          <a:p>
            <a:r>
              <a:rPr lang="en-US" sz="3200" dirty="0"/>
              <a:t>Stanford, Witten,</a:t>
            </a:r>
            <a:r>
              <a:rPr lang="en-US" dirty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573180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B552FF-ADD4-7CF6-6627-9E831BF8B83D}"/>
              </a:ext>
            </a:extLst>
          </p:cNvPr>
          <p:cNvSpPr txBox="1"/>
          <p:nvPr/>
        </p:nvSpPr>
        <p:spPr>
          <a:xfrm>
            <a:off x="457200" y="3048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This exact result will guide us in carrying out the canonical </a:t>
            </a:r>
            <a:r>
              <a:rPr lang="en-US" dirty="0" err="1">
                <a:solidFill>
                  <a:srgbClr val="FF0000"/>
                </a:solidFill>
              </a:rPr>
              <a:t>quantisation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E6519C-9308-8F07-731B-3E619B2BF6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1" r="42821" b="61111"/>
          <a:stretch/>
        </p:blipFill>
        <p:spPr>
          <a:xfrm>
            <a:off x="1143000" y="2306584"/>
            <a:ext cx="2767922" cy="30274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FF4185-D30F-9B0E-9E57-1CB5294446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0" t="33194" r="4052" b="26287"/>
          <a:stretch/>
        </p:blipFill>
        <p:spPr>
          <a:xfrm>
            <a:off x="5593358" y="2438400"/>
            <a:ext cx="2767922" cy="307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89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0AB57F-0190-5495-2323-D00858A3375E}"/>
              </a:ext>
            </a:extLst>
          </p:cNvPr>
          <p:cNvSpPr txBox="1"/>
          <p:nvPr/>
        </p:nvSpPr>
        <p:spPr>
          <a:xfrm>
            <a:off x="304800" y="235634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Hartle</a:t>
            </a:r>
            <a:r>
              <a:rPr lang="en-US" dirty="0"/>
              <a:t> Hawking State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35C095-E5C5-3486-ADEF-BC3E971B9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042080"/>
            <a:ext cx="5918200" cy="101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BBA84B-8FCA-3363-EA89-AB1CB90E6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700" y="3263900"/>
            <a:ext cx="1638300" cy="330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85ED1F-1D42-12EB-85CD-0B16D67EC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0050" y="4255022"/>
            <a:ext cx="5676900" cy="1041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034D0A-DF8D-1B1F-2E37-E215AEEC4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282699"/>
            <a:ext cx="134620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D8DF77-713D-2EB0-53A1-DF8CF763D3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5072" y="3848622"/>
            <a:ext cx="673100" cy="40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ACD15D-4E8E-46C0-FB5E-D91509EE0F54}"/>
              </a:ext>
            </a:extLst>
          </p:cNvPr>
          <p:cNvCxnSpPr>
            <a:cxnSpLocks/>
          </p:cNvCxnSpPr>
          <p:nvPr/>
        </p:nvCxnSpPr>
        <p:spPr>
          <a:xfrm>
            <a:off x="914400" y="1808542"/>
            <a:ext cx="1524000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BC780C-1911-27A2-EB96-306819BF9B66}"/>
              </a:ext>
            </a:extLst>
          </p:cNvPr>
          <p:cNvCxnSpPr>
            <a:cxnSpLocks/>
          </p:cNvCxnSpPr>
          <p:nvPr/>
        </p:nvCxnSpPr>
        <p:spPr>
          <a:xfrm>
            <a:off x="825500" y="4495800"/>
            <a:ext cx="1524000" cy="0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F38D947-63CF-2AD2-0775-9C54A812B1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600" y="2125278"/>
            <a:ext cx="1917700" cy="431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7EB8E8-0ABB-77E7-B7E7-B02E204C91AF}"/>
              </a:ext>
            </a:extLst>
          </p:cNvPr>
          <p:cNvSpPr txBox="1"/>
          <p:nvPr/>
        </p:nvSpPr>
        <p:spPr>
          <a:xfrm>
            <a:off x="2451100" y="2959621"/>
            <a:ext cx="2743200" cy="889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E3E4B3-D78E-38F6-FA75-7C34836A13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2011" y="5377009"/>
            <a:ext cx="14097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66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ECC7F1-F466-9D4A-1453-0DBA74186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610600" cy="615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412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3E0643-6F98-63DD-54DD-75AEBDE29062}"/>
              </a:ext>
            </a:extLst>
          </p:cNvPr>
          <p:cNvSpPr txBox="1"/>
          <p:nvPr/>
        </p:nvSpPr>
        <p:spPr>
          <a:xfrm>
            <a:off x="134073" y="133107"/>
            <a:ext cx="868680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Several Additional 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E4F122-C6D2-85DC-E053-7FC47A2C15E6}"/>
              </a:ext>
            </a:extLst>
          </p:cNvPr>
          <p:cNvSpPr txBox="1"/>
          <p:nvPr/>
        </p:nvSpPr>
        <p:spPr>
          <a:xfrm>
            <a:off x="152400" y="911062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In particular: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BBCCDD-3E88-CADB-61BB-F25D217F2262}"/>
              </a:ext>
            </a:extLst>
          </p:cNvPr>
          <p:cNvSpPr txBox="1"/>
          <p:nvPr/>
        </p:nvSpPr>
        <p:spPr>
          <a:xfrm>
            <a:off x="228600" y="1579656"/>
            <a:ext cx="8610600" cy="26776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M. </a:t>
            </a:r>
            <a:r>
              <a:rPr lang="en-US" sz="2400" dirty="0" err="1">
                <a:solidFill>
                  <a:srgbClr val="C00000"/>
                </a:solidFill>
              </a:rPr>
              <a:t>Henneaux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  <a:r>
              <a:rPr lang="en-IN" sz="2400" dirty="0">
                <a:solidFill>
                  <a:srgbClr val="C00000"/>
                </a:solidFill>
                <a:effectLst/>
                <a:latin typeface="CMTI10"/>
              </a:rPr>
              <a:t>Phys. Rev. Lett. </a:t>
            </a:r>
            <a:r>
              <a:rPr lang="en-IN" sz="2400" dirty="0">
                <a:solidFill>
                  <a:srgbClr val="C00000"/>
                </a:solidFill>
                <a:effectLst/>
                <a:latin typeface="CMBX10"/>
              </a:rPr>
              <a:t>54 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(Mar, 1985) 959–962. </a:t>
            </a:r>
            <a:endParaRPr lang="en-IN" sz="24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J. Maldacena, G. J.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R10"/>
              </a:rPr>
              <a:t>Turiaci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 and Z. Yang, </a:t>
            </a:r>
            <a:r>
              <a:rPr lang="en-IN" sz="2400" b="0" i="1" dirty="0">
                <a:solidFill>
                  <a:srgbClr val="C00000"/>
                </a:solidFill>
                <a:effectLst/>
                <a:latin typeface="-apple-system"/>
              </a:rPr>
              <a:t>JHEP</a:t>
            </a:r>
            <a:r>
              <a:rPr lang="en-IN" sz="2400" b="0" i="0" dirty="0">
                <a:solidFill>
                  <a:srgbClr val="C00000"/>
                </a:solidFill>
                <a:effectLst/>
                <a:latin typeface="-apple-system"/>
              </a:rPr>
              <a:t> 01 (2021) 139</a:t>
            </a:r>
          </a:p>
          <a:p>
            <a:endParaRPr lang="en-IN" sz="2400" dirty="0">
              <a:solidFill>
                <a:srgbClr val="C00000"/>
              </a:solidFill>
              <a:effectLst/>
              <a:latin typeface="CMR1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L. V.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R10"/>
              </a:rPr>
              <a:t>Iliesiu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, J.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R10"/>
              </a:rPr>
              <a:t>Kruthoff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, G. J.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R10"/>
              </a:rPr>
              <a:t>Turiaci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 and H.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R10"/>
              </a:rPr>
              <a:t>Verlinde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, </a:t>
            </a:r>
            <a:r>
              <a:rPr lang="en-IN" sz="2400" dirty="0" err="1">
                <a:solidFill>
                  <a:srgbClr val="C00000"/>
                </a:solidFill>
                <a:effectLst/>
                <a:latin typeface="CMTI10"/>
              </a:rPr>
              <a:t>SciPost</a:t>
            </a:r>
            <a:r>
              <a:rPr lang="en-IN" sz="2400" dirty="0">
                <a:solidFill>
                  <a:srgbClr val="C00000"/>
                </a:solidFill>
                <a:effectLst/>
                <a:latin typeface="CMTI10"/>
              </a:rPr>
              <a:t> Phys. </a:t>
            </a:r>
            <a:r>
              <a:rPr lang="en-IN" sz="2400" dirty="0">
                <a:solidFill>
                  <a:srgbClr val="C00000"/>
                </a:solidFill>
                <a:effectLst/>
                <a:latin typeface="CMBX10"/>
              </a:rPr>
              <a:t>9 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(2020) 023, [</a:t>
            </a:r>
            <a:r>
              <a:rPr lang="en-IN" sz="2400" dirty="0">
                <a:solidFill>
                  <a:srgbClr val="C00000"/>
                </a:solidFill>
                <a:effectLst/>
                <a:latin typeface="CMTT10"/>
              </a:rPr>
              <a:t>2004.07242</a:t>
            </a:r>
            <a:r>
              <a:rPr lang="en-IN" sz="2400" dirty="0">
                <a:solidFill>
                  <a:srgbClr val="C00000"/>
                </a:solidFill>
                <a:effectLst/>
                <a:latin typeface="CMR10"/>
              </a:rPr>
              <a:t>]. </a:t>
            </a:r>
          </a:p>
          <a:p>
            <a:endParaRPr lang="en-IN" sz="2400" dirty="0">
              <a:solidFill>
                <a:srgbClr val="C00000"/>
              </a:solidFill>
              <a:latin typeface="CMR1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F688ED-5B85-1F9A-D03D-5429B3DFE79E}"/>
              </a:ext>
            </a:extLst>
          </p:cNvPr>
          <p:cNvSpPr txBox="1"/>
          <p:nvPr/>
        </p:nvSpPr>
        <p:spPr>
          <a:xfrm>
            <a:off x="138896" y="5162108"/>
            <a:ext cx="8686800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E. Alonso-Monsalve, D. Harlow and P. Jefferson, hep-</a:t>
            </a:r>
            <a:r>
              <a:rPr lang="en-IN" sz="2400" dirty="0" err="1">
                <a:solidFill>
                  <a:srgbClr val="0070C0"/>
                </a:solidFill>
                <a:effectLst/>
                <a:latin typeface="CMR10"/>
              </a:rPr>
              <a:t>th</a:t>
            </a: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/</a:t>
            </a:r>
            <a:r>
              <a:rPr lang="en-IN" sz="2400" dirty="0">
                <a:solidFill>
                  <a:srgbClr val="0070C0"/>
                </a:solidFill>
                <a:effectLst/>
                <a:latin typeface="CMTT10"/>
              </a:rPr>
              <a:t>2409.12943</a:t>
            </a: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. </a:t>
            </a:r>
            <a:endParaRPr lang="en-IN" sz="2400" dirty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J. Held and H. Maxfield,  hep-</a:t>
            </a:r>
            <a:r>
              <a:rPr lang="en-IN" sz="2400" dirty="0" err="1">
                <a:solidFill>
                  <a:srgbClr val="0070C0"/>
                </a:solidFill>
                <a:effectLst/>
                <a:latin typeface="CMR10"/>
              </a:rPr>
              <a:t>th</a:t>
            </a: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/</a:t>
            </a:r>
            <a:r>
              <a:rPr lang="en-IN" sz="2400" dirty="0">
                <a:solidFill>
                  <a:srgbClr val="0070C0"/>
                </a:solidFill>
                <a:effectLst/>
                <a:latin typeface="CMTT10"/>
              </a:rPr>
              <a:t>2410.14824</a:t>
            </a:r>
            <a:r>
              <a:rPr lang="en-IN" sz="2400" dirty="0">
                <a:solidFill>
                  <a:srgbClr val="0070C0"/>
                </a:solidFill>
                <a:effectLst/>
                <a:latin typeface="CMR10"/>
              </a:rPr>
              <a:t>. </a:t>
            </a:r>
            <a:endParaRPr lang="en-IN" sz="24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CA17A0-6FA1-94C8-BB65-E6F3734B9595}"/>
              </a:ext>
            </a:extLst>
          </p:cNvPr>
          <p:cNvSpPr txBox="1"/>
          <p:nvPr/>
        </p:nvSpPr>
        <p:spPr>
          <a:xfrm>
            <a:off x="228600" y="4389941"/>
            <a:ext cx="86106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400" dirty="0" err="1">
                <a:solidFill>
                  <a:srgbClr val="C00000"/>
                </a:solidFill>
              </a:rPr>
              <a:t>J.Cotler</a:t>
            </a:r>
            <a:r>
              <a:rPr lang="en-IN" sz="2400" dirty="0">
                <a:solidFill>
                  <a:srgbClr val="C00000"/>
                </a:solidFill>
              </a:rPr>
              <a:t>, K. Jensen, </a:t>
            </a:r>
            <a:r>
              <a:rPr lang="en-IN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JHEP12 (2021),089; 2401.01925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2587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47F11D-8A15-6B4D-9318-559EAD55FBA9}"/>
              </a:ext>
            </a:extLst>
          </p:cNvPr>
          <p:cNvSpPr txBox="1"/>
          <p:nvPr/>
        </p:nvSpPr>
        <p:spPr>
          <a:xfrm>
            <a:off x="419100" y="334153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Canonical </a:t>
            </a:r>
            <a:r>
              <a:rPr lang="en-US" u="sng" dirty="0" err="1">
                <a:solidFill>
                  <a:srgbClr val="FF0000"/>
                </a:solidFill>
              </a:rPr>
              <a:t>Quantisation</a:t>
            </a:r>
            <a:r>
              <a:rPr lang="en-US" u="sng" dirty="0">
                <a:solidFill>
                  <a:srgbClr val="FF0000"/>
                </a:solidFill>
              </a:rPr>
              <a:t>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D1A8C5-752C-EB44-B59C-D648EB1967F7}"/>
              </a:ext>
            </a:extLst>
          </p:cNvPr>
          <p:cNvSpPr txBox="1"/>
          <p:nvPr/>
        </p:nvSpPr>
        <p:spPr>
          <a:xfrm>
            <a:off x="304800" y="131887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endParaRPr lang="en-IN" sz="280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D19F63-A505-3940-92E9-8EB2E2E71435}"/>
              </a:ext>
            </a:extLst>
          </p:cNvPr>
          <p:cNvSpPr txBox="1"/>
          <p:nvPr/>
        </p:nvSpPr>
        <p:spPr>
          <a:xfrm>
            <a:off x="723900" y="470869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 in ADM gauge</a:t>
            </a:r>
          </a:p>
          <a:p>
            <a:r>
              <a:rPr lang="en-US" dirty="0"/>
              <a:t>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E4257-9638-D44B-B8C5-22F8024F9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5466255"/>
            <a:ext cx="2882900" cy="495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995A90-E186-AA4C-8BF8-15155F1B0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368" y="2885440"/>
            <a:ext cx="7477264" cy="5435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9F650E-14AD-D9D0-3918-D6B955EBEFB1}"/>
              </a:ext>
            </a:extLst>
          </p:cNvPr>
          <p:cNvSpPr txBox="1"/>
          <p:nvPr/>
        </p:nvSpPr>
        <p:spPr>
          <a:xfrm>
            <a:off x="723900" y="1318875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(Standard ADM </a:t>
            </a:r>
            <a:r>
              <a:rPr lang="en-US" dirty="0" err="1"/>
              <a:t>Quantisation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576006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4AC9F2-15E2-6A49-99C1-0061D2096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371600"/>
            <a:ext cx="2552700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139D7B-3004-B147-989B-FD0A64903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700" y="2533316"/>
            <a:ext cx="2679700" cy="1206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827FDF-73E3-3944-8159-7B2860F2D56B}"/>
              </a:ext>
            </a:extLst>
          </p:cNvPr>
          <p:cNvSpPr txBox="1"/>
          <p:nvPr/>
        </p:nvSpPr>
        <p:spPr>
          <a:xfrm>
            <a:off x="838200" y="9144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 this gauge:</a:t>
            </a:r>
          </a:p>
        </p:txBody>
      </p:sp>
    </p:spTree>
    <p:extLst>
      <p:ext uri="{BB962C8B-B14F-4D97-AF65-F5344CB8AC3E}">
        <p14:creationId xmlns:p14="http://schemas.microsoft.com/office/powerpoint/2010/main" val="38841675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817085-3C7D-854E-9DBE-2AF625761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03" t="2273"/>
          <a:stretch/>
        </p:blipFill>
        <p:spPr>
          <a:xfrm>
            <a:off x="1219200" y="2895600"/>
            <a:ext cx="5435600" cy="546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18921F-F4CB-2843-BA85-77EFB6FFF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84"/>
          <a:stretch/>
        </p:blipFill>
        <p:spPr>
          <a:xfrm>
            <a:off x="1219200" y="1524000"/>
            <a:ext cx="6794500" cy="1130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8A027F-9540-8844-9B37-B7074F079DDE}"/>
              </a:ext>
            </a:extLst>
          </p:cNvPr>
          <p:cNvSpPr txBox="1"/>
          <p:nvPr/>
        </p:nvSpPr>
        <p:spPr>
          <a:xfrm>
            <a:off x="152400" y="3048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Hamiltonian and Momentum Constraints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34DA21-DDB3-B832-CBA9-80FAA6D71C75}"/>
              </a:ext>
            </a:extLst>
          </p:cNvPr>
          <p:cNvSpPr txBox="1"/>
          <p:nvPr/>
        </p:nvSpPr>
        <p:spPr>
          <a:xfrm>
            <a:off x="342900" y="5963286"/>
            <a:ext cx="8458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Classically the Constraints Close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C2BBA7-FE9D-329F-CFBD-2F654F147526}"/>
              </a:ext>
            </a:extLst>
          </p:cNvPr>
          <p:cNvSpPr txBox="1"/>
          <p:nvPr/>
        </p:nvSpPr>
        <p:spPr>
          <a:xfrm>
            <a:off x="685800" y="3810000"/>
            <a:ext cx="732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6B15E0-D101-17B6-F165-6EAB29C647E4}"/>
              </a:ext>
            </a:extLst>
          </p:cNvPr>
          <p:cNvSpPr txBox="1"/>
          <p:nvPr/>
        </p:nvSpPr>
        <p:spPr>
          <a:xfrm>
            <a:off x="483806" y="3935631"/>
            <a:ext cx="8660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Equations of Motion of        and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FC05A6-4C62-B953-CD9F-0551947D0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4157449"/>
            <a:ext cx="520700" cy="393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7118AA-A441-4B0B-F648-2D9FCAC15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4133165"/>
            <a:ext cx="393700" cy="317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3A130F-7181-E3AB-D0B4-195CF7B62E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478" y="4790132"/>
            <a:ext cx="1206500" cy="342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4D763B-4031-0962-BCE9-1FE22728E8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2847" y="4738662"/>
            <a:ext cx="11811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233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59D810-8FEC-2A16-FDF1-7F46E5027E09}"/>
              </a:ext>
            </a:extLst>
          </p:cNvPr>
          <p:cNvSpPr txBox="1"/>
          <p:nvPr/>
        </p:nvSpPr>
        <p:spPr>
          <a:xfrm>
            <a:off x="457200" y="275171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Quantum Theory: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20E0A8-8498-EBAF-77ED-7F39EE191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295400"/>
            <a:ext cx="2159000" cy="1041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EC93A7-126D-386F-C676-68A6DFEA4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354" y="2336800"/>
            <a:ext cx="2451100" cy="1041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54FDE1-C53F-C198-70D9-5439A5D138C4}"/>
              </a:ext>
            </a:extLst>
          </p:cNvPr>
          <p:cNvSpPr txBox="1"/>
          <p:nvPr/>
        </p:nvSpPr>
        <p:spPr>
          <a:xfrm>
            <a:off x="573027" y="3752098"/>
            <a:ext cx="7997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Physical states  satisfy the conditions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D4A26E-DA3C-0DE6-50F7-66ADFCF47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050" y="4697496"/>
            <a:ext cx="1866900" cy="469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E7FD44-44C7-7780-8E2E-DAD6C7A672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150" y="5326325"/>
            <a:ext cx="1828800" cy="46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DCC838-8244-DA47-6DF8-A6475E1F0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849" y="6050181"/>
            <a:ext cx="2654300" cy="469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AFE09E-FF84-2470-56BA-7790F1332E8C}"/>
              </a:ext>
            </a:extLst>
          </p:cNvPr>
          <p:cNvSpPr txBox="1"/>
          <p:nvPr/>
        </p:nvSpPr>
        <p:spPr>
          <a:xfrm>
            <a:off x="484208" y="5961965"/>
            <a:ext cx="8507392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          : Functional of        ,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37424-4894-6C51-00DA-B43E1BA3CA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6050180"/>
            <a:ext cx="825500" cy="46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EEF9D2-1A25-DFFB-00FA-5886BD0E75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0530" y="6050180"/>
            <a:ext cx="990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840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0376B7-E9DE-CB45-8648-09A3D65A3ECE}"/>
              </a:ext>
            </a:extLst>
          </p:cNvPr>
          <p:cNvSpPr txBox="1"/>
          <p:nvPr/>
        </p:nvSpPr>
        <p:spPr>
          <a:xfrm>
            <a:off x="419099" y="120227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086AB5-2601-DC4D-82E3-6E388CF7AC33}"/>
              </a:ext>
            </a:extLst>
          </p:cNvPr>
          <p:cNvSpPr txBox="1"/>
          <p:nvPr/>
        </p:nvSpPr>
        <p:spPr>
          <a:xfrm>
            <a:off x="196850" y="1202270"/>
            <a:ext cx="85584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However the constraints have  ordering ambiguities in the Quantum Theory.</a:t>
            </a:r>
          </a:p>
          <a:p>
            <a:endParaRPr lang="en-US" dirty="0"/>
          </a:p>
          <a:p>
            <a:r>
              <a:rPr lang="en-US" dirty="0"/>
              <a:t> Also UV divergences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/>
              <a:t>       </a:t>
            </a:r>
            <a:r>
              <a:rPr lang="en-US" sz="3200" dirty="0"/>
              <a:t>involves two functional derivatives, which acting on                  give           type singularities</a:t>
            </a:r>
            <a:r>
              <a:rPr lang="en-US" dirty="0"/>
              <a:t>.</a:t>
            </a:r>
            <a:r>
              <a:rPr lang="en-US" dirty="0">
                <a:solidFill>
                  <a:srgbClr val="C00000"/>
                </a:solidFill>
              </a:rPr>
              <a:t>)</a:t>
            </a:r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AE75D2-7FFC-E84D-980A-52AEC6F95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505200"/>
            <a:ext cx="355600" cy="342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925141-086E-C175-B598-3FB91B63E79F}"/>
              </a:ext>
            </a:extLst>
          </p:cNvPr>
          <p:cNvSpPr txBox="1"/>
          <p:nvPr/>
        </p:nvSpPr>
        <p:spPr>
          <a:xfrm>
            <a:off x="196850" y="200085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Quantum Theory</a:t>
            </a:r>
            <a:r>
              <a:rPr lang="en-US" dirty="0">
                <a:solidFill>
                  <a:srgbClr val="C00000"/>
                </a:solidFill>
              </a:rPr>
              <a:t>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FA21F9-BC49-FC1E-B588-8C37DAD29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076606"/>
            <a:ext cx="1435100" cy="46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78A46B-58DF-D7EF-1049-B3EE8819C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076606"/>
            <a:ext cx="7493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63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B968E2-A4FA-5CAC-72AF-672FBF9A45DB}"/>
              </a:ext>
            </a:extLst>
          </p:cNvPr>
          <p:cNvSpPr txBox="1"/>
          <p:nvPr/>
        </p:nvSpPr>
        <p:spPr>
          <a:xfrm>
            <a:off x="381000" y="381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We will choose  hypersurfaces along which the </a:t>
            </a:r>
            <a:r>
              <a:rPr lang="en-US" dirty="0" err="1">
                <a:solidFill>
                  <a:srgbClr val="C00000"/>
                </a:solidFill>
              </a:rPr>
              <a:t>dilaton</a:t>
            </a:r>
            <a:r>
              <a:rPr lang="en-US" dirty="0">
                <a:solidFill>
                  <a:srgbClr val="C00000"/>
                </a:solidFill>
              </a:rPr>
              <a:t> is constant.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007342-B39D-901A-C103-F5DA36308037}"/>
              </a:ext>
            </a:extLst>
          </p:cNvPr>
          <p:cNvSpPr txBox="1"/>
          <p:nvPr/>
        </p:nvSpPr>
        <p:spPr>
          <a:xfrm>
            <a:off x="228600" y="4325808"/>
            <a:ext cx="8610600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Using the spatial </a:t>
            </a:r>
            <a:r>
              <a:rPr lang="en-US" sz="3200" dirty="0" err="1"/>
              <a:t>reparametisation</a:t>
            </a:r>
            <a:r>
              <a:rPr lang="en-US" sz="3200" dirty="0"/>
              <a:t> invariance  only other variable the wave function can depend on is,      the length of the spatial slice.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190FF9-C7E3-8D88-2A04-400F65505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197" y="5382398"/>
            <a:ext cx="152400" cy="44026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7D762D6-351D-44D0-D22E-C424A28CD640}"/>
              </a:ext>
            </a:extLst>
          </p:cNvPr>
          <p:cNvSpPr/>
          <p:nvPr/>
        </p:nvSpPr>
        <p:spPr>
          <a:xfrm>
            <a:off x="2777924" y="5343601"/>
            <a:ext cx="6096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716FB4-1EFF-2C94-6E69-8F53C5EBD3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9" t="15556" r="51049" b="54444"/>
          <a:stretch/>
        </p:blipFill>
        <p:spPr>
          <a:xfrm>
            <a:off x="3276600" y="2132024"/>
            <a:ext cx="1764133" cy="16848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84B158-2DD2-483F-F5D0-0290A205B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1802674"/>
            <a:ext cx="838200" cy="268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3D8FAB-D50D-29E3-4FD6-7968CC818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9971" y="3877711"/>
            <a:ext cx="838200" cy="2685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D19002-1B28-0987-8FB0-219A3DE80A20}"/>
              </a:ext>
            </a:extLst>
          </p:cNvPr>
          <p:cNvSpPr txBox="1"/>
          <p:nvPr/>
        </p:nvSpPr>
        <p:spPr>
          <a:xfrm>
            <a:off x="685800" y="2300771"/>
            <a:ext cx="1764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E.g.,</a:t>
            </a:r>
          </a:p>
        </p:txBody>
      </p:sp>
    </p:spTree>
    <p:extLst>
      <p:ext uri="{BB962C8B-B14F-4D97-AF65-F5344CB8AC3E}">
        <p14:creationId xmlns:p14="http://schemas.microsoft.com/office/powerpoint/2010/main" val="1070480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9AAF60-B3D3-EFEB-8B42-F653C07A6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78"/>
          <a:stretch/>
        </p:blipFill>
        <p:spPr>
          <a:xfrm>
            <a:off x="1918606" y="685800"/>
            <a:ext cx="5701393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62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B69535-C9A8-CF4D-D1AE-B521CC48E28F}"/>
              </a:ext>
            </a:extLst>
          </p:cNvPr>
          <p:cNvSpPr txBox="1"/>
          <p:nvPr/>
        </p:nvSpPr>
        <p:spPr>
          <a:xfrm>
            <a:off x="304800" y="609600"/>
            <a:ext cx="81534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wave function then becomes a simple function of :      ,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C22B20-5483-76E0-E6A7-3A3F7C372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958" y="1209764"/>
            <a:ext cx="304800" cy="5029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758C8A-992E-6061-C693-DDAE5CB41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272417"/>
            <a:ext cx="152400" cy="440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F3345C-06D1-5BCC-6E17-4965F6E4D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2133600"/>
            <a:ext cx="1489758" cy="5512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216A72-325F-2F75-5A33-BFAF6DED4CD2}"/>
              </a:ext>
            </a:extLst>
          </p:cNvPr>
          <p:cNvSpPr txBox="1"/>
          <p:nvPr/>
        </p:nvSpPr>
        <p:spPr>
          <a:xfrm>
            <a:off x="609600" y="312420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Hamiltonian constraint     leads to the Wheeler De Witt (</a:t>
            </a:r>
            <a:r>
              <a:rPr lang="en-US" dirty="0" err="1">
                <a:solidFill>
                  <a:srgbClr val="C00000"/>
                </a:solidFill>
              </a:rPr>
              <a:t>WdW</a:t>
            </a:r>
            <a:r>
              <a:rPr lang="en-US" dirty="0">
                <a:solidFill>
                  <a:srgbClr val="C00000"/>
                </a:solidFill>
              </a:rPr>
              <a:t>) equation.</a:t>
            </a:r>
          </a:p>
          <a:p>
            <a:endParaRPr lang="en-US" dirty="0"/>
          </a:p>
          <a:p>
            <a:r>
              <a:rPr lang="en-US" dirty="0"/>
              <a:t>However the </a:t>
            </a:r>
            <a:r>
              <a:rPr lang="en-US" dirty="0" err="1"/>
              <a:t>WdW</a:t>
            </a:r>
            <a:r>
              <a:rPr lang="en-US" dirty="0"/>
              <a:t> equation suffers from ambiguities (due to      being ill-defined).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F91682-9DA0-BFF8-943B-1D96DC7CC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5486400"/>
            <a:ext cx="355600" cy="342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1342A9-5445-9ABF-4805-9351361DAD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3352800"/>
            <a:ext cx="3556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090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A40E75-2C40-D402-B69B-83F427897299}"/>
              </a:ext>
            </a:extLst>
          </p:cNvPr>
          <p:cNvSpPr txBox="1"/>
          <p:nvPr/>
        </p:nvSpPr>
        <p:spPr>
          <a:xfrm>
            <a:off x="228600" y="2286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 in Mini-</a:t>
            </a:r>
            <a:r>
              <a:rPr lang="en-US" dirty="0" err="1"/>
              <a:t>superspace</a:t>
            </a:r>
            <a:r>
              <a:rPr lang="en-US" dirty="0"/>
              <a:t> approximation we get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AFF561-287B-9006-4687-1ED077B5F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828800"/>
            <a:ext cx="3352800" cy="469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387430-8606-A451-55BF-32D314144F6E}"/>
              </a:ext>
            </a:extLst>
          </p:cNvPr>
          <p:cNvSpPr txBox="1"/>
          <p:nvPr/>
        </p:nvSpPr>
        <p:spPr>
          <a:xfrm>
            <a:off x="457200" y="2778406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Instead the </a:t>
            </a:r>
            <a:r>
              <a:rPr lang="en-US" dirty="0" err="1">
                <a:solidFill>
                  <a:srgbClr val="C00000"/>
                </a:solidFill>
              </a:rPr>
              <a:t>Hartle</a:t>
            </a:r>
            <a:r>
              <a:rPr lang="en-US" dirty="0">
                <a:solidFill>
                  <a:srgbClr val="C00000"/>
                </a:solidFill>
              </a:rPr>
              <a:t>-Hawking wave function satisfies the equation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1399B-E192-F0C1-4559-050C0B1EE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850" y="4324529"/>
            <a:ext cx="5092700" cy="9398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82C3312-5DF7-5239-E847-1B95843B63F9}"/>
              </a:ext>
            </a:extLst>
          </p:cNvPr>
          <p:cNvSpPr/>
          <p:nvPr/>
        </p:nvSpPr>
        <p:spPr>
          <a:xfrm>
            <a:off x="3352800" y="4203700"/>
            <a:ext cx="1371600" cy="1282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E5A6C0-0BC7-E4BC-A0EC-26F84031DEDD}"/>
              </a:ext>
            </a:extLst>
          </p:cNvPr>
          <p:cNvCxnSpPr/>
          <p:nvPr/>
        </p:nvCxnSpPr>
        <p:spPr>
          <a:xfrm>
            <a:off x="4381500" y="5486400"/>
            <a:ext cx="3429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4198338-4D70-D3E6-77CC-133908D5375C}"/>
              </a:ext>
            </a:extLst>
          </p:cNvPr>
          <p:cNvSpPr txBox="1"/>
          <p:nvPr/>
        </p:nvSpPr>
        <p:spPr>
          <a:xfrm>
            <a:off x="4267200" y="5708471"/>
            <a:ext cx="3581400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Subdominant in the WKB limit</a:t>
            </a:r>
          </a:p>
        </p:txBody>
      </p:sp>
    </p:spTree>
    <p:extLst>
      <p:ext uri="{BB962C8B-B14F-4D97-AF65-F5344CB8AC3E}">
        <p14:creationId xmlns:p14="http://schemas.microsoft.com/office/powerpoint/2010/main" val="26167657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CBCC25-A551-09EC-FD84-601212440394}"/>
              </a:ext>
            </a:extLst>
          </p:cNvPr>
          <p:cNvSpPr txBox="1"/>
          <p:nvPr/>
        </p:nvSpPr>
        <p:spPr>
          <a:xfrm>
            <a:off x="457200" y="1524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extra term can be understood as arising from an appropriate ordering prescription.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49B992-4A50-F73B-A412-261AB3DCC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4648200"/>
            <a:ext cx="5092700" cy="939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8D4CBB-2117-A1FC-9BDB-1C300D1C9B0F}"/>
              </a:ext>
            </a:extLst>
          </p:cNvPr>
          <p:cNvSpPr txBox="1"/>
          <p:nvPr/>
        </p:nvSpPr>
        <p:spPr>
          <a:xfrm>
            <a:off x="609600" y="2286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Taking this guidance from the Path Integral we will take the Wheeler- DeWitt equation to be:</a:t>
            </a:r>
          </a:p>
        </p:txBody>
      </p:sp>
    </p:spTree>
    <p:extLst>
      <p:ext uri="{BB962C8B-B14F-4D97-AF65-F5344CB8AC3E}">
        <p14:creationId xmlns:p14="http://schemas.microsoft.com/office/powerpoint/2010/main" val="425406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7684AA-5D70-3CE7-0FE0-13F6CEB53014}"/>
              </a:ext>
            </a:extLst>
          </p:cNvPr>
          <p:cNvSpPr txBox="1"/>
          <p:nvPr/>
        </p:nvSpPr>
        <p:spPr>
          <a:xfrm>
            <a:off x="381000" y="381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Recent Paper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9AA23-843C-A41C-9C48-887BABA06A4B}"/>
              </a:ext>
            </a:extLst>
          </p:cNvPr>
          <p:cNvSpPr txBox="1"/>
          <p:nvPr/>
        </p:nvSpPr>
        <p:spPr>
          <a:xfrm>
            <a:off x="533400" y="16002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A note on Centaur geometry -- probing IR de Sitter spacetime holography;</a:t>
            </a:r>
            <a:endParaRPr lang="en-IN" sz="2800" dirty="0">
              <a:solidFill>
                <a:srgbClr val="000000"/>
              </a:solidFill>
              <a:latin typeface="Lucida Grande" panose="020B0600040502020204" pitchFamily="34" charset="0"/>
            </a:endParaRPr>
          </a:p>
          <a:p>
            <a:r>
              <a:rPr lang="en-IN" sz="2800" i="0" dirty="0" err="1">
                <a:solidFill>
                  <a:srgbClr val="C00000"/>
                </a:solidFill>
                <a:effectLst/>
                <a:latin typeface="Lucida Grande" panose="020B0600040502020204" pitchFamily="34" charset="0"/>
              </a:rPr>
              <a:t>Norihiro</a:t>
            </a:r>
            <a:r>
              <a:rPr lang="en-IN" sz="2800" i="0" dirty="0">
                <a:solidFill>
                  <a:srgbClr val="C00000"/>
                </a:solidFill>
                <a:effectLst/>
                <a:latin typeface="Lucida Grande" panose="020B0600040502020204" pitchFamily="34" charset="0"/>
              </a:rPr>
              <a:t> Iizuka and Sunil Sake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F3AF43-7A6B-5664-EA80-AB28CC13D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949442"/>
              </p:ext>
            </p:extLst>
          </p:nvPr>
        </p:nvGraphicFramePr>
        <p:xfrm>
          <a:off x="599191" y="2917984"/>
          <a:ext cx="8042275" cy="640080"/>
        </p:xfrm>
        <a:graphic>
          <a:graphicData uri="http://schemas.openxmlformats.org/drawingml/2006/table">
            <a:tbl>
              <a:tblPr/>
              <a:tblGrid>
                <a:gridCol w="8042275">
                  <a:extLst>
                    <a:ext uri="{9D8B030D-6E8A-4147-A177-3AD203B41FA5}">
                      <a16:colId xmlns:a16="http://schemas.microsoft.com/office/drawing/2014/main" val="11497176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br>
                        <a:rPr lang="en-IN" b="0" u="none" strike="noStrike" dirty="0">
                          <a:effectLst/>
                          <a:hlinkClick r:id="rId2"/>
                        </a:rPr>
                      </a:br>
                      <a:r>
                        <a:rPr lang="en-IN" b="0" u="none" strike="noStrike" dirty="0">
                          <a:effectLst/>
                          <a:hlinkClick r:id="rId2"/>
                        </a:rPr>
                        <a:t>arXiv:2501.02614</a:t>
                      </a:r>
                      <a:endParaRPr lang="en-IN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268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954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71141C-EC41-CDA3-684D-950B512AA09D}"/>
              </a:ext>
            </a:extLst>
          </p:cNvPr>
          <p:cNvSpPr txBox="1"/>
          <p:nvPr/>
        </p:nvSpPr>
        <p:spPr>
          <a:xfrm>
            <a:off x="381000" y="228600"/>
            <a:ext cx="8153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Solutions of Wheeler DeWitt Equation: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48BB5E-8031-928C-5A39-8093285DA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19200"/>
            <a:ext cx="6502400" cy="660400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09C49DBF-CE0D-61AF-5A61-390B75A22369}"/>
              </a:ext>
            </a:extLst>
          </p:cNvPr>
          <p:cNvSpPr/>
          <p:nvPr/>
        </p:nvSpPr>
        <p:spPr>
          <a:xfrm rot="16200000">
            <a:off x="3657600" y="1269999"/>
            <a:ext cx="304800" cy="1524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3D6500E-6CCC-3C5E-1BE3-8BBE5A2BD34F}"/>
              </a:ext>
            </a:extLst>
          </p:cNvPr>
          <p:cNvSpPr/>
          <p:nvPr/>
        </p:nvSpPr>
        <p:spPr>
          <a:xfrm rot="16200000">
            <a:off x="5562600" y="1498600"/>
            <a:ext cx="304800" cy="10668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919511-B582-D55A-E777-92874DEFCC55}"/>
              </a:ext>
            </a:extLst>
          </p:cNvPr>
          <p:cNvSpPr txBox="1"/>
          <p:nvPr/>
        </p:nvSpPr>
        <p:spPr>
          <a:xfrm>
            <a:off x="2794000" y="2367743"/>
            <a:ext cx="2286000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Expanding Branch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73385D-E38E-1C8F-688B-1B6504739C00}"/>
              </a:ext>
            </a:extLst>
          </p:cNvPr>
          <p:cNvSpPr txBox="1"/>
          <p:nvPr/>
        </p:nvSpPr>
        <p:spPr>
          <a:xfrm>
            <a:off x="5715000" y="2438400"/>
            <a:ext cx="2438400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Contracting Branch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DC5DD8-AEFE-71B5-1B91-8FFC6664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80650"/>
            <a:ext cx="8610600" cy="84938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BE11DAB1-D686-13E4-8DD2-AF23697E62BC}"/>
              </a:ext>
            </a:extLst>
          </p:cNvPr>
          <p:cNvSpPr/>
          <p:nvPr/>
        </p:nvSpPr>
        <p:spPr>
          <a:xfrm>
            <a:off x="1981200" y="3880650"/>
            <a:ext cx="914400" cy="11374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023DECF-78F3-AF16-FB9C-30969A28FA7E}"/>
              </a:ext>
            </a:extLst>
          </p:cNvPr>
          <p:cNvSpPr/>
          <p:nvPr/>
        </p:nvSpPr>
        <p:spPr>
          <a:xfrm>
            <a:off x="6248400" y="3818526"/>
            <a:ext cx="914400" cy="11374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80C0CF9-CF68-D74E-55EB-85D051E65B9D}"/>
              </a:ext>
            </a:extLst>
          </p:cNvPr>
          <p:cNvCxnSpPr>
            <a:cxnSpLocks/>
          </p:cNvCxnSpPr>
          <p:nvPr/>
        </p:nvCxnSpPr>
        <p:spPr>
          <a:xfrm flipH="1">
            <a:off x="5867401" y="4972931"/>
            <a:ext cx="685799" cy="245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E969BD-B6C2-CAF5-B967-AE3DF9F58FD9}"/>
              </a:ext>
            </a:extLst>
          </p:cNvPr>
          <p:cNvCxnSpPr>
            <a:cxnSpLocks/>
          </p:cNvCxnSpPr>
          <p:nvPr/>
        </p:nvCxnSpPr>
        <p:spPr>
          <a:xfrm>
            <a:off x="2590800" y="5032168"/>
            <a:ext cx="1066801" cy="301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4B89CC5-6808-425B-8B9F-0EA7D2A2BE59}"/>
              </a:ext>
            </a:extLst>
          </p:cNvPr>
          <p:cNvSpPr txBox="1"/>
          <p:nvPr/>
        </p:nvSpPr>
        <p:spPr>
          <a:xfrm>
            <a:off x="3657601" y="4955976"/>
            <a:ext cx="2209800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Coefficient Functions</a:t>
            </a:r>
          </a:p>
        </p:txBody>
      </p:sp>
    </p:spTree>
    <p:extLst>
      <p:ext uri="{BB962C8B-B14F-4D97-AF65-F5344CB8AC3E}">
        <p14:creationId xmlns:p14="http://schemas.microsoft.com/office/powerpoint/2010/main" val="4047390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6FABF8-212C-6615-B46B-1C0F07A5B081}"/>
              </a:ext>
            </a:extLst>
          </p:cNvPr>
          <p:cNvSpPr txBox="1"/>
          <p:nvPr/>
        </p:nvSpPr>
        <p:spPr>
          <a:xfrm>
            <a:off x="914400" y="457200"/>
            <a:ext cx="784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There are an infinite number of solutions. </a:t>
            </a:r>
          </a:p>
          <a:p>
            <a:endParaRPr lang="en-US" dirty="0"/>
          </a:p>
          <a:p>
            <a:r>
              <a:rPr lang="en-US" dirty="0"/>
              <a:t>One for each value of M in the expanding  and contracting branches.</a:t>
            </a:r>
          </a:p>
        </p:txBody>
      </p:sp>
    </p:spTree>
    <p:extLst>
      <p:ext uri="{BB962C8B-B14F-4D97-AF65-F5344CB8AC3E}">
        <p14:creationId xmlns:p14="http://schemas.microsoft.com/office/powerpoint/2010/main" val="35349718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24D88E-7356-A9EF-E3F9-016B66A4362E}"/>
              </a:ext>
            </a:extLst>
          </p:cNvPr>
          <p:cNvSpPr txBox="1"/>
          <p:nvPr/>
        </p:nvSpPr>
        <p:spPr>
          <a:xfrm>
            <a:off x="533400" y="12192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parameter M corresponds to the Mass parameter we saw in the classical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39AB40-5ACE-34A4-D410-7C37DD1D9694}"/>
              </a:ext>
            </a:extLst>
          </p:cNvPr>
          <p:cNvSpPr txBox="1"/>
          <p:nvPr/>
        </p:nvSpPr>
        <p:spPr>
          <a:xfrm>
            <a:off x="609600" y="37338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Quantum Theory eigenvalue of the operator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B95BD6-B939-1E6A-7BC5-CD9896D9B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5074385"/>
            <a:ext cx="25527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795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9F9BD4-94EE-121C-981E-15D2323E37D7}"/>
              </a:ext>
            </a:extLst>
          </p:cNvPr>
          <p:cNvSpPr txBox="1"/>
          <p:nvPr/>
        </p:nvSpPr>
        <p:spPr>
          <a:xfrm>
            <a:off x="271041" y="194181"/>
            <a:ext cx="7696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But we are not done yet.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1224C2-F0E4-6E4F-3404-1478BB522730}"/>
              </a:ext>
            </a:extLst>
          </p:cNvPr>
          <p:cNvSpPr txBox="1"/>
          <p:nvPr/>
        </p:nvSpPr>
        <p:spPr>
          <a:xfrm>
            <a:off x="228600" y="1023879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obtain a Hilbert Space we need to define a norm (more generally inner product).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8BF04-5EE6-E130-AE80-E0F956ABF6ED}"/>
              </a:ext>
            </a:extLst>
          </p:cNvPr>
          <p:cNvSpPr txBox="1"/>
          <p:nvPr/>
        </p:nvSpPr>
        <p:spPr>
          <a:xfrm>
            <a:off x="271040" y="3124200"/>
            <a:ext cx="78061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will construct a Hilbert Space at constant values of    .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So the </a:t>
            </a:r>
            <a:r>
              <a:rPr lang="en-US" dirty="0" err="1">
                <a:solidFill>
                  <a:srgbClr val="C00000"/>
                </a:solidFill>
              </a:rPr>
              <a:t>Dilaton</a:t>
            </a:r>
            <a:r>
              <a:rPr lang="en-US" dirty="0">
                <a:solidFill>
                  <a:srgbClr val="C00000"/>
                </a:solidFill>
              </a:rPr>
              <a:t> will play the role of the physical clock.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A4B6D-F424-A0DC-36B1-571747696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651" y="3788849"/>
            <a:ext cx="254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627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F00747-FCAF-8F9E-034D-78B4CB66BA12}"/>
              </a:ext>
            </a:extLst>
          </p:cNvPr>
          <p:cNvSpPr txBox="1"/>
          <p:nvPr/>
        </p:nvSpPr>
        <p:spPr>
          <a:xfrm>
            <a:off x="228600" y="1524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Since the </a:t>
            </a:r>
            <a:r>
              <a:rPr lang="en-US" sz="3200" dirty="0" err="1">
                <a:solidFill>
                  <a:srgbClr val="C00000"/>
                </a:solidFill>
              </a:rPr>
              <a:t>WdW</a:t>
            </a:r>
            <a:r>
              <a:rPr lang="en-US" sz="3200" dirty="0">
                <a:solidFill>
                  <a:srgbClr val="C00000"/>
                </a:solidFill>
              </a:rPr>
              <a:t> equation is akin to a Klein Gordon equation the natural norm: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E078A-1FCE-005D-28E7-70CCD270D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276"/>
            <a:ext cx="6477000" cy="14862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B3AAD2-F551-41B6-5126-75DF54A52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649" y="3094940"/>
            <a:ext cx="1358900" cy="95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C2E270-4E5A-3FFF-DD42-AB915031615E}"/>
              </a:ext>
            </a:extLst>
          </p:cNvPr>
          <p:cNvSpPr txBox="1"/>
          <p:nvPr/>
        </p:nvSpPr>
        <p:spPr>
          <a:xfrm>
            <a:off x="517967" y="4284881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Wheeler </a:t>
            </a:r>
            <a:r>
              <a:rPr lang="en-US" dirty="0" err="1">
                <a:solidFill>
                  <a:srgbClr val="C00000"/>
                </a:solidFill>
              </a:rPr>
              <a:t>deWitt</a:t>
            </a:r>
            <a:r>
              <a:rPr lang="en-US" dirty="0">
                <a:solidFill>
                  <a:srgbClr val="C00000"/>
                </a:solidFill>
              </a:rPr>
              <a:t> equation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844003-E6DC-D713-CD24-04505FF3D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699" y="5275481"/>
            <a:ext cx="3352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948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73BB389-757F-B245-B0F2-FA1FA89862ED}"/>
              </a:ext>
            </a:extLst>
          </p:cNvPr>
          <p:cNvSpPr txBox="1"/>
          <p:nvPr/>
        </p:nvSpPr>
        <p:spPr>
          <a:xfrm>
            <a:off x="312382" y="533400"/>
            <a:ext cx="8298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Norm Conservation: </a:t>
            </a:r>
          </a:p>
          <a:p>
            <a:endParaRPr lang="en-US" dirty="0"/>
          </a:p>
          <a:p>
            <a:r>
              <a:rPr lang="en-US" dirty="0"/>
              <a:t>Imposes condition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0C4296-35D1-8347-9B96-7D7EF5CEB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38400"/>
            <a:ext cx="8298218" cy="1346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786955-3F86-45C9-D231-CBC2E99A0ACD}"/>
              </a:ext>
            </a:extLst>
          </p:cNvPr>
          <p:cNvSpPr txBox="1"/>
          <p:nvPr/>
        </p:nvSpPr>
        <p:spPr>
          <a:xfrm>
            <a:off x="533400" y="4191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condition at            is in particular quite restrictive.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C2A485-D43E-2253-BF4A-E7D5C8505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259" y="4342715"/>
            <a:ext cx="9525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459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D40C33-CF53-6CC1-2FB0-DAD25530C0CA}"/>
              </a:ext>
            </a:extLst>
          </p:cNvPr>
          <p:cNvSpPr txBox="1"/>
          <p:nvPr/>
        </p:nvSpPr>
        <p:spPr>
          <a:xfrm>
            <a:off x="381000" y="304800"/>
            <a:ext cx="77724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Norm Conservation Condition can be met by imposing suitable boundary conditions at          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CE77BF-6A7C-7818-760D-4C7E27EEADA9}"/>
              </a:ext>
            </a:extLst>
          </p:cNvPr>
          <p:cNvSpPr txBox="1"/>
          <p:nvPr/>
        </p:nvSpPr>
        <p:spPr>
          <a:xfrm>
            <a:off x="512544" y="4991100"/>
            <a:ext cx="8479055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(Analysis is best caried out in another basis, called the ``</a:t>
            </a:r>
            <a:r>
              <a:rPr lang="en-US" dirty="0" err="1"/>
              <a:t>Rindler</a:t>
            </a:r>
            <a:r>
              <a:rPr lang="en-US" dirty="0"/>
              <a:t> Basis”)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9E1570-B46E-13E5-78BA-F6E87A38053C}"/>
              </a:ext>
            </a:extLst>
          </p:cNvPr>
          <p:cNvCxnSpPr>
            <a:cxnSpLocks/>
          </p:cNvCxnSpPr>
          <p:nvPr/>
        </p:nvCxnSpPr>
        <p:spPr>
          <a:xfrm flipH="1" flipV="1">
            <a:off x="2271280" y="2819400"/>
            <a:ext cx="1157720" cy="1333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33B5E6-C848-A836-BAEA-F5880795BA61}"/>
              </a:ext>
            </a:extLst>
          </p:cNvPr>
          <p:cNvCxnSpPr>
            <a:cxnSpLocks/>
          </p:cNvCxnSpPr>
          <p:nvPr/>
        </p:nvCxnSpPr>
        <p:spPr>
          <a:xfrm flipV="1">
            <a:off x="3429000" y="2971800"/>
            <a:ext cx="1219200" cy="1181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786C7FE-F783-BD52-0BC9-6550FBCD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495" y="3810000"/>
            <a:ext cx="476250" cy="1714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F67B2B-862E-7B51-7EE2-7A8C86525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941" y="3505200"/>
            <a:ext cx="588818" cy="228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4B0684-F703-A673-FB6E-DB60FABDD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441" y="3546670"/>
            <a:ext cx="162025" cy="26734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7BEE58-47F7-4587-F360-5797503398DC}"/>
              </a:ext>
            </a:extLst>
          </p:cNvPr>
          <p:cNvCxnSpPr>
            <a:cxnSpLocks/>
          </p:cNvCxnSpPr>
          <p:nvPr/>
        </p:nvCxnSpPr>
        <p:spPr>
          <a:xfrm flipV="1">
            <a:off x="3649907" y="3448050"/>
            <a:ext cx="168752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98774B7-022F-501F-A081-B5BB03977A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3852" y="3318070"/>
            <a:ext cx="79131" cy="2286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858E6F5-BB13-CAF4-3B8B-50C8A0936099}"/>
              </a:ext>
            </a:extLst>
          </p:cNvPr>
          <p:cNvCxnSpPr>
            <a:cxnSpLocks/>
          </p:cNvCxnSpPr>
          <p:nvPr/>
        </p:nvCxnSpPr>
        <p:spPr>
          <a:xfrm flipH="1" flipV="1">
            <a:off x="2781830" y="3227627"/>
            <a:ext cx="21644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0C29BD8A-60D3-D1A6-0A38-9BD25D5765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8930" y="3318070"/>
            <a:ext cx="1424171" cy="405341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2CE7A3-F9AB-FD01-B17F-CD10B35591C6}"/>
              </a:ext>
            </a:extLst>
          </p:cNvPr>
          <p:cNvCxnSpPr/>
          <p:nvPr/>
        </p:nvCxnSpPr>
        <p:spPr>
          <a:xfrm flipH="1" flipV="1">
            <a:off x="4398745" y="3318070"/>
            <a:ext cx="554255" cy="22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1C8EAC8-4B0C-5A01-323E-D21B96C74E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767" y="1697135"/>
            <a:ext cx="740833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607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159526-4BC5-BB4E-13A5-A3ED5CBADC45}"/>
              </a:ext>
            </a:extLst>
          </p:cNvPr>
          <p:cNvSpPr txBox="1"/>
          <p:nvPr/>
        </p:nvSpPr>
        <p:spPr>
          <a:xfrm>
            <a:off x="762000" y="3048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Bottom line: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6EF410-CC62-C31F-1A34-68450283B2BF}"/>
              </a:ext>
            </a:extLst>
          </p:cNvPr>
          <p:cNvSpPr txBox="1"/>
          <p:nvPr/>
        </p:nvSpPr>
        <p:spPr>
          <a:xfrm>
            <a:off x="762000" y="1143000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Boundary condition cuts down the number of states by half.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Number of states which remain are still infinite. </a:t>
            </a:r>
          </a:p>
        </p:txBody>
      </p:sp>
    </p:spTree>
    <p:extLst>
      <p:ext uri="{BB962C8B-B14F-4D97-AF65-F5344CB8AC3E}">
        <p14:creationId xmlns:p14="http://schemas.microsoft.com/office/powerpoint/2010/main" val="25977986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BFDD3F-0EC4-D823-4ED2-5D2ADC2FAA9F}"/>
              </a:ext>
            </a:extLst>
          </p:cNvPr>
          <p:cNvSpPr txBox="1"/>
          <p:nvPr/>
        </p:nvSpPr>
        <p:spPr>
          <a:xfrm>
            <a:off x="152400" y="70647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It is convenient to expand the wave functions in the ``</a:t>
            </a:r>
            <a:r>
              <a:rPr lang="en-US" dirty="0" err="1">
                <a:solidFill>
                  <a:srgbClr val="C00000"/>
                </a:solidFill>
              </a:rPr>
              <a:t>Rindler</a:t>
            </a:r>
            <a:r>
              <a:rPr lang="en-US" dirty="0">
                <a:solidFill>
                  <a:srgbClr val="C00000"/>
                </a:solidFill>
              </a:rPr>
              <a:t> Basis”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AEB03B-461C-EA31-EF73-C6EADF985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400" y="2256971"/>
            <a:ext cx="12446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C05707-660A-CE3E-6858-4711FA7D3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029740"/>
            <a:ext cx="1346200" cy="952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E93468-598E-E670-8276-1D3204B40947}"/>
              </a:ext>
            </a:extLst>
          </p:cNvPr>
          <p:cNvSpPr txBox="1"/>
          <p:nvPr/>
        </p:nvSpPr>
        <p:spPr>
          <a:xfrm>
            <a:off x="571500" y="2102774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Defining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D9383C-94DE-4E33-9C3F-40F40737DBCE}"/>
              </a:ext>
            </a:extLst>
          </p:cNvPr>
          <p:cNvSpPr txBox="1"/>
          <p:nvPr/>
        </p:nvSpPr>
        <p:spPr>
          <a:xfrm>
            <a:off x="381000" y="32766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49B1B2-66BA-5C38-F2FF-AE50362A4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3162300"/>
            <a:ext cx="2438400" cy="533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9615C3-0396-F782-F199-488977B3160D}"/>
              </a:ext>
            </a:extLst>
          </p:cNvPr>
          <p:cNvSpPr txBox="1"/>
          <p:nvPr/>
        </p:nvSpPr>
        <p:spPr>
          <a:xfrm>
            <a:off x="533400" y="4013398"/>
            <a:ext cx="768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 leakage of probability: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7C7DF0-E791-E71A-A74F-27FD8F683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00" y="4726858"/>
            <a:ext cx="7518400" cy="11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6113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27235E-677B-BDE3-130E-C5C30C655F2B}"/>
              </a:ext>
            </a:extLst>
          </p:cNvPr>
          <p:cNvSpPr txBox="1"/>
          <p:nvPr/>
        </p:nvSpPr>
        <p:spPr>
          <a:xfrm>
            <a:off x="762000" y="609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``Norm”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2F138A-9D6F-B4A4-BE78-D650445D4D1A}"/>
              </a:ext>
            </a:extLst>
          </p:cNvPr>
          <p:cNvSpPr txBox="1"/>
          <p:nvPr/>
        </p:nvSpPr>
        <p:spPr>
          <a:xfrm>
            <a:off x="914400" y="32004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Not positive definite.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98AB78-016A-D2E7-E1CF-5B1ED15DF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1600200"/>
            <a:ext cx="6731000" cy="11049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6CB545-EB35-339F-6B9A-ED328F0B618A}"/>
              </a:ext>
            </a:extLst>
          </p:cNvPr>
          <p:cNvSpPr txBox="1"/>
          <p:nvPr/>
        </p:nvSpPr>
        <p:spPr>
          <a:xfrm>
            <a:off x="381000" y="1751231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2</a:t>
            </a:r>
          </a:p>
        </p:txBody>
      </p:sp>
    </p:spTree>
    <p:extLst>
      <p:ext uri="{BB962C8B-B14F-4D97-AF65-F5344CB8AC3E}">
        <p14:creationId xmlns:p14="http://schemas.microsoft.com/office/powerpoint/2010/main" val="302243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E1ADC6-5F06-39B5-FFCB-E25097525802}"/>
              </a:ext>
            </a:extLst>
          </p:cNvPr>
          <p:cNvSpPr txBox="1"/>
          <p:nvPr/>
        </p:nvSpPr>
        <p:spPr>
          <a:xfrm>
            <a:off x="190500" y="0"/>
            <a:ext cx="87630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Outline 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B2D268-89CE-D5D3-7BD7-F5BA8D68FD3E}"/>
              </a:ext>
            </a:extLst>
          </p:cNvPr>
          <p:cNvSpPr txBox="1"/>
          <p:nvPr/>
        </p:nvSpPr>
        <p:spPr>
          <a:xfrm>
            <a:off x="190500" y="646331"/>
            <a:ext cx="874563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Introduction and Motivation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Classical 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Canonical </a:t>
            </a:r>
            <a:r>
              <a:rPr lang="en-US" sz="3200" dirty="0" err="1"/>
              <a:t>Quantisation</a:t>
            </a:r>
            <a:endParaRPr lang="en-US" sz="3200" dirty="0"/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Additional Topics:</a:t>
            </a:r>
          </a:p>
          <a:p>
            <a:pPr marL="1028700" lvl="1" indent="-571500">
              <a:buAutoNum type="romanLcParenR"/>
            </a:pPr>
            <a:r>
              <a:rPr lang="en-US" sz="3200" dirty="0"/>
              <a:t>Extensions of JT Theory</a:t>
            </a:r>
          </a:p>
          <a:p>
            <a:pPr marL="1028700" lvl="1" indent="-571500">
              <a:buAutoNum type="romanLcParenR"/>
            </a:pPr>
            <a:r>
              <a:rPr lang="en-US" sz="3200" dirty="0"/>
              <a:t> Path Integral Understanding</a:t>
            </a:r>
          </a:p>
          <a:p>
            <a:pPr marL="1028700" lvl="1" indent="-571500">
              <a:buAutoNum type="romanLcParenR"/>
            </a:pPr>
            <a:r>
              <a:rPr lang="en-US" sz="3200" dirty="0"/>
              <a:t>Matrix Theory as a Hologram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Conclusions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4881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74BDF6-5323-B4E1-E94B-629F3954E0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7593" r="46467" b="59769"/>
          <a:stretch/>
        </p:blipFill>
        <p:spPr>
          <a:xfrm>
            <a:off x="1638300" y="1796344"/>
            <a:ext cx="3238500" cy="31185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2D4DA6-BB3D-6F63-30CB-E4A4FE8EF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4762500"/>
            <a:ext cx="95134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DAB773-78B7-2E3F-971D-A2D7DC179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1877" y="1530550"/>
            <a:ext cx="951345" cy="304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CFC9D0-88A3-8E19-A620-35180FF967AA}"/>
              </a:ext>
            </a:extLst>
          </p:cNvPr>
          <p:cNvSpPr txBox="1"/>
          <p:nvPr/>
        </p:nvSpPr>
        <p:spPr>
          <a:xfrm>
            <a:off x="5486400" y="1260970"/>
            <a:ext cx="3429000" cy="35394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Running time back, the expanding universe goes through the singularity and emerges in the far past as a contracting one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A043AF-6526-725A-6566-C4B6F661BE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377" y="481731"/>
            <a:ext cx="4445000" cy="520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5ECAE2-695C-7290-0C62-0A16FA2D5C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287" y="5708813"/>
            <a:ext cx="41402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560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AB931-54C6-93AB-D958-F469C8966FD0}"/>
              </a:ext>
            </a:extLst>
          </p:cNvPr>
          <p:cNvSpPr txBox="1"/>
          <p:nvPr/>
        </p:nvSpPr>
        <p:spPr>
          <a:xfrm>
            <a:off x="152400" y="381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Range of </a:t>
            </a:r>
            <a:r>
              <a:rPr lang="en-US" u="sng" dirty="0" err="1">
                <a:solidFill>
                  <a:srgbClr val="C00000"/>
                </a:solidFill>
              </a:rPr>
              <a:t>Dilaton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2E1179-AFEA-8C27-1CAC-2C45375EEB09}"/>
              </a:ext>
            </a:extLst>
          </p:cNvPr>
          <p:cNvSpPr txBox="1"/>
          <p:nvPr/>
        </p:nvSpPr>
        <p:spPr>
          <a:xfrm>
            <a:off x="37063" y="1143000"/>
            <a:ext cx="89084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In dimensionally reduced case there is a minimum value for        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So far we  have not considered what the range of     is in the 2 dim quantum theory.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745FA2-6542-85DB-BB7F-ECA8BBAE7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362200"/>
            <a:ext cx="2540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FDE2E7-C43B-8877-B999-0AF8EAD6C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038600"/>
            <a:ext cx="254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22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D40C33-CF53-6CC1-2FB0-DAD25530C0CA}"/>
              </a:ext>
            </a:extLst>
          </p:cNvPr>
          <p:cNvSpPr txBox="1"/>
          <p:nvPr/>
        </p:nvSpPr>
        <p:spPr>
          <a:xfrm>
            <a:off x="274419" y="1416404"/>
            <a:ext cx="8368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 function can be analytically continued at 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9E1570-B46E-13E5-78BA-F6E87A38053C}"/>
              </a:ext>
            </a:extLst>
          </p:cNvPr>
          <p:cNvCxnSpPr>
            <a:cxnSpLocks/>
          </p:cNvCxnSpPr>
          <p:nvPr/>
        </p:nvCxnSpPr>
        <p:spPr>
          <a:xfrm flipH="1" flipV="1">
            <a:off x="2271280" y="2819400"/>
            <a:ext cx="1310120" cy="12954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33B5E6-C848-A836-BAEA-F5880795BA61}"/>
              </a:ext>
            </a:extLst>
          </p:cNvPr>
          <p:cNvCxnSpPr>
            <a:cxnSpLocks/>
          </p:cNvCxnSpPr>
          <p:nvPr/>
        </p:nvCxnSpPr>
        <p:spPr>
          <a:xfrm flipV="1">
            <a:off x="2438400" y="2971800"/>
            <a:ext cx="2209800" cy="22098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786C7FE-F783-BD52-0BC9-6550FBCD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495" y="3810000"/>
            <a:ext cx="476250" cy="1714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F67B2B-862E-7B51-7EE2-7A8C86525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551" y="3519799"/>
            <a:ext cx="588818" cy="228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4B0684-F703-A673-FB6E-DB60FABDD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441" y="3546670"/>
            <a:ext cx="162025" cy="26734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7BEE58-47F7-4587-F360-5797503398DC}"/>
              </a:ext>
            </a:extLst>
          </p:cNvPr>
          <p:cNvCxnSpPr>
            <a:cxnSpLocks/>
          </p:cNvCxnSpPr>
          <p:nvPr/>
        </p:nvCxnSpPr>
        <p:spPr>
          <a:xfrm flipV="1">
            <a:off x="3649907" y="3448050"/>
            <a:ext cx="168752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98774B7-022F-501F-A081-B5BB03977A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3852" y="3318070"/>
            <a:ext cx="79131" cy="2286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858E6F5-BB13-CAF4-3B8B-50C8A0936099}"/>
              </a:ext>
            </a:extLst>
          </p:cNvPr>
          <p:cNvCxnSpPr>
            <a:cxnSpLocks/>
          </p:cNvCxnSpPr>
          <p:nvPr/>
        </p:nvCxnSpPr>
        <p:spPr>
          <a:xfrm flipH="1" flipV="1">
            <a:off x="2781830" y="3227627"/>
            <a:ext cx="21644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0C29BD8A-60D3-D1A6-0A38-9BD25D5765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4084" y="4559739"/>
            <a:ext cx="1424171" cy="405341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2CE7A3-F9AB-FD01-B17F-CD10B35591C6}"/>
              </a:ext>
            </a:extLst>
          </p:cNvPr>
          <p:cNvCxnSpPr>
            <a:cxnSpLocks/>
          </p:cNvCxnSpPr>
          <p:nvPr/>
        </p:nvCxnSpPr>
        <p:spPr>
          <a:xfrm flipH="1" flipV="1">
            <a:off x="4312544" y="3324136"/>
            <a:ext cx="792856" cy="1019085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8B11D59-B4DB-79DF-1BB2-A9435021F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983" y="2144046"/>
            <a:ext cx="999186" cy="3879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040270-FA29-9DF5-5AC3-3016F4E81DA6}"/>
              </a:ext>
            </a:extLst>
          </p:cNvPr>
          <p:cNvCxnSpPr>
            <a:cxnSpLocks/>
          </p:cNvCxnSpPr>
          <p:nvPr/>
        </p:nvCxnSpPr>
        <p:spPr>
          <a:xfrm flipH="1" flipV="1">
            <a:off x="2998270" y="4705171"/>
            <a:ext cx="1400475" cy="1144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D0BC6D-7FBA-00C0-C46B-2771E17F02B4}"/>
              </a:ext>
            </a:extLst>
          </p:cNvPr>
          <p:cNvSpPr txBox="1"/>
          <p:nvPr/>
        </p:nvSpPr>
        <p:spPr>
          <a:xfrm>
            <a:off x="154455" y="100621"/>
            <a:ext cx="848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Making      vanish at         leaves no non-trivial solutions.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392224-649B-B1E4-E2F1-0CC2B02FD7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0078" y="354588"/>
            <a:ext cx="304800" cy="31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5E1667-DCAC-4820-CF03-FF3CCDE81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650" y="286151"/>
            <a:ext cx="817803" cy="3175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708AB5-8C85-E210-2D87-31DC8A1E124A}"/>
              </a:ext>
            </a:extLst>
          </p:cNvPr>
          <p:cNvCxnSpPr>
            <a:cxnSpLocks/>
          </p:cNvCxnSpPr>
          <p:nvPr/>
        </p:nvCxnSpPr>
        <p:spPr>
          <a:xfrm flipH="1">
            <a:off x="2271280" y="2927789"/>
            <a:ext cx="569847" cy="410412"/>
          </a:xfrm>
          <a:prstGeom prst="straightConnector1">
            <a:avLst/>
          </a:prstGeom>
          <a:ln w="381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7631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EB24E8-E4DB-D802-FEB9-BD0765342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7593" r="6993" b="59769"/>
          <a:stretch/>
        </p:blipFill>
        <p:spPr>
          <a:xfrm>
            <a:off x="1638300" y="1943100"/>
            <a:ext cx="5867400" cy="2971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4DB5B3-3F5E-D706-F74E-4BFC928DA180}"/>
              </a:ext>
            </a:extLst>
          </p:cNvPr>
          <p:cNvSpPr txBox="1"/>
          <p:nvPr/>
        </p:nvSpPr>
        <p:spPr>
          <a:xfrm>
            <a:off x="685800" y="1524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Now the wave function have non-zero components in all four regions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FA337B-6B8C-391A-C919-6C1715648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4914900"/>
            <a:ext cx="951345" cy="30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4028CB-49D9-A16C-C029-6A1C28296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631482"/>
            <a:ext cx="951345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CCF51A-CC1B-C08D-6E08-27827D92D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5036017"/>
            <a:ext cx="1200727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C453A0-8321-3BAC-D529-9D8FE2070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517183"/>
            <a:ext cx="120072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6551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B15565-4DD0-6DF4-6A05-C58B4ADBD5F6}"/>
              </a:ext>
            </a:extLst>
          </p:cNvPr>
          <p:cNvSpPr txBox="1"/>
          <p:nvPr/>
        </p:nvSpPr>
        <p:spPr>
          <a:xfrm>
            <a:off x="457200" y="3810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that               is a ``highly” quantum region</a:t>
            </a:r>
          </a:p>
          <a:p>
            <a:endParaRPr lang="en-US" dirty="0"/>
          </a:p>
          <a:p>
            <a:r>
              <a:rPr lang="en-US" dirty="0"/>
              <a:t>Corresponding to            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032E5A-1BAF-5668-3F07-765EAFDEE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871" y="494615"/>
            <a:ext cx="1181100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1B306E-D95C-8C5E-FB33-4610FE390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532" y="2282924"/>
            <a:ext cx="1828800" cy="406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650BFB-1086-972F-A42F-91CFD19A7B4C}"/>
              </a:ext>
            </a:extLst>
          </p:cNvPr>
          <p:cNvSpPr txBox="1"/>
          <p:nvPr/>
        </p:nvSpPr>
        <p:spPr>
          <a:xfrm>
            <a:off x="457200" y="32766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fact that the wave function can be extending smoothly across           </a:t>
            </a:r>
          </a:p>
          <a:p>
            <a:r>
              <a:rPr lang="en-US" dirty="0"/>
              <a:t>is a non-trivial result in the quantum theory.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A400E8-F844-BF39-01FA-3C96A0ED4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3962400"/>
            <a:ext cx="1079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637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F7E0BD-F9C9-45C5-99F0-907E88D86CCC}"/>
              </a:ext>
            </a:extLst>
          </p:cNvPr>
          <p:cNvSpPr txBox="1"/>
          <p:nvPr/>
        </p:nvSpPr>
        <p:spPr>
          <a:xfrm>
            <a:off x="152400" y="181957"/>
            <a:ext cx="8915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Other norms can also be defined. 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C00000"/>
                </a:solidFill>
              </a:rPr>
              <a:t>Using the idea of group invariants.</a:t>
            </a:r>
          </a:p>
          <a:p>
            <a:r>
              <a:rPr lang="en-US" sz="3200" dirty="0"/>
              <a:t>(can be adapted to the discussion here as well). 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C00000"/>
                </a:solidFill>
              </a:rPr>
              <a:t>One can also use a different clock to define physical time.</a:t>
            </a:r>
          </a:p>
          <a:p>
            <a:endParaRPr lang="en-US" sz="3200" dirty="0">
              <a:solidFill>
                <a:srgbClr val="C00000"/>
              </a:solidFill>
            </a:endParaRPr>
          </a:p>
          <a:p>
            <a:r>
              <a:rPr lang="en-US" sz="3200" dirty="0"/>
              <a:t>For example the extrinsic curvature of a hypersurface, </a:t>
            </a:r>
          </a:p>
          <a:p>
            <a:endParaRPr lang="en-US" dirty="0"/>
          </a:p>
          <a:p>
            <a:r>
              <a:rPr lang="en-IN" dirty="0">
                <a:solidFill>
                  <a:srgbClr val="C00000"/>
                </a:solidFill>
                <a:effectLst/>
                <a:latin typeface="CMR10"/>
              </a:rPr>
              <a:t>J. Held and H. Maxfield,  hep-</a:t>
            </a:r>
            <a:r>
              <a:rPr lang="en-IN" dirty="0" err="1">
                <a:solidFill>
                  <a:srgbClr val="C00000"/>
                </a:solidFill>
                <a:effectLst/>
                <a:latin typeface="CMR10"/>
              </a:rPr>
              <a:t>th</a:t>
            </a:r>
            <a:r>
              <a:rPr lang="en-IN" dirty="0">
                <a:solidFill>
                  <a:srgbClr val="C00000"/>
                </a:solidFill>
                <a:effectLst/>
                <a:latin typeface="CMR10"/>
              </a:rPr>
              <a:t>/</a:t>
            </a:r>
            <a:r>
              <a:rPr lang="en-IN" dirty="0">
                <a:solidFill>
                  <a:srgbClr val="C00000"/>
                </a:solidFill>
                <a:effectLst/>
                <a:latin typeface="CMTT10"/>
              </a:rPr>
              <a:t>2410.14824</a:t>
            </a:r>
            <a:r>
              <a:rPr lang="en-IN" dirty="0">
                <a:solidFill>
                  <a:srgbClr val="C00000"/>
                </a:solidFill>
                <a:effectLst/>
                <a:latin typeface="CMR10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8957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A7E34D-EDBC-4491-3516-D2B60939BE6B}"/>
              </a:ext>
            </a:extLst>
          </p:cNvPr>
          <p:cNvSpPr txBox="1"/>
          <p:nvPr/>
        </p:nvSpPr>
        <p:spPr>
          <a:xfrm>
            <a:off x="304800" y="228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Comments on Covariant Phase Space </a:t>
            </a:r>
            <a:r>
              <a:rPr lang="en-US" u="sng" dirty="0" err="1">
                <a:solidFill>
                  <a:srgbClr val="C00000"/>
                </a:solidFill>
              </a:rPr>
              <a:t>Quantisation</a:t>
            </a: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B2800-EBD3-E48E-149E-3169B5834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120003"/>
            <a:ext cx="2298700" cy="939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D0F2AF-D509-EF29-76E1-E90320C82BEA}"/>
              </a:ext>
            </a:extLst>
          </p:cNvPr>
          <p:cNvSpPr txBox="1"/>
          <p:nvPr/>
        </p:nvSpPr>
        <p:spPr>
          <a:xfrm>
            <a:off x="304800" y="1605425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Classical Solutions have two parameters, M,A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38F11-422B-80EA-CF72-55F59E14F775}"/>
              </a:ext>
            </a:extLst>
          </p:cNvPr>
          <p:cNvSpPr txBox="1"/>
          <p:nvPr/>
        </p:nvSpPr>
        <p:spPr>
          <a:xfrm>
            <a:off x="304800" y="43434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Two dimensional phase space.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A601EB-6181-DCE6-11F0-2FAC130FC9F5}"/>
              </a:ext>
            </a:extLst>
          </p:cNvPr>
          <p:cNvSpPr txBox="1"/>
          <p:nvPr/>
        </p:nvSpPr>
        <p:spPr>
          <a:xfrm>
            <a:off x="228600" y="5334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Asymptotically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7EAB60-5A13-B5ED-FA9D-7F119BD9C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200" y="5273328"/>
            <a:ext cx="14478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691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500A15-2303-38D1-C8AF-099695ADE053}"/>
              </a:ext>
            </a:extLst>
          </p:cNvPr>
          <p:cNvSpPr txBox="1"/>
          <p:nvPr/>
        </p:nvSpPr>
        <p:spPr>
          <a:xfrm>
            <a:off x="330360" y="72818"/>
            <a:ext cx="8585039" cy="1222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Solutions of WDW equation depend on two variables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D5BB2F-119C-8563-C1E6-4325ED9D9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441" y="825500"/>
            <a:ext cx="1270000" cy="469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7A9CAD-F276-E374-28A7-24B308873C09}"/>
              </a:ext>
            </a:extLst>
          </p:cNvPr>
          <p:cNvSpPr txBox="1"/>
          <p:nvPr/>
        </p:nvSpPr>
        <p:spPr>
          <a:xfrm>
            <a:off x="320714" y="1518131"/>
            <a:ext cx="8747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This might seem confusing at first.</a:t>
            </a:r>
          </a:p>
          <a:p>
            <a:r>
              <a:rPr lang="en-US" dirty="0">
                <a:solidFill>
                  <a:srgbClr val="C00000"/>
                </a:solidFill>
              </a:rPr>
              <a:t>Until one realizes that one variable, the </a:t>
            </a:r>
            <a:r>
              <a:rPr lang="en-US" dirty="0" err="1">
                <a:solidFill>
                  <a:srgbClr val="C00000"/>
                </a:solidFill>
              </a:rPr>
              <a:t>dilaton</a:t>
            </a:r>
            <a:r>
              <a:rPr lang="en-US" dirty="0">
                <a:solidFill>
                  <a:srgbClr val="C00000"/>
                </a:solidFill>
              </a:rPr>
              <a:t>, is playing the role of time.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CC5304-4CD4-DDA1-00D3-15A23CC0FB5A}"/>
              </a:ext>
            </a:extLst>
          </p:cNvPr>
          <p:cNvSpPr txBox="1"/>
          <p:nvPr/>
        </p:nvSpPr>
        <p:spPr>
          <a:xfrm>
            <a:off x="152400" y="3796357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E.g</a:t>
            </a:r>
            <a:r>
              <a:rPr lang="en-US" dirty="0"/>
              <a:t> for a particle                     </a:t>
            </a:r>
          </a:p>
          <a:p>
            <a:endParaRPr lang="en-US" dirty="0"/>
          </a:p>
          <a:p>
            <a:r>
              <a:rPr lang="en-US" dirty="0"/>
              <a:t>Wave function                     </a:t>
            </a:r>
          </a:p>
          <a:p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2A1A02-C42D-4B25-8AC5-C311CC9A8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654" y="3865324"/>
            <a:ext cx="1892300" cy="469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A4EBCB-B84B-FF52-5556-126C2C76F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804" y="5104919"/>
            <a:ext cx="12700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63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79085F-286D-D326-5B39-E4149208A423}"/>
              </a:ext>
            </a:extLst>
          </p:cNvPr>
          <p:cNvSpPr txBox="1"/>
          <p:nvPr/>
        </p:nvSpPr>
        <p:spPr>
          <a:xfrm>
            <a:off x="457200" y="685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Asymptotic form of the wave function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B2E688-F259-41CF-F578-5ADE4FE12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133600"/>
            <a:ext cx="4737100" cy="622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A0E093-922C-F675-BDAA-5AE515016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485465"/>
            <a:ext cx="2667000" cy="533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95B43D-04AF-7C17-F689-81E90C10347B}"/>
              </a:ext>
            </a:extLst>
          </p:cNvPr>
          <p:cNvSpPr txBox="1"/>
          <p:nvPr/>
        </p:nvSpPr>
        <p:spPr>
          <a:xfrm>
            <a:off x="457200" y="3397651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(Analogous to                        )</a:t>
            </a:r>
          </a:p>
        </p:txBody>
      </p:sp>
    </p:spTree>
    <p:extLst>
      <p:ext uri="{BB962C8B-B14F-4D97-AF65-F5344CB8AC3E}">
        <p14:creationId xmlns:p14="http://schemas.microsoft.com/office/powerpoint/2010/main" val="2413724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C51BF2-2663-CF0C-5D76-21460F8A0BDE}"/>
              </a:ext>
            </a:extLst>
          </p:cNvPr>
          <p:cNvSpPr txBox="1"/>
          <p:nvPr/>
        </p:nvSpPr>
        <p:spPr>
          <a:xfrm>
            <a:off x="152400" y="660975"/>
            <a:ext cx="8610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There is a limited understanding based on the path integral for some of the other states. 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Basic idea: Deform the JT theory, so that the corrections become unimportant when                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HH state in the deformed theory gives rise to other states in the JT theory asymptotically.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9FFA2C-C49E-9BAA-404B-B57C0044C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114800"/>
            <a:ext cx="1397000" cy="419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299B09-84ED-B9E8-49DD-66C55008FD1B}"/>
              </a:ext>
            </a:extLst>
          </p:cNvPr>
          <p:cNvSpPr txBox="1"/>
          <p:nvPr/>
        </p:nvSpPr>
        <p:spPr>
          <a:xfrm>
            <a:off x="152400" y="7620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>
                <a:solidFill>
                  <a:srgbClr val="C00000"/>
                </a:solidFill>
              </a:rPr>
              <a:t>Path Integral Understanding of  other states</a:t>
            </a:r>
          </a:p>
        </p:txBody>
      </p:sp>
    </p:spTree>
    <p:extLst>
      <p:ext uri="{BB962C8B-B14F-4D97-AF65-F5344CB8AC3E}">
        <p14:creationId xmlns:p14="http://schemas.microsoft.com/office/powerpoint/2010/main" val="273749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87DC37-B953-89D8-3D6F-2F7ADD22798E}"/>
              </a:ext>
            </a:extLst>
          </p:cNvPr>
          <p:cNvSpPr txBox="1"/>
          <p:nvPr/>
        </p:nvSpPr>
        <p:spPr>
          <a:xfrm>
            <a:off x="190500" y="990600"/>
            <a:ext cx="8763000" cy="39703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Jackiw-Teitleboim</a:t>
            </a:r>
            <a:r>
              <a:rPr lang="en-US" dirty="0"/>
              <a:t> Theory is a very simple theory of 2 dimensional gravity.</a:t>
            </a:r>
          </a:p>
          <a:p>
            <a:endParaRPr lang="en-US" dirty="0"/>
          </a:p>
          <a:p>
            <a:r>
              <a:rPr lang="en-US" dirty="0"/>
              <a:t>With No Propagating  degrees of Freedom. </a:t>
            </a:r>
          </a:p>
          <a:p>
            <a:endParaRPr lang="en-US" dirty="0"/>
          </a:p>
          <a:p>
            <a:r>
              <a:rPr lang="en-US" dirty="0"/>
              <a:t>Why Study It?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AC392B-CA67-8504-AD37-3045F7282AF6}"/>
              </a:ext>
            </a:extLst>
          </p:cNvPr>
          <p:cNvSpPr txBox="1"/>
          <p:nvPr/>
        </p:nvSpPr>
        <p:spPr>
          <a:xfrm>
            <a:off x="190500" y="5544234"/>
            <a:ext cx="87630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the </a:t>
            </a:r>
            <a:r>
              <a:rPr lang="en-US" dirty="0" err="1"/>
              <a:t>deSitter</a:t>
            </a:r>
            <a:r>
              <a:rPr lang="en-US" dirty="0"/>
              <a:t> Context…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118767-9E5D-A146-AC03-644D88279C94}"/>
              </a:ext>
            </a:extLst>
          </p:cNvPr>
          <p:cNvSpPr txBox="1"/>
          <p:nvPr/>
        </p:nvSpPr>
        <p:spPr>
          <a:xfrm>
            <a:off x="190500" y="176264"/>
            <a:ext cx="87630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Motivation and Introduction</a:t>
            </a:r>
          </a:p>
        </p:txBody>
      </p:sp>
    </p:spTree>
    <p:extLst>
      <p:ext uri="{BB962C8B-B14F-4D97-AF65-F5344CB8AC3E}">
        <p14:creationId xmlns:p14="http://schemas.microsoft.com/office/powerpoint/2010/main" val="147959925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87499B-4E8F-079E-EEA3-9A7237B69169}"/>
              </a:ext>
            </a:extLst>
          </p:cNvPr>
          <p:cNvSpPr txBox="1"/>
          <p:nvPr/>
        </p:nvSpPr>
        <p:spPr>
          <a:xfrm>
            <a:off x="342900" y="1981200"/>
            <a:ext cx="85725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This is an example of mapping different states in </a:t>
            </a:r>
            <a:r>
              <a:rPr lang="en-US" sz="3600" dirty="0" err="1"/>
              <a:t>dS</a:t>
            </a:r>
            <a:r>
              <a:rPr lang="en-US" sz="3600" dirty="0"/>
              <a:t> to different theories.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E7D128-CE9E-F5D9-A225-96EBB602E8D4}"/>
              </a:ext>
            </a:extLst>
          </p:cNvPr>
          <p:cNvSpPr txBox="1"/>
          <p:nvPr/>
        </p:nvSpPr>
        <p:spPr>
          <a:xfrm>
            <a:off x="342900" y="3810000"/>
            <a:ext cx="85725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IN" sz="3200" dirty="0">
                <a:solidFill>
                  <a:srgbClr val="C00000"/>
                </a:solidFill>
              </a:rPr>
              <a:t>Chakraborty, Chakravarty, Godet, Paul, Raju, </a:t>
            </a:r>
            <a:r>
              <a:rPr lang="en-IN" sz="3200" i="1" dirty="0">
                <a:solidFill>
                  <a:srgbClr val="C00000"/>
                </a:solidFill>
                <a:effectLst/>
              </a:rPr>
              <a:t>JHEP</a:t>
            </a:r>
            <a:r>
              <a:rPr lang="en-IN" sz="3200" dirty="0">
                <a:solidFill>
                  <a:srgbClr val="C00000"/>
                </a:solidFill>
                <a:effectLst/>
              </a:rPr>
              <a:t> 12 (2023) 120</a:t>
            </a:r>
            <a:r>
              <a:rPr lang="en-IN" sz="3200" dirty="0">
                <a:solidFill>
                  <a:srgbClr val="C00000"/>
                </a:solidFill>
              </a:rPr>
              <a:t>, </a:t>
            </a:r>
            <a:r>
              <a:rPr lang="en-IN" sz="3200" b="0" i="1" dirty="0">
                <a:solidFill>
                  <a:srgbClr val="C00000"/>
                </a:solidFill>
                <a:effectLst/>
                <a:latin typeface="-apple-system"/>
              </a:rPr>
              <a:t>JHEP</a:t>
            </a:r>
            <a:r>
              <a:rPr lang="en-IN" sz="3200" b="0" i="0" dirty="0">
                <a:solidFill>
                  <a:srgbClr val="C00000"/>
                </a:solidFill>
                <a:effectLst/>
                <a:latin typeface="-apple-system"/>
              </a:rPr>
              <a:t> 01 (2024) 132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6D15BE-DD34-23E2-2F3F-240482E1A412}"/>
              </a:ext>
            </a:extLst>
          </p:cNvPr>
          <p:cNvSpPr txBox="1"/>
          <p:nvPr/>
        </p:nvSpPr>
        <p:spPr>
          <a:xfrm>
            <a:off x="419100" y="886599"/>
            <a:ext cx="84963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Can be checked in some examples. </a:t>
            </a:r>
          </a:p>
        </p:txBody>
      </p:sp>
    </p:spTree>
    <p:extLst>
      <p:ext uri="{BB962C8B-B14F-4D97-AF65-F5344CB8AC3E}">
        <p14:creationId xmlns:p14="http://schemas.microsoft.com/office/powerpoint/2010/main" val="175830925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498FC4-650F-6C6B-AC58-B7DF5EECD6B6}"/>
              </a:ext>
            </a:extLst>
          </p:cNvPr>
          <p:cNvSpPr txBox="1"/>
          <p:nvPr/>
        </p:nvSpPr>
        <p:spPr>
          <a:xfrm>
            <a:off x="381000" y="304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Asymptotic </a:t>
            </a:r>
            <a:r>
              <a:rPr lang="en-US" dirty="0" err="1"/>
              <a:t>behaviour</a:t>
            </a:r>
            <a:r>
              <a:rPr lang="en-US" dirty="0"/>
              <a:t> of HH state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8264DE-3DBF-BC5E-69C4-080C15B1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0" y="1262281"/>
            <a:ext cx="17526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66D874-E372-E156-C1D2-B89550995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951131"/>
            <a:ext cx="1574800" cy="1041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F9FF6C-B699-5E45-36EF-5C422280B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4177065"/>
            <a:ext cx="5588000" cy="1041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35AC54-4B8E-95B4-513F-422B23520D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2551152"/>
            <a:ext cx="7772400" cy="106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990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44D2B9-2A80-018F-DD52-A209CA4459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 r="16807" b="75714"/>
          <a:stretch/>
        </p:blipFill>
        <p:spPr>
          <a:xfrm>
            <a:off x="2057400" y="340121"/>
            <a:ext cx="5486400" cy="11358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937871-B377-2C4F-4FE2-87C54C15E5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0" t="43572" r="25151" b="26992"/>
          <a:stretch/>
        </p:blipFill>
        <p:spPr>
          <a:xfrm>
            <a:off x="1828800" y="1322948"/>
            <a:ext cx="3657599" cy="12597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B3AABC-8EDD-0401-6897-7FDBD005DD95}"/>
              </a:ext>
            </a:extLst>
          </p:cNvPr>
          <p:cNvSpPr txBox="1"/>
          <p:nvPr/>
        </p:nvSpPr>
        <p:spPr>
          <a:xfrm>
            <a:off x="381000" y="294154"/>
            <a:ext cx="793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E.g.: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053C4-BEB9-4D3D-4804-DE5146F422EA}"/>
              </a:ext>
            </a:extLst>
          </p:cNvPr>
          <p:cNvSpPr txBox="1"/>
          <p:nvPr/>
        </p:nvSpPr>
        <p:spPr>
          <a:xfrm>
            <a:off x="226267" y="2418551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Path Integral can be done exactly.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D53F5-7AE7-D564-D5F9-4362CA336756}"/>
              </a:ext>
            </a:extLst>
          </p:cNvPr>
          <p:cNvSpPr txBox="1"/>
          <p:nvPr/>
        </p:nvSpPr>
        <p:spPr>
          <a:xfrm>
            <a:off x="457200" y="3244748"/>
            <a:ext cx="8229600" cy="10156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Witten</a:t>
            </a:r>
            <a:r>
              <a:rPr lang="en-US" dirty="0"/>
              <a:t>, </a:t>
            </a:r>
            <a:r>
              <a:rPr lang="en-IN" sz="2400" dirty="0">
                <a:effectLst/>
                <a:latin typeface="CMTI10"/>
              </a:rPr>
              <a:t>Proc.  Royal Soc. A </a:t>
            </a:r>
            <a:r>
              <a:rPr lang="en-IN" sz="2400" dirty="0">
                <a:effectLst/>
                <a:latin typeface="CMBX10"/>
              </a:rPr>
              <a:t>476 </a:t>
            </a:r>
            <a:r>
              <a:rPr lang="en-IN" sz="2400" dirty="0">
                <a:effectLst/>
                <a:latin typeface="CMR10"/>
              </a:rPr>
              <a:t>(2020) 20200582. </a:t>
            </a:r>
          </a:p>
          <a:p>
            <a:r>
              <a:rPr lang="en-IN" sz="2400" dirty="0">
                <a:effectLst/>
                <a:latin typeface="CMR10"/>
              </a:rPr>
              <a:t>L. Eberhardt and G. J. </a:t>
            </a:r>
            <a:r>
              <a:rPr lang="en-IN" sz="2400" dirty="0" err="1">
                <a:effectLst/>
                <a:latin typeface="CMR10"/>
              </a:rPr>
              <a:t>Turiaci</a:t>
            </a:r>
            <a:r>
              <a:rPr lang="en-IN" sz="2400" dirty="0">
                <a:effectLst/>
                <a:latin typeface="CMR10"/>
              </a:rPr>
              <a:t>, </a:t>
            </a:r>
            <a:r>
              <a:rPr lang="en-IN" sz="2400" dirty="0">
                <a:effectLst/>
                <a:latin typeface="CMTI10"/>
              </a:rPr>
              <a:t>arXiv:2304.14948 </a:t>
            </a:r>
            <a:r>
              <a:rPr lang="en-IN" sz="2400" dirty="0">
                <a:effectLst/>
                <a:latin typeface="CMR10"/>
              </a:rPr>
              <a:t>(2023)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2B4528-AF3B-A1B9-535F-9F4EDFEF49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0" t="71785" r="25151" b="5498"/>
          <a:stretch/>
        </p:blipFill>
        <p:spPr>
          <a:xfrm>
            <a:off x="4647206" y="1480869"/>
            <a:ext cx="3657599" cy="9721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67B04A-EC04-E7B8-B7F8-1A103A0F3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94" y="4742569"/>
            <a:ext cx="7772400" cy="816844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DF8FE577-A54D-F510-A185-95F31FE496FE}"/>
              </a:ext>
            </a:extLst>
          </p:cNvPr>
          <p:cNvSpPr/>
          <p:nvPr/>
        </p:nvSpPr>
        <p:spPr>
          <a:xfrm rot="16200000">
            <a:off x="6138306" y="4502148"/>
            <a:ext cx="372590" cy="243839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9A04DEAE-B100-209B-F7FE-416A9885F037}"/>
              </a:ext>
            </a:extLst>
          </p:cNvPr>
          <p:cNvSpPr/>
          <p:nvPr/>
        </p:nvSpPr>
        <p:spPr>
          <a:xfrm rot="16200000">
            <a:off x="2536635" y="4977950"/>
            <a:ext cx="457200" cy="12192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13E8A9-1FFA-EBEF-0F54-A482644D7F3E}"/>
              </a:ext>
            </a:extLst>
          </p:cNvPr>
          <p:cNvSpPr txBox="1"/>
          <p:nvPr/>
        </p:nvSpPr>
        <p:spPr>
          <a:xfrm>
            <a:off x="1368388" y="5749721"/>
            <a:ext cx="2006447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HH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EB762B-B085-07A8-8D6B-704C11E2D437}"/>
              </a:ext>
            </a:extLst>
          </p:cNvPr>
          <p:cNvSpPr txBox="1"/>
          <p:nvPr/>
        </p:nvSpPr>
        <p:spPr>
          <a:xfrm>
            <a:off x="5088877" y="5922320"/>
            <a:ext cx="2150123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40235037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E8DFB8-8CE0-4C49-D3E0-A0AD5773369C}"/>
              </a:ext>
            </a:extLst>
          </p:cNvPr>
          <p:cNvSpPr txBox="1"/>
          <p:nvPr/>
        </p:nvSpPr>
        <p:spPr>
          <a:xfrm>
            <a:off x="381000" y="4572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generally one can consider deforming the theory </a:t>
            </a:r>
            <a:r>
              <a:rPr lang="en-US" u="sng" dirty="0">
                <a:solidFill>
                  <a:srgbClr val="C00000"/>
                </a:solidFill>
              </a:rPr>
              <a:t>by saying adding additional polynomial terms in the </a:t>
            </a:r>
            <a:r>
              <a:rPr lang="en-US" u="sng" dirty="0" err="1">
                <a:solidFill>
                  <a:srgbClr val="C00000"/>
                </a:solidFill>
              </a:rPr>
              <a:t>dilaton</a:t>
            </a:r>
            <a:r>
              <a:rPr lang="en-US" u="sng" dirty="0">
                <a:solidFill>
                  <a:srgbClr val="C00000"/>
                </a:solidFill>
              </a:rPr>
              <a:t> potential and </a:t>
            </a:r>
            <a:r>
              <a:rPr lang="en-US" dirty="0"/>
              <a:t>doing the integral </a:t>
            </a:r>
          </a:p>
          <a:p>
            <a:r>
              <a:rPr lang="en-US" dirty="0"/>
              <a:t>by taking derivatives with respect to the coupling constants. </a:t>
            </a:r>
          </a:p>
          <a:p>
            <a:endParaRPr lang="en-US" dirty="0"/>
          </a:p>
          <a:p>
            <a:r>
              <a:rPr lang="en-US" dirty="0"/>
              <a:t>This brings down integrated operators in the path integral. </a:t>
            </a:r>
          </a:p>
        </p:txBody>
      </p:sp>
    </p:spTree>
    <p:extLst>
      <p:ext uri="{BB962C8B-B14F-4D97-AF65-F5344CB8AC3E}">
        <p14:creationId xmlns:p14="http://schemas.microsoft.com/office/powerpoint/2010/main" val="15137688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B0BD57-BFE0-9AFC-5529-6F374804F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607" y="0"/>
            <a:ext cx="53067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1649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4F4FE3-7BF9-1E00-E5BF-A367A327ADC9}"/>
              </a:ext>
            </a:extLst>
          </p:cNvPr>
          <p:cNvSpPr txBox="1"/>
          <p:nvPr/>
        </p:nvSpPr>
        <p:spPr>
          <a:xfrm>
            <a:off x="381000" y="609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An interesting open question is whether this gives rise to all the states?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C8B51D-95EB-8D30-1D11-D7CB491BEC31}"/>
              </a:ext>
            </a:extLst>
          </p:cNvPr>
          <p:cNvSpPr txBox="1"/>
          <p:nvPr/>
        </p:nvSpPr>
        <p:spPr>
          <a:xfrm>
            <a:off x="381000" y="2155404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Probably not.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8A81B5-FFE3-8056-2935-E9794155B623}"/>
              </a:ext>
            </a:extLst>
          </p:cNvPr>
          <p:cNvSpPr txBox="1"/>
          <p:nvPr/>
        </p:nvSpPr>
        <p:spPr>
          <a:xfrm>
            <a:off x="228600" y="3147210"/>
            <a:ext cx="8610600" cy="1805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Maybe all states where the coefficient function asymptotically grows like that for the HH state of the JT theory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DA05A-D924-AF65-1E77-0A00F972E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925992"/>
            <a:ext cx="37973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5547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C6C75E-84EF-7B7F-43A1-90C35508D47C}"/>
              </a:ext>
            </a:extLst>
          </p:cNvPr>
          <p:cNvSpPr txBox="1"/>
          <p:nvPr/>
        </p:nvSpPr>
        <p:spPr>
          <a:xfrm>
            <a:off x="228600" y="1600200"/>
            <a:ext cx="86868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This idea of deforming the JT theory can be explored in canonical </a:t>
            </a:r>
            <a:r>
              <a:rPr lang="en-US" dirty="0" err="1">
                <a:solidFill>
                  <a:srgbClr val="C00000"/>
                </a:solidFill>
              </a:rPr>
              <a:t>quantisation</a:t>
            </a:r>
            <a:r>
              <a:rPr lang="en-US" dirty="0">
                <a:solidFill>
                  <a:srgbClr val="C00000"/>
                </a:solidFill>
              </a:rPr>
              <a:t> as well.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7B66E6-C34D-E788-216B-46DF7814D34B}"/>
              </a:ext>
            </a:extLst>
          </p:cNvPr>
          <p:cNvSpPr txBox="1"/>
          <p:nvPr/>
        </p:nvSpPr>
        <p:spPr>
          <a:xfrm>
            <a:off x="228600" y="4495800"/>
            <a:ext cx="86868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And in fact taken quite far.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76BCB-5AAC-1DBB-1CDD-AC24ABB66D8A}"/>
              </a:ext>
            </a:extLst>
          </p:cNvPr>
          <p:cNvSpPr txBox="1"/>
          <p:nvPr/>
        </p:nvSpPr>
        <p:spPr>
          <a:xfrm>
            <a:off x="228600" y="228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Extensions of JT Theory</a:t>
            </a:r>
          </a:p>
        </p:txBody>
      </p:sp>
    </p:spTree>
    <p:extLst>
      <p:ext uri="{BB962C8B-B14F-4D97-AF65-F5344CB8AC3E}">
        <p14:creationId xmlns:p14="http://schemas.microsoft.com/office/powerpoint/2010/main" val="36018930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FB9799-9682-95FF-FFD3-8F37F43728A7}"/>
              </a:ext>
            </a:extLst>
          </p:cNvPr>
          <p:cNvSpPr txBox="1"/>
          <p:nvPr/>
        </p:nvSpPr>
        <p:spPr>
          <a:xfrm>
            <a:off x="374248" y="29347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Extensions of the JT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A55148-DD77-7FFE-786F-A85CB1FF3A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1" r="10101" b="63555"/>
          <a:stretch/>
        </p:blipFill>
        <p:spPr>
          <a:xfrm>
            <a:off x="1295400" y="1212903"/>
            <a:ext cx="7567854" cy="13535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117960-2F2E-EC4C-1FFF-FDA09F4AC4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4" t="68095" r="8404" b="5129"/>
          <a:stretch/>
        </p:blipFill>
        <p:spPr>
          <a:xfrm>
            <a:off x="1274284" y="2857492"/>
            <a:ext cx="7467600" cy="9295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04591B-108D-2417-0859-2C60A6B38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302" y="5206687"/>
            <a:ext cx="1600200" cy="438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64CDE8-8205-BF04-A29B-0D4ED5EC7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302" y="4279845"/>
            <a:ext cx="2091693" cy="68580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291D097-EBB2-C3CA-475E-A342CF0DFCC8}"/>
              </a:ext>
            </a:extLst>
          </p:cNvPr>
          <p:cNvSpPr/>
          <p:nvPr/>
        </p:nvSpPr>
        <p:spPr>
          <a:xfrm>
            <a:off x="5410200" y="1600200"/>
            <a:ext cx="5334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063D83-B9E7-E116-4448-C5164D5AD942}"/>
              </a:ext>
            </a:extLst>
          </p:cNvPr>
          <p:cNvSpPr/>
          <p:nvPr/>
        </p:nvSpPr>
        <p:spPr>
          <a:xfrm>
            <a:off x="5067300" y="2926460"/>
            <a:ext cx="876300" cy="8606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2C9327-332A-C8DA-3990-EC32AF6582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6043830"/>
            <a:ext cx="21209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1017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E60735-00D3-AC53-6DA3-76E107221042}"/>
              </a:ext>
            </a:extLst>
          </p:cNvPr>
          <p:cNvSpPr txBox="1"/>
          <p:nvPr/>
        </p:nvSpPr>
        <p:spPr>
          <a:xfrm>
            <a:off x="381000" y="381000"/>
            <a:ext cx="8001000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Some Classical Solutions (locally )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3C3B2F-D1E2-AA01-A1C0-BBE55B67A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1371600"/>
            <a:ext cx="7353300" cy="1130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A72D94-6F75-254B-1C1D-7399E5C3E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846169"/>
            <a:ext cx="1879600" cy="368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ACAFD7-2FFF-F5EE-D216-9F15E8A88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3810000"/>
            <a:ext cx="10668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371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FAA44C-3148-9335-945D-E157C1D9AC6F}"/>
              </a:ext>
            </a:extLst>
          </p:cNvPr>
          <p:cNvSpPr txBox="1"/>
          <p:nvPr/>
        </p:nvSpPr>
        <p:spPr>
          <a:xfrm>
            <a:off x="838200" y="5334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Useful to think of the solutions in terms of a particle’s dynamics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D573CD-5729-5E6F-3624-66C022BE5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362200"/>
            <a:ext cx="3441700" cy="5461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00559BD-0408-FC20-59BA-9A9DB44C8E12}"/>
              </a:ext>
            </a:extLst>
          </p:cNvPr>
          <p:cNvCxnSpPr>
            <a:cxnSpLocks/>
          </p:cNvCxnSpPr>
          <p:nvPr/>
        </p:nvCxnSpPr>
        <p:spPr>
          <a:xfrm>
            <a:off x="3390900" y="2989242"/>
            <a:ext cx="0" cy="4397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F97E3E-D88F-4559-FFF6-135E9D624F34}"/>
              </a:ext>
            </a:extLst>
          </p:cNvPr>
          <p:cNvSpPr txBox="1"/>
          <p:nvPr/>
        </p:nvSpPr>
        <p:spPr>
          <a:xfrm>
            <a:off x="2895600" y="3536771"/>
            <a:ext cx="10668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99CF21-E047-F705-2DAF-ED74BE8A3D33}"/>
              </a:ext>
            </a:extLst>
          </p:cNvPr>
          <p:cNvCxnSpPr>
            <a:cxnSpLocks/>
          </p:cNvCxnSpPr>
          <p:nvPr/>
        </p:nvCxnSpPr>
        <p:spPr>
          <a:xfrm>
            <a:off x="5105400" y="2908300"/>
            <a:ext cx="0" cy="4100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5A08D20-A00E-3CBC-7B11-4B8195E5886C}"/>
              </a:ext>
            </a:extLst>
          </p:cNvPr>
          <p:cNvSpPr txBox="1"/>
          <p:nvPr/>
        </p:nvSpPr>
        <p:spPr>
          <a:xfrm>
            <a:off x="4648200" y="3429000"/>
            <a:ext cx="19050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832101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A242B0-B1E0-CA4D-A43A-989697E2A357}"/>
              </a:ext>
            </a:extLst>
          </p:cNvPr>
          <p:cNvSpPr txBox="1"/>
          <p:nvPr/>
        </p:nvSpPr>
        <p:spPr>
          <a:xfrm>
            <a:off x="190018" y="-36653"/>
            <a:ext cx="8822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Motivation: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66CFEC-4A07-A141-B814-C489C8979150}"/>
              </a:ext>
            </a:extLst>
          </p:cNvPr>
          <p:cNvSpPr txBox="1"/>
          <p:nvPr/>
        </p:nvSpPr>
        <p:spPr>
          <a:xfrm>
            <a:off x="190018" y="517195"/>
            <a:ext cx="8763000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Many Conceptual Questions in Quantum Cosmology: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BFE41-2B42-B240-B70C-8A440C330C1D}"/>
              </a:ext>
            </a:extLst>
          </p:cNvPr>
          <p:cNvSpPr txBox="1"/>
          <p:nvPr/>
        </p:nvSpPr>
        <p:spPr>
          <a:xfrm>
            <a:off x="190018" y="1600200"/>
            <a:ext cx="8763000" cy="48320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Meaning and  interpretation of Wave function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Observers and Observables 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u="sng" dirty="0">
                <a:solidFill>
                  <a:srgbClr val="C00000"/>
                </a:solidFill>
              </a:rPr>
              <a:t>Problem of Time:</a:t>
            </a:r>
          </a:p>
          <a:p>
            <a:endParaRPr lang="en-US" sz="3200" dirty="0"/>
          </a:p>
          <a:p>
            <a:pPr lvl="1"/>
            <a:r>
              <a:rPr lang="en-US" sz="2800" dirty="0"/>
              <a:t>Physical Clock Must Arise Internal to the System. </a:t>
            </a:r>
          </a:p>
          <a:p>
            <a:pPr lvl="1"/>
            <a:r>
              <a:rPr lang="en-US" sz="2800" dirty="0"/>
              <a:t>Hilbert Space Must be constructed at instances of physical time.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233966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F69D53-1716-2774-640F-344B9B467D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7593" r="6993" b="59769"/>
          <a:stretch/>
        </p:blipFill>
        <p:spPr>
          <a:xfrm>
            <a:off x="1594338" y="3886200"/>
            <a:ext cx="4964723" cy="2514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5F224B-C635-C088-02B9-EE08E210AB82}"/>
              </a:ext>
            </a:extLst>
          </p:cNvPr>
          <p:cNvSpPr txBox="1"/>
          <p:nvPr/>
        </p:nvSpPr>
        <p:spPr>
          <a:xfrm>
            <a:off x="5715000" y="457200"/>
            <a:ext cx="32004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Big Bang/Big Crunch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6B7AC1-92F6-B47F-0F9D-02FBCA93EB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13699" r="-5026" b="37412"/>
          <a:stretch/>
        </p:blipFill>
        <p:spPr>
          <a:xfrm>
            <a:off x="228600" y="228600"/>
            <a:ext cx="5181600" cy="327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3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2793DE-F325-196E-D192-102B0CE77E85}"/>
              </a:ext>
            </a:extLst>
          </p:cNvPr>
          <p:cNvSpPr txBox="1"/>
          <p:nvPr/>
        </p:nvSpPr>
        <p:spPr>
          <a:xfrm>
            <a:off x="533400" y="2286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Slow Roll Inflation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249223-6424-DB2C-AE0F-30E6CA68B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78"/>
          <a:stretch/>
        </p:blipFill>
        <p:spPr>
          <a:xfrm>
            <a:off x="354441" y="762001"/>
            <a:ext cx="8731256" cy="589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4938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034BD8-E494-66C3-974E-21F4D3941E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533400" y="1143000"/>
            <a:ext cx="7820784" cy="50534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5446E-3796-FA68-F9CA-A9166DC80E84}"/>
              </a:ext>
            </a:extLst>
          </p:cNvPr>
          <p:cNvSpPr txBox="1"/>
          <p:nvPr/>
        </p:nvSpPr>
        <p:spPr>
          <a:xfrm>
            <a:off x="152400" y="130909"/>
            <a:ext cx="2743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Singularity</a:t>
            </a:r>
          </a:p>
        </p:txBody>
      </p:sp>
    </p:spTree>
    <p:extLst>
      <p:ext uri="{BB962C8B-B14F-4D97-AF65-F5344CB8AC3E}">
        <p14:creationId xmlns:p14="http://schemas.microsoft.com/office/powerpoint/2010/main" val="16558271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034BD8-E494-66C3-974E-21F4D3941E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5"/>
          <a:stretch/>
        </p:blipFill>
        <p:spPr>
          <a:xfrm>
            <a:off x="1676400" y="584825"/>
            <a:ext cx="7257956" cy="6044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5446E-3796-FA68-F9CA-A9166DC80E84}"/>
              </a:ext>
            </a:extLst>
          </p:cNvPr>
          <p:cNvSpPr txBox="1"/>
          <p:nvPr/>
        </p:nvSpPr>
        <p:spPr>
          <a:xfrm>
            <a:off x="296119" y="381000"/>
            <a:ext cx="2743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Singularity</a:t>
            </a:r>
          </a:p>
        </p:txBody>
      </p:sp>
    </p:spTree>
    <p:extLst>
      <p:ext uri="{BB962C8B-B14F-4D97-AF65-F5344CB8AC3E}">
        <p14:creationId xmlns:p14="http://schemas.microsoft.com/office/powerpoint/2010/main" val="38562426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4EB29C-6842-D12B-8B93-7351FB843308}"/>
              </a:ext>
            </a:extLst>
          </p:cNvPr>
          <p:cNvSpPr txBox="1"/>
          <p:nvPr/>
        </p:nvSpPr>
        <p:spPr>
          <a:xfrm>
            <a:off x="356042" y="775326"/>
            <a:ext cx="8077200" cy="49552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Interestingly,  the canonical </a:t>
            </a:r>
            <a:r>
              <a:rPr lang="en-US" dirty="0" err="1">
                <a:solidFill>
                  <a:srgbClr val="C00000"/>
                </a:solidFill>
              </a:rPr>
              <a:t>quantisation</a:t>
            </a:r>
            <a:r>
              <a:rPr lang="en-US" dirty="0">
                <a:solidFill>
                  <a:srgbClr val="C00000"/>
                </a:solidFill>
              </a:rPr>
              <a:t> can be carried out for a large class of  potentials         , by extending the procedure followed for JT theory.   </a:t>
            </a:r>
          </a:p>
          <a:p>
            <a:endParaRPr lang="en-US" dirty="0"/>
          </a:p>
          <a:p>
            <a:endParaRPr lang="en-US" sz="3200" dirty="0"/>
          </a:p>
          <a:p>
            <a:r>
              <a:rPr lang="en-US" sz="3200" dirty="0"/>
              <a:t>(For branches which allow for a foliation along constant     slices.)</a:t>
            </a:r>
            <a:r>
              <a:rPr lang="en-US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A131FE-B551-81B4-55BF-E33F597D6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320" y="2057400"/>
            <a:ext cx="927100" cy="46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07E3D0-D18A-A13F-B7E3-357586EDB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5105400"/>
            <a:ext cx="254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1910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B5E41F-E774-7D5C-8501-B1016E464107}"/>
              </a:ext>
            </a:extLst>
          </p:cNvPr>
          <p:cNvSpPr txBox="1"/>
          <p:nvPr/>
        </p:nvSpPr>
        <p:spPr>
          <a:xfrm>
            <a:off x="457200" y="4572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about the ordering ambiguities in the Wheeler DeWitt equation?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7063CF-0E58-4C9C-90D1-BE6A707674BD}"/>
              </a:ext>
            </a:extLst>
          </p:cNvPr>
          <p:cNvSpPr txBox="1"/>
          <p:nvPr/>
        </p:nvSpPr>
        <p:spPr>
          <a:xfrm>
            <a:off x="381000" y="2209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take the following form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CA4297-28A3-9C49-B574-CAE054120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3352800"/>
            <a:ext cx="56896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004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3527BF-33DE-F913-214B-B3FD175872E3}"/>
              </a:ext>
            </a:extLst>
          </p:cNvPr>
          <p:cNvSpPr txBox="1"/>
          <p:nvPr/>
        </p:nvSpPr>
        <p:spPr>
          <a:xfrm>
            <a:off x="3810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Evidence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3C83F0-471A-32EB-0AD8-FFDCD2E10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447800"/>
            <a:ext cx="5600700" cy="50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F414EED-C5C7-5C3B-26B0-64AC76A2F888}"/>
              </a:ext>
            </a:extLst>
          </p:cNvPr>
          <p:cNvSpPr/>
          <p:nvPr/>
        </p:nvSpPr>
        <p:spPr>
          <a:xfrm>
            <a:off x="2286000" y="951131"/>
            <a:ext cx="2514600" cy="194446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F2626F-307E-9D97-6650-7F83B4CEC484}"/>
              </a:ext>
            </a:extLst>
          </p:cNvPr>
          <p:cNvSpPr txBox="1"/>
          <p:nvPr/>
        </p:nvSpPr>
        <p:spPr>
          <a:xfrm>
            <a:off x="1447800" y="3085238"/>
            <a:ext cx="56007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Ordering ambiguity arises from this term which is independent of U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2A6015-35A5-C4DD-A83E-B87DC8FA3D42}"/>
              </a:ext>
            </a:extLst>
          </p:cNvPr>
          <p:cNvCxnSpPr>
            <a:stCxn id="5" idx="3"/>
          </p:cNvCxnSpPr>
          <p:nvPr/>
        </p:nvCxnSpPr>
        <p:spPr>
          <a:xfrm flipH="1">
            <a:off x="2438400" y="2610839"/>
            <a:ext cx="215855" cy="360961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07562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D8C5AE-A6DC-9754-94DB-025BFEBB7BBC}"/>
              </a:ext>
            </a:extLst>
          </p:cNvPr>
          <p:cNvSpPr txBox="1"/>
          <p:nvPr/>
        </p:nvSpPr>
        <p:spPr>
          <a:xfrm>
            <a:off x="381000" y="1447800"/>
            <a:ext cx="8534400" cy="17543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Path integral can be done exactly with addition of exponential corrections to potential.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2769D4-E054-2578-3979-42505D16C4C9}"/>
              </a:ext>
            </a:extLst>
          </p:cNvPr>
          <p:cNvSpPr txBox="1"/>
          <p:nvPr/>
        </p:nvSpPr>
        <p:spPr>
          <a:xfrm>
            <a:off x="228600" y="39624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form we take leads to a </a:t>
            </a:r>
            <a:r>
              <a:rPr lang="en-US" dirty="0" err="1">
                <a:solidFill>
                  <a:srgbClr val="C00000"/>
                </a:solidFill>
              </a:rPr>
              <a:t>WdW</a:t>
            </a:r>
            <a:r>
              <a:rPr lang="en-US" dirty="0">
                <a:solidFill>
                  <a:srgbClr val="C00000"/>
                </a:solidFill>
              </a:rPr>
              <a:t> equation that is satisfied by the HH wave function in all these cases (sharp defects and blunt defects)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E42EE9-9138-01CA-7CA0-8FEAC7F871BE}"/>
              </a:ext>
            </a:extLst>
          </p:cNvPr>
          <p:cNvSpPr txBox="1"/>
          <p:nvPr/>
        </p:nvSpPr>
        <p:spPr>
          <a:xfrm>
            <a:off x="381000" y="2286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Additional Evidence:</a:t>
            </a:r>
          </a:p>
        </p:txBody>
      </p:sp>
    </p:spTree>
    <p:extLst>
      <p:ext uri="{BB962C8B-B14F-4D97-AF65-F5344CB8AC3E}">
        <p14:creationId xmlns:p14="http://schemas.microsoft.com/office/powerpoint/2010/main" val="194704400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2912D1-495A-AEBF-C4B4-0E54442FE4A9}"/>
              </a:ext>
            </a:extLst>
          </p:cNvPr>
          <p:cNvSpPr txBox="1"/>
          <p:nvPr/>
        </p:nvSpPr>
        <p:spPr>
          <a:xfrm>
            <a:off x="4267200" y="43434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B977ED-F12B-8E8C-DC43-26DD440DA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70916"/>
            <a:ext cx="3733800" cy="524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38C646-904C-AE1B-BCC9-E6FD6150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668779"/>
            <a:ext cx="1828800" cy="426720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DF5978C7-7C7E-7615-4774-427C15990778}"/>
              </a:ext>
            </a:extLst>
          </p:cNvPr>
          <p:cNvSpPr/>
          <p:nvPr/>
        </p:nvSpPr>
        <p:spPr>
          <a:xfrm rot="16200000">
            <a:off x="2709508" y="1595791"/>
            <a:ext cx="524583" cy="1524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B4A8D88-1BBE-5B36-130A-99700D4AB1EF}"/>
              </a:ext>
            </a:extLst>
          </p:cNvPr>
          <p:cNvSpPr/>
          <p:nvPr/>
        </p:nvSpPr>
        <p:spPr>
          <a:xfrm rot="16200000">
            <a:off x="5757509" y="1595791"/>
            <a:ext cx="524583" cy="1524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A64185-2917-A5B0-81EA-DD8F2B478B3B}"/>
              </a:ext>
            </a:extLst>
          </p:cNvPr>
          <p:cNvSpPr txBox="1"/>
          <p:nvPr/>
        </p:nvSpPr>
        <p:spPr>
          <a:xfrm>
            <a:off x="1676400" y="2621446"/>
            <a:ext cx="3200401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Expanding branch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6BB790-83FD-9BFA-3108-A7A549277179}"/>
              </a:ext>
            </a:extLst>
          </p:cNvPr>
          <p:cNvSpPr txBox="1"/>
          <p:nvPr/>
        </p:nvSpPr>
        <p:spPr>
          <a:xfrm>
            <a:off x="5266623" y="2621446"/>
            <a:ext cx="2971800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Contracting Branch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536F49-B2DA-38B7-658F-DD8DD36EB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37" y="3880372"/>
            <a:ext cx="7772400" cy="7941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4BC1D0-9E40-39DA-4C4F-74FE2DF85C07}"/>
              </a:ext>
            </a:extLst>
          </p:cNvPr>
          <p:cNvSpPr txBox="1"/>
          <p:nvPr/>
        </p:nvSpPr>
        <p:spPr>
          <a:xfrm>
            <a:off x="228600" y="5105400"/>
            <a:ext cx="79769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construct a Hilbert space on constant     slice. Etc.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1BE754-0884-160D-5432-85466247B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5974" y="5756097"/>
            <a:ext cx="254000" cy="419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9AF55A-E727-1B50-1BA2-AADA8522FDF8}"/>
              </a:ext>
            </a:extLst>
          </p:cNvPr>
          <p:cNvSpPr txBox="1"/>
          <p:nvPr/>
        </p:nvSpPr>
        <p:spPr>
          <a:xfrm>
            <a:off x="457200" y="304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Solutions:</a:t>
            </a:r>
          </a:p>
        </p:txBody>
      </p:sp>
    </p:spTree>
    <p:extLst>
      <p:ext uri="{BB962C8B-B14F-4D97-AF65-F5344CB8AC3E}">
        <p14:creationId xmlns:p14="http://schemas.microsoft.com/office/powerpoint/2010/main" val="42298998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9FD04A-3CF7-DFFA-5822-9B1B9A94032B}"/>
              </a:ext>
            </a:extLst>
          </p:cNvPr>
          <p:cNvSpPr txBox="1"/>
          <p:nvPr/>
        </p:nvSpPr>
        <p:spPr>
          <a:xfrm>
            <a:off x="609600" y="5334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States in the deformed theory can be also interpreted as states in JT theory, asymptotically.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65C84C-4A7E-4C69-912F-4CB45404922A}"/>
              </a:ext>
            </a:extLst>
          </p:cNvPr>
          <p:cNvSpPr txBox="1"/>
          <p:nvPr/>
        </p:nvSpPr>
        <p:spPr>
          <a:xfrm>
            <a:off x="426904" y="27432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Away from asymptotic limit the </a:t>
            </a:r>
            <a:r>
              <a:rPr lang="en-US" dirty="0" err="1"/>
              <a:t>behaviour</a:t>
            </a:r>
            <a:r>
              <a:rPr lang="en-US" dirty="0"/>
              <a:t> can be different.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A large class  of two dimensional cosmologies which can be canonically quantized are obtained in this way. </a:t>
            </a:r>
          </a:p>
        </p:txBody>
      </p:sp>
    </p:spTree>
    <p:extLst>
      <p:ext uri="{BB962C8B-B14F-4D97-AF65-F5344CB8AC3E}">
        <p14:creationId xmlns:p14="http://schemas.microsoft.com/office/powerpoint/2010/main" val="126556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4C6BF-0032-8D40-7D69-EB97CFD34AC3}"/>
              </a:ext>
            </a:extLst>
          </p:cNvPr>
          <p:cNvSpPr txBox="1"/>
          <p:nvPr/>
        </p:nvSpPr>
        <p:spPr>
          <a:xfrm>
            <a:off x="457200" y="1284238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conceptual questions are  present in 2 dimensions as well and not directly connected with UV divergence  in higher dimensions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EED4ED-A698-9021-9544-4206A08018C1}"/>
              </a:ext>
            </a:extLst>
          </p:cNvPr>
          <p:cNvSpPr txBox="1"/>
          <p:nvPr/>
        </p:nvSpPr>
        <p:spPr>
          <a:xfrm>
            <a:off x="457200" y="44196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Hopefully what is learnt can also be of relevance in more realistic higher dimensional  theories of Gravity.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8B8E83-E89D-9EC6-6FBE-BD9DD5A67CC1}"/>
              </a:ext>
            </a:extLst>
          </p:cNvPr>
          <p:cNvSpPr txBox="1"/>
          <p:nvPr/>
        </p:nvSpPr>
        <p:spPr>
          <a:xfrm>
            <a:off x="457200" y="228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12553523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3D6472-E27D-74EE-9596-F7C138CFF41A}"/>
              </a:ext>
            </a:extLst>
          </p:cNvPr>
          <p:cNvSpPr txBox="1"/>
          <p:nvPr/>
        </p:nvSpPr>
        <p:spPr>
          <a:xfrm>
            <a:off x="266700" y="60516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C00000"/>
                </a:solidFill>
              </a:rPr>
              <a:t>Slow Roll case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187C63-9FDF-6CAF-1AEE-3090971848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78"/>
          <a:stretch/>
        </p:blipFill>
        <p:spPr>
          <a:xfrm>
            <a:off x="1781539" y="591332"/>
            <a:ext cx="6096000" cy="41140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8FE3FE-A747-D555-E43C-CF6DFA7BEDF6}"/>
              </a:ext>
            </a:extLst>
          </p:cNvPr>
          <p:cNvSpPr txBox="1"/>
          <p:nvPr/>
        </p:nvSpPr>
        <p:spPr>
          <a:xfrm>
            <a:off x="258019" y="41148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For sufficiently large    we take a Gaussian wave packet. </a:t>
            </a:r>
            <a:r>
              <a:rPr lang="en-US" sz="3200" dirty="0">
                <a:solidFill>
                  <a:srgbClr val="C00000"/>
                </a:solidFill>
              </a:rPr>
              <a:t>Then subsequent evolution keeps it of this form</a:t>
            </a:r>
            <a:r>
              <a:rPr lang="en-US" sz="3200" dirty="0"/>
              <a:t>, so that the Classical approximation continues to be good </a:t>
            </a:r>
            <a:r>
              <a:rPr lang="en-US" sz="3200" dirty="0">
                <a:solidFill>
                  <a:srgbClr val="C00000"/>
                </a:solidFill>
              </a:rPr>
              <a:t>and we get a slowly ``relaxing” </a:t>
            </a:r>
            <a:r>
              <a:rPr lang="en-US" sz="3200" dirty="0" err="1">
                <a:solidFill>
                  <a:srgbClr val="C00000"/>
                </a:solidFill>
              </a:rPr>
              <a:t>deSitter</a:t>
            </a:r>
            <a:r>
              <a:rPr lang="en-US" sz="3200" dirty="0">
                <a:solidFill>
                  <a:srgbClr val="C00000"/>
                </a:solidFill>
              </a:rPr>
              <a:t> cosmology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705DB-F0DD-B734-35D5-C21DC1659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4286250"/>
            <a:ext cx="254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2386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1D63EC-CF3E-FFA1-FA1C-3B837A5595B7}"/>
              </a:ext>
            </a:extLst>
          </p:cNvPr>
          <p:cNvSpPr txBox="1"/>
          <p:nvPr/>
        </p:nvSpPr>
        <p:spPr>
          <a:xfrm>
            <a:off x="304800" y="2286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Singularity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946C6-B4F2-065E-58FD-7BF6BA0E4E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5" b="15571"/>
          <a:stretch/>
        </p:blipFill>
        <p:spPr>
          <a:xfrm>
            <a:off x="838200" y="1027209"/>
            <a:ext cx="7315200" cy="46202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6E6341-2155-82A8-E010-6B73E4467429}"/>
              </a:ext>
            </a:extLst>
          </p:cNvPr>
          <p:cNvSpPr txBox="1"/>
          <p:nvPr/>
        </p:nvSpPr>
        <p:spPr>
          <a:xfrm>
            <a:off x="304800" y="5935707"/>
            <a:ext cx="8382000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Length               as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DD1B6B-92A4-EC2A-C246-F9AD09032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093772"/>
            <a:ext cx="1282700" cy="33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6F022D-ABFA-9CE4-2F91-F7B1EE7E4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6093772"/>
            <a:ext cx="11938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2849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D40C33-CF53-6CC1-2FB0-DAD25530C0CA}"/>
              </a:ext>
            </a:extLst>
          </p:cNvPr>
          <p:cNvSpPr txBox="1"/>
          <p:nvPr/>
        </p:nvSpPr>
        <p:spPr>
          <a:xfrm>
            <a:off x="274419" y="1416404"/>
            <a:ext cx="8368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 function can be analytically continued at 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9E1570-B46E-13E5-78BA-F6E87A38053C}"/>
              </a:ext>
            </a:extLst>
          </p:cNvPr>
          <p:cNvCxnSpPr>
            <a:cxnSpLocks/>
          </p:cNvCxnSpPr>
          <p:nvPr/>
        </p:nvCxnSpPr>
        <p:spPr>
          <a:xfrm flipH="1" flipV="1">
            <a:off x="2271280" y="2819400"/>
            <a:ext cx="1310120" cy="12954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33B5E6-C848-A836-BAEA-F5880795BA61}"/>
              </a:ext>
            </a:extLst>
          </p:cNvPr>
          <p:cNvCxnSpPr>
            <a:cxnSpLocks/>
          </p:cNvCxnSpPr>
          <p:nvPr/>
        </p:nvCxnSpPr>
        <p:spPr>
          <a:xfrm flipV="1">
            <a:off x="2438400" y="2971800"/>
            <a:ext cx="2209800" cy="22098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786C7FE-F783-BD52-0BC9-6550FBCD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495" y="3810000"/>
            <a:ext cx="476250" cy="17145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7BEE58-47F7-4587-F360-5797503398DC}"/>
              </a:ext>
            </a:extLst>
          </p:cNvPr>
          <p:cNvCxnSpPr>
            <a:cxnSpLocks/>
          </p:cNvCxnSpPr>
          <p:nvPr/>
        </p:nvCxnSpPr>
        <p:spPr>
          <a:xfrm flipV="1">
            <a:off x="3649907" y="3448050"/>
            <a:ext cx="168752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98774B7-022F-501F-A081-B5BB03977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852" y="3318070"/>
            <a:ext cx="79131" cy="2286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858E6F5-BB13-CAF4-3B8B-50C8A0936099}"/>
              </a:ext>
            </a:extLst>
          </p:cNvPr>
          <p:cNvCxnSpPr>
            <a:cxnSpLocks/>
          </p:cNvCxnSpPr>
          <p:nvPr/>
        </p:nvCxnSpPr>
        <p:spPr>
          <a:xfrm flipH="1" flipV="1">
            <a:off x="2781830" y="3227627"/>
            <a:ext cx="21644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0C29BD8A-60D3-D1A6-0A38-9BD25D576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4084" y="4559739"/>
            <a:ext cx="1424171" cy="405341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2CE7A3-F9AB-FD01-B17F-CD10B35591C6}"/>
              </a:ext>
            </a:extLst>
          </p:cNvPr>
          <p:cNvCxnSpPr>
            <a:cxnSpLocks/>
          </p:cNvCxnSpPr>
          <p:nvPr/>
        </p:nvCxnSpPr>
        <p:spPr>
          <a:xfrm flipH="1" flipV="1">
            <a:off x="4312544" y="3324136"/>
            <a:ext cx="792856" cy="1019085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040270-FA29-9DF5-5AC3-3016F4E81DA6}"/>
              </a:ext>
            </a:extLst>
          </p:cNvPr>
          <p:cNvCxnSpPr>
            <a:cxnSpLocks/>
          </p:cNvCxnSpPr>
          <p:nvPr/>
        </p:nvCxnSpPr>
        <p:spPr>
          <a:xfrm flipH="1" flipV="1">
            <a:off x="2998270" y="4705171"/>
            <a:ext cx="1400475" cy="1144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D0BC6D-7FBA-00C0-C46B-2771E17F02B4}"/>
              </a:ext>
            </a:extLst>
          </p:cNvPr>
          <p:cNvSpPr txBox="1"/>
          <p:nvPr/>
        </p:nvSpPr>
        <p:spPr>
          <a:xfrm>
            <a:off x="154455" y="100621"/>
            <a:ext cx="848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Making      vanish at            leaves no non-trivial solutions.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392224-649B-B1E4-E2F1-0CC2B02FD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0078" y="354588"/>
            <a:ext cx="304800" cy="3175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708AB5-8C85-E210-2D87-31DC8A1E124A}"/>
              </a:ext>
            </a:extLst>
          </p:cNvPr>
          <p:cNvCxnSpPr>
            <a:cxnSpLocks/>
          </p:cNvCxnSpPr>
          <p:nvPr/>
        </p:nvCxnSpPr>
        <p:spPr>
          <a:xfrm flipH="1">
            <a:off x="2271280" y="2927789"/>
            <a:ext cx="569847" cy="410412"/>
          </a:xfrm>
          <a:prstGeom prst="straightConnector1">
            <a:avLst/>
          </a:prstGeom>
          <a:ln w="381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35C6250-1C3E-2A6C-9EF5-817C4AB13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1620" y="2192110"/>
            <a:ext cx="1526310" cy="4033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CDD8C7-6A8A-5668-977E-CF7FC68962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8105" y="3632092"/>
            <a:ext cx="1201945" cy="3176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681B26-359E-65A6-B65D-9AD02D39D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0110" y="3518849"/>
            <a:ext cx="185544" cy="3061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C70AB1C-35DF-2AC8-3FCF-71DE3CEB37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0433" y="340239"/>
            <a:ext cx="1309934" cy="34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5241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7B0EBE-FC08-0D6C-D264-23DA0619024A}"/>
              </a:ext>
            </a:extLst>
          </p:cNvPr>
          <p:cNvSpPr txBox="1"/>
          <p:nvPr/>
        </p:nvSpPr>
        <p:spPr>
          <a:xfrm>
            <a:off x="609600" y="1905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Now let us return to  JT theory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11A2F-897B-112C-E94E-F92C2ABF3A2D}"/>
              </a:ext>
            </a:extLst>
          </p:cNvPr>
          <p:cNvSpPr txBox="1"/>
          <p:nvPr/>
        </p:nvSpPr>
        <p:spPr>
          <a:xfrm>
            <a:off x="381000" y="2286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Comments on Holography</a:t>
            </a:r>
          </a:p>
        </p:txBody>
      </p:sp>
    </p:spTree>
    <p:extLst>
      <p:ext uri="{BB962C8B-B14F-4D97-AF65-F5344CB8AC3E}">
        <p14:creationId xmlns:p14="http://schemas.microsoft.com/office/powerpoint/2010/main" val="204138423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B34631-0550-AA9B-C273-EA9FF66BCD9A}"/>
              </a:ext>
            </a:extLst>
          </p:cNvPr>
          <p:cNvSpPr txBox="1"/>
          <p:nvPr/>
        </p:nvSpPr>
        <p:spPr>
          <a:xfrm>
            <a:off x="228600" y="81898"/>
            <a:ext cx="84582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 Holography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AFB3EA-9188-BA51-17C3-92958414DF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7593" r="46467" b="59769"/>
          <a:stretch/>
        </p:blipFill>
        <p:spPr>
          <a:xfrm>
            <a:off x="2133600" y="1697587"/>
            <a:ext cx="3238500" cy="31185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B50B3C-E2CB-1B57-9D3E-CE16C036C5C5}"/>
              </a:ext>
            </a:extLst>
          </p:cNvPr>
          <p:cNvSpPr txBox="1"/>
          <p:nvPr/>
        </p:nvSpPr>
        <p:spPr>
          <a:xfrm>
            <a:off x="228600" y="5703573"/>
            <a:ext cx="84582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Forward/Past Regions of Big Bang/Big Crunch branch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93F953-46AE-88A3-AB4B-1DD51FC1D6B6}"/>
              </a:ext>
            </a:extLst>
          </p:cNvPr>
          <p:cNvSpPr txBox="1"/>
          <p:nvPr/>
        </p:nvSpPr>
        <p:spPr>
          <a:xfrm>
            <a:off x="2647950" y="816433"/>
            <a:ext cx="2941074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Boundary Hologram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C0038A-8551-4589-5F2D-37514940001C}"/>
              </a:ext>
            </a:extLst>
          </p:cNvPr>
          <p:cNvSpPr txBox="1"/>
          <p:nvPr/>
        </p:nvSpPr>
        <p:spPr>
          <a:xfrm>
            <a:off x="2986872" y="4992551"/>
            <a:ext cx="3238498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Boundary Hologram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4CB5EB-F7B4-9A5B-455F-65B6685DA680}"/>
              </a:ext>
            </a:extLst>
          </p:cNvPr>
          <p:cNvCxnSpPr>
            <a:cxnSpLocks/>
            <a:stCxn id="3" idx="0"/>
            <a:endCxn id="5" idx="2"/>
          </p:cNvCxnSpPr>
          <p:nvPr/>
        </p:nvCxnSpPr>
        <p:spPr>
          <a:xfrm flipV="1">
            <a:off x="3752850" y="1278098"/>
            <a:ext cx="365637" cy="419489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16D5173-2AB5-FC84-879D-B9014D3E6E6C}"/>
              </a:ext>
            </a:extLst>
          </p:cNvPr>
          <p:cNvCxnSpPr>
            <a:cxnSpLocks/>
          </p:cNvCxnSpPr>
          <p:nvPr/>
        </p:nvCxnSpPr>
        <p:spPr>
          <a:xfrm>
            <a:off x="3752850" y="4667388"/>
            <a:ext cx="0" cy="292388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E8AD06D-CA01-998D-3A31-B07A12C1D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283" y="4682904"/>
            <a:ext cx="951345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E0EE409-1DAC-D838-3BA2-75DD80E5C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633" y="1392787"/>
            <a:ext cx="95134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3508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9B6B92-58E2-47E9-FFFE-231D32A54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317931"/>
            <a:ext cx="6413500" cy="622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3BC8EA-EBB2-558A-C32A-382E7F9E21BB}"/>
              </a:ext>
            </a:extLst>
          </p:cNvPr>
          <p:cNvSpPr txBox="1"/>
          <p:nvPr/>
        </p:nvSpPr>
        <p:spPr>
          <a:xfrm>
            <a:off x="304800" y="191456"/>
            <a:ext cx="85344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Hartle</a:t>
            </a:r>
            <a:r>
              <a:rPr lang="en-US" dirty="0">
                <a:solidFill>
                  <a:srgbClr val="C00000"/>
                </a:solidFill>
              </a:rPr>
              <a:t> Hawking State, in the expanding branch,  can be expressed as a Trace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32437A-89D7-C192-3F57-4F20D1257E69}"/>
              </a:ext>
            </a:extLst>
          </p:cNvPr>
          <p:cNvSpPr txBox="1"/>
          <p:nvPr/>
        </p:nvSpPr>
        <p:spPr>
          <a:xfrm>
            <a:off x="76200" y="5898402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(In asymptotic region                             )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251ABF-93EA-036B-FFA8-7DCBC1D9B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6075254"/>
            <a:ext cx="18669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64C1B7-964C-91C5-6DAD-3E3C9C78D1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1511" y="5848283"/>
            <a:ext cx="1538239" cy="6745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B59752-2ECD-A90C-548C-FAB147CD6DBD}"/>
              </a:ext>
            </a:extLst>
          </p:cNvPr>
          <p:cNvSpPr txBox="1"/>
          <p:nvPr/>
        </p:nvSpPr>
        <p:spPr>
          <a:xfrm>
            <a:off x="272667" y="4483101"/>
            <a:ext cx="85344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In the Double Scaled Matrix Model, studied by Saad, </a:t>
            </a:r>
            <a:r>
              <a:rPr lang="en-US" sz="3200" dirty="0" err="1">
                <a:solidFill>
                  <a:srgbClr val="C00000"/>
                </a:solidFill>
              </a:rPr>
              <a:t>Shenker</a:t>
            </a:r>
            <a:r>
              <a:rPr lang="en-US" sz="3200" dirty="0">
                <a:solidFill>
                  <a:srgbClr val="C00000"/>
                </a:solidFill>
              </a:rPr>
              <a:t>, Stanford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30AE52-ABB1-AB54-86F9-F96BF4E06E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450" y="1560827"/>
            <a:ext cx="7175500" cy="10414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B9C199CD-4F3F-DE48-D6A6-0AB090D28969}"/>
              </a:ext>
            </a:extLst>
          </p:cNvPr>
          <p:cNvSpPr/>
          <p:nvPr/>
        </p:nvSpPr>
        <p:spPr>
          <a:xfrm>
            <a:off x="6307065" y="3029967"/>
            <a:ext cx="398535" cy="52643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423BDAF-7926-B7BD-8744-67A085040D99}"/>
              </a:ext>
            </a:extLst>
          </p:cNvPr>
          <p:cNvCxnSpPr>
            <a:cxnSpLocks/>
            <a:stCxn id="10" idx="7"/>
          </p:cNvCxnSpPr>
          <p:nvPr/>
        </p:nvCxnSpPr>
        <p:spPr>
          <a:xfrm flipV="1">
            <a:off x="6647236" y="2907386"/>
            <a:ext cx="345629" cy="199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BDE9F0F-80F0-5427-1BBD-929FB3516A56}"/>
              </a:ext>
            </a:extLst>
          </p:cNvPr>
          <p:cNvSpPr txBox="1"/>
          <p:nvPr/>
        </p:nvSpPr>
        <p:spPr>
          <a:xfrm>
            <a:off x="6934200" y="2667000"/>
            <a:ext cx="122555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Matrix</a:t>
            </a:r>
          </a:p>
        </p:txBody>
      </p:sp>
    </p:spTree>
    <p:extLst>
      <p:ext uri="{BB962C8B-B14F-4D97-AF65-F5344CB8AC3E}">
        <p14:creationId xmlns:p14="http://schemas.microsoft.com/office/powerpoint/2010/main" val="267221544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CEA27A-56DA-4B96-F2D1-E65CD1C27416}"/>
              </a:ext>
            </a:extLst>
          </p:cNvPr>
          <p:cNvSpPr txBox="1"/>
          <p:nvPr/>
        </p:nvSpPr>
        <p:spPr>
          <a:xfrm>
            <a:off x="457200" y="304800"/>
            <a:ext cx="8534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Other States in The Hologram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630D6C-2DDA-C997-0CB7-46F2916888F9}"/>
              </a:ext>
            </a:extLst>
          </p:cNvPr>
          <p:cNvSpPr txBox="1"/>
          <p:nvPr/>
        </p:nvSpPr>
        <p:spPr>
          <a:xfrm>
            <a:off x="609600" y="2653099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Expanding Branch, asymptotically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4A8CD6-A040-11B1-3DBD-70E52C216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657600"/>
            <a:ext cx="6870700" cy="622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A42ACC-11C9-7670-5D65-3DCEBC3A9B5E}"/>
              </a:ext>
            </a:extLst>
          </p:cNvPr>
          <p:cNvSpPr txBox="1"/>
          <p:nvPr/>
        </p:nvSpPr>
        <p:spPr>
          <a:xfrm>
            <a:off x="457200" y="109460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Other states  can be expressed as  a Generalized Trace in the Matrix Model.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FD3B74-AAA9-07C0-4FAA-96C47A4F9341}"/>
              </a:ext>
            </a:extLst>
          </p:cNvPr>
          <p:cNvSpPr txBox="1"/>
          <p:nvPr/>
        </p:nvSpPr>
        <p:spPr>
          <a:xfrm>
            <a:off x="457200" y="4876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Different functions            correspond to different states.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C0F6FE-8C49-D8E1-AF40-95502B5CA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950" y="5007064"/>
            <a:ext cx="10541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9328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FB9AF2-531B-9BF3-720C-1A10DFB9470C}"/>
              </a:ext>
            </a:extLst>
          </p:cNvPr>
          <p:cNvSpPr txBox="1"/>
          <p:nvPr/>
        </p:nvSpPr>
        <p:spPr>
          <a:xfrm>
            <a:off x="457200" y="457200"/>
            <a:ext cx="8153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Similarly for the contracting branch.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422875-FEF0-927D-2968-C47E6D21E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133600"/>
            <a:ext cx="6832600" cy="635000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679815B6-8D77-AE8A-F262-AAB087B9E2E9}"/>
              </a:ext>
            </a:extLst>
          </p:cNvPr>
          <p:cNvSpPr/>
          <p:nvPr/>
        </p:nvSpPr>
        <p:spPr>
          <a:xfrm rot="16200000">
            <a:off x="5600700" y="1866900"/>
            <a:ext cx="533400" cy="25908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FB0421-DBC9-8034-7AF3-D21B5E0AA4E2}"/>
              </a:ext>
            </a:extLst>
          </p:cNvPr>
          <p:cNvSpPr txBox="1"/>
          <p:nvPr/>
        </p:nvSpPr>
        <p:spPr>
          <a:xfrm>
            <a:off x="3962400" y="3540392"/>
            <a:ext cx="41148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Trace in the Double Scaled Matrix Theory</a:t>
            </a:r>
          </a:p>
        </p:txBody>
      </p:sp>
    </p:spTree>
    <p:extLst>
      <p:ext uri="{BB962C8B-B14F-4D97-AF65-F5344CB8AC3E}">
        <p14:creationId xmlns:p14="http://schemas.microsoft.com/office/powerpoint/2010/main" val="40264942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C1C2C8-2CB0-FC5A-8180-483519D84E15}"/>
              </a:ext>
            </a:extLst>
          </p:cNvPr>
          <p:cNvSpPr txBox="1"/>
          <p:nvPr/>
        </p:nvSpPr>
        <p:spPr>
          <a:xfrm>
            <a:off x="381000" y="457200"/>
            <a:ext cx="830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One-to-one map between solutions in bulk, in expanding branch, and states in the Matrix Theory.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3D21E-00B0-C00F-7865-23DEEA028CA4}"/>
              </a:ext>
            </a:extLst>
          </p:cNvPr>
          <p:cNvSpPr txBox="1"/>
          <p:nvPr/>
        </p:nvSpPr>
        <p:spPr>
          <a:xfrm>
            <a:off x="215900" y="4012337"/>
            <a:ext cx="82296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Leads to a norm and Hilbert space for the bulk states, namely  the norm and Hilbert space in the Matrix theory.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56E3A6-89FB-43A2-1D25-4F29DEB34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50" y="2697222"/>
            <a:ext cx="69469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9282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30A844-B1D3-DAC5-2EDE-2D73D00F6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14" y="328474"/>
            <a:ext cx="6972300" cy="1016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D27658-6141-98EF-D139-0012A1463452}"/>
              </a:ext>
            </a:extLst>
          </p:cNvPr>
          <p:cNvSpPr txBox="1"/>
          <p:nvPr/>
        </p:nvSpPr>
        <p:spPr>
          <a:xfrm>
            <a:off x="76200" y="2895600"/>
            <a:ext cx="86868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Manifestly positive definite.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56CE3B-70C6-FB35-2051-94C7BC7B9CA0}"/>
              </a:ext>
            </a:extLst>
          </p:cNvPr>
          <p:cNvSpPr txBox="1"/>
          <p:nvPr/>
        </p:nvSpPr>
        <p:spPr>
          <a:xfrm>
            <a:off x="152400" y="3886200"/>
            <a:ext cx="8686800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(</a:t>
            </a:r>
            <a:r>
              <a:rPr lang="en-US" sz="3200" dirty="0"/>
              <a:t>Hilbert Space is different from what we got by canonical </a:t>
            </a:r>
            <a:r>
              <a:rPr lang="en-US" sz="3200" dirty="0" err="1"/>
              <a:t>quantisation</a:t>
            </a:r>
            <a:r>
              <a:rPr lang="en-US" sz="3200" dirty="0"/>
              <a:t> on constant </a:t>
            </a:r>
            <a:r>
              <a:rPr lang="en-US" sz="3200" dirty="0" err="1"/>
              <a:t>dilaton</a:t>
            </a:r>
            <a:r>
              <a:rPr lang="en-US" sz="3200" dirty="0"/>
              <a:t> slices. </a:t>
            </a:r>
          </a:p>
          <a:p>
            <a:r>
              <a:rPr lang="en-US" sz="3200" dirty="0">
                <a:solidFill>
                  <a:srgbClr val="C00000"/>
                </a:solidFill>
              </a:rPr>
              <a:t>States which were thrown out due to norm conservation are included here.)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B7A732-733F-42FB-30F0-AD498DB4F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452211"/>
            <a:ext cx="5854700" cy="10287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29BECEEA-633F-3C03-013A-BF8CE321748D}"/>
              </a:ext>
            </a:extLst>
          </p:cNvPr>
          <p:cNvSpPr/>
          <p:nvPr/>
        </p:nvSpPr>
        <p:spPr>
          <a:xfrm>
            <a:off x="2438400" y="1759163"/>
            <a:ext cx="1219200" cy="7033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9DCA68-80CB-E392-ABEF-770446CD673F}"/>
              </a:ext>
            </a:extLst>
          </p:cNvPr>
          <p:cNvCxnSpPr>
            <a:endCxn id="7" idx="2"/>
          </p:cNvCxnSpPr>
          <p:nvPr/>
        </p:nvCxnSpPr>
        <p:spPr>
          <a:xfrm flipV="1">
            <a:off x="1981200" y="2110857"/>
            <a:ext cx="457200" cy="22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4DEF23C-CF07-94A9-BE95-520DCFB8374F}"/>
              </a:ext>
            </a:extLst>
          </p:cNvPr>
          <p:cNvSpPr txBox="1"/>
          <p:nvPr/>
        </p:nvSpPr>
        <p:spPr>
          <a:xfrm>
            <a:off x="76200" y="1368114"/>
            <a:ext cx="22098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Matrix Model density of states</a:t>
            </a:r>
          </a:p>
        </p:txBody>
      </p:sp>
    </p:spTree>
    <p:extLst>
      <p:ext uri="{BB962C8B-B14F-4D97-AF65-F5344CB8AC3E}">
        <p14:creationId xmlns:p14="http://schemas.microsoft.com/office/powerpoint/2010/main" val="3368255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DBFB1C-E047-4A4A-AAED-9ACC8B6B3446}"/>
              </a:ext>
            </a:extLst>
          </p:cNvPr>
          <p:cNvSpPr txBox="1"/>
          <p:nvPr/>
        </p:nvSpPr>
        <p:spPr>
          <a:xfrm>
            <a:off x="685800" y="533400"/>
            <a:ext cx="76962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Motivation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7BA99F-8A4A-924C-B2FA-AE6DE6994E77}"/>
              </a:ext>
            </a:extLst>
          </p:cNvPr>
          <p:cNvSpPr txBox="1"/>
          <p:nvPr/>
        </p:nvSpPr>
        <p:spPr>
          <a:xfrm>
            <a:off x="685800" y="1981200"/>
            <a:ext cx="7696200" cy="230832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Holography:</a:t>
            </a:r>
          </a:p>
          <a:p>
            <a:endParaRPr lang="en-US" dirty="0"/>
          </a:p>
          <a:p>
            <a:r>
              <a:rPr lang="en-US" dirty="0"/>
              <a:t>What we learn could also shed some light  how </a:t>
            </a:r>
            <a:r>
              <a:rPr lang="en-US" dirty="0" err="1"/>
              <a:t>dS</a:t>
            </a:r>
            <a:r>
              <a:rPr lang="en-US" dirty="0"/>
              <a:t>/CFT  works in general. </a:t>
            </a:r>
          </a:p>
        </p:txBody>
      </p:sp>
    </p:spTree>
    <p:extLst>
      <p:ext uri="{BB962C8B-B14F-4D97-AF65-F5344CB8AC3E}">
        <p14:creationId xmlns:p14="http://schemas.microsoft.com/office/powerpoint/2010/main" val="327885347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026A90-514D-DADB-C6E2-950F2A73929A}"/>
              </a:ext>
            </a:extLst>
          </p:cNvPr>
          <p:cNvSpPr txBox="1"/>
          <p:nvPr/>
        </p:nvSpPr>
        <p:spPr>
          <a:xfrm>
            <a:off x="228600" y="196840"/>
            <a:ext cx="8839200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Matrix Theory  computes Topology changing processes for the </a:t>
            </a:r>
            <a:r>
              <a:rPr lang="en-US" sz="3200" dirty="0" err="1"/>
              <a:t>Hartle</a:t>
            </a:r>
            <a:r>
              <a:rPr lang="en-US" sz="3200" dirty="0"/>
              <a:t> Hawking state. </a:t>
            </a:r>
          </a:p>
          <a:p>
            <a:endParaRPr lang="en-US" sz="3200" dirty="0"/>
          </a:p>
          <a:p>
            <a:r>
              <a:rPr lang="en-US" sz="3200" dirty="0"/>
              <a:t>These allow a single of multiple universes to be ``born” from nothing.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DFBB3-D5DF-26CF-4F6B-84E523314D88}"/>
              </a:ext>
            </a:extLst>
          </p:cNvPr>
          <p:cNvSpPr txBox="1"/>
          <p:nvPr/>
        </p:nvSpPr>
        <p:spPr>
          <a:xfrm>
            <a:off x="3962400" y="1905000"/>
            <a:ext cx="184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AA75C7-3571-8395-D2EF-C36F04A32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59"/>
          <a:stretch/>
        </p:blipFill>
        <p:spPr>
          <a:xfrm>
            <a:off x="4006720" y="2822829"/>
            <a:ext cx="5137280" cy="1728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93945F-C71F-4222-D383-108B86B5307C}"/>
              </a:ext>
            </a:extLst>
          </p:cNvPr>
          <p:cNvSpPr txBox="1"/>
          <p:nvPr/>
        </p:nvSpPr>
        <p:spPr>
          <a:xfrm>
            <a:off x="4147131" y="4623149"/>
            <a:ext cx="2431673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Nothing to Two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BD7782-385A-5109-A996-8300B6ACDFFE}"/>
              </a:ext>
            </a:extLst>
          </p:cNvPr>
          <p:cNvSpPr txBox="1"/>
          <p:nvPr/>
        </p:nvSpPr>
        <p:spPr>
          <a:xfrm>
            <a:off x="6649157" y="4600968"/>
            <a:ext cx="2238754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Two to Nothing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6837FE-56F0-F519-5E11-3A2581569D5A}"/>
              </a:ext>
            </a:extLst>
          </p:cNvPr>
          <p:cNvSpPr txBox="1"/>
          <p:nvPr/>
        </p:nvSpPr>
        <p:spPr>
          <a:xfrm>
            <a:off x="152400" y="5637012"/>
            <a:ext cx="88392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Matrix Theory results agree with the Path Integral (Maldacena, </a:t>
            </a:r>
            <a:r>
              <a:rPr lang="en-US" sz="3200" dirty="0" err="1"/>
              <a:t>Turiaci</a:t>
            </a:r>
            <a:r>
              <a:rPr lang="en-US" sz="3200" dirty="0"/>
              <a:t>, Yang)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6D4F60-FD83-17E8-7DE6-084F1FF27F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6" t="15556" r="45692" b="62222"/>
          <a:stretch/>
        </p:blipFill>
        <p:spPr>
          <a:xfrm>
            <a:off x="185195" y="2925267"/>
            <a:ext cx="1828801" cy="152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C1B226-E6E6-4F49-A598-031FE8F393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6" t="15556" r="45692" b="62222"/>
          <a:stretch/>
        </p:blipFill>
        <p:spPr>
          <a:xfrm rot="10800000">
            <a:off x="2121181" y="2947019"/>
            <a:ext cx="1828801" cy="152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7DEEFC-7096-E5F4-FAB4-AC552448018A}"/>
              </a:ext>
            </a:extLst>
          </p:cNvPr>
          <p:cNvSpPr txBox="1"/>
          <p:nvPr/>
        </p:nvSpPr>
        <p:spPr>
          <a:xfrm>
            <a:off x="181337" y="4471019"/>
            <a:ext cx="182880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Nothing to One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2165FE-6802-F942-29CE-52301BFED778}"/>
              </a:ext>
            </a:extLst>
          </p:cNvPr>
          <p:cNvSpPr txBox="1"/>
          <p:nvPr/>
        </p:nvSpPr>
        <p:spPr>
          <a:xfrm>
            <a:off x="2286119" y="4416301"/>
            <a:ext cx="1624849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One to Nothing</a:t>
            </a:r>
          </a:p>
        </p:txBody>
      </p:sp>
    </p:spTree>
    <p:extLst>
      <p:ext uri="{BB962C8B-B14F-4D97-AF65-F5344CB8AC3E}">
        <p14:creationId xmlns:p14="http://schemas.microsoft.com/office/powerpoint/2010/main" val="128053241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69E64D-B31E-3734-43BC-9D80016DB2F6}"/>
              </a:ext>
            </a:extLst>
          </p:cNvPr>
          <p:cNvSpPr txBox="1"/>
          <p:nvPr/>
        </p:nvSpPr>
        <p:spPr>
          <a:xfrm>
            <a:off x="578734" y="1960399"/>
            <a:ext cx="81534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Additional checks are needed, beyond single universe sector.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48C1E9-4428-4C78-FC23-06E0FE1FCE4B}"/>
              </a:ext>
            </a:extLst>
          </p:cNvPr>
          <p:cNvSpPr txBox="1"/>
          <p:nvPr/>
        </p:nvSpPr>
        <p:spPr>
          <a:xfrm>
            <a:off x="609600" y="3695343"/>
            <a:ext cx="81534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Better Path Integral understanding for  general states will help.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DDAAE8-FCB2-0407-BB62-A92D422BB7F0}"/>
              </a:ext>
            </a:extLst>
          </p:cNvPr>
          <p:cNvSpPr txBox="1"/>
          <p:nvPr/>
        </p:nvSpPr>
        <p:spPr>
          <a:xfrm>
            <a:off x="381000" y="304800"/>
            <a:ext cx="83058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understand the holographic correspondence better:</a:t>
            </a:r>
          </a:p>
        </p:txBody>
      </p:sp>
    </p:spTree>
    <p:extLst>
      <p:ext uri="{BB962C8B-B14F-4D97-AF65-F5344CB8AC3E}">
        <p14:creationId xmlns:p14="http://schemas.microsoft.com/office/powerpoint/2010/main" val="222729612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C7E15F-51B0-9F08-8F50-347877DF23BB}"/>
              </a:ext>
            </a:extLst>
          </p:cNvPr>
          <p:cNvSpPr txBox="1"/>
          <p:nvPr/>
        </p:nvSpPr>
        <p:spPr>
          <a:xfrm>
            <a:off x="304800" y="945001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HH wave function is given by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7EB495-BB3E-4390-1D84-278A4B4262CE}"/>
              </a:ext>
            </a:extLst>
          </p:cNvPr>
          <p:cNvSpPr txBox="1"/>
          <p:nvPr/>
        </p:nvSpPr>
        <p:spPr>
          <a:xfrm>
            <a:off x="381000" y="3657600"/>
            <a:ext cx="8458200" cy="6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Diverges at the turning point.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1A625F-CCBE-0B1A-6F7E-D27AC526EC2C}"/>
              </a:ext>
            </a:extLst>
          </p:cNvPr>
          <p:cNvSpPr txBox="1"/>
          <p:nvPr/>
        </p:nvSpPr>
        <p:spPr>
          <a:xfrm>
            <a:off x="228600" y="4724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Klein Gordon  norm also diverges.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1898D1-7980-AE36-F81F-4C28ACDD8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93763"/>
            <a:ext cx="7772400" cy="9450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BE8D17-7614-E91D-C946-02041161B14E}"/>
              </a:ext>
            </a:extLst>
          </p:cNvPr>
          <p:cNvSpPr txBox="1"/>
          <p:nvPr/>
        </p:nvSpPr>
        <p:spPr>
          <a:xfrm>
            <a:off x="228600" y="152401"/>
            <a:ext cx="8153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Norm of the HH state:</a:t>
            </a:r>
          </a:p>
        </p:txBody>
      </p:sp>
    </p:spTree>
    <p:extLst>
      <p:ext uri="{BB962C8B-B14F-4D97-AF65-F5344CB8AC3E}">
        <p14:creationId xmlns:p14="http://schemas.microsoft.com/office/powerpoint/2010/main" val="26251374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5721D8-EBDB-EE8D-D84B-D20364B3750B}"/>
              </a:ext>
            </a:extLst>
          </p:cNvPr>
          <p:cNvSpPr txBox="1"/>
          <p:nvPr/>
        </p:nvSpPr>
        <p:spPr>
          <a:xfrm>
            <a:off x="685800" y="685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this norm for the HH state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D8E0D3-3607-F1E5-9724-23DD6BC58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286000"/>
            <a:ext cx="4229100" cy="469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4ED6B7-6EC1-F4B4-1226-814CDB9EE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700" y="3612243"/>
            <a:ext cx="3492500" cy="9978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748D36-05C9-5476-1BF7-F7D95AF7452A}"/>
              </a:ext>
            </a:extLst>
          </p:cNvPr>
          <p:cNvSpPr txBox="1"/>
          <p:nvPr/>
        </p:nvSpPr>
        <p:spPr>
          <a:xfrm>
            <a:off x="394504" y="5328334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 badly divergent.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AA70F-A725-108A-FEF9-68FAF8312079}"/>
              </a:ext>
            </a:extLst>
          </p:cNvPr>
          <p:cNvSpPr txBox="1"/>
          <p:nvPr/>
        </p:nvSpPr>
        <p:spPr>
          <a:xfrm>
            <a:off x="152400" y="3946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Matrix Theory Norm</a:t>
            </a:r>
          </a:p>
        </p:txBody>
      </p:sp>
    </p:spTree>
    <p:extLst>
      <p:ext uri="{BB962C8B-B14F-4D97-AF65-F5344CB8AC3E}">
        <p14:creationId xmlns:p14="http://schemas.microsoft.com/office/powerpoint/2010/main" val="304251992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E79073-D4D9-BFD2-6431-CC0B1A3B424A}"/>
              </a:ext>
            </a:extLst>
          </p:cNvPr>
          <p:cNvSpPr txBox="1"/>
          <p:nvPr/>
        </p:nvSpPr>
        <p:spPr>
          <a:xfrm>
            <a:off x="228600" y="4572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Path Integral Norm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9750CB9-2EE3-1F1B-474D-0B8CB0181D84}"/>
              </a:ext>
            </a:extLst>
          </p:cNvPr>
          <p:cNvSpPr/>
          <p:nvPr/>
        </p:nvSpPr>
        <p:spPr>
          <a:xfrm>
            <a:off x="4114800" y="1103531"/>
            <a:ext cx="2781300" cy="2743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B89D1E-3C45-C769-B7D6-1B079221BC91}"/>
              </a:ext>
            </a:extLst>
          </p:cNvPr>
          <p:cNvSpPr txBox="1"/>
          <p:nvPr/>
        </p:nvSpPr>
        <p:spPr>
          <a:xfrm>
            <a:off x="228600" y="4343401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Computed by carrying out the sphere partition function.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B81788-EA40-6EC6-518E-4228178E7294}"/>
              </a:ext>
            </a:extLst>
          </p:cNvPr>
          <p:cNvSpPr txBox="1"/>
          <p:nvPr/>
        </p:nvSpPr>
        <p:spPr>
          <a:xfrm>
            <a:off x="381000" y="5943600"/>
            <a:ext cx="7848600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This too is divergent</a:t>
            </a:r>
          </a:p>
        </p:txBody>
      </p:sp>
    </p:spTree>
    <p:extLst>
      <p:ext uri="{BB962C8B-B14F-4D97-AF65-F5344CB8AC3E}">
        <p14:creationId xmlns:p14="http://schemas.microsoft.com/office/powerpoint/2010/main" val="118320964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228600" y="10668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JT theory is dual to the double scaled limit of Matrix theory, with rank  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Now suppose  JT theory can be  modified so that the bulk theory is dual to a matrix theory at large but finite rank. </a:t>
            </a:r>
          </a:p>
          <a:p>
            <a:endParaRPr lang="en-US" dirty="0"/>
          </a:p>
          <a:p>
            <a:r>
              <a:rPr lang="en-US" dirty="0"/>
              <a:t>(Or dual to  SYK model with finite but large number of </a:t>
            </a:r>
            <a:r>
              <a:rPr lang="en-US" dirty="0" err="1"/>
              <a:t>flavours</a:t>
            </a:r>
            <a:r>
              <a:rPr lang="en-US" dirty="0"/>
              <a:t> N)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663C82-1CEB-3AF5-7AD9-51542213F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828800"/>
            <a:ext cx="1169377" cy="26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2218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152400" y="828696"/>
            <a:ext cx="8915400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If after the modification the identification between bulk states and in the matrix theory continues to be valid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9A495-3929-7E41-3F70-D93ED5315ADB}"/>
              </a:ext>
            </a:extLst>
          </p:cNvPr>
          <p:cNvSpPr txBox="1"/>
          <p:nvPr/>
        </p:nvSpPr>
        <p:spPr>
          <a:xfrm>
            <a:off x="636320" y="3336574"/>
            <a:ext cx="4316675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Number of states in </a:t>
            </a:r>
            <a:r>
              <a:rPr lang="en-US" sz="3200" dirty="0" err="1"/>
              <a:t>dS</a:t>
            </a:r>
            <a:r>
              <a:rPr lang="en-US" sz="32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A3BDC5-E2A9-3E9D-EDD4-09CCCB5969A5}"/>
              </a:ext>
            </a:extLst>
          </p:cNvPr>
          <p:cNvSpPr txBox="1"/>
          <p:nvPr/>
        </p:nvSpPr>
        <p:spPr>
          <a:xfrm>
            <a:off x="5738153" y="2826739"/>
            <a:ext cx="3253439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Number of states in Matrix Theory 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3DD503-B908-1D01-3E3F-7D54D8398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011" y="3602164"/>
            <a:ext cx="304800" cy="127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F628F3-F5F6-B288-CC23-D780F8C2B5B6}"/>
              </a:ext>
            </a:extLst>
          </p:cNvPr>
          <p:cNvSpPr txBox="1"/>
          <p:nvPr/>
        </p:nvSpPr>
        <p:spPr>
          <a:xfrm>
            <a:off x="6553199" y="4575011"/>
            <a:ext cx="22098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Finite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F3F9711-C66E-397A-1505-0F8C254E0BB5}"/>
              </a:ext>
            </a:extLst>
          </p:cNvPr>
          <p:cNvCxnSpPr/>
          <p:nvPr/>
        </p:nvCxnSpPr>
        <p:spPr>
          <a:xfrm>
            <a:off x="8077200" y="15240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3FE115-79F1-3B02-CE96-0312A47E2730}"/>
              </a:ext>
            </a:extLst>
          </p:cNvPr>
          <p:cNvCxnSpPr>
            <a:cxnSpLocks/>
          </p:cNvCxnSpPr>
          <p:nvPr/>
        </p:nvCxnSpPr>
        <p:spPr>
          <a:xfrm>
            <a:off x="7086600" y="41910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D6EB244-D9F3-D1F2-18CE-AD01D1CBF2C3}"/>
              </a:ext>
            </a:extLst>
          </p:cNvPr>
          <p:cNvSpPr txBox="1"/>
          <p:nvPr/>
        </p:nvSpPr>
        <p:spPr>
          <a:xfrm>
            <a:off x="304800" y="5562600"/>
            <a:ext cx="8686800" cy="1233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(Similar comments would apply to SYK at large but finite N)</a:t>
            </a:r>
          </a:p>
        </p:txBody>
      </p:sp>
    </p:spTree>
    <p:extLst>
      <p:ext uri="{BB962C8B-B14F-4D97-AF65-F5344CB8AC3E}">
        <p14:creationId xmlns:p14="http://schemas.microsoft.com/office/powerpoint/2010/main" val="255419256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152400" y="828696"/>
            <a:ext cx="891540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02D41A-12F0-B1FE-FA8C-4D0FDA5CFCCA}"/>
              </a:ext>
            </a:extLst>
          </p:cNvPr>
          <p:cNvSpPr/>
          <p:nvPr/>
        </p:nvSpPr>
        <p:spPr>
          <a:xfrm>
            <a:off x="3671827" y="1006913"/>
            <a:ext cx="504946" cy="39869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9A495-3929-7E41-3F70-D93ED5315ADB}"/>
              </a:ext>
            </a:extLst>
          </p:cNvPr>
          <p:cNvSpPr txBox="1"/>
          <p:nvPr/>
        </p:nvSpPr>
        <p:spPr>
          <a:xfrm>
            <a:off x="520902" y="3056288"/>
            <a:ext cx="4432098" cy="1820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         in JT –coefficient of </a:t>
            </a:r>
          </a:p>
          <a:p>
            <a:r>
              <a:rPr lang="en-US" sz="2800" dirty="0"/>
              <a:t>the topological term- </a:t>
            </a:r>
          </a:p>
          <a:p>
            <a:r>
              <a:rPr lang="en-US" sz="2800" dirty="0"/>
              <a:t>Corresponds to higher dim entropy.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A3BDC5-E2A9-3E9D-EDD4-09CCCB5969A5}"/>
              </a:ext>
            </a:extLst>
          </p:cNvPr>
          <p:cNvSpPr txBox="1"/>
          <p:nvPr/>
        </p:nvSpPr>
        <p:spPr>
          <a:xfrm>
            <a:off x="5775808" y="3069399"/>
            <a:ext cx="2362200" cy="13849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L=Number of states in Matrix Theory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6496F5-2376-F01C-3874-78B051F63E23}"/>
              </a:ext>
            </a:extLst>
          </p:cNvPr>
          <p:cNvSpPr txBox="1"/>
          <p:nvPr/>
        </p:nvSpPr>
        <p:spPr>
          <a:xfrm>
            <a:off x="152400" y="5327927"/>
            <a:ext cx="8915400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Suggesting  that entropy of </a:t>
            </a:r>
            <a:r>
              <a:rPr lang="en-US" sz="3200" dirty="0" err="1">
                <a:solidFill>
                  <a:srgbClr val="C00000"/>
                </a:solidFill>
              </a:rPr>
              <a:t>deSitter</a:t>
            </a:r>
            <a:r>
              <a:rPr lang="en-US" sz="3200" dirty="0">
                <a:solidFill>
                  <a:srgbClr val="C00000"/>
                </a:solidFill>
              </a:rPr>
              <a:t> space can be accounted for in a  hologram at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982D7C-78B1-64FF-9742-F3B255072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508" y="5866536"/>
            <a:ext cx="558800" cy="431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6054A8-C709-A266-7B2A-16162FFF5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900" y="919926"/>
            <a:ext cx="2349500" cy="469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477A162-DFC0-432C-5811-50C8DFF3AAAA}"/>
              </a:ext>
            </a:extLst>
          </p:cNvPr>
          <p:cNvCxnSpPr/>
          <p:nvPr/>
        </p:nvCxnSpPr>
        <p:spPr>
          <a:xfrm flipH="1">
            <a:off x="3581400" y="1389826"/>
            <a:ext cx="342900" cy="3627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4D00417-6977-F852-C7DD-723983FFEA6F}"/>
              </a:ext>
            </a:extLst>
          </p:cNvPr>
          <p:cNvSpPr txBox="1"/>
          <p:nvPr/>
        </p:nvSpPr>
        <p:spPr>
          <a:xfrm>
            <a:off x="3074953" y="1769534"/>
            <a:ext cx="2030447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Factor of order unity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C68298-4C5B-4F67-B5D3-09C6E7549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92" y="3113028"/>
            <a:ext cx="4318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231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8B6C5CC-6E4A-B44C-5DCD-1A214C6DB31F}"/>
              </a:ext>
            </a:extLst>
          </p:cNvPr>
          <p:cNvSpPr txBox="1"/>
          <p:nvPr/>
        </p:nvSpPr>
        <p:spPr>
          <a:xfrm>
            <a:off x="609600" y="9144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E.g., For SYK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84C2DF-6EDE-B489-48C3-5097FA711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57400"/>
            <a:ext cx="1892300" cy="40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69E3FB-E20F-F56F-42A7-763952338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51613"/>
            <a:ext cx="1790700" cy="4445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6BE8BD4-5450-D516-7375-361353594AD2}"/>
              </a:ext>
            </a:extLst>
          </p:cNvPr>
          <p:cNvSpPr/>
          <p:nvPr/>
        </p:nvSpPr>
        <p:spPr>
          <a:xfrm>
            <a:off x="2057400" y="2051613"/>
            <a:ext cx="533400" cy="53918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2442B3-8BFC-EA21-3458-CD50D68BCA25}"/>
              </a:ext>
            </a:extLst>
          </p:cNvPr>
          <p:cNvSpPr txBox="1"/>
          <p:nvPr/>
        </p:nvSpPr>
        <p:spPr>
          <a:xfrm>
            <a:off x="1828800" y="2951490"/>
            <a:ext cx="24384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Order unity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C15598-8AF1-167B-EB1F-65CDBD27B94B}"/>
              </a:ext>
            </a:extLst>
          </p:cNvPr>
          <p:cNvCxnSpPr>
            <a:stCxn id="5" idx="4"/>
          </p:cNvCxnSpPr>
          <p:nvPr/>
        </p:nvCxnSpPr>
        <p:spPr>
          <a:xfrm flipH="1">
            <a:off x="2057400" y="2590800"/>
            <a:ext cx="266700" cy="410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4AEDD27-B0F6-D6DC-9F16-2C5F341F5270}"/>
              </a:ext>
            </a:extLst>
          </p:cNvPr>
          <p:cNvSpPr txBox="1"/>
          <p:nvPr/>
        </p:nvSpPr>
        <p:spPr>
          <a:xfrm>
            <a:off x="457200" y="3962400"/>
            <a:ext cx="40386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``Ground state” entropy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F9AF34-3FA1-C8A6-DCB7-8114DDA55BA7}"/>
              </a:ext>
            </a:extLst>
          </p:cNvPr>
          <p:cNvCxnSpPr>
            <a:cxnSpLocks/>
          </p:cNvCxnSpPr>
          <p:nvPr/>
        </p:nvCxnSpPr>
        <p:spPr>
          <a:xfrm flipH="1">
            <a:off x="838200" y="2590800"/>
            <a:ext cx="228600" cy="1193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52C4912-574C-18A8-894E-99E02A425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800" y="5708650"/>
            <a:ext cx="2082800" cy="4699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64394508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7B6A81-378E-FDB5-F852-A1D9BEF3C66B}"/>
              </a:ext>
            </a:extLst>
          </p:cNvPr>
          <p:cNvSpPr txBox="1"/>
          <p:nvPr/>
        </p:nvSpPr>
        <p:spPr>
          <a:xfrm>
            <a:off x="1295400" y="6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Finite Rank and </a:t>
            </a:r>
            <a:r>
              <a:rPr lang="en-US" u="sng" dirty="0" err="1">
                <a:solidFill>
                  <a:srgbClr val="C00000"/>
                </a:solidFill>
              </a:rPr>
              <a:t>deSitter</a:t>
            </a:r>
            <a:r>
              <a:rPr lang="en-US" u="sng" dirty="0">
                <a:solidFill>
                  <a:srgbClr val="C00000"/>
                </a:solidFill>
              </a:rPr>
              <a:t>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0FCF44-C4D2-A0C2-0615-C0BA66D56DE2}"/>
              </a:ext>
            </a:extLst>
          </p:cNvPr>
          <p:cNvSpPr txBox="1"/>
          <p:nvPr/>
        </p:nvSpPr>
        <p:spPr>
          <a:xfrm>
            <a:off x="457200" y="951492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finite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82F29D-7E48-19C0-741D-A84093708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45554"/>
            <a:ext cx="279400" cy="31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801D07-4F97-6886-FA4C-A2B440A0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150" y="1821489"/>
            <a:ext cx="1524000" cy="4191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102D41A-12F0-B1FE-FA8C-4D0FDA5CFCCA}"/>
              </a:ext>
            </a:extLst>
          </p:cNvPr>
          <p:cNvSpPr/>
          <p:nvPr/>
        </p:nvSpPr>
        <p:spPr>
          <a:xfrm>
            <a:off x="3276600" y="1722710"/>
            <a:ext cx="876300" cy="8454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4593B4F-3D65-F9DE-7113-B9BFFD4FADD0}"/>
              </a:ext>
            </a:extLst>
          </p:cNvPr>
          <p:cNvCxnSpPr/>
          <p:nvPr/>
        </p:nvCxnSpPr>
        <p:spPr>
          <a:xfrm flipV="1">
            <a:off x="3200400" y="2532817"/>
            <a:ext cx="457200" cy="381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CF9A495-3929-7E41-3F70-D93ED5315ADB}"/>
              </a:ext>
            </a:extLst>
          </p:cNvPr>
          <p:cNvSpPr txBox="1"/>
          <p:nvPr/>
        </p:nvSpPr>
        <p:spPr>
          <a:xfrm>
            <a:off x="254995" y="2990077"/>
            <a:ext cx="4926605" cy="18158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Topology counting parameter </a:t>
            </a:r>
          </a:p>
          <a:p>
            <a:r>
              <a:rPr lang="en-US" sz="2800" dirty="0"/>
              <a:t>in JT/Bulk</a:t>
            </a:r>
          </a:p>
          <a:p>
            <a:r>
              <a:rPr lang="en-US" sz="2800" dirty="0"/>
              <a:t>=</a:t>
            </a:r>
          </a:p>
          <a:p>
            <a:r>
              <a:rPr lang="en-US" sz="2800" dirty="0"/>
              <a:t>Higher dimensional Entropy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C8265E8-8C6D-7EBD-5CA5-CABFCABD9A8B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5465743" y="2282610"/>
            <a:ext cx="782656" cy="179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9A3BDC5-E2A9-3E9D-EDD4-09CCCB5969A5}"/>
              </a:ext>
            </a:extLst>
          </p:cNvPr>
          <p:cNvSpPr txBox="1"/>
          <p:nvPr/>
        </p:nvSpPr>
        <p:spPr>
          <a:xfrm>
            <a:off x="6248399" y="907654"/>
            <a:ext cx="2640605" cy="310854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Topology counting Parameter in Matrix Theory</a:t>
            </a:r>
          </a:p>
          <a:p>
            <a:r>
              <a:rPr lang="en-US" sz="2800" dirty="0"/>
              <a:t>=</a:t>
            </a:r>
          </a:p>
          <a:p>
            <a:r>
              <a:rPr lang="en-US" sz="2800" dirty="0"/>
              <a:t>Number of States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E65DA16-9B1A-9E60-DC5D-C218180FCAB6}"/>
              </a:ext>
            </a:extLst>
          </p:cNvPr>
          <p:cNvSpPr/>
          <p:nvPr/>
        </p:nvSpPr>
        <p:spPr>
          <a:xfrm>
            <a:off x="4645333" y="1674083"/>
            <a:ext cx="876300" cy="8454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E375EC-E745-926D-D9B0-298D331717B2}"/>
              </a:ext>
            </a:extLst>
          </p:cNvPr>
          <p:cNvSpPr txBox="1"/>
          <p:nvPr/>
        </p:nvSpPr>
        <p:spPr>
          <a:xfrm>
            <a:off x="254995" y="5257800"/>
            <a:ext cx="8634009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Suggesting  that entropy of </a:t>
            </a:r>
            <a:r>
              <a:rPr lang="en-US" sz="2800" dirty="0" err="1">
                <a:solidFill>
                  <a:srgbClr val="C00000"/>
                </a:solidFill>
              </a:rPr>
              <a:t>deSitter</a:t>
            </a:r>
            <a:r>
              <a:rPr lang="en-US" sz="2800" dirty="0">
                <a:solidFill>
                  <a:srgbClr val="C00000"/>
                </a:solidFill>
              </a:rPr>
              <a:t> space can be accounted for by a  hologram at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99883E-97DB-0914-BB40-40D43FA51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9599" y="5734446"/>
            <a:ext cx="5588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771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190716</TotalTime>
  <Words>3836</Words>
  <Application>Microsoft Macintosh PowerPoint</Application>
  <PresentationFormat>On-screen Show (4:3)</PresentationFormat>
  <Paragraphs>568</Paragraphs>
  <Slides>143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143</vt:i4>
      </vt:variant>
    </vt:vector>
  </HeadingPairs>
  <TitlesOfParts>
    <vt:vector size="155" baseType="lpstr">
      <vt:lpstr>-apple-system</vt:lpstr>
      <vt:lpstr>Arial</vt:lpstr>
      <vt:lpstr>Calibri</vt:lpstr>
      <vt:lpstr>CMBX10</vt:lpstr>
      <vt:lpstr>CMR10</vt:lpstr>
      <vt:lpstr>CMTI10</vt:lpstr>
      <vt:lpstr>CMTT10</vt:lpstr>
      <vt:lpstr>Google Sans</vt:lpstr>
      <vt:lpstr>Lucida Grande</vt:lpstr>
      <vt:lpstr>News Gothic MT</vt:lpstr>
      <vt:lpstr>Wingdings 2</vt:lpstr>
      <vt:lpstr>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Inflationary Model  In  String Theory</dc:title>
  <dc:creator>sandip</dc:creator>
  <cp:lastModifiedBy>Microsoft Office User</cp:lastModifiedBy>
  <cp:revision>945</cp:revision>
  <cp:lastPrinted>2014-11-03T20:18:03Z</cp:lastPrinted>
  <dcterms:created xsi:type="dcterms:W3CDTF">2004-06-05T05:24:37Z</dcterms:created>
  <dcterms:modified xsi:type="dcterms:W3CDTF">2025-02-07T05:03:38Z</dcterms:modified>
</cp:coreProperties>
</file>