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167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254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559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899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975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061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676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912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6435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8199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855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6A1A0-86AB-4213-BFA2-1462DCF77014}" type="datetimeFigureOut">
              <a:rPr lang="en-IN" smtClean="0"/>
              <a:t>01-05-2023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E7B4F-E16F-4CE2-AFC3-7FE6C1AA81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636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Status of </a:t>
            </a:r>
            <a:r>
              <a:rPr lang="en-IN" dirty="0" err="1" smtClean="0"/>
              <a:t>FoCal</a:t>
            </a:r>
            <a:r>
              <a:rPr lang="en-IN" dirty="0" smtClean="0"/>
              <a:t> Electronics activities at VECC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J. Saini, VECC, Kolkata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596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Electronics requirements for </a:t>
            </a:r>
            <a:r>
              <a:rPr lang="en-IN" dirty="0" err="1" smtClean="0"/>
              <a:t>FoCal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H</a:t>
            </a:r>
            <a:r>
              <a:rPr lang="en-IN" dirty="0" smtClean="0"/>
              <a:t>igh dynamic range for calorimetric requirement</a:t>
            </a:r>
          </a:p>
          <a:p>
            <a:r>
              <a:rPr lang="en-IN" dirty="0"/>
              <a:t>P</a:t>
            </a:r>
            <a:r>
              <a:rPr lang="en-IN" dirty="0" smtClean="0"/>
              <a:t>recision timing measurements</a:t>
            </a:r>
          </a:p>
          <a:p>
            <a:r>
              <a:rPr lang="en-IN" dirty="0"/>
              <a:t>H</a:t>
            </a:r>
            <a:r>
              <a:rPr lang="en-IN" dirty="0" smtClean="0"/>
              <a:t>igh speed backend </a:t>
            </a:r>
            <a:r>
              <a:rPr lang="en-IN" dirty="0" err="1" smtClean="0"/>
              <a:t>elinks</a:t>
            </a:r>
            <a:endParaRPr lang="en-IN" dirty="0" smtClean="0"/>
          </a:p>
          <a:p>
            <a:r>
              <a:rPr lang="en-IN" dirty="0"/>
              <a:t>H</a:t>
            </a:r>
            <a:r>
              <a:rPr lang="en-IN" dirty="0" smtClean="0"/>
              <a:t>arsh radiation environment</a:t>
            </a:r>
          </a:p>
          <a:p>
            <a:r>
              <a:rPr lang="en-IN" dirty="0" smtClean="0"/>
              <a:t>Self triggered </a:t>
            </a:r>
            <a:r>
              <a:rPr lang="en-IN" dirty="0" smtClean="0"/>
              <a:t>system</a:t>
            </a:r>
            <a:endParaRPr lang="en-IN" dirty="0" smtClean="0"/>
          </a:p>
          <a:p>
            <a:endParaRPr lang="en-IN" dirty="0"/>
          </a:p>
          <a:p>
            <a:pPr marL="0" indent="0" algn="ctr">
              <a:buNone/>
            </a:pPr>
            <a:r>
              <a:rPr lang="en-IN" dirty="0" smtClean="0">
                <a:solidFill>
                  <a:srgbClr val="FF0000"/>
                </a:solidFill>
              </a:rPr>
              <a:t>CMS HGCROC-3 ASIC is chosen to be the readout ASIC as it meets all the requirement of the ASIC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3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Present status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Delivery of ASIC to still awaited from the collaboration</a:t>
            </a:r>
          </a:p>
          <a:p>
            <a:r>
              <a:rPr lang="en-IN" dirty="0" smtClean="0"/>
              <a:t>FEE board design is taken from the collaboration and ordering procedure is started</a:t>
            </a:r>
          </a:p>
          <a:p>
            <a:pPr lvl="1"/>
            <a:r>
              <a:rPr lang="en-IN" dirty="0" smtClean="0"/>
              <a:t>As design is yet not released to the manufacturer, still the design is open for customization.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737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472" t="24476" r="27030" b="21850"/>
          <a:stretch/>
        </p:blipFill>
        <p:spPr>
          <a:xfrm>
            <a:off x="671805" y="1690688"/>
            <a:ext cx="5932574" cy="4422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820" t="43038" r="28295" b="25836"/>
          <a:stretch/>
        </p:blipFill>
        <p:spPr>
          <a:xfrm>
            <a:off x="7072604" y="2491274"/>
            <a:ext cx="4068148" cy="16608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HGCROC FEE board layout for </a:t>
            </a:r>
            <a:r>
              <a:rPr lang="en-IN" dirty="0" err="1" smtClean="0"/>
              <a:t>FoCal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9935" y="6260841"/>
            <a:ext cx="103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Top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13576" y="4441372"/>
            <a:ext cx="1455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Bottom View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167606" y="6260841"/>
            <a:ext cx="409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Design received from </a:t>
            </a:r>
            <a:r>
              <a:rPr lang="en-IN" b="1" dirty="0" err="1" smtClean="0"/>
              <a:t>FoCal</a:t>
            </a:r>
            <a:r>
              <a:rPr lang="en-IN" b="1" dirty="0" smtClean="0"/>
              <a:t> collaboration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870196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>
            <a:extLst>
              <a:ext uri="{FF2B5EF4-FFF2-40B4-BE49-F238E27FC236}">
                <a16:creationId xmlns:a16="http://schemas.microsoft.com/office/drawing/2014/main" id="{C82D237A-6E05-4159-9234-AB78E9A841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62"/>
          <a:stretch/>
        </p:blipFill>
        <p:spPr>
          <a:xfrm>
            <a:off x="434170" y="-83977"/>
            <a:ext cx="5770687" cy="66951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4690" y="268448"/>
            <a:ext cx="52598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 smtClean="0"/>
              <a:t>Salient Features of the board: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Total Thickness with CORE FR4 (mm): 1.6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Total Thickness without CORE FR4 (mm): 1.32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Minimum </a:t>
            </a:r>
            <a:r>
              <a:rPr lang="en-US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Vias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Laser: Regular Pad ( cu) 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0.30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mm / hole 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0.12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Depth controlled drilling with ENIG finish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37424" y="6241862"/>
            <a:ext cx="409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Design received from </a:t>
            </a:r>
            <a:r>
              <a:rPr lang="en-IN" b="1" dirty="0" err="1" smtClean="0"/>
              <a:t>FoCal</a:t>
            </a:r>
            <a:r>
              <a:rPr lang="en-IN" b="1" dirty="0" smtClean="0"/>
              <a:t> collaboration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37431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>
            <a:extLst>
              <a:ext uri="{FF2B5EF4-FFF2-40B4-BE49-F238E27FC236}">
                <a16:creationId xmlns:a16="http://schemas.microsoft.com/office/drawing/2014/main" id="{AECAB0AA-DC28-4DA3-BC01-1ECCA1DC8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976" y="1412842"/>
            <a:ext cx="9223947" cy="505327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4150" y="87279"/>
            <a:ext cx="10515600" cy="1325563"/>
          </a:xfrm>
        </p:spPr>
        <p:txBody>
          <a:bodyPr/>
          <a:lstStyle/>
          <a:p>
            <a:pPr algn="ctr"/>
            <a:r>
              <a:rPr lang="en-IN" dirty="0" smtClean="0"/>
              <a:t>Proposed layer stack-up of the silicon Tungsten layer in </a:t>
            </a:r>
            <a:r>
              <a:rPr lang="en-IN" dirty="0" err="1" smtClean="0"/>
              <a:t>FoCal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8055880" y="6488668"/>
            <a:ext cx="409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Design received from </a:t>
            </a:r>
            <a:r>
              <a:rPr lang="en-IN" b="1" dirty="0" err="1" smtClean="0"/>
              <a:t>FoCal</a:t>
            </a:r>
            <a:r>
              <a:rPr lang="en-IN" b="1" dirty="0" smtClean="0"/>
              <a:t> collaboration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01358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Digital backend test bench planned at VECC</a:t>
            </a: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9096100" y="1907176"/>
            <a:ext cx="1933303" cy="275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DAQ workstation</a:t>
            </a: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1658982" y="2586445"/>
            <a:ext cx="1841863" cy="1998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Electronics and Detector assembly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3409404" y="3122023"/>
            <a:ext cx="2142309" cy="796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Interface board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6644638" y="2397032"/>
            <a:ext cx="2455817" cy="1881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KCU FPGA based </a:t>
            </a:r>
            <a:r>
              <a:rPr lang="en-IN" dirty="0" err="1" smtClean="0"/>
              <a:t>backen</a:t>
            </a:r>
            <a:r>
              <a:rPr lang="en-IN" dirty="0" smtClean="0"/>
              <a:t> board</a:t>
            </a:r>
            <a:endParaRPr lang="en-IN" dirty="0"/>
          </a:p>
        </p:txBody>
      </p:sp>
      <p:sp>
        <p:nvSpPr>
          <p:cNvPr id="7" name="Right Arrow 6"/>
          <p:cNvSpPr/>
          <p:nvPr/>
        </p:nvSpPr>
        <p:spPr>
          <a:xfrm>
            <a:off x="5551713" y="3317966"/>
            <a:ext cx="1092925" cy="271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0314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Status of backend component ordering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Interface board is already ordered</a:t>
            </a:r>
          </a:p>
          <a:p>
            <a:r>
              <a:rPr lang="en-IN" dirty="0" smtClean="0"/>
              <a:t>KCU board is already purchased at VECC and is available in VECC.</a:t>
            </a:r>
          </a:p>
        </p:txBody>
      </p:sp>
    </p:spTree>
    <p:extLst>
      <p:ext uri="{BB962C8B-B14F-4D97-AF65-F5344CB8AC3E}">
        <p14:creationId xmlns:p14="http://schemas.microsoft.com/office/powerpoint/2010/main" val="349484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6577" y="2376805"/>
            <a:ext cx="10515600" cy="1325563"/>
          </a:xfrm>
        </p:spPr>
        <p:txBody>
          <a:bodyPr/>
          <a:lstStyle/>
          <a:p>
            <a:pPr algn="ctr"/>
            <a:r>
              <a:rPr lang="en-IN" dirty="0" smtClean="0"/>
              <a:t>Thanks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1486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224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Status of FoCal Electronics activities at VECC</vt:lpstr>
      <vt:lpstr>Electronics requirements for FoCal</vt:lpstr>
      <vt:lpstr>Present status</vt:lpstr>
      <vt:lpstr>HGCROC FEE board layout for FoCal</vt:lpstr>
      <vt:lpstr>PowerPoint Presentation</vt:lpstr>
      <vt:lpstr>Proposed layer stack-up of the silicon Tungsten layer in FoCal</vt:lpstr>
      <vt:lpstr>Digital backend test bench planned at VECC</vt:lpstr>
      <vt:lpstr>Status of backend component ordering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FoCal Electronics activities at VECC</dc:title>
  <dc:creator>Jogender</dc:creator>
  <cp:lastModifiedBy>Jogender</cp:lastModifiedBy>
  <cp:revision>7</cp:revision>
  <dcterms:created xsi:type="dcterms:W3CDTF">2023-04-29T07:30:53Z</dcterms:created>
  <dcterms:modified xsi:type="dcterms:W3CDTF">2023-05-01T02:21:55Z</dcterms:modified>
</cp:coreProperties>
</file>