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2"/>
  </p:notesMasterIdLst>
  <p:sldIdLst>
    <p:sldId id="4756" r:id="rId3"/>
    <p:sldId id="258" r:id="rId4"/>
    <p:sldId id="259" r:id="rId5"/>
    <p:sldId id="260" r:id="rId6"/>
    <p:sldId id="288" r:id="rId7"/>
    <p:sldId id="269" r:id="rId8"/>
    <p:sldId id="257" r:id="rId9"/>
    <p:sldId id="289" r:id="rId10"/>
    <p:sldId id="267" r:id="rId11"/>
    <p:sldId id="263" r:id="rId12"/>
    <p:sldId id="268" r:id="rId13"/>
    <p:sldId id="284" r:id="rId14"/>
    <p:sldId id="285" r:id="rId15"/>
    <p:sldId id="270" r:id="rId16"/>
    <p:sldId id="293" r:id="rId17"/>
    <p:sldId id="272" r:id="rId18"/>
    <p:sldId id="294" r:id="rId19"/>
    <p:sldId id="262" r:id="rId20"/>
    <p:sldId id="295" r:id="rId21"/>
    <p:sldId id="264" r:id="rId22"/>
    <p:sldId id="296" r:id="rId23"/>
    <p:sldId id="297" r:id="rId24"/>
    <p:sldId id="298" r:id="rId25"/>
    <p:sldId id="299" r:id="rId26"/>
    <p:sldId id="416" r:id="rId27"/>
    <p:sldId id="275" r:id="rId28"/>
    <p:sldId id="276" r:id="rId29"/>
    <p:sldId id="4732" r:id="rId30"/>
    <p:sldId id="47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46"/>
  </p:normalViewPr>
  <p:slideViewPr>
    <p:cSldViewPr snapToGrid="0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7E0BF-FD9B-EE49-8C26-C33775D28D01}" type="datetimeFigureOut">
              <a:rPr lang="en-US" smtClean="0"/>
              <a:t>4/28/23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88E2E-8525-4748-89E3-58CAC903C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D84235-AF80-FA40-AF52-86F5EBD4E3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1241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A93CD-52B0-AE9F-7DF2-EAB696CFC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4FF2D1-4220-CC69-80D8-C777C9B23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BAF35-3F36-C862-6EF4-48D9B77D2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7DEBA-E1AB-7E10-D5B1-324EDF8C7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2F7F8-753C-EB29-6F1D-E91CB05AF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4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B3984-6518-1B1E-2972-E7F252E71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240AD3-B019-8CE2-3FD3-DAB0A9E6B2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53D3A-AE07-39FF-D70C-947B7033B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192A5-611F-056D-D652-4621E6EA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AFCEB-61AD-755B-BFCC-7C7AE9D69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7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D88C19-09AE-D0F3-3EF3-302B582E9B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2527F-C7DF-9EEB-B5C8-10772E2A48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0E49B-E1B2-4834-CAC0-310AC2E30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8071E-E358-D079-6984-459A9FF18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B45F-12E2-C402-DF2C-AD4CF13E3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23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764D2-A489-1A14-BD2A-FC78E86E4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8BEB01-9CBC-7D91-90C0-78250AB2C7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E7732-3207-1B42-2A75-D56D6A90C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5217-E11A-9847-A148-D37FE6A4F316}" type="datetime1">
              <a:rPr lang="en-IN" smtClean="0"/>
              <a:t>28/04/23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143C8-34BB-6CE6-FCFC-9E5E0AFB8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F8E1D-8AA7-69A1-D1C7-516615CD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83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8B8A2-6010-D152-A09E-D4FDABBC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83693-EA0D-E45E-9ABE-C71A8BAA1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98591-BB6B-A986-8D14-AEFB96C2E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6C62A-76F9-684A-A38A-0EEF7092B8CB}" type="datetime1">
              <a:rPr lang="en-IN" smtClean="0"/>
              <a:t>28/04/23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08A2E-81D5-005F-058D-7F7594E65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1B796-C7BF-4130-723B-6B53997EC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8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DE7D0-2CF1-C200-B73D-1E934B512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18462-9016-12B8-84D4-10E122BB5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A8E62-D023-4B23-168E-4A4CF4B2D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B5AC6-F09E-DA4C-8AA4-9019337434F7}" type="datetime1">
              <a:rPr lang="en-IN" smtClean="0"/>
              <a:t>28/04/23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5EA03-60E1-15A2-116F-4852EAFD8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33243-9B9E-F862-FDA1-4CE14A4AD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50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4DB2-375F-FFE4-49D4-1B9796341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17B10-6379-882E-6F95-66DB0AC79E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8DCE6-73D2-6D38-715A-670EFC94B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D779C5-A754-371E-3C35-26517B79A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40A1-C05B-E642-8AC4-39C365A8C1B5}" type="datetime1">
              <a:rPr lang="en-IN" smtClean="0"/>
              <a:t>28/04/23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E30E1-979E-2511-BEF8-7834B9124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ACCE0-8918-3AB4-93C2-0D9F2EFD0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20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E5ED2-9C34-1D53-7547-6AB06558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04714-0BCD-031F-732B-1263F8630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5CDDD-B854-E751-3686-2EE61AF5B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7A2484-DD93-CE93-3F32-2B7F3709D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7DC255-552D-D3D2-50C3-F3BD7D0BE2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9FD7A1-5752-A917-96C0-64B365B4A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5D686-D742-E942-A434-42F666F82837}" type="datetime1">
              <a:rPr lang="en-IN" smtClean="0"/>
              <a:t>28/04/23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4999DE-092C-5299-B319-7942B4A7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ED17C5-6D31-CD15-2D7D-F5AA28EB3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60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109E9-33BE-B888-4A40-87AD2752B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75DAE-B2E7-83F9-A579-618DF9432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A34-91E9-494E-97B6-71342028CA5F}" type="datetime1">
              <a:rPr lang="en-IN" smtClean="0"/>
              <a:t>28/04/23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DC8181-6DB8-749B-D2C8-61AD48CB7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5B20F1-C885-4C58-AE2C-027386959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9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E7D6E6-E3A5-98BF-DA5E-1BADBCFBF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8B03-277A-4746-9612-3F628B624E73}" type="datetime1">
              <a:rPr lang="en-IN" smtClean="0"/>
              <a:t>28/04/23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288DE4-304D-1C5E-6266-C4C218AE0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E24DA-F7E7-B8B2-FFE1-C61222A9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661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26701-96CB-A1EA-C23B-F054E27C7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83F46-8822-7768-BF14-3207730E1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1CEFF2-7FFC-3D75-6B5A-D0750CD04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BEE45-694C-D1CE-33C0-BBDCD6B8D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D5F7A-0346-AB43-BD23-FAFBB89D3148}" type="datetime1">
              <a:rPr lang="en-IN" smtClean="0"/>
              <a:t>28/04/23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FC8865-733E-CD94-5945-ACA55B14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D610A-6054-99B0-B1FF-C45489A70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92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22EE7-7A99-BCB5-1F79-54E660C7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CC016-6FB9-151F-B954-EE1ABE99B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E4D3E-1BF1-075C-11C5-B7131A8D4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D62B6-DBE4-FB9A-25F3-4C086DA1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4C1F2-E11A-6524-CFB3-B473AC034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64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78AA0-68B1-48B2-2038-0845431A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EE93DA-2E33-041C-08A7-CDD8326F3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6C4CB-1CC1-FD56-A048-44A75627A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34F25-BA16-2E44-B7D1-C854C34D1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0818-F4F7-2245-891D-2ADF882D0904}" type="datetime1">
              <a:rPr lang="en-IN" smtClean="0"/>
              <a:t>28/04/23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FDDC1E-5311-862A-474F-55A1174D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18728-A767-D2FC-1D59-3057A8B0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05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F32B5-2952-7C73-A7DC-8CA8C0F8C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2873B9-AEB7-3E8E-0224-512E75B26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12DA4-635E-E9F8-79A0-04F89AE9A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0636-C195-A54E-8315-ECE3A02E1F7A}" type="datetime1">
              <a:rPr lang="en-IN" smtClean="0"/>
              <a:t>28/04/23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D373A-91EF-9120-1150-0B1B8C93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8A719-A6C3-CAB2-D772-95F099752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025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C03B11-B506-7009-D3DB-3AF635993B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96EC6B-88F6-20F2-E24C-DDA8D398F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F2870-47D1-EE4D-1EC3-DA2012079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FEF8-2DB5-5D4C-A68A-79BDF599570A}" type="datetime1">
              <a:rPr lang="en-IN" smtClean="0"/>
              <a:t>28/04/23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2EDC7-3266-5F65-268B-1F4A3F759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8D895-074C-B5A5-3737-F391E7072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C18C6-9CC1-2287-71A8-B9C4E82F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F2247A-3759-9E02-330B-7D4B303EB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C46DA-1520-4222-1242-DB498EA49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21B84-15D9-CBE7-7CFE-C73712B7E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70D15-CFFB-6ECB-C772-EBAEC55B3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5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73D4-35D4-F0C7-1565-D96F64F66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463EE-258D-E1E9-ED7B-7B877C1BF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32DD0B-CFC5-6F0D-BE61-34043FAD3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1CF76-5E91-9F19-F840-7A3B1795F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6F2AC-368A-1540-B046-F1124BEA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7B62C-48DC-90EE-F130-8C20D376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31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229E3-BA57-F78A-738A-7187416DB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32C4C-4456-A9DC-A51F-35AC8EBCB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56A4A-E4AC-6781-684B-68EAA4932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F5ABA4-F737-B158-3270-B1D04D084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25A96E-9D21-72BC-CDFD-B585EA9606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7EC1D8-C6EC-C6FF-9CDC-9B5B5C82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2D7202-EFDF-3EED-5881-29D96486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2048CA-AEB6-9F1F-9CB4-B1AA1B23A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2F388-C54A-7068-9AED-1834D6AF8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880A2E-C1DA-92F8-F4FF-D5D8BBA8F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7B81D-A060-A382-E4E3-57DFE6854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465E0-D4B9-BFE5-1072-1AA354CD5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2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4B0704-7E0A-C3FD-45AE-14953D5D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36DCBB-CD95-B5D5-05A6-D091B92C2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7D4CB-A327-18B7-4200-2A9F36BF8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9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A04ED-852E-E460-779C-5FD5CA2B8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1D6CE-A87C-CA13-76FA-1055A4FA1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51FF8-E3FE-4B62-87FC-0AEC2CD37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947C0-77B0-6EE9-EDFD-447B6F4B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F15DD-826A-EA50-E85B-626556514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A2F667-8834-7450-F383-9BD022F23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9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E220F-1951-A973-02EB-E4C489CC0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B195DA-AA4A-3EE9-36BD-D930F2C5F2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09C5D-6568-B4A6-F2D1-A2F266304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1300FE-4BED-0176-CE76-08B312B0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497D6-AF3F-8465-B95E-6D28DF44A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09D16-4D7B-49DC-0659-8229B8F0C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9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712665-7653-3F69-94E1-4D3AB6CDA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EB4E01-6498-0711-11DA-78A65EF7B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E6C8B-22BF-060C-2C42-7FFA3244A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9995F-56E2-E743-88DF-24F3A2472DFB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795AA-1451-E120-8197-23682530B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CC6F-45A9-F01F-A47E-DE7418F1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68BF3-4616-874A-A435-44DCB81A3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5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C95856-ABBD-580D-428B-9F2BEE138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28F7C-26BE-C71D-CE64-1D84D8CF4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1814E-ED57-D9AE-808B-442F704FB9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9E325-6CC5-1D48-962C-49A70AE3C54D}" type="datetime1">
              <a:rPr lang="en-IN" smtClean="0"/>
              <a:t>28/04/23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160B-C535-6EBF-29AD-9630478ED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48DDF-0AEE-EDE4-3E36-88EC0C897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31163-6FC7-F742-B54D-A0DB4F8CB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4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microsoft.com/office/2007/relationships/hdphoto" Target="../media/hdphoto1.wdp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59.emf"/><Relationship Id="rId7" Type="http://schemas.openxmlformats.org/officeDocument/2006/relationships/image" Target="../media/image490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2.emf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pdg.lbl.gov/2022/html/authors_2022.html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Relationship Id="rId9" Type="http://schemas.openxmlformats.org/officeDocument/2006/relationships/hyperlink" Target="https://academic.oup.com/ptep/article/2022/8/083C01/6651666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143133-CB8E-5181-8B30-B80F90318DC6}"/>
              </a:ext>
            </a:extLst>
          </p:cNvPr>
          <p:cNvSpPr txBox="1"/>
          <p:nvPr/>
        </p:nvSpPr>
        <p:spPr>
          <a:xfrm>
            <a:off x="222237" y="4682681"/>
            <a:ext cx="3206763" cy="570646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A journey through QCD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074145-9AA5-E2BD-13D4-D8829D6B65DB}"/>
              </a:ext>
            </a:extLst>
          </p:cNvPr>
          <p:cNvSpPr/>
          <p:nvPr/>
        </p:nvSpPr>
        <p:spPr>
          <a:xfrm>
            <a:off x="6928175" y="4544088"/>
            <a:ext cx="5000172" cy="68198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The present and future of QCD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arXiv:2303.02579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41FB2D-83F8-6EBB-EC23-7F0618CED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4" y="5490971"/>
            <a:ext cx="6962072" cy="11592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3100" kern="1200" dirty="0">
                <a:solidFill>
                  <a:srgbClr val="FFFFFF"/>
                </a:solidFill>
                <a:latin typeface="Bookman Old Style" panose="02050604050505020204" pitchFamily="18" charset="0"/>
              </a:rPr>
              <a:t>Phase structure and properties of QCD matter produced in relativistic heavy-ion collisions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261604-6E71-F3AA-BA59-6A976B713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6522" y="5633765"/>
            <a:ext cx="3408555" cy="8736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kern="1200" dirty="0" err="1">
                <a:solidFill>
                  <a:srgbClr val="FFFFFF"/>
                </a:solidFill>
                <a:latin typeface="Bookman Old Style" panose="02050604050505020204" pitchFamily="18" charset="0"/>
              </a:rPr>
              <a:t>Bedanga</a:t>
            </a:r>
            <a:r>
              <a:rPr lang="en-US" kern="1200" dirty="0">
                <a:solidFill>
                  <a:srgbClr val="FFFFFF"/>
                </a:solidFill>
                <a:latin typeface="Bookman Old Style" panose="02050604050505020204" pitchFamily="18" charset="0"/>
              </a:rPr>
              <a:t> Mohanty (NISER)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1278E-256D-7278-92F5-073BC201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12CC74-9916-3410-1D55-D8679F1B4D89}"/>
              </a:ext>
            </a:extLst>
          </p:cNvPr>
          <p:cNvSpPr txBox="1"/>
          <p:nvPr/>
        </p:nvSpPr>
        <p:spPr>
          <a:xfrm>
            <a:off x="847545" y="4968004"/>
            <a:ext cx="19561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ALICE: arXiv:2211.04384 </a:t>
            </a: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92BBD75C-189F-501B-57E0-1681A5754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980" y="417513"/>
            <a:ext cx="4834171" cy="37343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B7C4A0-8AFE-0C47-4EFA-8F77B0FC6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37" y="207829"/>
            <a:ext cx="3097343" cy="43870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7FBA17-79FA-AC34-0D5E-91B0AFF92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2849" y="207828"/>
            <a:ext cx="3179623" cy="4237209"/>
          </a:xfrm>
          <a:prstGeom prst="rect">
            <a:avLst/>
          </a:prstGeom>
          <a:ln>
            <a:solidFill>
              <a:srgbClr val="C0504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4285C6-E63F-D58F-5F33-2D837473408A}"/>
              </a:ext>
            </a:extLst>
          </p:cNvPr>
          <p:cNvSpPr txBox="1"/>
          <p:nvPr/>
        </p:nvSpPr>
        <p:spPr>
          <a:xfrm>
            <a:off x="3651239" y="4539933"/>
            <a:ext cx="3206763" cy="68198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SN0598 : Studying the Phase Diagram of QCD Matter at RHIC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254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FD4605-DE4B-1F3A-C725-F25C6C0A5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60" y="831947"/>
            <a:ext cx="5803315" cy="53939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B5CF2F-F492-073B-61D1-75AD545F4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938" y="582358"/>
            <a:ext cx="5510882" cy="48402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9CF936-6654-8382-ABA6-3D7A11EF76D8}"/>
              </a:ext>
            </a:extLst>
          </p:cNvPr>
          <p:cNvSpPr txBox="1"/>
          <p:nvPr/>
        </p:nvSpPr>
        <p:spPr>
          <a:xfrm>
            <a:off x="1123122" y="12977"/>
            <a:ext cx="10525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Bookman Old Style" panose="02050604050505020204" pitchFamily="18" charset="0"/>
              </a:rPr>
              <a:t>Finite duration between chemical and kinetic freeze-out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F41C0-3EC1-021A-6E1A-B78E9217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10</a:t>
            </a:fld>
            <a:endParaRPr lang="en-US" sz="2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5F31BC-E0AB-22B1-11D7-DCCA2D69EFD7}"/>
              </a:ext>
            </a:extLst>
          </p:cNvPr>
          <p:cNvSpPr txBox="1"/>
          <p:nvPr/>
        </p:nvSpPr>
        <p:spPr>
          <a:xfrm>
            <a:off x="6385875" y="5468764"/>
            <a:ext cx="5510882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Evidence of </a:t>
            </a:r>
            <a:r>
              <a:rPr lang="en-US" dirty="0" err="1">
                <a:latin typeface="Bookman Old Style" panose="02050604050505020204" pitchFamily="18" charset="0"/>
              </a:rPr>
              <a:t>rescattering</a:t>
            </a:r>
            <a:r>
              <a:rPr lang="en-US" dirty="0">
                <a:latin typeface="Bookman Old Style" panose="02050604050505020204" pitchFamily="18" charset="0"/>
              </a:rPr>
              <a:t> in hadronic phase.</a:t>
            </a:r>
          </a:p>
          <a:p>
            <a:r>
              <a:rPr lang="en-US" dirty="0">
                <a:latin typeface="Bookman Old Style" panose="02050604050505020204" pitchFamily="18" charset="0"/>
              </a:rPr>
              <a:t>Lower limit on duration ~ 10 </a:t>
            </a:r>
            <a:r>
              <a:rPr lang="en-US" dirty="0" err="1">
                <a:latin typeface="Bookman Old Style" panose="02050604050505020204" pitchFamily="18" charset="0"/>
              </a:rPr>
              <a:t>fm</a:t>
            </a:r>
            <a:r>
              <a:rPr lang="en-US" dirty="0">
                <a:latin typeface="Bookman Old Style" panose="02050604050505020204" pitchFamily="18" charset="0"/>
              </a:rPr>
              <a:t>/c for central collisions.</a:t>
            </a:r>
          </a:p>
        </p:txBody>
      </p:sp>
      <p:pic>
        <p:nvPicPr>
          <p:cNvPr id="8" name="Picture 6" descr="Logo of the ALICE Experiment - CERN Document Server">
            <a:extLst>
              <a:ext uri="{FF2B5EF4-FFF2-40B4-BE49-F238E27FC236}">
                <a16:creationId xmlns:a16="http://schemas.microsoft.com/office/drawing/2014/main" id="{A02E80F6-E052-9B8F-A9C8-E20F18754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C01E5C-2ECB-4482-1297-77040BAA3EDB}"/>
              </a:ext>
            </a:extLst>
          </p:cNvPr>
          <p:cNvSpPr txBox="1"/>
          <p:nvPr/>
        </p:nvSpPr>
        <p:spPr>
          <a:xfrm>
            <a:off x="1380321" y="907253"/>
            <a:ext cx="1494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latin typeface="Symbol" pitchFamily="2" charset="2"/>
              </a:rPr>
              <a:t>t</a:t>
            </a:r>
            <a:r>
              <a:rPr lang="en-IN" baseline="-25000" dirty="0">
                <a:latin typeface="Symbol" pitchFamily="2" charset="2"/>
              </a:rPr>
              <a:t>r</a:t>
            </a:r>
            <a:r>
              <a:rPr lang="en-IN" dirty="0">
                <a:latin typeface="Bookman Old Style" panose="02050604050505020204" pitchFamily="18" charset="0"/>
              </a:rPr>
              <a:t>~1</a:t>
            </a:r>
            <a:r>
              <a:rPr lang="en-IN" dirty="0">
                <a:effectLst/>
                <a:latin typeface="Bookman Old Style" panose="02050604050505020204" pitchFamily="18" charset="0"/>
              </a:rPr>
              <a:t>.3 </a:t>
            </a:r>
            <a:r>
              <a:rPr lang="en-IN" dirty="0" err="1">
                <a:effectLst/>
                <a:latin typeface="Bookman Old Style" panose="02050604050505020204" pitchFamily="18" charset="0"/>
              </a:rPr>
              <a:t>fm</a:t>
            </a:r>
            <a:r>
              <a:rPr lang="en-IN" dirty="0">
                <a:effectLst/>
                <a:latin typeface="Bookman Old Style" panose="02050604050505020204" pitchFamily="18" charset="0"/>
              </a:rPr>
              <a:t>/c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8421BD-5850-DB64-AE15-B8AA8F2D1F56}"/>
              </a:ext>
            </a:extLst>
          </p:cNvPr>
          <p:cNvSpPr txBox="1"/>
          <p:nvPr/>
        </p:nvSpPr>
        <p:spPr>
          <a:xfrm>
            <a:off x="1461169" y="2954980"/>
            <a:ext cx="1816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 err="1">
                <a:latin typeface="Symbol" pitchFamily="2" charset="2"/>
              </a:rPr>
              <a:t>t</a:t>
            </a:r>
            <a:r>
              <a:rPr lang="en-IN" baseline="-25000" dirty="0" err="1">
                <a:latin typeface="Symbol" pitchFamily="2" charset="2"/>
              </a:rPr>
              <a:t>K</a:t>
            </a:r>
            <a:r>
              <a:rPr lang="en-IN" baseline="-25000" dirty="0">
                <a:latin typeface="Symbol" pitchFamily="2" charset="2"/>
              </a:rPr>
              <a:t>*</a:t>
            </a:r>
            <a:r>
              <a:rPr lang="en-IN" dirty="0">
                <a:latin typeface="Bookman Old Style" panose="02050604050505020204" pitchFamily="18" charset="0"/>
              </a:rPr>
              <a:t>~4.16</a:t>
            </a:r>
            <a:r>
              <a:rPr lang="en-IN" dirty="0">
                <a:effectLst/>
                <a:latin typeface="Bookman Old Style" panose="02050604050505020204" pitchFamily="18" charset="0"/>
              </a:rPr>
              <a:t> </a:t>
            </a:r>
            <a:r>
              <a:rPr lang="en-IN" dirty="0" err="1">
                <a:effectLst/>
                <a:latin typeface="Bookman Old Style" panose="02050604050505020204" pitchFamily="18" charset="0"/>
              </a:rPr>
              <a:t>fm</a:t>
            </a:r>
            <a:r>
              <a:rPr lang="en-IN" dirty="0">
                <a:effectLst/>
                <a:latin typeface="Bookman Old Style" panose="02050604050505020204" pitchFamily="18" charset="0"/>
              </a:rPr>
              <a:t>/c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DEA4CA-1E7C-F080-6744-7933FC80BA0B}"/>
              </a:ext>
            </a:extLst>
          </p:cNvPr>
          <p:cNvSpPr txBox="1"/>
          <p:nvPr/>
        </p:nvSpPr>
        <p:spPr>
          <a:xfrm>
            <a:off x="1461169" y="4139838"/>
            <a:ext cx="1816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 err="1">
                <a:latin typeface="Symbol" pitchFamily="2" charset="2"/>
              </a:rPr>
              <a:t>t</a:t>
            </a:r>
            <a:r>
              <a:rPr lang="en-IN" baseline="-25000" dirty="0" err="1">
                <a:latin typeface="Symbol" pitchFamily="2" charset="2"/>
              </a:rPr>
              <a:t>L</a:t>
            </a:r>
            <a:r>
              <a:rPr lang="en-IN" baseline="-25000" dirty="0">
                <a:latin typeface="Symbol" pitchFamily="2" charset="2"/>
              </a:rPr>
              <a:t>*</a:t>
            </a:r>
            <a:r>
              <a:rPr lang="en-IN" dirty="0">
                <a:latin typeface="Bookman Old Style" panose="02050604050505020204" pitchFamily="18" charset="0"/>
              </a:rPr>
              <a:t>~12.6</a:t>
            </a:r>
            <a:r>
              <a:rPr lang="en-IN" dirty="0">
                <a:effectLst/>
                <a:latin typeface="Bookman Old Style" panose="02050604050505020204" pitchFamily="18" charset="0"/>
              </a:rPr>
              <a:t> </a:t>
            </a:r>
            <a:r>
              <a:rPr lang="en-IN" dirty="0" err="1">
                <a:effectLst/>
                <a:latin typeface="Bookman Old Style" panose="02050604050505020204" pitchFamily="18" charset="0"/>
              </a:rPr>
              <a:t>fm</a:t>
            </a:r>
            <a:r>
              <a:rPr lang="en-IN" dirty="0">
                <a:effectLst/>
                <a:latin typeface="Bookman Old Style" panose="02050604050505020204" pitchFamily="18" charset="0"/>
              </a:rPr>
              <a:t>/c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F8EEA7-C728-F44B-A0D7-9D6439EA9E1B}"/>
              </a:ext>
            </a:extLst>
          </p:cNvPr>
          <p:cNvSpPr txBox="1"/>
          <p:nvPr/>
        </p:nvSpPr>
        <p:spPr>
          <a:xfrm>
            <a:off x="1461168" y="5422603"/>
            <a:ext cx="1816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latin typeface="Symbol" pitchFamily="2" charset="2"/>
              </a:rPr>
              <a:t>t</a:t>
            </a:r>
            <a:r>
              <a:rPr lang="en-IN" baseline="-25000" dirty="0">
                <a:latin typeface="Symbol" pitchFamily="2" charset="2"/>
              </a:rPr>
              <a:t>f</a:t>
            </a:r>
            <a:r>
              <a:rPr lang="en-IN" dirty="0">
                <a:latin typeface="Bookman Old Style" panose="02050604050505020204" pitchFamily="18" charset="0"/>
              </a:rPr>
              <a:t>~46.3</a:t>
            </a:r>
            <a:r>
              <a:rPr lang="en-IN" dirty="0">
                <a:effectLst/>
                <a:latin typeface="Bookman Old Style" panose="02050604050505020204" pitchFamily="18" charset="0"/>
              </a:rPr>
              <a:t> </a:t>
            </a:r>
            <a:r>
              <a:rPr lang="en-IN" dirty="0" err="1">
                <a:effectLst/>
                <a:latin typeface="Bookman Old Style" panose="02050604050505020204" pitchFamily="18" charset="0"/>
              </a:rPr>
              <a:t>fm</a:t>
            </a:r>
            <a:r>
              <a:rPr lang="en-IN" dirty="0">
                <a:effectLst/>
                <a:latin typeface="Bookman Old Style" panose="02050604050505020204" pitchFamily="18" charset="0"/>
              </a:rPr>
              <a:t>/c</a:t>
            </a: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480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E5EC4-E224-F575-CCBD-D4F2259B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192" y="136525"/>
            <a:ext cx="10055087" cy="767935"/>
          </a:xfrm>
        </p:spPr>
        <p:txBody>
          <a:bodyPr>
            <a:noAutofit/>
          </a:bodyPr>
          <a:lstStyle/>
          <a:p>
            <a:pPr algn="ctr"/>
            <a:r>
              <a:rPr lang="en-IN" sz="28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The temperatures ranges probed by central heavy-ion collisions at the LHC derived from ALICE measurements</a:t>
            </a:r>
            <a:endParaRPr lang="en-US" sz="28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2EBF23-007F-1538-9549-273232357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248" y="815010"/>
            <a:ext cx="7603300" cy="57065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AEFB40-7AC7-126C-FA55-63CE667A1DCA}"/>
              </a:ext>
            </a:extLst>
          </p:cNvPr>
          <p:cNvSpPr txBox="1"/>
          <p:nvPr/>
        </p:nvSpPr>
        <p:spPr>
          <a:xfrm>
            <a:off x="89452" y="1284195"/>
            <a:ext cx="4701209" cy="50783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IN" dirty="0">
                <a:latin typeface="Bookman Old Style" panose="02050604050505020204" pitchFamily="18" charset="0"/>
              </a:rPr>
              <a:t>T</a:t>
            </a:r>
            <a:r>
              <a:rPr lang="en-IN" dirty="0">
                <a:effectLst/>
                <a:latin typeface="Bookman Old Style" panose="02050604050505020204" pitchFamily="18" charset="0"/>
              </a:rPr>
              <a:t>hermal direct photons T</a:t>
            </a:r>
            <a:r>
              <a:rPr lang="en-IN" baseline="-25000" dirty="0">
                <a:effectLst/>
                <a:latin typeface="Bookman Old Style" panose="02050604050505020204" pitchFamily="18" charset="0"/>
              </a:rPr>
              <a:t>eff</a:t>
            </a:r>
            <a:endParaRPr lang="en-IN" dirty="0">
              <a:effectLst/>
              <a:latin typeface="Bookman Old Style" panose="020506040505050202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IN" dirty="0">
              <a:effectLst/>
              <a:latin typeface="Bookman Old Style" panose="020506040505050202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IN" dirty="0">
                <a:latin typeface="Bookman Old Style" panose="02050604050505020204" pitchFamily="18" charset="0"/>
              </a:rPr>
              <a:t>T</a:t>
            </a:r>
            <a:r>
              <a:rPr lang="en-IN" dirty="0">
                <a:effectLst/>
                <a:latin typeface="Bookman Old Style" panose="02050604050505020204" pitchFamily="18" charset="0"/>
              </a:rPr>
              <a:t>emperatures needed to describe the relative </a:t>
            </a:r>
            <a:r>
              <a:rPr lang="en-IN" dirty="0" err="1">
                <a:effectLst/>
                <a:latin typeface="Bookman Old Style" panose="02050604050505020204" pitchFamily="18" charset="0"/>
              </a:rPr>
              <a:t>bottomonia</a:t>
            </a:r>
            <a:r>
              <a:rPr lang="en-IN" dirty="0">
                <a:effectLst/>
                <a:latin typeface="Bookman Old Style" panose="02050604050505020204" pitchFamily="18" charset="0"/>
              </a:rPr>
              <a:t> </a:t>
            </a:r>
            <a:r>
              <a:rPr lang="el-GR" dirty="0">
                <a:effectLst/>
                <a:latin typeface="Bookman Old Style" panose="02050604050505020204" pitchFamily="18" charset="0"/>
              </a:rPr>
              <a:t>Υ(2</a:t>
            </a:r>
            <a:r>
              <a:rPr lang="en-IN" dirty="0">
                <a:effectLst/>
                <a:latin typeface="Bookman Old Style" panose="02050604050505020204" pitchFamily="18" charset="0"/>
              </a:rPr>
              <a:t>S) and </a:t>
            </a:r>
            <a:r>
              <a:rPr lang="el-GR" dirty="0">
                <a:effectLst/>
                <a:latin typeface="Bookman Old Style" panose="02050604050505020204" pitchFamily="18" charset="0"/>
              </a:rPr>
              <a:t>Υ(1</a:t>
            </a:r>
            <a:r>
              <a:rPr lang="en-IN" dirty="0">
                <a:effectLst/>
                <a:latin typeface="Bookman Old Style" panose="02050604050505020204" pitchFamily="18" charset="0"/>
              </a:rPr>
              <a:t>S) yields.</a:t>
            </a:r>
          </a:p>
          <a:p>
            <a:pPr marL="342900" indent="-342900">
              <a:buFont typeface="Wingdings" pitchFamily="2" charset="2"/>
              <a:buChar char="q"/>
            </a:pPr>
            <a:endParaRPr lang="en-IN" dirty="0">
              <a:effectLst/>
              <a:latin typeface="Bookman Old Style" panose="020506040505050202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IN" dirty="0">
                <a:effectLst/>
                <a:latin typeface="Bookman Old Style" panose="02050604050505020204" pitchFamily="18" charset="0"/>
              </a:rPr>
              <a:t>The effective charged-hadron temperature obtained using a hydrodynamic model to describe ALICE spectra measurements.</a:t>
            </a:r>
            <a:endParaRPr lang="en-US" dirty="0">
              <a:latin typeface="Bookman Old Style" panose="020506040505050202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IN" dirty="0">
              <a:latin typeface="Bookman Old Style" panose="020506040505050202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IN" dirty="0">
                <a:effectLst/>
                <a:latin typeface="Bookman Old Style" panose="02050604050505020204" pitchFamily="18" charset="0"/>
              </a:rPr>
              <a:t>The chemical freeze-out temperature from a statistical model fit to particle yields.</a:t>
            </a:r>
          </a:p>
          <a:p>
            <a:pPr marL="342900" indent="-342900">
              <a:buFont typeface="Wingdings" pitchFamily="2" charset="2"/>
              <a:buChar char="q"/>
            </a:pPr>
            <a:endParaRPr lang="en-IN" dirty="0">
              <a:latin typeface="Bookman Old Style" panose="020506040505050202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dirty="0">
                <a:latin typeface="Bookman Old Style" panose="02050604050505020204" pitchFamily="18" charset="0"/>
              </a:rPr>
              <a:t>Kinetic freeze-out temperature from blast-wave fits to spectra and identified particle </a:t>
            </a:r>
            <a:r>
              <a:rPr lang="en-US" dirty="0" err="1">
                <a:latin typeface="Bookman Old Style" panose="02050604050505020204" pitchFamily="18" charset="0"/>
              </a:rPr>
              <a:t>v</a:t>
            </a:r>
            <a:r>
              <a:rPr lang="en-US" baseline="-25000" dirty="0" err="1">
                <a:latin typeface="Bookman Old Style" panose="02050604050505020204" pitchFamily="18" charset="0"/>
              </a:rPr>
              <a:t>n</a:t>
            </a:r>
            <a:r>
              <a:rPr lang="en-US" dirty="0">
                <a:latin typeface="Bookman Old Style" panose="02050604050505020204" pitchFamily="18" charset="0"/>
              </a:rPr>
              <a:t> measurements.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1071C-4E50-E8F4-981C-913640F9B49B}"/>
              </a:ext>
            </a:extLst>
          </p:cNvPr>
          <p:cNvSpPr txBox="1"/>
          <p:nvPr/>
        </p:nvSpPr>
        <p:spPr>
          <a:xfrm>
            <a:off x="8685843" y="2442507"/>
            <a:ext cx="30314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dirty="0">
                <a:effectLst/>
                <a:latin typeface="Bookman Old Style" panose="02050604050505020204" pitchFamily="18" charset="0"/>
              </a:rPr>
              <a:t>Earliest times, which correspond to</a:t>
            </a:r>
            <a:br>
              <a:rPr lang="en-IN" sz="1200" dirty="0">
                <a:latin typeface="Bookman Old Style" panose="02050604050505020204" pitchFamily="18" charset="0"/>
              </a:rPr>
            </a:br>
            <a:r>
              <a:rPr lang="en-IN" sz="1200" dirty="0">
                <a:effectLst/>
                <a:latin typeface="Bookman Old Style" panose="02050604050505020204" pitchFamily="18" charset="0"/>
              </a:rPr>
              <a:t>the highest temperatures of the QGP, the temperatures obtained in Pb–Pb collisions are ∼ 0.8 GeV, that is roughly five times higher than the pseudocritical QGP transition temperature predicted by lattice QCD,</a:t>
            </a:r>
            <a:br>
              <a:rPr lang="en-IN" sz="1200" dirty="0">
                <a:latin typeface="Bookman Old Style" panose="02050604050505020204" pitchFamily="18" charset="0"/>
              </a:rPr>
            </a:br>
            <a:r>
              <a:rPr lang="en-IN" sz="1200" dirty="0" err="1">
                <a:effectLst/>
                <a:latin typeface="Bookman Old Style" panose="02050604050505020204" pitchFamily="18" charset="0"/>
              </a:rPr>
              <a:t>Tpc</a:t>
            </a:r>
            <a:r>
              <a:rPr lang="en-IN" sz="1200" dirty="0">
                <a:effectLst/>
                <a:latin typeface="Bookman Old Style" panose="02050604050505020204" pitchFamily="18" charset="0"/>
              </a:rPr>
              <a:t> ≈ 0.155 GeV</a:t>
            </a:r>
            <a:endParaRPr lang="en-US" sz="1200" dirty="0">
              <a:latin typeface="Bookman Old Style" panose="02050604050505020204" pitchFamily="18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F0B8F8C-63D8-2FB2-CAC3-BE40077E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11</a:t>
            </a:fld>
            <a:endParaRPr lang="en-US" sz="2000" b="1" dirty="0"/>
          </a:p>
        </p:txBody>
      </p:sp>
      <p:pic>
        <p:nvPicPr>
          <p:cNvPr id="14" name="Picture 6" descr="Logo of the ALICE Experiment - CERN Document Server">
            <a:extLst>
              <a:ext uri="{FF2B5EF4-FFF2-40B4-BE49-F238E27FC236}">
                <a16:creationId xmlns:a16="http://schemas.microsoft.com/office/drawing/2014/main" id="{38D73F49-4678-C8C3-FAAE-390A93F3C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985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8781E-B7E3-4317-1EDE-41099BB06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357" y="315429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Transport properties of QGP</a:t>
            </a:r>
            <a:b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(using ALICE data)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B5CF3-5166-ED57-7C05-E99076119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939" y="2123799"/>
            <a:ext cx="5165035" cy="3839679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>
                <a:latin typeface="Bookman Old Style" panose="02050604050505020204" pitchFamily="18" charset="0"/>
              </a:rPr>
              <a:t>Shear viscosity</a:t>
            </a:r>
          </a:p>
          <a:p>
            <a:pPr>
              <a:buFont typeface="Wingdings" pitchFamily="2" charset="2"/>
              <a:buChar char="q"/>
            </a:pPr>
            <a:endParaRPr lang="en-US" dirty="0"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Bookman Old Style" panose="02050604050505020204" pitchFamily="18" charset="0"/>
              </a:rPr>
              <a:t>Bulk viscosity</a:t>
            </a:r>
          </a:p>
          <a:p>
            <a:pPr>
              <a:buFont typeface="Wingdings" pitchFamily="2" charset="2"/>
              <a:buChar char="q"/>
            </a:pPr>
            <a:endParaRPr lang="en-US" dirty="0"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Bookman Old Style" panose="02050604050505020204" pitchFamily="18" charset="0"/>
              </a:rPr>
              <a:t>Diffusion coefficient</a:t>
            </a:r>
          </a:p>
          <a:p>
            <a:pPr>
              <a:buFont typeface="Wingdings" pitchFamily="2" charset="2"/>
              <a:buChar char="q"/>
            </a:pPr>
            <a:endParaRPr lang="en-US" dirty="0"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Bookman Old Style" panose="02050604050505020204" pitchFamily="18" charset="0"/>
              </a:rPr>
              <a:t>Jet transport coefficient </a:t>
            </a:r>
          </a:p>
          <a:p>
            <a:pPr>
              <a:buFont typeface="Wingdings" pitchFamily="2" charset="2"/>
              <a:buChar char="q"/>
            </a:pPr>
            <a:endParaRPr lang="en-US" dirty="0"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dirty="0"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BD42B-20A3-9DCD-2545-1371E2CD1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12</a:t>
            </a:fld>
            <a:endParaRPr lang="en-US" sz="2000" b="1" dirty="0"/>
          </a:p>
        </p:txBody>
      </p:sp>
      <p:pic>
        <p:nvPicPr>
          <p:cNvPr id="6" name="Picture 6" descr="Logo of the ALICE Experiment - CERN Document Server">
            <a:extLst>
              <a:ext uri="{FF2B5EF4-FFF2-40B4-BE49-F238E27FC236}">
                <a16:creationId xmlns:a16="http://schemas.microsoft.com/office/drawing/2014/main" id="{A28DA5EA-ACC7-36FA-7BD0-928B4B8C7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359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35D05-219A-1A19-32E1-46D5FA9B1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48" y="41588"/>
            <a:ext cx="12103652" cy="55201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  <a:latin typeface="Bookman Old Style" panose="02050604050505020204" pitchFamily="18" charset="0"/>
              </a:rPr>
              <a:t>Theory vs. ALICE data</a:t>
            </a:r>
          </a:p>
        </p:txBody>
      </p:sp>
      <p:pic>
        <p:nvPicPr>
          <p:cNvPr id="3074" name="Picture 2" descr="Figure 11">
            <a:extLst>
              <a:ext uri="{FF2B5EF4-FFF2-40B4-BE49-F238E27FC236}">
                <a16:creationId xmlns:a16="http://schemas.microsoft.com/office/drawing/2014/main" id="{64DF392B-8C2F-CADB-E528-7B0DCD03E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1" y="627056"/>
            <a:ext cx="3750592" cy="87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igure 12">
            <a:extLst>
              <a:ext uri="{FF2B5EF4-FFF2-40B4-BE49-F238E27FC236}">
                <a16:creationId xmlns:a16="http://schemas.microsoft.com/office/drawing/2014/main" id="{1DA4906F-2D8A-242D-FF60-5EC9B1AF9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4" y="1624111"/>
            <a:ext cx="3757553" cy="147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FD538C-718E-FD2E-3CDD-79DD4ADF6237}"/>
              </a:ext>
            </a:extLst>
          </p:cNvPr>
          <p:cNvSpPr txBox="1"/>
          <p:nvPr/>
        </p:nvSpPr>
        <p:spPr>
          <a:xfrm>
            <a:off x="695945" y="399786"/>
            <a:ext cx="31957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dirty="0">
                <a:latin typeface="Bookman Old Style" panose="02050604050505020204" pitchFamily="18" charset="0"/>
              </a:rPr>
              <a:t>Phys. Rev. C 98, 064901 (2018)</a:t>
            </a:r>
          </a:p>
        </p:txBody>
      </p:sp>
      <p:pic>
        <p:nvPicPr>
          <p:cNvPr id="3078" name="Picture 6" descr="Fig. 4">
            <a:extLst>
              <a:ext uri="{FF2B5EF4-FFF2-40B4-BE49-F238E27FC236}">
                <a16:creationId xmlns:a16="http://schemas.microsoft.com/office/drawing/2014/main" id="{A8B5E84E-62D1-856D-16DD-06CB85138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427" y="722792"/>
            <a:ext cx="3266161" cy="249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0692F3-D250-FEC4-C408-6E0AAE7676DA}"/>
              </a:ext>
            </a:extLst>
          </p:cNvPr>
          <p:cNvSpPr txBox="1"/>
          <p:nvPr/>
        </p:nvSpPr>
        <p:spPr>
          <a:xfrm>
            <a:off x="9044195" y="223056"/>
            <a:ext cx="30243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i="1" dirty="0">
                <a:latin typeface="Bookman Old Style" panose="02050604050505020204" pitchFamily="18" charset="0"/>
              </a:rPr>
              <a:t>Nature Physics</a:t>
            </a:r>
            <a:r>
              <a:rPr lang="en-IN" sz="1200" dirty="0">
                <a:latin typeface="Bookman Old Style" panose="02050604050505020204" pitchFamily="18" charset="0"/>
              </a:rPr>
              <a:t> 15, pages 1113–1117 (2019)</a:t>
            </a:r>
            <a:endParaRPr lang="en-US" sz="1200" dirty="0">
              <a:latin typeface="Bookman Old Style" panose="02050604050505020204" pitchFamily="18" charset="0"/>
            </a:endParaRPr>
          </a:p>
        </p:txBody>
      </p:sp>
      <p:pic>
        <p:nvPicPr>
          <p:cNvPr id="3080" name="Picture 8" descr="Figure 15">
            <a:extLst>
              <a:ext uri="{FF2B5EF4-FFF2-40B4-BE49-F238E27FC236}">
                <a16:creationId xmlns:a16="http://schemas.microsoft.com/office/drawing/2014/main" id="{97B7FDCC-B521-D235-0CCB-963C4105A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1" y="3366522"/>
            <a:ext cx="4036391" cy="15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DFAC44-F0E3-20BB-D2EC-A50693A067DD}"/>
              </a:ext>
            </a:extLst>
          </p:cNvPr>
          <p:cNvSpPr txBox="1"/>
          <p:nvPr/>
        </p:nvSpPr>
        <p:spPr>
          <a:xfrm>
            <a:off x="2262221" y="3083344"/>
            <a:ext cx="25633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dirty="0">
                <a:latin typeface="Bookman Old Style" panose="02050604050505020204" pitchFamily="18" charset="0"/>
              </a:rPr>
              <a:t>Phys. Rev. C 93, 024907 (2016)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962009-5B3B-A459-B02F-4AAC75C27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843" y="3398209"/>
            <a:ext cx="3168189" cy="241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B2701C-AB97-C8B3-AFA7-56015A922493}"/>
              </a:ext>
            </a:extLst>
          </p:cNvPr>
          <p:cNvSpPr txBox="1"/>
          <p:nvPr/>
        </p:nvSpPr>
        <p:spPr>
          <a:xfrm>
            <a:off x="8716994" y="5964102"/>
            <a:ext cx="34170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dirty="0">
                <a:latin typeface="Bookman Old Style" panose="02050604050505020204" pitchFamily="18" charset="0"/>
              </a:rPr>
              <a:t>Physics Letters B 816, 136251 (2021)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DC17A-73C1-0F48-EF38-038EF8F3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13</a:t>
            </a:fld>
            <a:endParaRPr lang="en-US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1E9E86-23DF-0134-FE8D-181B24D5F6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5896" y="755398"/>
            <a:ext cx="4120207" cy="19910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325895-BB2A-3BFE-2590-72C6B6B5BE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6122" y="2908264"/>
            <a:ext cx="3103277" cy="34480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4C8143-48B3-7C6B-FB5F-EDF96B54C8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200" y="4986777"/>
            <a:ext cx="2147211" cy="184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91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84952-DE01-E1FD-6C88-35638CA8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382" y="30146"/>
            <a:ext cx="5301138" cy="123941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Transport properties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0791A3-E7F5-2D67-635A-E890FD37D100}"/>
              </a:ext>
            </a:extLst>
          </p:cNvPr>
          <p:cNvGrpSpPr/>
          <p:nvPr/>
        </p:nvGrpSpPr>
        <p:grpSpPr>
          <a:xfrm>
            <a:off x="0" y="1239377"/>
            <a:ext cx="5776910" cy="5193079"/>
            <a:chOff x="0" y="1239377"/>
            <a:chExt cx="5776910" cy="51930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17D93CF-8F41-35B6-E7DC-B3D827BFD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39377"/>
              <a:ext cx="5776910" cy="433581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5ECB38-9130-D67C-10ED-B95A1FC0CC2F}"/>
                </a:ext>
              </a:extLst>
            </p:cNvPr>
            <p:cNvSpPr txBox="1"/>
            <p:nvPr/>
          </p:nvSpPr>
          <p:spPr>
            <a:xfrm>
              <a:off x="45276" y="5693792"/>
              <a:ext cx="2879831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IN" sz="1400" dirty="0">
                  <a:effectLst/>
                  <a:latin typeface="Bookman Old Style" panose="02050604050505020204" pitchFamily="18" charset="0"/>
                </a:rPr>
                <a:t>Using measurements of anisotropic flow and spectra by ALICE </a:t>
              </a:r>
              <a:endParaRPr lang="en-US" sz="1400" dirty="0"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D3B7984-888A-507D-C959-297CA0CA512C}"/>
              </a:ext>
            </a:extLst>
          </p:cNvPr>
          <p:cNvGrpSpPr/>
          <p:nvPr/>
        </p:nvGrpSpPr>
        <p:grpSpPr>
          <a:xfrm>
            <a:off x="5628653" y="86146"/>
            <a:ext cx="6447659" cy="3521196"/>
            <a:chOff x="5628653" y="86146"/>
            <a:chExt cx="6447659" cy="35211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2279C9F-AC21-539A-AEDE-6EB9FF2BF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84776" y="86146"/>
              <a:ext cx="4691536" cy="352119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9A590B-B657-0CEE-997D-173F024731A5}"/>
                </a:ext>
              </a:extLst>
            </p:cNvPr>
            <p:cNvSpPr txBox="1"/>
            <p:nvPr/>
          </p:nvSpPr>
          <p:spPr>
            <a:xfrm>
              <a:off x="5628653" y="2545923"/>
              <a:ext cx="2256182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IN" sz="1400" dirty="0">
                  <a:latin typeface="Bookman Old Style" panose="02050604050505020204" pitchFamily="18" charset="0"/>
                </a:rPr>
                <a:t>Using the </a:t>
              </a:r>
              <a:r>
                <a:rPr lang="en-IN" sz="1400" dirty="0">
                  <a:effectLst/>
                  <a:latin typeface="Bookman Old Style" panose="02050604050505020204" pitchFamily="18" charset="0"/>
                </a:rPr>
                <a:t>D-meson </a:t>
              </a:r>
              <a:r>
                <a:rPr lang="en-IN" sz="1400" i="1" dirty="0">
                  <a:effectLst/>
                  <a:latin typeface="Bookman Old Style" panose="02050604050505020204" pitchFamily="18" charset="0"/>
                </a:rPr>
                <a:t>v</a:t>
              </a:r>
              <a:r>
                <a:rPr lang="en-IN" sz="1400" baseline="-25000" dirty="0">
                  <a:effectLst/>
                  <a:latin typeface="Bookman Old Style" panose="02050604050505020204" pitchFamily="18" charset="0"/>
                </a:rPr>
                <a:t>2</a:t>
              </a:r>
              <a:r>
                <a:rPr lang="en-IN" sz="1400" dirty="0">
                  <a:effectLst/>
                  <a:latin typeface="Bookman Old Style" panose="02050604050505020204" pitchFamily="18" charset="0"/>
                </a:rPr>
                <a:t> and </a:t>
              </a:r>
              <a:r>
                <a:rPr lang="en-IN" sz="1400" i="1" dirty="0">
                  <a:effectLst/>
                  <a:latin typeface="Bookman Old Style" panose="02050604050505020204" pitchFamily="18" charset="0"/>
                </a:rPr>
                <a:t>R</a:t>
              </a:r>
              <a:r>
                <a:rPr lang="en-IN" sz="1400" baseline="-25000" dirty="0">
                  <a:effectLst/>
                  <a:latin typeface="Bookman Old Style" panose="02050604050505020204" pitchFamily="18" charset="0"/>
                </a:rPr>
                <a:t>AA</a:t>
              </a:r>
              <a:r>
                <a:rPr lang="en-IN" sz="1400" dirty="0">
                  <a:effectLst/>
                  <a:latin typeface="Bookman Old Style" panose="02050604050505020204" pitchFamily="18" charset="0"/>
                </a:rPr>
                <a:t> measurements</a:t>
              </a:r>
              <a:endParaRPr lang="en-US" sz="1400" dirty="0"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42B6779-E072-C964-82F5-4FE0C9B2E1E7}"/>
              </a:ext>
            </a:extLst>
          </p:cNvPr>
          <p:cNvGrpSpPr/>
          <p:nvPr/>
        </p:nvGrpSpPr>
        <p:grpSpPr>
          <a:xfrm>
            <a:off x="5387667" y="3663342"/>
            <a:ext cx="6536039" cy="2893342"/>
            <a:chOff x="5224192" y="3659705"/>
            <a:chExt cx="6536039" cy="289334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9326C56-0179-870D-4B73-7E4FD45C2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05230" y="3659705"/>
              <a:ext cx="3855001" cy="289334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B28B7C-AEEE-0EF3-68FD-20F9821B45C5}"/>
                </a:ext>
              </a:extLst>
            </p:cNvPr>
            <p:cNvSpPr txBox="1"/>
            <p:nvPr/>
          </p:nvSpPr>
          <p:spPr>
            <a:xfrm>
              <a:off x="5224192" y="5049369"/>
              <a:ext cx="2775501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IN" sz="1400" dirty="0">
                  <a:effectLst/>
                  <a:latin typeface="Bookman Old Style" panose="02050604050505020204" pitchFamily="18" charset="0"/>
                </a:rPr>
                <a:t>Usin</a:t>
              </a:r>
              <a:r>
                <a:rPr lang="en-IN" sz="1400" dirty="0">
                  <a:latin typeface="Bookman Old Style" panose="02050604050505020204" pitchFamily="18" charset="0"/>
                </a:rPr>
                <a:t>g </a:t>
              </a:r>
              <a:r>
                <a:rPr lang="en-IN" sz="1400" i="1" dirty="0">
                  <a:effectLst/>
                  <a:latin typeface="Bookman Old Style" panose="02050604050505020204" pitchFamily="18" charset="0"/>
                </a:rPr>
                <a:t>R</a:t>
              </a:r>
              <a:r>
                <a:rPr lang="en-IN" sz="1400" baseline="-25000" dirty="0">
                  <a:effectLst/>
                  <a:latin typeface="Bookman Old Style" panose="02050604050505020204" pitchFamily="18" charset="0"/>
                </a:rPr>
                <a:t>AA</a:t>
              </a:r>
              <a:r>
                <a:rPr lang="en-IN" sz="1400" dirty="0">
                  <a:effectLst/>
                  <a:latin typeface="Bookman Old Style" panose="02050604050505020204" pitchFamily="18" charset="0"/>
                </a:rPr>
                <a:t> and </a:t>
              </a:r>
              <a:r>
                <a:rPr lang="en-IN" sz="1400" i="1" dirty="0" err="1">
                  <a:effectLst/>
                  <a:latin typeface="Bookman Old Style" panose="02050604050505020204" pitchFamily="18" charset="0"/>
                </a:rPr>
                <a:t>v</a:t>
              </a:r>
              <a:r>
                <a:rPr lang="en-IN" sz="1400" baseline="-25000" dirty="0" err="1">
                  <a:effectLst/>
                  <a:latin typeface="Bookman Old Style" panose="02050604050505020204" pitchFamily="18" charset="0"/>
                </a:rPr>
                <a:t>n</a:t>
              </a:r>
              <a:r>
                <a:rPr lang="en-IN" sz="1400" dirty="0">
                  <a:effectLst/>
                  <a:latin typeface="Bookman Old Style" panose="02050604050505020204" pitchFamily="18" charset="0"/>
                </a:rPr>
                <a:t> for light and charmed hadrons at high-</a:t>
              </a:r>
              <a:r>
                <a:rPr lang="en-IN" sz="1400" i="1" dirty="0" err="1">
                  <a:effectLst/>
                  <a:latin typeface="Bookman Old Style" panose="02050604050505020204" pitchFamily="18" charset="0"/>
                </a:rPr>
                <a:t>p</a:t>
              </a:r>
              <a:r>
                <a:rPr lang="en-IN" sz="1400" baseline="-25000" dirty="0" err="1">
                  <a:effectLst/>
                  <a:latin typeface="Bookman Old Style" panose="02050604050505020204" pitchFamily="18" charset="0"/>
                </a:rPr>
                <a:t>T</a:t>
              </a:r>
              <a:r>
                <a:rPr lang="en-IN" sz="1400" dirty="0" err="1">
                  <a:effectLst/>
                  <a:latin typeface="Bookman Old Style" panose="02050604050505020204" pitchFamily="18" charset="0"/>
                </a:rPr>
                <a:t>.</a:t>
              </a:r>
              <a:endParaRPr lang="en-US" sz="1400" dirty="0">
                <a:latin typeface="Bookman Old Style" panose="02050604050505020204" pitchFamily="18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572D92C-5FA0-514D-3FC2-02D02BC5D4C4}"/>
              </a:ext>
            </a:extLst>
          </p:cNvPr>
          <p:cNvSpPr txBox="1"/>
          <p:nvPr/>
        </p:nvSpPr>
        <p:spPr>
          <a:xfrm>
            <a:off x="5628653" y="3375328"/>
            <a:ext cx="2113101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Strongly coupled perfect fluid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36A85-0F35-DFC3-ACA0-2540F195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7964" y="6406729"/>
            <a:ext cx="2743200" cy="365125"/>
          </a:xfrm>
        </p:spPr>
        <p:txBody>
          <a:bodyPr/>
          <a:lstStyle/>
          <a:p>
            <a:fld id="{B0BA1745-9383-4F45-8B4D-977FDBBCCD76}" type="slidenum">
              <a:rPr lang="en-US" sz="2000" b="1" smtClean="0"/>
              <a:t>14</a:t>
            </a:fld>
            <a:endParaRPr lang="en-US" sz="2000" b="1" dirty="0"/>
          </a:p>
        </p:txBody>
      </p:sp>
      <p:pic>
        <p:nvPicPr>
          <p:cNvPr id="8" name="Picture 6" descr="Logo of the ALICE Experiment - CERN Document Server">
            <a:extLst>
              <a:ext uri="{FF2B5EF4-FFF2-40B4-BE49-F238E27FC236}">
                <a16:creationId xmlns:a16="http://schemas.microsoft.com/office/drawing/2014/main" id="{36E16A77-0A12-4ACC-E4BA-912CC0A5E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AFE51E-0ACB-0FB9-5FE4-A3CB74169868}"/>
              </a:ext>
            </a:extLst>
          </p:cNvPr>
          <p:cNvSpPr txBox="1"/>
          <p:nvPr/>
        </p:nvSpPr>
        <p:spPr>
          <a:xfrm>
            <a:off x="3505633" y="5970791"/>
            <a:ext cx="4563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effectLst/>
                <a:latin typeface="Bookman Old Style" panose="02050604050505020204" pitchFamily="18" charset="0"/>
              </a:rPr>
              <a:t>The ranges on the right of the plots represent 90% posterior intervals from the Bayesian analyses.</a:t>
            </a:r>
            <a:endParaRPr lang="en-US" sz="1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35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3F08A-5864-D8DE-15A0-0CFD5438C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9782"/>
            <a:ext cx="5153891" cy="74945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Summary (selected)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1F082-55D1-A740-BB0B-15178B60A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15</a:t>
            </a:fld>
            <a:endParaRPr lang="en-US" sz="20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6B7863-E5D9-67EF-F8BE-292A62434C1A}"/>
              </a:ext>
            </a:extLst>
          </p:cNvPr>
          <p:cNvSpPr txBox="1"/>
          <p:nvPr/>
        </p:nvSpPr>
        <p:spPr>
          <a:xfrm>
            <a:off x="124199" y="799236"/>
            <a:ext cx="3954890" cy="47705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600" i="1" dirty="0">
                <a:effectLst/>
                <a:latin typeface="Bookman Old Style" panose="02050604050505020204" pitchFamily="18" charset="0"/>
              </a:rPr>
              <a:t>What are the thermodynamic and global properties of the QGP at the LHC ?</a:t>
            </a:r>
          </a:p>
          <a:p>
            <a:endParaRPr lang="en-IN" sz="1600" dirty="0">
              <a:effectLst/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LHC create conditions that very much exceed those needed to form the QGP.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The initial QGP temperature ~ 5 times higher than deconfinement temperature </a:t>
            </a:r>
            <a:r>
              <a:rPr lang="en-IN" sz="1600" dirty="0" err="1">
                <a:effectLst/>
                <a:latin typeface="Bookman Old Style" panose="02050604050505020204" pitchFamily="18" charset="0"/>
              </a:rPr>
              <a:t>T</a:t>
            </a:r>
            <a:r>
              <a:rPr lang="en-IN" sz="1600" baseline="-25000" dirty="0" err="1">
                <a:effectLst/>
                <a:latin typeface="Bookman Old Style" panose="02050604050505020204" pitchFamily="18" charset="0"/>
              </a:rPr>
              <a:t>pc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= 155–158 MeV.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effectLst/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latin typeface="Bookman Old Style" panose="02050604050505020204" pitchFamily="18" charset="0"/>
              </a:rPr>
              <a:t>L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argest QGP energy densities ∼ 12 GeV/fm</a:t>
            </a:r>
            <a:r>
              <a:rPr lang="en-IN" sz="1600" baseline="30000" dirty="0">
                <a:effectLst/>
                <a:latin typeface="Bookman Old Style" panose="02050604050505020204" pitchFamily="18" charset="0"/>
              </a:rPr>
              <a:t>3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at the early time of 1 </a:t>
            </a:r>
            <a:r>
              <a:rPr lang="en-IN" sz="1600" dirty="0" err="1">
                <a:effectLst/>
                <a:latin typeface="Bookman Old Style" panose="02050604050505020204" pitchFamily="18" charset="0"/>
              </a:rPr>
              <a:t>fm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/c. 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Volume at freeze-out is about 7000 fm</a:t>
            </a:r>
            <a:r>
              <a:rPr lang="en-IN" sz="1600" baseline="30000" dirty="0">
                <a:effectLst/>
                <a:latin typeface="Bookman Old Style" panose="02050604050505020204" pitchFamily="18" charset="0"/>
              </a:rPr>
              <a:t>3 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and about twice higher than at top RHIC energy. 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45338-189A-EE5D-F91A-4E391E97567D}"/>
              </a:ext>
            </a:extLst>
          </p:cNvPr>
          <p:cNvSpPr txBox="1"/>
          <p:nvPr/>
        </p:nvSpPr>
        <p:spPr>
          <a:xfrm>
            <a:off x="4156309" y="799236"/>
            <a:ext cx="3398785" cy="452431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600" i="1" dirty="0">
                <a:effectLst/>
                <a:latin typeface="Bookman Old Style" panose="02050604050505020204" pitchFamily="18" charset="0"/>
              </a:rPr>
              <a:t>What are the hydrodynamic and transport properties of the QGP?</a:t>
            </a:r>
          </a:p>
          <a:p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latin typeface="Bookman Old Style" panose="02050604050505020204" pitchFamily="18" charset="0"/>
              </a:rPr>
              <a:t>S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ystem is strongly-coupled at the scale of the QGP temperatures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Extracted shear viscosity over entropy density (</a:t>
            </a:r>
            <a:r>
              <a:rPr lang="el-GR" sz="1600" dirty="0">
                <a:effectLst/>
                <a:latin typeface="Bookman Old Style" panose="02050604050505020204" pitchFamily="18" charset="0"/>
              </a:rPr>
              <a:t>η/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s) values in the range 1/4</a:t>
            </a:r>
            <a:r>
              <a:rPr lang="el-GR" sz="1600" dirty="0">
                <a:effectLst/>
                <a:latin typeface="Bookman Old Style" panose="02050604050505020204" pitchFamily="18" charset="0"/>
              </a:rPr>
              <a:t>π &lt; η/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s &lt; 0.3.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effectLst/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The charm spatial-diffusion coefficient D</a:t>
            </a:r>
            <a:r>
              <a:rPr lang="en-IN" sz="1600" baseline="-25000" dirty="0">
                <a:effectLst/>
                <a:latin typeface="Bookman Old Style" panose="02050604050505020204" pitchFamily="18" charset="0"/>
              </a:rPr>
              <a:t>s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in the range 1.5 &lt; 2</a:t>
            </a:r>
            <a:r>
              <a:rPr lang="el-GR" sz="1600" dirty="0">
                <a:effectLst/>
                <a:latin typeface="Bookman Old Style" panose="02050604050505020204" pitchFamily="18" charset="0"/>
              </a:rPr>
              <a:t>π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D</a:t>
            </a:r>
            <a:r>
              <a:rPr lang="en-IN" sz="1600" baseline="-25000" dirty="0">
                <a:effectLst/>
                <a:latin typeface="Bookman Old Style" panose="02050604050505020204" pitchFamily="18" charset="0"/>
              </a:rPr>
              <a:t>s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(T )T &lt; 4.5 at </a:t>
            </a:r>
            <a:r>
              <a:rPr lang="en-IN" sz="1600" dirty="0" err="1">
                <a:effectLst/>
                <a:latin typeface="Bookman Old Style" panose="02050604050505020204" pitchFamily="18" charset="0"/>
              </a:rPr>
              <a:t>T</a:t>
            </a:r>
            <a:r>
              <a:rPr lang="en-IN" sz="1600" baseline="-25000" dirty="0" err="1">
                <a:effectLst/>
                <a:latin typeface="Bookman Old Style" panose="02050604050505020204" pitchFamily="18" charset="0"/>
              </a:rPr>
              <a:t>pc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. </a:t>
            </a:r>
            <a:r>
              <a:rPr lang="en-IN" sz="1600" dirty="0">
                <a:latin typeface="Bookman Old Style" panose="02050604050505020204" pitchFamily="18" charset="0"/>
              </a:rPr>
              <a:t>E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vidence that charm quarks couple strongly with the QGP at low momenta.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043666-7961-1FA9-C598-081F0873F407}"/>
              </a:ext>
            </a:extLst>
          </p:cNvPr>
          <p:cNvSpPr txBox="1"/>
          <p:nvPr/>
        </p:nvSpPr>
        <p:spPr>
          <a:xfrm>
            <a:off x="7638461" y="424509"/>
            <a:ext cx="4502082" cy="52629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600" i="1" dirty="0">
                <a:effectLst/>
                <a:latin typeface="Bookman Old Style" panose="02050604050505020204" pitchFamily="18" charset="0"/>
              </a:rPr>
              <a:t>How does the QGP affect the formation of hadrons?</a:t>
            </a:r>
          </a:p>
          <a:p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Statistical </a:t>
            </a:r>
            <a:r>
              <a:rPr lang="en-IN" sz="1600" dirty="0">
                <a:latin typeface="Bookman Old Style" panose="02050604050505020204" pitchFamily="18" charset="0"/>
              </a:rPr>
              <a:t>hadronization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models describe the yields of various light-flavour and heavy-flavour hadron over many orders of magnitude. 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effectLst/>
                <a:latin typeface="Bookman Old Style" panose="02050604050505020204" pitchFamily="18" charset="0"/>
              </a:rPr>
              <a:t>The chemical freeze-out temperature of about 156 MeV </a:t>
            </a:r>
            <a:r>
              <a:rPr lang="en-IN" sz="1600" dirty="0">
                <a:latin typeface="Bookman Old Style" panose="02050604050505020204" pitchFamily="18" charset="0"/>
              </a:rPr>
              <a:t>~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deconfinement temperature, suggesting chemical equilibrium cannot be maintained easily after the QGP </a:t>
            </a:r>
            <a:r>
              <a:rPr lang="en-IN" sz="1600" dirty="0" err="1">
                <a:effectLst/>
                <a:latin typeface="Bookman Old Style" panose="02050604050505020204" pitchFamily="18" charset="0"/>
              </a:rPr>
              <a:t>hadronizes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IN" sz="1600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1600" dirty="0">
                <a:latin typeface="Bookman Old Style" panose="02050604050505020204" pitchFamily="18" charset="0"/>
              </a:rPr>
              <a:t>M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easurements of resonance yields and </a:t>
            </a:r>
            <a:r>
              <a:rPr lang="en-IN" sz="1600" dirty="0" err="1">
                <a:effectLst/>
                <a:latin typeface="Bookman Old Style" panose="02050604050505020204" pitchFamily="18" charset="0"/>
              </a:rPr>
              <a:t>femtoscopic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radii </a:t>
            </a:r>
            <a:r>
              <a:rPr lang="en-IN" sz="1600" dirty="0">
                <a:latin typeface="Bookman Old Style" panose="02050604050505020204" pitchFamily="18" charset="0"/>
              </a:rPr>
              <a:t>show that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 hadronic phase is prolonged, and the decoupling of particles is likely to be a continuous process, rather than a sudden kinetic freeze-out of all particle species at the same temperature. 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4A6567-A688-EBB8-7EF2-BC1A670307C3}"/>
              </a:ext>
            </a:extLst>
          </p:cNvPr>
          <p:cNvSpPr txBox="1"/>
          <p:nvPr/>
        </p:nvSpPr>
        <p:spPr>
          <a:xfrm>
            <a:off x="124199" y="5691653"/>
            <a:ext cx="714889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latin typeface="Bookman Old Style" panose="02050604050505020204" pitchFamily="18" charset="0"/>
              </a:rPr>
              <a:t>Exciting set of upgrades in place and planned  - stay tuned to exciting results from ALICE.</a:t>
            </a:r>
          </a:p>
        </p:txBody>
      </p:sp>
    </p:spTree>
    <p:extLst>
      <p:ext uri="{BB962C8B-B14F-4D97-AF65-F5344CB8AC3E}">
        <p14:creationId xmlns:p14="http://schemas.microsoft.com/office/powerpoint/2010/main" val="97560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4102">
            <a:extLst>
              <a:ext uri="{FF2B5EF4-FFF2-40B4-BE49-F238E27FC236}">
                <a16:creationId xmlns:a16="http://schemas.microsoft.com/office/drawing/2014/main" id="{5E52985E-2553-471E-82AA-5ED7A3298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3308" y="352931"/>
            <a:ext cx="11438793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EA1B1A-A834-1CB9-4BFD-E9D6BD06F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08" y="506727"/>
            <a:ext cx="4141103" cy="152674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>
                <a:solidFill>
                  <a:schemeClr val="bg1"/>
                </a:solidFill>
                <a:latin typeface="Bookman Old Style" panose="02050604050505020204" pitchFamily="18" charset="0"/>
              </a:rPr>
              <a:t>QCD phase diagram</a:t>
            </a:r>
          </a:p>
        </p:txBody>
      </p:sp>
      <p:cxnSp>
        <p:nvCxnSpPr>
          <p:cNvPr id="4105" name="Straight Connector 4104">
            <a:extLst>
              <a:ext uri="{FF2B5EF4-FFF2-40B4-BE49-F238E27FC236}">
                <a16:creationId xmlns:a16="http://schemas.microsoft.com/office/drawing/2014/main" id="{DAE3ABC6-4042-4293-A7DF-F01181363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739873" y="580963"/>
            <a:ext cx="0" cy="137160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8F045B-8C95-4911-A956-FD1E40BBE431}"/>
              </a:ext>
            </a:extLst>
          </p:cNvPr>
          <p:cNvSpPr txBox="1"/>
          <p:nvPr/>
        </p:nvSpPr>
        <p:spPr>
          <a:xfrm>
            <a:off x="5305639" y="580963"/>
            <a:ext cx="6609921" cy="15267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2" descr="Figure">
            <a:extLst>
              <a:ext uri="{FF2B5EF4-FFF2-40B4-BE49-F238E27FC236}">
                <a16:creationId xmlns:a16="http://schemas.microsoft.com/office/drawing/2014/main" id="{E66538A3-3B8F-8005-78D5-254B8E797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308" y="2436119"/>
            <a:ext cx="5464539" cy="37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igure">
            <a:extLst>
              <a:ext uri="{FF2B5EF4-FFF2-40B4-BE49-F238E27FC236}">
                <a16:creationId xmlns:a16="http://schemas.microsoft.com/office/drawing/2014/main" id="{E12BB663-627A-48FE-A8DF-87BBAD865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7820" y="2408606"/>
            <a:ext cx="2796757" cy="377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A397C-C16C-6B47-49B3-CBBD8375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8378" y="6324610"/>
            <a:ext cx="2743200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11FB72-026E-8A57-A662-847E5BAFC0DB}"/>
              </a:ext>
            </a:extLst>
          </p:cNvPr>
          <p:cNvSpPr txBox="1"/>
          <p:nvPr/>
        </p:nvSpPr>
        <p:spPr>
          <a:xfrm>
            <a:off x="0" y="6396578"/>
            <a:ext cx="2685207" cy="216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Prog.Part.Nucl.Phys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.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125 (2022) 103960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92D542-F420-38BF-3C9D-635E0E6F92A6}"/>
              </a:ext>
            </a:extLst>
          </p:cNvPr>
          <p:cNvSpPr txBox="1"/>
          <p:nvPr/>
        </p:nvSpPr>
        <p:spPr>
          <a:xfrm>
            <a:off x="5167993" y="522174"/>
            <a:ext cx="62456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Known (Theory/Experiment)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Two distinct phases – quark-gluon degrees of freedom/hadronic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d.o.f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Transition temperature 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= 0 MeV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Small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- crossover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819ABE-C4DA-22AE-2C18-B5574BE83807}"/>
              </a:ext>
            </a:extLst>
          </p:cNvPr>
          <p:cNvSpPr txBox="1"/>
          <p:nvPr/>
        </p:nvSpPr>
        <p:spPr>
          <a:xfrm>
            <a:off x="2493869" y="6320403"/>
            <a:ext cx="86549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Relativistic heavy-ion collisions allows access to the phase diagram of QCD</a:t>
            </a:r>
          </a:p>
        </p:txBody>
      </p:sp>
      <p:pic>
        <p:nvPicPr>
          <p:cNvPr id="4100" name="Picture 4" descr="Figure">
            <a:extLst>
              <a:ext uri="{FF2B5EF4-FFF2-40B4-BE49-F238E27FC236}">
                <a16:creationId xmlns:a16="http://schemas.microsoft.com/office/drawing/2014/main" id="{AE184A13-32D6-DE89-9939-557296143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693" y="2494189"/>
            <a:ext cx="2917408" cy="304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8BEE3AC-9AD9-558C-C677-0010B6458990}"/>
              </a:ext>
            </a:extLst>
          </p:cNvPr>
          <p:cNvSpPr txBox="1"/>
          <p:nvPr/>
        </p:nvSpPr>
        <p:spPr>
          <a:xfrm>
            <a:off x="9206151" y="5584589"/>
            <a:ext cx="2949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Theory: LQCD, Thermal, transport, hydro etc.</a:t>
            </a:r>
          </a:p>
        </p:txBody>
      </p:sp>
    </p:spTree>
    <p:extLst>
      <p:ext uri="{BB962C8B-B14F-4D97-AF65-F5344CB8AC3E}">
        <p14:creationId xmlns:p14="http://schemas.microsoft.com/office/powerpoint/2010/main" val="2982764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F434D-660E-23A0-E20F-223A73D42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Thermalization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B3CF49-49C1-3016-0DFD-A67A782AF851}"/>
              </a:ext>
            </a:extLst>
          </p:cNvPr>
          <p:cNvSpPr txBox="1"/>
          <p:nvPr/>
        </p:nvSpPr>
        <p:spPr>
          <a:xfrm>
            <a:off x="550258" y="6388454"/>
            <a:ext cx="40622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Phys.Lett.B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829 (2022) 137021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1F14D3-45D9-101D-1C69-EE02E5B39F7D}"/>
              </a:ext>
            </a:extLst>
          </p:cNvPr>
          <p:cNvSpPr txBox="1"/>
          <p:nvPr/>
        </p:nvSpPr>
        <p:spPr>
          <a:xfrm>
            <a:off x="126100" y="1430682"/>
            <a:ext cx="436969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Why address this topic 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Bookman Old Style"/>
              </a:rPr>
              <a:t>To establish quark-gluon plasma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Bookman Old Style"/>
              </a:rPr>
              <a:t>To establish the QCD phase diagram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Bookman Old Style"/>
              </a:rPr>
              <a:t>To understand several physics conclusions at Relativistic Heavy Ion Collisions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0CCD7128-6B0B-45BF-3BF9-54AB78CB1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19" y="3095245"/>
            <a:ext cx="4442527" cy="30469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Ways to address the topic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Maximum entropy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- 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dS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/dt = 0 (Our system short lived)  --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To show experimentally is challenging (impossible?)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/>
              <a:ea typeface="+mn-ea"/>
              <a:cs typeface="Bookman Old Style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Interactions among constituents saturate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. (State in thermal equilibrium has no knowledge of past) --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Can we demonstrate this experimentally ?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/>
              <a:ea typeface="+mn-ea"/>
              <a:cs typeface="Bookman Old Style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Space-momentum distributions reach equilibrium value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--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Can we access this experimentally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Bookman Old Style"/>
                <a:ea typeface="+mn-ea"/>
                <a:cs typeface="Bookman Old Style"/>
              </a:rPr>
              <a:t> 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F34592-9486-49CA-0CBB-9C6F8B955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57242" y="6375168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1448B2-62F1-5346-7093-0D3CC2498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89111" y="215048"/>
            <a:ext cx="4362044" cy="63417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A51528-2C8E-ADA0-3880-C714378A3011}"/>
              </a:ext>
            </a:extLst>
          </p:cNvPr>
          <p:cNvSpPr txBox="1"/>
          <p:nvPr/>
        </p:nvSpPr>
        <p:spPr>
          <a:xfrm>
            <a:off x="4739197" y="5591372"/>
            <a:ext cx="661460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C21D1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Mean yields have been successfully explained by thermal models. But that is not the full distribution.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1BC94-2B46-EA2B-6C1F-C15D0CC67E9E}"/>
              </a:ext>
            </a:extLst>
          </p:cNvPr>
          <p:cNvSpPr txBox="1"/>
          <p:nvPr/>
        </p:nvSpPr>
        <p:spPr>
          <a:xfrm>
            <a:off x="9439956" y="1204896"/>
            <a:ext cx="17777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ALICE: arXiv:2211.04384 </a:t>
            </a:r>
          </a:p>
        </p:txBody>
      </p:sp>
    </p:spTree>
    <p:extLst>
      <p:ext uri="{BB962C8B-B14F-4D97-AF65-F5344CB8AC3E}">
        <p14:creationId xmlns:p14="http://schemas.microsoft.com/office/powerpoint/2010/main" val="931035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5711A0E-A428-4ED1-96CB-33D69FD84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874" y="2043803"/>
            <a:ext cx="10190252" cy="80683"/>
          </a:xfrm>
          <a:prstGeom prst="rect">
            <a:avLst/>
          </a:prstGeom>
          <a:solidFill>
            <a:schemeClr val="tx1">
              <a:lumMod val="50000"/>
              <a:lumOff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C24726-7BCE-3385-064D-38376FC68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04" y="606564"/>
            <a:ext cx="10451592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Higher moments and thermal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7C7908-F95B-FB5E-707D-EEAB4DA562DC}"/>
              </a:ext>
            </a:extLst>
          </p:cNvPr>
          <p:cNvSpPr txBox="1"/>
          <p:nvPr/>
        </p:nvSpPr>
        <p:spPr>
          <a:xfrm>
            <a:off x="1000874" y="5952910"/>
            <a:ext cx="407355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C21D1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Fits to moments of multiplicity distributions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1A8D35-EB2A-A5B8-6974-616D3A37BE47}"/>
              </a:ext>
            </a:extLst>
          </p:cNvPr>
          <p:cNvSpPr txBox="1"/>
          <p:nvPr/>
        </p:nvSpPr>
        <p:spPr>
          <a:xfrm>
            <a:off x="6178987" y="5812416"/>
            <a:ext cx="563327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Measurements in central collisions agrees with thermal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Peripheral collisions do not.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A41F20F3-5405-0B16-5D56-3E185F1B9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61" y="2477207"/>
            <a:ext cx="5584459" cy="3084512"/>
          </a:xfrm>
          <a:prstGeom prst="rect">
            <a:avLst/>
          </a:prstGeom>
        </p:spPr>
      </p:pic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13E7F606-7D14-0E0D-AD33-62230E4D0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288" y="2444434"/>
            <a:ext cx="4723159" cy="3084512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02511D-D534-A159-6D3E-34F4090F7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328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5711A0E-A428-4ED1-96CB-33D69FD84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874" y="2043803"/>
            <a:ext cx="10190252" cy="80683"/>
          </a:xfrm>
          <a:prstGeom prst="rect">
            <a:avLst/>
          </a:prstGeom>
          <a:solidFill>
            <a:schemeClr val="tx1">
              <a:lumMod val="50000"/>
              <a:lumOff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08A7F25-E639-2AA7-E83E-F3D0D96F7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563" y="2261314"/>
            <a:ext cx="4643361" cy="3531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C24726-7BCE-3385-064D-38376FC68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04" y="606564"/>
            <a:ext cx="10451592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Higher moments and thermal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7C7908-F95B-FB5E-707D-EEAB4DA562DC}"/>
              </a:ext>
            </a:extLst>
          </p:cNvPr>
          <p:cNvSpPr txBox="1"/>
          <p:nvPr/>
        </p:nvSpPr>
        <p:spPr>
          <a:xfrm>
            <a:off x="1439367" y="5851630"/>
            <a:ext cx="445827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C21D1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Temperature versus Baryonic chemical potential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1A8D35-EB2A-A5B8-6974-616D3A37BE47}"/>
              </a:ext>
            </a:extLst>
          </p:cNvPr>
          <p:cNvSpPr txBox="1"/>
          <p:nvPr/>
        </p:nvSpPr>
        <p:spPr>
          <a:xfrm>
            <a:off x="6583588" y="5822258"/>
            <a:ext cx="518603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Favors a thermal system for collision energies &gt; 30 GeV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197B7C-D720-A662-79BB-A37951C48ECE}"/>
              </a:ext>
            </a:extLst>
          </p:cNvPr>
          <p:cNvSpPr txBox="1"/>
          <p:nvPr/>
        </p:nvSpPr>
        <p:spPr>
          <a:xfrm>
            <a:off x="740662" y="6312674"/>
            <a:ext cx="6394923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Future: (1) Try canonical approach specially at lower collision energies. (2) Fixed target energies and (3) Try the approach in multiplicity dependent proton-proton collisions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C7EC12-8DBA-0E1E-D430-EC7C6D32C7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5" b="-1"/>
          <a:stretch/>
        </p:blipFill>
        <p:spPr>
          <a:xfrm rot="5400000">
            <a:off x="1744414" y="1646315"/>
            <a:ext cx="3551887" cy="4754563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6F14764-1817-6416-4C09-CD786CFFB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7408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B8F012-6C93-B093-AAC0-3A1A6D476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31" y="1282148"/>
            <a:ext cx="7156174" cy="4025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8148D5-C316-2A01-F4FE-8818801EF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0267" y="1694346"/>
            <a:ext cx="4622402" cy="34693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16EDF9-B63B-4643-4D4F-3A91A8EBA5AE}"/>
              </a:ext>
            </a:extLst>
          </p:cNvPr>
          <p:cNvSpPr txBox="1"/>
          <p:nvPr/>
        </p:nvSpPr>
        <p:spPr>
          <a:xfrm>
            <a:off x="944684" y="129508"/>
            <a:ext cx="109119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Bookman Old Style" panose="02050604050505020204" pitchFamily="18" charset="0"/>
              </a:rPr>
              <a:t>Relativistic heavy-ion collisions at LHC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F01ED0-9840-95D8-5E47-9C35AF817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2</a:t>
            </a:fld>
            <a:endParaRPr lang="en-US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03592C-9F72-F43D-BE1C-C3F2A98894B7}"/>
              </a:ext>
            </a:extLst>
          </p:cNvPr>
          <p:cNvSpPr txBox="1"/>
          <p:nvPr/>
        </p:nvSpPr>
        <p:spPr>
          <a:xfrm>
            <a:off x="1684215" y="5488872"/>
            <a:ext cx="441178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Time evolution of heavy-ion collisions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4871BE-F453-5037-5238-0AA3362D2DAD}"/>
              </a:ext>
            </a:extLst>
          </p:cNvPr>
          <p:cNvSpPr txBox="1"/>
          <p:nvPr/>
        </p:nvSpPr>
        <p:spPr>
          <a:xfrm>
            <a:off x="8610741" y="5575336"/>
            <a:ext cx="274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Phase diagram of QCD</a:t>
            </a:r>
          </a:p>
        </p:txBody>
      </p:sp>
      <p:pic>
        <p:nvPicPr>
          <p:cNvPr id="12" name="Picture 6" descr="Logo of the ALICE Experiment - CERN Document Server">
            <a:extLst>
              <a:ext uri="{FF2B5EF4-FFF2-40B4-BE49-F238E27FC236}">
                <a16:creationId xmlns:a16="http://schemas.microsoft.com/office/drawing/2014/main" id="{1D4146F4-FA82-63EF-F0CF-D77153C45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814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2B700-888B-7FD8-3BD5-20388105D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592" y="63922"/>
            <a:ext cx="4159306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 dirty="0">
                <a:solidFill>
                  <a:srgbClr val="FF0000"/>
                </a:solidFill>
                <a:latin typeface="Bookman Old Style" panose="02050604050505020204" pitchFamily="18" charset="0"/>
              </a:rPr>
              <a:t>QCD thermodynamics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7C0C31-35D1-D5B8-2CF0-E81901BB66F4}"/>
                  </a:ext>
                </a:extLst>
              </p:cNvPr>
              <p:cNvSpPr txBox="1"/>
              <p:nvPr/>
            </p:nvSpPr>
            <p:spPr>
              <a:xfrm>
                <a:off x="207741" y="1527593"/>
                <a:ext cx="4361608" cy="3785419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925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  <a:sym typeface="Wingdings"/>
                  </a:rPr>
                  <a:t>Ordering of ratios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  <a:sym typeface="Wingdings"/>
                  </a:rPr>
                  <a:t>(Net-baryon):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  <a:sym typeface="Wingdings"/>
                  </a:rPr>
                  <a:t>LQCD -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ookman Old Style" panose="02050604050505020204" pitchFamily="18" charset="0"/>
                  <a:ea typeface="+mn-ea"/>
                  <a:cs typeface="+mn-cs"/>
                  <a:sym typeface="Wingding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  <a:sym typeface="Wingding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sz="4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Wingding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kumimoji="0" lang="en-US" sz="4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/>
                      </a:rPr>
                      <m:t>&gt;</m:t>
                    </m:r>
                    <m:f>
                      <m:fPr>
                        <m:ctrlPr>
                          <a:rPr kumimoji="0" lang="en-US" sz="4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Wingding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kumimoji="0" lang="en-US" sz="4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/>
                      </a:rPr>
                      <m:t>&gt;</m:t>
                    </m:r>
                    <m:f>
                      <m:fPr>
                        <m:ctrlPr>
                          <a:rPr kumimoji="0" lang="en-US" sz="4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Wingding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kumimoji="0" lang="en-US" sz="4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/>
                      </a:rPr>
                      <m:t>&gt;</m:t>
                    </m:r>
                    <m:f>
                      <m:fPr>
                        <m:ctrlPr>
                          <a:rPr kumimoji="0" lang="en-US" sz="4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Wingding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4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Wingdings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  <a:sym typeface="Wingdings"/>
                  </a:rPr>
                  <a:t>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7C0C31-35D1-D5B8-2CF0-E81901BB6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41" y="1527593"/>
                <a:ext cx="4361608" cy="3785419"/>
              </a:xfrm>
              <a:prstGeom prst="rect">
                <a:avLst/>
              </a:prstGeom>
              <a:blipFill>
                <a:blip r:embed="rId2"/>
                <a:stretch>
                  <a:fillRect l="-4348" t="-4000" r="-4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C7211-9B2A-EE2B-7321-55F91BD2F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618" y="1693078"/>
            <a:ext cx="6474333" cy="2887928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ED512A-DA63-355B-1063-6C9616E162EE}"/>
              </a:ext>
            </a:extLst>
          </p:cNvPr>
          <p:cNvSpPr/>
          <p:nvPr/>
        </p:nvSpPr>
        <p:spPr>
          <a:xfrm>
            <a:off x="5103818" y="5485155"/>
            <a:ext cx="19349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 130 , 82301 (2023)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PRL128, 202303 (2022)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PRL 127, 262301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 126, 092301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PRC 104, 024902 (2021)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DF373B-147B-14C7-E978-ADE8CBEE107D}"/>
              </a:ext>
            </a:extLst>
          </p:cNvPr>
          <p:cNvSpPr txBox="1"/>
          <p:nvPr/>
        </p:nvSpPr>
        <p:spPr>
          <a:xfrm>
            <a:off x="6477337" y="819707"/>
            <a:ext cx="3876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Measurements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F8BE18-7E6E-C67A-36F9-D07207735C4A}"/>
              </a:ext>
            </a:extLst>
          </p:cNvPr>
          <p:cNvSpPr txBox="1"/>
          <p:nvPr/>
        </p:nvSpPr>
        <p:spPr>
          <a:xfrm>
            <a:off x="6993926" y="4684706"/>
            <a:ext cx="467522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Ordering of ratios as per QCD thermodynamics observed for collision energies &gt; 7 GeV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Reverse ordering observed for collision energy = 3.0 GeV.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ACB5A7-2E63-8351-5E8E-A485D180111F}"/>
              </a:ext>
            </a:extLst>
          </p:cNvPr>
          <p:cNvSpPr/>
          <p:nvPr/>
        </p:nvSpPr>
        <p:spPr>
          <a:xfrm>
            <a:off x="323189" y="5715510"/>
            <a:ext cx="407355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2D3AF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Susceptibility ratio ordering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rgbClr val="2D3AF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PHYS. REV. D 101, 074502 (2020)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AF9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13" name="Picture 12" descr="Text, letter&#10;&#10;Description automatically generated">
            <a:extLst>
              <a:ext uri="{FF2B5EF4-FFF2-40B4-BE49-F238E27FC236}">
                <a16:creationId xmlns:a16="http://schemas.microsoft.com/office/drawing/2014/main" id="{CCF90BCC-80D3-D206-D9D6-49249E583BD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140" y="3102626"/>
            <a:ext cx="4371975" cy="99425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9D0E735-3E88-1EA4-F322-A7983D9E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Quick upload of logos for incoming conferences | The STAR experiment">
            <a:extLst>
              <a:ext uri="{FF2B5EF4-FFF2-40B4-BE49-F238E27FC236}">
                <a16:creationId xmlns:a16="http://schemas.microsoft.com/office/drawing/2014/main" id="{22EDE6E6-03D0-8A42-4D4E-712273E38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618" y="136525"/>
            <a:ext cx="1433484" cy="11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488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2056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CA2DF3-2AC1-C885-28A2-9188DF64A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  <a:latin typeface="Bookman Old Style" panose="02050604050505020204" pitchFamily="18" charset="0"/>
              </a:rPr>
              <a:t>QCD critical point</a:t>
            </a:r>
          </a:p>
        </p:txBody>
      </p:sp>
      <p:cxnSp>
        <p:nvCxnSpPr>
          <p:cNvPr id="2064" name="Straight Connector 2058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igure">
            <a:extLst>
              <a:ext uri="{FF2B5EF4-FFF2-40B4-BE49-F238E27FC236}">
                <a16:creationId xmlns:a16="http://schemas.microsoft.com/office/drawing/2014/main" id="{22265DA2-2A9E-672C-AE98-837EBE267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567" y="2554074"/>
            <a:ext cx="5455917" cy="374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5" name="Straight Connector 206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Figure">
            <a:extLst>
              <a:ext uri="{FF2B5EF4-FFF2-40B4-BE49-F238E27FC236}">
                <a16:creationId xmlns:a16="http://schemas.microsoft.com/office/drawing/2014/main" id="{8FD44DC3-84B2-C62A-211B-6B813B684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5073" y="2602186"/>
            <a:ext cx="5455917" cy="364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EC662D-E9D8-27AC-0243-E100A7BECFEB}"/>
              </a:ext>
            </a:extLst>
          </p:cNvPr>
          <p:cNvSpPr txBox="1"/>
          <p:nvPr/>
        </p:nvSpPr>
        <p:spPr>
          <a:xfrm>
            <a:off x="412810" y="6367648"/>
            <a:ext cx="51475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Landmark point on the QCD phase diagram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FDD8F5-8F7B-F934-E762-F285EBC8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4DE458-EF7C-A246-F59E-D6904730D09B}"/>
              </a:ext>
            </a:extLst>
          </p:cNvPr>
          <p:cNvSpPr txBox="1"/>
          <p:nvPr/>
        </p:nvSpPr>
        <p:spPr>
          <a:xfrm>
            <a:off x="7146727" y="6356350"/>
            <a:ext cx="37433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If present beyond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= 200 MeV</a:t>
            </a:r>
          </a:p>
        </p:txBody>
      </p:sp>
    </p:spTree>
    <p:extLst>
      <p:ext uri="{BB962C8B-B14F-4D97-AF65-F5344CB8AC3E}">
        <p14:creationId xmlns:p14="http://schemas.microsoft.com/office/powerpoint/2010/main" val="1468114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67F7C9-37DF-B426-2B7C-DCDC69F7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  <a:latin typeface="Bookman Old Style" panose="02050604050505020204" pitchFamily="18" charset="0"/>
              </a:rPr>
              <a:t>QCD critical point search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FC267E-9394-08B1-F908-F6D59D35D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" y="1248893"/>
            <a:ext cx="3425609" cy="2115313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76FA520-C676-4E62-7402-8204C6C0EA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775" y="694391"/>
            <a:ext cx="3522728" cy="3148437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DC4754-7248-25E2-C4F4-FE70DBEE8285}"/>
              </a:ext>
            </a:extLst>
          </p:cNvPr>
          <p:cNvSpPr txBox="1"/>
          <p:nvPr/>
        </p:nvSpPr>
        <p:spPr>
          <a:xfrm>
            <a:off x="843467" y="3950683"/>
            <a:ext cx="23567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Expected signature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A4D69F-99E0-3767-B5A1-7BB1F416FBA2}"/>
              </a:ext>
            </a:extLst>
          </p:cNvPr>
          <p:cNvSpPr txBox="1"/>
          <p:nvPr/>
        </p:nvSpPr>
        <p:spPr>
          <a:xfrm>
            <a:off x="5136649" y="3925518"/>
            <a:ext cx="18469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Measurements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15BC95-D20B-42A6-BBE7-B5700FF10239}"/>
              </a:ext>
            </a:extLst>
          </p:cNvPr>
          <p:cNvSpPr txBox="1"/>
          <p:nvPr/>
        </p:nvSpPr>
        <p:spPr>
          <a:xfrm>
            <a:off x="8940130" y="3839735"/>
            <a:ext cx="29690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742D9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Deviations from baseline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2B2467-B975-1C54-87CA-7A4F753738DD}"/>
              </a:ext>
            </a:extLst>
          </p:cNvPr>
          <p:cNvSpPr/>
          <p:nvPr/>
        </p:nvSpPr>
        <p:spPr>
          <a:xfrm>
            <a:off x="86955" y="3338564"/>
            <a:ext cx="309742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M. A.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Stephanov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,  </a:t>
            </a:r>
            <a:r>
              <a:rPr kumimoji="0" lang="hu-HU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Phys.Rev.Lett</a:t>
            </a:r>
            <a:r>
              <a:rPr kumimoji="0" lang="hu-HU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. 107 (2011) 052301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73EB24-2EB8-9336-7F17-8617A481A693}"/>
              </a:ext>
            </a:extLst>
          </p:cNvPr>
          <p:cNvSpPr txBox="1"/>
          <p:nvPr/>
        </p:nvSpPr>
        <p:spPr>
          <a:xfrm>
            <a:off x="8685664" y="4290896"/>
            <a:ext cx="3321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HRG CE: P. B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Munzinger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 et al, NPA1008, 122141(2021)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911471-D4BF-D114-0A35-79FA25EE7316}"/>
              </a:ext>
            </a:extLst>
          </p:cNvPr>
          <p:cNvSpPr txBox="1"/>
          <p:nvPr/>
        </p:nvSpPr>
        <p:spPr>
          <a:xfrm>
            <a:off x="4187513" y="4341025"/>
            <a:ext cx="184681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HADES: PRC 102,024914(20)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029905-CB3C-1266-BB4F-2EA3900B539A}"/>
              </a:ext>
            </a:extLst>
          </p:cNvPr>
          <p:cNvSpPr/>
          <p:nvPr/>
        </p:nvSpPr>
        <p:spPr>
          <a:xfrm>
            <a:off x="351416" y="5738691"/>
            <a:ext cx="19349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 130 , 82301 (2023)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PRL128, 202303 (2022)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PRL 127, 262301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 126, 092301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PRC 104, 024902 (2021)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309C4E-1E3C-87FD-4A85-7BEE8506D1AA}"/>
              </a:ext>
            </a:extLst>
          </p:cNvPr>
          <p:cNvSpPr txBox="1"/>
          <p:nvPr/>
        </p:nvSpPr>
        <p:spPr>
          <a:xfrm>
            <a:off x="3872474" y="7118"/>
            <a:ext cx="434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Beam energy scan phase - I</a:t>
            </a:r>
          </a:p>
        </p:txBody>
      </p:sp>
      <p:pic>
        <p:nvPicPr>
          <p:cNvPr id="1026" name="Picture 2" descr="Figure">
            <a:extLst>
              <a:ext uri="{FF2B5EF4-FFF2-40B4-BE49-F238E27FC236}">
                <a16:creationId xmlns:a16="http://schemas.microsoft.com/office/drawing/2014/main" id="{56E432C1-CE18-0B3C-CD68-C4EEC90AE9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5" t="14637" r="18377" b="21192"/>
          <a:stretch/>
        </p:blipFill>
        <p:spPr bwMode="auto">
          <a:xfrm>
            <a:off x="8276415" y="1213382"/>
            <a:ext cx="1597007" cy="190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5952AC2-0EA5-7D22-52CF-63F6A0CD3DA9}"/>
              </a:ext>
            </a:extLst>
          </p:cNvPr>
          <p:cNvSpPr txBox="1"/>
          <p:nvPr/>
        </p:nvSpPr>
        <p:spPr>
          <a:xfrm>
            <a:off x="8363024" y="3178713"/>
            <a:ext cx="14237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Collision energy (GeV)</a:t>
            </a:r>
          </a:p>
        </p:txBody>
      </p:sp>
      <p:pic>
        <p:nvPicPr>
          <p:cNvPr id="1028" name="Picture 4" descr="Figure">
            <a:extLst>
              <a:ext uri="{FF2B5EF4-FFF2-40B4-BE49-F238E27FC236}">
                <a16:creationId xmlns:a16="http://schemas.microsoft.com/office/drawing/2014/main" id="{10048611-1F20-A458-204E-91FE88885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668" y="518723"/>
            <a:ext cx="1548665" cy="147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AB75027-5274-2642-4436-0D62A636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1373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 descr="Figure">
            <a:extLst>
              <a:ext uri="{FF2B5EF4-FFF2-40B4-BE49-F238E27FC236}">
                <a16:creationId xmlns:a16="http://schemas.microsoft.com/office/drawing/2014/main" id="{7CB3D9F3-2FDF-3EAC-5BB8-0437FFC42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254" y="1210582"/>
            <a:ext cx="2228148" cy="221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Quick upload of logos for incoming conferences | The STAR experiment">
            <a:extLst>
              <a:ext uri="{FF2B5EF4-FFF2-40B4-BE49-F238E27FC236}">
                <a16:creationId xmlns:a16="http://schemas.microsoft.com/office/drawing/2014/main" id="{EAF2BC7E-5F79-5264-6E9D-EEB11E374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1" y="22077"/>
            <a:ext cx="1433484" cy="11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385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436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BBF2C9-FA60-80AE-06C1-C741373C8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214" y="516804"/>
            <a:ext cx="6898822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rgbClr val="FFFFFF"/>
                </a:solidFill>
                <a:latin typeface="Bookman Old Style" panose="02050604050505020204" pitchFamily="18" charset="0"/>
              </a:rPr>
              <a:t>Crossover at </a:t>
            </a:r>
            <a:r>
              <a:rPr lang="en-US" kern="1200" dirty="0" err="1">
                <a:solidFill>
                  <a:srgbClr val="FFFFFF"/>
                </a:solidFill>
                <a:latin typeface="Symbol" pitchFamily="2" charset="2"/>
              </a:rPr>
              <a:t>m</a:t>
            </a:r>
            <a:r>
              <a:rPr lang="en-US" kern="1200" baseline="-25000" dirty="0" err="1">
                <a:solidFill>
                  <a:srgbClr val="FFFFFF"/>
                </a:solidFill>
                <a:latin typeface="Bookman Old Style" panose="02050604050505020204" pitchFamily="18" charset="0"/>
              </a:rPr>
              <a:t>B</a:t>
            </a:r>
            <a:r>
              <a:rPr lang="en-US" kern="1200" dirty="0">
                <a:solidFill>
                  <a:srgbClr val="FFFFFF"/>
                </a:solidFill>
                <a:latin typeface="Bookman Old Style" panose="02050604050505020204" pitchFamily="18" charset="0"/>
              </a:rPr>
              <a:t> = 0 MeV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2" descr="Figure 1">
            <a:extLst>
              <a:ext uri="{FF2B5EF4-FFF2-40B4-BE49-F238E27FC236}">
                <a16:creationId xmlns:a16="http://schemas.microsoft.com/office/drawing/2014/main" id="{60E00CE7-53E6-26D5-C5C8-D1A631284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744" y="2764729"/>
            <a:ext cx="6579910" cy="343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2E4F0B-B689-7E8A-B669-34BB9A1BFFD7}"/>
              </a:ext>
            </a:extLst>
          </p:cNvPr>
          <p:cNvSpPr txBox="1"/>
          <p:nvPr/>
        </p:nvSpPr>
        <p:spPr>
          <a:xfrm>
            <a:off x="2198234" y="2423097"/>
            <a:ext cx="3231016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Nature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443 (2006) 675-678</a:t>
            </a:r>
          </a:p>
        </p:txBody>
      </p:sp>
      <p:pic>
        <p:nvPicPr>
          <p:cNvPr id="15" name="Picture 4" descr="Figure">
            <a:extLst>
              <a:ext uri="{FF2B5EF4-FFF2-40B4-BE49-F238E27FC236}">
                <a16:creationId xmlns:a16="http://schemas.microsoft.com/office/drawing/2014/main" id="{90C3763B-AC8B-F10B-97DA-FFC8E5AB8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8614" y="549184"/>
            <a:ext cx="1949015" cy="162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Figure">
            <a:extLst>
              <a:ext uri="{FF2B5EF4-FFF2-40B4-BE49-F238E27FC236}">
                <a16:creationId xmlns:a16="http://schemas.microsoft.com/office/drawing/2014/main" id="{631CFE4B-B8F2-D09C-47D2-A7F9AD4E66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9" r="49236"/>
          <a:stretch/>
        </p:blipFill>
        <p:spPr bwMode="auto">
          <a:xfrm>
            <a:off x="8451436" y="2400318"/>
            <a:ext cx="2079643" cy="15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igure">
            <a:extLst>
              <a:ext uri="{FF2B5EF4-FFF2-40B4-BE49-F238E27FC236}">
                <a16:creationId xmlns:a16="http://schemas.microsoft.com/office/drawing/2014/main" id="{0980CD88-9218-765A-4C7D-01F7C0013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9979" y="4156736"/>
            <a:ext cx="2861383" cy="17168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E8439E5-3708-68F9-C2AF-C1D0C35A9292}"/>
              </a:ext>
            </a:extLst>
          </p:cNvPr>
          <p:cNvSpPr txBox="1"/>
          <p:nvPr/>
        </p:nvSpPr>
        <p:spPr>
          <a:xfrm>
            <a:off x="8004720" y="5930009"/>
            <a:ext cx="3395481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/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or C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/C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&lt; 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9AB8F4D-7D64-B16E-8536-9A7D2AB7DF76}"/>
              </a:ext>
            </a:extLst>
          </p:cNvPr>
          <p:cNvSpPr/>
          <p:nvPr/>
        </p:nvSpPr>
        <p:spPr>
          <a:xfrm>
            <a:off x="8471262" y="318352"/>
            <a:ext cx="194636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Eur. Phys. J. C 71 1694 (2011)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29F60A-62AF-A9DE-5144-52B1BFE49916}"/>
              </a:ext>
            </a:extLst>
          </p:cNvPr>
          <p:cNvSpPr/>
          <p:nvPr/>
        </p:nvSpPr>
        <p:spPr>
          <a:xfrm>
            <a:off x="8661350" y="2186818"/>
            <a:ext cx="13324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JHEP 10 (2018) 205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14F36B-AB3D-8C62-D2ED-7F50358BC1D7}"/>
              </a:ext>
            </a:extLst>
          </p:cNvPr>
          <p:cNvSpPr/>
          <p:nvPr/>
        </p:nvSpPr>
        <p:spPr>
          <a:xfrm>
            <a:off x="8354100" y="3958283"/>
            <a:ext cx="257314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PHYSICAL REVIEW D 101, 074502 (2020)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750CEBA-0DD7-5AB1-31BA-1FB0FA9F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7448" y="644171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1803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12192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BBF2C9-FA60-80AE-06C1-C741373C8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84" y="565439"/>
            <a:ext cx="11139854" cy="93044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Bookman Old Style" panose="02050604050505020204" pitchFamily="18" charset="0"/>
              </a:rPr>
              <a:t>Search for direct </a:t>
            </a:r>
            <a:r>
              <a:rPr lang="en-US" sz="4000" kern="1200" dirty="0">
                <a:solidFill>
                  <a:schemeClr val="bg1"/>
                </a:solidFill>
                <a:latin typeface="Bookman Old Style" panose="02050604050505020204" pitchFamily="18" charset="0"/>
              </a:rPr>
              <a:t> experimental evidence of crossover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1479733"/>
            <a:ext cx="27432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C8A9DBF-3098-4894-8C9E-2564664BE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64" y="2491767"/>
            <a:ext cx="4121116" cy="39976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329ADA-7D9C-AF6F-2B8F-D110070A11DD}"/>
              </a:ext>
            </a:extLst>
          </p:cNvPr>
          <p:cNvSpPr/>
          <p:nvPr/>
        </p:nvSpPr>
        <p:spPr>
          <a:xfrm>
            <a:off x="122817" y="6410436"/>
            <a:ext cx="193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 130 , 82301 (2023)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PRL 127, 262301 (2021)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13F5-9C5E-3965-48F2-3401490D67A4}"/>
              </a:ext>
            </a:extLst>
          </p:cNvPr>
          <p:cNvSpPr txBox="1"/>
          <p:nvPr/>
        </p:nvSpPr>
        <p:spPr>
          <a:xfrm>
            <a:off x="2051023" y="6547733"/>
            <a:ext cx="3321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HRG CE: P. B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Munzinger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 et al, NPA1008, 122141(2021)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4E5D1C-CD52-A509-86FC-DDC437879C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72" b="-12"/>
          <a:stretch/>
        </p:blipFill>
        <p:spPr>
          <a:xfrm>
            <a:off x="7618135" y="2491449"/>
            <a:ext cx="4239901" cy="36112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DEFDDE-AF00-51C5-6419-32800509D561}"/>
              </a:ext>
            </a:extLst>
          </p:cNvPr>
          <p:cNvSpPr/>
          <p:nvPr/>
        </p:nvSpPr>
        <p:spPr>
          <a:xfrm>
            <a:off x="7459095" y="6563230"/>
            <a:ext cx="222528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H.-S.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Ko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, STAR Collaboration, QM22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CC0C8-D859-DD96-44AA-315B0A5B7E38}"/>
              </a:ext>
            </a:extLst>
          </p:cNvPr>
          <p:cNvSpPr txBox="1"/>
          <p:nvPr/>
        </p:nvSpPr>
        <p:spPr>
          <a:xfrm>
            <a:off x="8349798" y="5994390"/>
            <a:ext cx="3281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Helvetica" charset="0"/>
                <a:cs typeface="Helvetica" charset="0"/>
              </a:rPr>
              <a:t>Charged Particle Multiplicity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AE46E-8AE4-352D-EF87-C8BE31E36EB8}"/>
              </a:ext>
            </a:extLst>
          </p:cNvPr>
          <p:cNvSpPr txBox="1"/>
          <p:nvPr/>
        </p:nvSpPr>
        <p:spPr>
          <a:xfrm>
            <a:off x="8841921" y="2939144"/>
            <a:ext cx="2550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|y| &lt; 0.5, 0.4 &lt;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</a:t>
            </a:r>
            <a:r>
              <a:rPr kumimoji="0" lang="en-US" sz="12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&lt; 2.0 GeV/c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E6180-A9F3-6476-AD4D-3740F5840071}"/>
              </a:ext>
            </a:extLst>
          </p:cNvPr>
          <p:cNvSpPr txBox="1"/>
          <p:nvPr/>
        </p:nvSpPr>
        <p:spPr>
          <a:xfrm>
            <a:off x="4546850" y="2480163"/>
            <a:ext cx="309512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Bookman Old Style" charset="0"/>
                <a:cs typeface="Bookman Old Style" charset="0"/>
                <a:sym typeface="Wingdings"/>
              </a:rPr>
              <a:t>Sixth order cumulant ratios sign consistent with lattice QCD calculation with a crossover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  <a:sym typeface="Wingdings"/>
              </a:rPr>
              <a:t>Except for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  <a:sym typeface="Wingdings"/>
              </a:rPr>
              <a:t>Au+Au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  <a:sym typeface="Wingdings"/>
              </a:rPr>
              <a:t> collisions at 3 GeV and proton-proton collisions at 200 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  <a:sym typeface="Wingdings"/>
              </a:rPr>
              <a:t>Lower collision energies have large statistical uncertainties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B124E37-18E5-1E1D-FD16-AABFA003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Quick upload of logos for incoming conferences | The STAR experiment">
            <a:extLst>
              <a:ext uri="{FF2B5EF4-FFF2-40B4-BE49-F238E27FC236}">
                <a16:creationId xmlns:a16="http://schemas.microsoft.com/office/drawing/2014/main" id="{A701732F-A059-6459-C90F-C845B8244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17" y="925378"/>
            <a:ext cx="1433484" cy="11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637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1E86A5-6BE6-F341-07E7-03C953B7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  <a:latin typeface="Bookman Old Style" panose="02050604050505020204" pitchFamily="18" charset="0"/>
              </a:rPr>
              <a:t>Going to still higher moments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1F3106-C884-DC4A-4E23-499D82F29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742" y="380198"/>
            <a:ext cx="2810220" cy="39976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D4B842-CDFE-B7D3-AE68-F66FF2FDE3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015" y="380198"/>
            <a:ext cx="5455917" cy="235012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A57B4-7C72-F9A8-FB53-39BD00F9C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22430"/>
            <a:ext cx="2743200" cy="3474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E11063-3C92-B2D1-B64F-5BB970962025}"/>
                  </a:ext>
                </a:extLst>
              </p:cNvPr>
              <p:cNvSpPr txBox="1"/>
              <p:nvPr/>
            </p:nvSpPr>
            <p:spPr>
              <a:xfrm>
                <a:off x="77024" y="1398753"/>
                <a:ext cx="2709964" cy="1528945"/>
              </a:xfrm>
              <a:prstGeom prst="rect">
                <a:avLst/>
              </a:prstGeom>
              <a:gradFill flip="none" rotWithShape="1">
                <a:gsLst>
                  <a:gs pos="5000">
                    <a:schemeClr val="accent2">
                      <a:lumMod val="5000"/>
                      <a:lumOff val="95000"/>
                    </a:schemeClr>
                  </a:gs>
                  <a:gs pos="96000">
                    <a:schemeClr val="accent2">
                      <a:lumMod val="45000"/>
                      <a:lumOff val="55000"/>
                    </a:schemeClr>
                  </a:gs>
                  <a:gs pos="82000">
                    <a:schemeClr val="accent2">
                      <a:lumMod val="45000"/>
                      <a:lumOff val="55000"/>
                    </a:schemeClr>
                  </a:gs>
                  <a:gs pos="59000">
                    <a:schemeClr val="accent2">
                      <a:lumMod val="30000"/>
                      <a:lumOff val="70000"/>
                    </a:schemeClr>
                  </a:gs>
                </a:gsLst>
                <a:lin ang="4200000" scaled="0"/>
                <a:tileRect/>
              </a:gradFill>
              <a:ln/>
              <a:effectLst>
                <a:glow rad="127000">
                  <a:schemeClr val="accent1">
                    <a:alpha val="0"/>
                  </a:schemeClr>
                </a:glow>
                <a:outerShdw blurRad="50800" dist="38100" dir="18900000" algn="bl" rotWithShape="0">
                  <a:schemeClr val="tx1">
                    <a:alpha val="40000"/>
                  </a:schemeClr>
                </a:outerShdw>
                <a:softEdge rad="0"/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Future:  Extending measurements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67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Bookman Old Style" charset="0"/>
                            <a:cs typeface="Bookman Old Style" charset="0"/>
                          </a:rPr>
                        </m:ctrlPr>
                      </m:sSubPr>
                      <m:e>
                        <m:r>
                          <a:rPr kumimoji="0" lang="en-US" sz="1867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𝐶</m:t>
                        </m:r>
                      </m:e>
                      <m:sub>
                        <m:r>
                          <a:rPr kumimoji="0" lang="en-US" sz="1867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7</m:t>
                        </m:r>
                      </m:sub>
                    </m:sSub>
                    <m:r>
                      <a:rPr kumimoji="0" lang="en-US" sz="1867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Bookman Old Style" charset="0"/>
                        <a:cs typeface="Bookman Old Style" charset="0"/>
                      </a:rPr>
                      <m:t> </m:t>
                    </m:r>
                  </m:oMath>
                </a14:m>
                <a:r>
                  <a:rPr kumimoji="0" lang="en-US" sz="18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67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Bookman Old Style" charset="0"/>
                            <a:cs typeface="Bookman Old Style" charset="0"/>
                          </a:rPr>
                        </m:ctrlPr>
                      </m:sSubPr>
                      <m:e>
                        <m:r>
                          <a:rPr kumimoji="0" lang="en-US" sz="1867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𝐶</m:t>
                        </m:r>
                      </m:e>
                      <m:sub>
                        <m:r>
                          <a:rPr kumimoji="0" lang="en-US" sz="1867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kumimoji="0" lang="en-US" sz="18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- more sensitive probes for crossover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E11063-3C92-B2D1-B64F-5BB970962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4" y="1398753"/>
                <a:ext cx="2709964" cy="15289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  <a:effectLst>
                <a:glow rad="127000">
                  <a:schemeClr val="accent1">
                    <a:alpha val="0"/>
                  </a:schemeClr>
                </a:glow>
                <a:outerShdw blurRad="50800" dist="38100" dir="18900000" algn="bl" rotWithShape="0">
                  <a:schemeClr val="tx1">
                    <a:alpha val="40000"/>
                  </a:schemeClr>
                </a:outerShdw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1A14D2-7B53-2C14-52C9-8F4333286894}"/>
                  </a:ext>
                </a:extLst>
              </p:cNvPr>
              <p:cNvSpPr txBox="1"/>
              <p:nvPr/>
            </p:nvSpPr>
            <p:spPr>
              <a:xfrm>
                <a:off x="6259281" y="2772544"/>
                <a:ext cx="5759911" cy="1571649"/>
              </a:xfrm>
              <a:prstGeom prst="rect">
                <a:avLst/>
              </a:prstGeom>
              <a:gradFill flip="none" rotWithShape="1">
                <a:gsLst>
                  <a:gs pos="1000">
                    <a:srgbClr val="FFC000">
                      <a:lumMod val="30000"/>
                      <a:lumOff val="70000"/>
                    </a:srgbClr>
                  </a:gs>
                  <a:gs pos="0">
                    <a:srgbClr val="FFC000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  <a:effectLst>
                <a:glow>
                  <a:schemeClr val="accent1">
                    <a:alpha val="0"/>
                  </a:schemeClr>
                </a:glow>
                <a:outerShdw blurRad="63500" dist="38100" dir="18480000" algn="bl" rotWithShape="0">
                  <a:schemeClr val="tx1">
                    <a:alpha val="77000"/>
                  </a:schemeClr>
                </a:outerShdw>
                <a:softEdge rad="0"/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380990" marR="0" lvl="0" indent="-38099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charset="2"/>
                  <a:buChar char="q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STAR: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Au+Au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at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  <a:ea typeface="Bookman Old Style" charset="0"/>
                        <a:cs typeface="Bookman Old Style" charset="0"/>
                      </a:rPr>
                      <m:t>√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Bookman Old Style" charset="0"/>
                            <a:cs typeface="Bookman Old Style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𝑠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𝑁𝑁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= 200 GeV: ~ 20 billion event (2023+2025)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Au+Au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at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  <a:ea typeface="Bookman Old Style" charset="0"/>
                        <a:cs typeface="Bookman Old Style" charset="0"/>
                      </a:rPr>
                      <m:t>√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Bookman Old Style" charset="0"/>
                            <a:cs typeface="Bookman Old Style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𝑠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ookman Old Style" charset="0"/>
                            <a:cs typeface="Bookman Old Style" charset="0"/>
                          </a:rPr>
                          <m:t>𝑁𝑁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= 3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GeV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: ~ 2 billion events collected</a:t>
                </a:r>
              </a:p>
              <a:p>
                <a:pPr marL="380990" marR="0" lvl="0" indent="-38099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charset="2"/>
                  <a:buChar char="q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C21D1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ALICE: Higher order measurements possible with high statistics LHC Run 3 data.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1A14D2-7B53-2C14-52C9-8F4333286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81" y="2772544"/>
                <a:ext cx="5759911" cy="15716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  <a:effectLst>
                <a:glow>
                  <a:schemeClr val="accent1">
                    <a:alpha val="0"/>
                  </a:schemeClr>
                </a:glow>
                <a:outerShdw blurRad="63500" dist="38100" dir="18480000" algn="bl" rotWithShape="0">
                  <a:schemeClr val="tx1">
                    <a:alpha val="77000"/>
                  </a:schemeClr>
                </a:outerShdw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E7E5E7AD-64E2-1F78-867A-E23E37B290B4}"/>
              </a:ext>
            </a:extLst>
          </p:cNvPr>
          <p:cNvSpPr/>
          <p:nvPr/>
        </p:nvSpPr>
        <p:spPr>
          <a:xfrm>
            <a:off x="124197" y="3810254"/>
            <a:ext cx="24084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HotQCD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: PRD101, 074502 (2020),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S.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Borsanyi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 et al, JHEP10 (2018) 205,   B.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Friman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 et al,EPJC71, 1694(2011)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0F6BC3-17F4-A2F7-5591-9ABB9C51F61B}"/>
              </a:ext>
            </a:extLst>
          </p:cNvPr>
          <p:cNvSpPr/>
          <p:nvPr/>
        </p:nvSpPr>
        <p:spPr>
          <a:xfrm>
            <a:off x="6259281" y="100378"/>
            <a:ext cx="2829621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s-IS" sz="1067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A. Pandav, </a:t>
            </a:r>
            <a:r>
              <a:rPr kumimoji="0" lang="en-US" sz="1067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 Collaboration, SQM22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0233C32-3C94-B82C-F634-EAA04466A96E}"/>
                  </a:ext>
                </a:extLst>
              </p:cNvPr>
              <p:cNvSpPr txBox="1"/>
              <p:nvPr/>
            </p:nvSpPr>
            <p:spPr>
              <a:xfrm>
                <a:off x="3463083" y="2367617"/>
                <a:ext cx="445763" cy="318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67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Helvetica" charset="0"/>
                              <a:cs typeface="Helvetica" charset="0"/>
                            </a:rPr>
                          </m:ctrlPr>
                        </m:sSubPr>
                        <m:e>
                          <m:r>
                            <a:rPr kumimoji="0" lang="en-US" sz="1467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𝑪</m:t>
                          </m:r>
                        </m:e>
                        <m:sub>
                          <m:r>
                            <a:rPr kumimoji="0" lang="en-US" sz="1467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𝟖</m:t>
                          </m:r>
                        </m:sub>
                      </m:sSub>
                    </m:oMath>
                  </m:oMathPara>
                </a14:m>
                <a:endPara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0233C32-3C94-B82C-F634-EAA04466A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083" y="2367617"/>
                <a:ext cx="445763" cy="3181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71518F-924A-ADA9-A7D3-3B59B60247F5}"/>
                  </a:ext>
                </a:extLst>
              </p:cNvPr>
              <p:cNvSpPr txBox="1"/>
              <p:nvPr/>
            </p:nvSpPr>
            <p:spPr>
              <a:xfrm>
                <a:off x="3328457" y="477749"/>
                <a:ext cx="570862" cy="543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67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Helvetica" charset="0"/>
                              <a:cs typeface="Helvetica" charset="0"/>
                            </a:rPr>
                          </m:ctrlPr>
                        </m:sSubPr>
                        <m:e>
                          <m:r>
                            <a:rPr kumimoji="0" lang="en-US" sz="1467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𝑪</m:t>
                          </m:r>
                        </m:e>
                        <m:sub>
                          <m:r>
                            <a:rPr kumimoji="0" lang="en-US" sz="1467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𝟔</m:t>
                          </m:r>
                        </m:sub>
                      </m:sSub>
                    </m:oMath>
                  </m:oMathPara>
                </a14:m>
                <a:endPara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charset="0"/>
                  <a:ea typeface="Helvetica" charset="0"/>
                  <a:cs typeface="Helvetica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71518F-924A-ADA9-A7D3-3B59B6024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457" y="477749"/>
                <a:ext cx="570862" cy="5438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77835EBB-27D5-7AF4-9D44-5A8EC2460FB7}"/>
              </a:ext>
            </a:extLst>
          </p:cNvPr>
          <p:cNvSpPr txBox="1"/>
          <p:nvPr/>
        </p:nvSpPr>
        <p:spPr>
          <a:xfrm>
            <a:off x="9685799" y="1701464"/>
            <a:ext cx="726481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Helvetica" charset="0"/>
                <a:ea typeface="Helvetica" charset="0"/>
                <a:cs typeface="Helvetica" charset="0"/>
              </a:rPr>
              <a:t>0-40%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D8ACAD-7994-CF50-A546-40C3376AC996}"/>
              </a:ext>
            </a:extLst>
          </p:cNvPr>
          <p:cNvSpPr txBox="1"/>
          <p:nvPr/>
        </p:nvSpPr>
        <p:spPr>
          <a:xfrm>
            <a:off x="9685799" y="1995118"/>
            <a:ext cx="166481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Helvetica" charset="0"/>
                <a:ea typeface="Helvetica" charset="0"/>
                <a:cs typeface="Helvetica" charset="0"/>
              </a:rPr>
              <a:t>STAR Preliminary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4D4818-051E-13D2-88DB-F1110FC86A8C}"/>
              </a:ext>
            </a:extLst>
          </p:cNvPr>
          <p:cNvSpPr txBox="1"/>
          <p:nvPr/>
        </p:nvSpPr>
        <p:spPr>
          <a:xfrm>
            <a:off x="6920580" y="4318826"/>
            <a:ext cx="4746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 BUR Run22, STAR note 0773, ALICE: arXiv1812.06772</a:t>
            </a:r>
          </a:p>
        </p:txBody>
      </p:sp>
      <p:pic>
        <p:nvPicPr>
          <p:cNvPr id="3" name="Picture 2" descr="Quick upload of logos for incoming conferences | The STAR experiment">
            <a:extLst>
              <a:ext uri="{FF2B5EF4-FFF2-40B4-BE49-F238E27FC236}">
                <a16:creationId xmlns:a16="http://schemas.microsoft.com/office/drawing/2014/main" id="{EFD06F5E-644F-E17E-BBF4-6ABC43684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97" y="100378"/>
            <a:ext cx="1433484" cy="11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439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550F5B9-399F-4FAD-AE6C-ED65F9A43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062E60F-5CD4-4268-8359-807663468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288350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4CF54-DC68-C9BE-36B0-087A745A4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10047"/>
            <a:ext cx="3300984" cy="16459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latin typeface="Bookman Old Style" panose="02050604050505020204" pitchFamily="18" charset="0"/>
              </a:rPr>
              <a:t>Search for signals of first order phase transition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B341EC3-1810-4D33-BA3F-E2D0AA0EC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98096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127CDE-2B99-47A8-BB3C-7D1751910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0864" y="1323863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7542C87-C146-0056-6FE5-4AE33D4EE8F1}"/>
                  </a:ext>
                </a:extLst>
              </p:cNvPr>
              <p:cNvSpPr txBox="1"/>
              <p:nvPr/>
            </p:nvSpPr>
            <p:spPr>
              <a:xfrm>
                <a:off x="4581144" y="510047"/>
                <a:ext cx="6858000" cy="164592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First order phase transition: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Multiplicity distribution bi-modal (two phases) </a:t>
                </a:r>
              </a:p>
              <a:p>
                <a:pPr marL="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Proton factorial cumulants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𝜅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: with increasing order,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   increase rapidly in magnitude with alternating sign.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7542C87-C146-0056-6FE5-4AE33D4EE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144" y="510047"/>
                <a:ext cx="6858000" cy="1645920"/>
              </a:xfrm>
              <a:prstGeom prst="rect">
                <a:avLst/>
              </a:prstGeom>
              <a:blipFill>
                <a:blip r:embed="rId2"/>
                <a:stretch>
                  <a:fillRect l="-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8FBDC9A0-3875-846E-6A31-5E55427D2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08" y="2479710"/>
            <a:ext cx="2629402" cy="3639312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F147DBD-F457-92D9-70BD-62BFBBC01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8276" y="2479710"/>
            <a:ext cx="3348167" cy="3639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E2B4F7-3E09-8F27-32AC-27DDB8B8ED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032" y="2523494"/>
            <a:ext cx="4683831" cy="35955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AE3B9-58E1-0E20-124A-6A9EB989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828544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153A25-AD96-016A-2B99-D47F75AA544D}"/>
              </a:ext>
            </a:extLst>
          </p:cNvPr>
          <p:cNvSpPr txBox="1"/>
          <p:nvPr/>
        </p:nvSpPr>
        <p:spPr>
          <a:xfrm>
            <a:off x="160632" y="6384984"/>
            <a:ext cx="1062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Proper theory calculations with 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order phase transition needed for interpretation the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6FC931-5B7D-BF56-380B-B29C1DA44B8A}"/>
              </a:ext>
            </a:extLst>
          </p:cNvPr>
          <p:cNvSpPr txBox="1"/>
          <p:nvPr/>
        </p:nvSpPr>
        <p:spPr>
          <a:xfrm>
            <a:off x="87645" y="6130547"/>
            <a:ext cx="224931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Phys.Rev.Lett</a:t>
            </a:r>
            <a:r>
              <a:rPr kumimoji="0" lang="en-IN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.</a:t>
            </a:r>
            <a:r>
              <a:rPr kumimoji="0" lang="en-I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120 (2018) 6, 062301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AA0140-5492-1CFC-6A77-BE1249BAE53D}"/>
              </a:ext>
            </a:extLst>
          </p:cNvPr>
          <p:cNvSpPr/>
          <p:nvPr/>
        </p:nvSpPr>
        <p:spPr>
          <a:xfrm>
            <a:off x="7324909" y="5914112"/>
            <a:ext cx="1856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A. </a:t>
            </a:r>
            <a:r>
              <a:rPr kumimoji="0" lang="en-IN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Bzdak</a:t>
            </a:r>
            <a:r>
              <a:rPr kumimoji="0" lang="en-IN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 and V. Koch,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PRC100, 051902(R) (2019)</a:t>
            </a:r>
            <a:endParaRPr kumimoji="0" lang="en-US" sz="9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686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4E960-C3E1-03B5-5855-201FAF988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907"/>
            <a:ext cx="12192000" cy="132556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Search for 1</a:t>
            </a:r>
            <a:r>
              <a:rPr lang="en-US" baseline="30000" dirty="0">
                <a:solidFill>
                  <a:srgbClr val="FF0000"/>
                </a:solidFill>
                <a:latin typeface="Bookman Old Style" panose="02050604050505020204" pitchFamily="18" charset="0"/>
              </a:rPr>
              <a:t>st </a:t>
            </a:r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order phase transition signals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8ACB1-9CB3-AC74-C4B6-792387DD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C742C1-124C-22AA-7092-076F20170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04" y="1138934"/>
            <a:ext cx="10515600" cy="3993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E5AB1E-EF0D-4FEA-2EB3-B0257CA3AE69}"/>
                  </a:ext>
                </a:extLst>
              </p:cNvPr>
              <p:cNvSpPr txBox="1"/>
              <p:nvPr/>
            </p:nvSpPr>
            <p:spPr>
              <a:xfrm>
                <a:off x="2008990" y="5150737"/>
                <a:ext cx="8833214" cy="1136658"/>
              </a:xfrm>
              <a:prstGeom prst="rect">
                <a:avLst/>
              </a:prstGeom>
              <a:gradFill flip="none" rotWithShape="1">
                <a:gsLst>
                  <a:gs pos="1000">
                    <a:srgbClr val="FFC000">
                      <a:lumMod val="30000"/>
                      <a:lumOff val="70000"/>
                    </a:srgbClr>
                  </a:gs>
                  <a:gs pos="0">
                    <a:srgbClr val="FFC000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  <a:effectLst>
                <a:glow>
                  <a:schemeClr val="accent1">
                    <a:alpha val="0"/>
                  </a:schemeClr>
                </a:glow>
                <a:outerShdw blurRad="63500" dist="38100" dir="18480000" algn="bl" rotWithShape="0">
                  <a:schemeClr val="tx1">
                    <a:alpha val="77000"/>
                  </a:schemeClr>
                </a:outerShdw>
                <a:softEdge rad="0"/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charset="2"/>
                  <a:buChar char="q"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For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  <a:ea typeface="Times New Roman" charset="0"/>
                        <a:cs typeface="Times New Roman" charset="0"/>
                      </a:rPr>
                      <m:t>√</m:t>
                    </m:r>
                    <m:sSub>
                      <m:sSub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𝑠</m:t>
                        </m:r>
                      </m:e>
                      <m:sub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𝑁𝑁</m:t>
                        </m:r>
                      </m:sub>
                    </m:sSub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  <a:ea typeface="Times New Roman" charset="0"/>
                        <a:cs typeface="Times New Roman" charset="0"/>
                      </a:rPr>
                      <m:t>≥</m:t>
                    </m:r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11.5 </a:t>
                </a:r>
                <a:r>
                  <a:rPr kumimoji="0" lang="en-GB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GeV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, the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proton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𝜅</m:t>
                        </m:r>
                      </m:e>
                      <m:sub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𝑛</m:t>
                        </m:r>
                      </m:sub>
                    </m:sSub>
                    <m:r>
                      <a:rPr kumimoji="0" lang="en-US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within uncertainties does not support the two-component shape of proton distributions. Possibility of sign change at low energy.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charset="2"/>
                  <a:buChar char="q"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ookman Old Style" charset="0"/>
                  <a:ea typeface="Bookman Old Style" charset="0"/>
                  <a:cs typeface="Bookman Old Style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charset="2"/>
                  <a:buChar char="q"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Peripheral data and </a:t>
                </a:r>
                <a:r>
                  <a:rPr kumimoji="0" lang="en-GB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UrQMD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ookman Old Style" charset="0"/>
                    <a:ea typeface="Bookman Old Style" charset="0"/>
                    <a:cs typeface="Bookman Old Style" charset="0"/>
                  </a:rPr>
                  <a:t> calculations consistent with zero at all energies.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ookman Old Style"/>
                  <a:ea typeface="+mn-ea"/>
                  <a:cs typeface="Bookman Old Style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E5AB1E-EF0D-4FEA-2EB3-B0257CA3A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8990" y="5150737"/>
                <a:ext cx="8833214" cy="11366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  <a:effectLst>
                <a:glow>
                  <a:schemeClr val="accent1">
                    <a:alpha val="0"/>
                  </a:schemeClr>
                </a:glow>
                <a:outerShdw blurRad="63500" dist="38100" dir="18480000" algn="bl" rotWithShape="0">
                  <a:schemeClr val="tx1">
                    <a:alpha val="77000"/>
                  </a:schemeClr>
                </a:outerShdw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D29E1AA5-7C89-2144-8A21-52B9C0074B90}"/>
              </a:ext>
            </a:extLst>
          </p:cNvPr>
          <p:cNvSpPr/>
          <p:nvPr/>
        </p:nvSpPr>
        <p:spPr>
          <a:xfrm>
            <a:off x="-4287" y="5936645"/>
            <a:ext cx="19349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 130 , 82301 (2023)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PRL128, 202303 (2022)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PRL 127, 262301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PRL 126, 092301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STAR: </a:t>
            </a:r>
            <a:r>
              <a:rPr kumimoji="0" lang="sk-SK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charset="0"/>
                <a:ea typeface="Bookman Old Style" charset="0"/>
                <a:cs typeface="Bookman Old Style" charset="0"/>
              </a:rPr>
              <a:t>PRC 104, 024902 (2021)</a:t>
            </a:r>
          </a:p>
        </p:txBody>
      </p:sp>
      <p:pic>
        <p:nvPicPr>
          <p:cNvPr id="1026" name="Picture 2" descr="Quick upload of logos for incoming conferences | The STAR experiment">
            <a:extLst>
              <a:ext uri="{FF2B5EF4-FFF2-40B4-BE49-F238E27FC236}">
                <a16:creationId xmlns:a16="http://schemas.microsoft.com/office/drawing/2014/main" id="{7B3E0DC2-1FDC-1C67-7ECC-3F2BCB7B8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6" y="4578578"/>
            <a:ext cx="1433484" cy="11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5590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4444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091ADC-2DD8-DD4F-BF0A-2F1A638C8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Bookman Old Style" panose="02050604050505020204" pitchFamily="18" charset="0"/>
              </a:rPr>
              <a:t>Summary – QCD phase structure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B81349-3A7E-4A66-9ED9-66E6F8E29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3" y="2454901"/>
            <a:ext cx="3441163" cy="4080255"/>
          </a:xfrm>
          <a:prstGeom prst="rect">
            <a:avLst/>
          </a:prstGeom>
          <a:solidFill>
            <a:srgbClr val="83F89A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37A7FF-19A5-40D8-8D0C-E780CBD33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1468" y="2454900"/>
            <a:ext cx="3441163" cy="4080255"/>
          </a:xfrm>
          <a:prstGeom prst="rect">
            <a:avLst/>
          </a:prstGeom>
          <a:solidFill>
            <a:srgbClr val="83F89A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614B6307-7A1B-254D-BA00-C2682BDFC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85" y="2779333"/>
            <a:ext cx="3067358" cy="259191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9C98D2-3002-2346-9639-AF7753167C87}"/>
              </a:ext>
            </a:extLst>
          </p:cNvPr>
          <p:cNvSpPr txBox="1"/>
          <p:nvPr/>
        </p:nvSpPr>
        <p:spPr>
          <a:xfrm>
            <a:off x="7693622" y="423512"/>
            <a:ext cx="3974122" cy="6010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Programs to carry out systematic study of the phase structure of QCD phase diagram through relativistic heavy ion collisions underway</a:t>
            </a: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Higher moments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measurements seem to follow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QCD thermodynamics except at 3 GeV</a:t>
            </a: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Experimental evidences of signatures related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to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critical point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observed at a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3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level</a:t>
            </a: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Lattice QCD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clearly shows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cross over at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= 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.</a:t>
            </a: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Experimental indications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of cross over at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=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20 MeV observed at &lt;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level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Hints of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change of  equation of state at high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</a:t>
            </a:r>
            <a:endParaRPr kumimoji="0" lang="en-US" sz="1400" b="0" i="0" u="none" strike="noStrike" kern="1200" cap="none" spc="0" normalizeH="0" baseline="-2500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Need to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continue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the dedicated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programs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in the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high baryon density regime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to unfold the QCD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 phase diagram. This includes looking for Moat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 Quarkyonic matter regimes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Experiments: STAR@RHIC BES-II, CBM@FAIR,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 NICA@JNIR, SHINE@CERN-SPS, J-PARC-HI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    and CEE-HIAF complementary to each other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EC4929-6CDF-D06F-E484-96B881F88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148" y="2779333"/>
            <a:ext cx="3191024" cy="3095413"/>
          </a:xfrm>
          <a:prstGeom prst="rect">
            <a:avLst/>
          </a:prstGeom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30468E52-71F9-C878-08C6-B6C97350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0149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131163-6FC7-F742-B54D-A0DB4F8CB488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9023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345E1-24E7-D22D-8464-85B39B4F9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9986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Bookman Old Style" panose="02050604050505020204" pitchFamily="18" charset="0"/>
              </a:rPr>
              <a:t>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DF0FE-607F-0449-9BE0-0C94A9B70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0091"/>
            <a:ext cx="10671810" cy="24345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Bookman Old Style" panose="02050604050505020204" pitchFamily="18" charset="0"/>
              </a:rPr>
              <a:t>Acknowledgement: All members of the STAR Collaboration, ALICE Collaboration, CBM Collaboration, D. Mishra, S. Bass, Kenji Fukushima, R. </a:t>
            </a:r>
            <a:r>
              <a:rPr lang="en-US" dirty="0" err="1">
                <a:latin typeface="Bookman Old Style" panose="02050604050505020204" pitchFamily="18" charset="0"/>
              </a:rPr>
              <a:t>Pisarski</a:t>
            </a:r>
            <a:r>
              <a:rPr lang="en-US" dirty="0">
                <a:latin typeface="Bookman Old Style" panose="02050604050505020204" pitchFamily="18" charset="0"/>
              </a:rPr>
              <a:t>, F. </a:t>
            </a:r>
            <a:r>
              <a:rPr lang="en-US" dirty="0" err="1">
                <a:latin typeface="Bookman Old Style" panose="02050604050505020204" pitchFamily="18" charset="0"/>
              </a:rPr>
              <a:t>Karsch</a:t>
            </a:r>
            <a:r>
              <a:rPr lang="en-US" dirty="0">
                <a:latin typeface="Bookman Old Style" panose="02050604050505020204" pitchFamily="18" charset="0"/>
              </a:rPr>
              <a:t>, S. Gupta, R. </a:t>
            </a:r>
            <a:r>
              <a:rPr lang="en-US" dirty="0" err="1">
                <a:latin typeface="Bookman Old Style" panose="02050604050505020204" pitchFamily="18" charset="0"/>
              </a:rPr>
              <a:t>Gavai</a:t>
            </a:r>
            <a:r>
              <a:rPr lang="en-US" dirty="0">
                <a:latin typeface="Bookman Old Style" panose="02050604050505020204" pitchFamily="18" charset="0"/>
              </a:rPr>
              <a:t>, A Jaiswal, V. Roy, N. Haque, S. Chatterjee, M. </a:t>
            </a:r>
            <a:r>
              <a:rPr lang="en-US" dirty="0" err="1">
                <a:latin typeface="Bookman Old Style" panose="02050604050505020204" pitchFamily="18" charset="0"/>
              </a:rPr>
              <a:t>Stephanov</a:t>
            </a:r>
            <a:r>
              <a:rPr lang="en-US" dirty="0">
                <a:latin typeface="Bookman Old Style" panose="02050604050505020204" pitchFamily="18" charset="0"/>
              </a:rPr>
              <a:t> and Krishna Rajagopal</a:t>
            </a: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9B59B-5E79-1EFD-DDE1-6EB42178E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1163-6FC7-F742-B54D-A0DB4F8CB48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01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7EF764B7-A12D-44A6-4691-11DCD3301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80" y="1064937"/>
            <a:ext cx="5233772" cy="3023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8DCC57-DD67-18BA-5CAA-0F7C77D2F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1" y="4324667"/>
            <a:ext cx="2961605" cy="21969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071C59-FABE-F5A9-BE7C-23B8A5CE8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404903" y="3969374"/>
            <a:ext cx="2019291" cy="2754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5B3832-E518-1043-B69A-1D58D66CC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6121" y="152291"/>
            <a:ext cx="3862911" cy="64120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42152A-6DE3-584C-A46B-DAC7794AD1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9641" y="4600452"/>
            <a:ext cx="2706204" cy="1960659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BB69488-BE7E-ECC1-DCB2-E5100BAB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3</a:t>
            </a:fld>
            <a:endParaRPr lang="en-US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CD04E7-53A3-A1E7-0C07-53F6A3F0E177}"/>
              </a:ext>
            </a:extLst>
          </p:cNvPr>
          <p:cNvSpPr txBox="1"/>
          <p:nvPr/>
        </p:nvSpPr>
        <p:spPr>
          <a:xfrm>
            <a:off x="3047108" y="48453"/>
            <a:ext cx="4899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Bookman Old Style" panose="02050604050505020204" pitchFamily="18" charset="0"/>
              </a:rPr>
              <a:t>ALICE detector</a:t>
            </a:r>
          </a:p>
        </p:txBody>
      </p:sp>
      <p:pic>
        <p:nvPicPr>
          <p:cNvPr id="16" name="Picture 6" descr="Logo of the ALICE Experiment - CERN Document Server">
            <a:extLst>
              <a:ext uri="{FF2B5EF4-FFF2-40B4-BE49-F238E27FC236}">
                <a16:creationId xmlns:a16="http://schemas.microsoft.com/office/drawing/2014/main" id="{1CB80FE4-F207-E664-CE5E-E2848042A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A4D4AA-6FFE-A2B0-CD37-BC53EE53AF4E}"/>
              </a:ext>
            </a:extLst>
          </p:cNvPr>
          <p:cNvSpPr txBox="1"/>
          <p:nvPr/>
        </p:nvSpPr>
        <p:spPr>
          <a:xfrm>
            <a:off x="5669701" y="2161371"/>
            <a:ext cx="2736361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ookman Old Style" panose="02050604050505020204" pitchFamily="18" charset="0"/>
              </a:rPr>
              <a:t>Uniform acceptance at midrapidity and excellent particle identification capability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7BC34F-8BED-6417-BD19-87C3936FCDB3}"/>
              </a:ext>
            </a:extLst>
          </p:cNvPr>
          <p:cNvSpPr txBox="1"/>
          <p:nvPr/>
        </p:nvSpPr>
        <p:spPr>
          <a:xfrm>
            <a:off x="7484165" y="4980718"/>
            <a:ext cx="6124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latin typeface="Bookman Old Style" panose="02050604050505020204" pitchFamily="18" charset="0"/>
              </a:rPr>
              <a:t>Part of PDG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8D33C9-4FAA-15FB-A0E9-7B78F43478C6}"/>
              </a:ext>
            </a:extLst>
          </p:cNvPr>
          <p:cNvSpPr txBox="1"/>
          <p:nvPr/>
        </p:nvSpPr>
        <p:spPr>
          <a:xfrm>
            <a:off x="5721786" y="4195932"/>
            <a:ext cx="317931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50" dirty="0">
                <a:latin typeface="Bookman Old Style" panose="02050604050505020204" pitchFamily="18" charset="0"/>
                <a:hlinkClick r:id="rId8"/>
              </a:rPr>
              <a:t>(Particle Data Group), </a:t>
            </a:r>
            <a:endParaRPr lang="en-IN" sz="1050" dirty="0">
              <a:latin typeface="Bookman Old Style" panose="02050604050505020204" pitchFamily="18" charset="0"/>
            </a:endParaRPr>
          </a:p>
          <a:p>
            <a:r>
              <a:rPr lang="en-IN" sz="1050" dirty="0">
                <a:latin typeface="Bookman Old Style" panose="02050604050505020204" pitchFamily="18" charset="0"/>
                <a:hlinkClick r:id="rId9"/>
              </a:rPr>
              <a:t>Prog. Theor. Exp. Phys. 2022, 083C01 (2022)</a:t>
            </a:r>
            <a:endParaRPr lang="en-IN" sz="105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970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9AD9B9-C390-9546-D731-7CF64CE51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4</a:t>
            </a:fld>
            <a:endParaRPr lang="en-US" sz="2000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35F26B-6ACF-AE84-69BA-BB593D0CADED}"/>
              </a:ext>
            </a:extLst>
          </p:cNvPr>
          <p:cNvSpPr txBox="1"/>
          <p:nvPr/>
        </p:nvSpPr>
        <p:spPr>
          <a:xfrm>
            <a:off x="3729135" y="118671"/>
            <a:ext cx="4881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Bookman Old Style" panose="02050604050505020204" pitchFamily="18" charset="0"/>
              </a:rPr>
              <a:t>Dataset collected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090C8731-5F5A-AF70-607C-096D90F384D6}"/>
              </a:ext>
            </a:extLst>
          </p:cNvPr>
          <p:cNvGraphicFramePr>
            <a:graphicFrameLocks noGrp="1"/>
          </p:cNvGraphicFramePr>
          <p:nvPr/>
        </p:nvGraphicFramePr>
        <p:xfrm>
          <a:off x="97736" y="1252820"/>
          <a:ext cx="11996528" cy="4399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8556">
                  <a:extLst>
                    <a:ext uri="{9D8B030D-6E8A-4147-A177-3AD203B41FA5}">
                      <a16:colId xmlns:a16="http://schemas.microsoft.com/office/drawing/2014/main" val="3738567721"/>
                    </a:ext>
                  </a:extLst>
                </a:gridCol>
                <a:gridCol w="2267778">
                  <a:extLst>
                    <a:ext uri="{9D8B030D-6E8A-4147-A177-3AD203B41FA5}">
                      <a16:colId xmlns:a16="http://schemas.microsoft.com/office/drawing/2014/main" val="2223623850"/>
                    </a:ext>
                  </a:extLst>
                </a:gridCol>
                <a:gridCol w="3528391">
                  <a:extLst>
                    <a:ext uri="{9D8B030D-6E8A-4147-A177-3AD203B41FA5}">
                      <a16:colId xmlns:a16="http://schemas.microsoft.com/office/drawing/2014/main" val="664874564"/>
                    </a:ext>
                  </a:extLst>
                </a:gridCol>
                <a:gridCol w="4331803">
                  <a:extLst>
                    <a:ext uri="{9D8B030D-6E8A-4147-A177-3AD203B41FA5}">
                      <a16:colId xmlns:a16="http://schemas.microsoft.com/office/drawing/2014/main" val="2288993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Centre of mass energy (</a:t>
                      </a:r>
                      <a:r>
                        <a:rPr lang="en-US" dirty="0" err="1">
                          <a:latin typeface="Bookman Old Style" panose="02050604050505020204" pitchFamily="18" charset="0"/>
                        </a:rPr>
                        <a:t>TeV</a:t>
                      </a:r>
                      <a:r>
                        <a:rPr lang="en-US" dirty="0">
                          <a:latin typeface="Bookman Old Style" panose="02050604050505020204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Integrated luminosity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04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Pb-Pb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2010, 2011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2015, 2018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2.76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5.02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75 mb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dirty="0">
                          <a:latin typeface="Bookman Old Style" panose="02050604050505020204" pitchFamily="18" charset="0"/>
                        </a:rPr>
                      </a:br>
                      <a:r>
                        <a:rPr lang="en-US" dirty="0">
                          <a:latin typeface="Bookman Old Style" panose="02050604050505020204" pitchFamily="18" charset="0"/>
                        </a:rPr>
                        <a:t>800 mb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270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Xe-Xe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5.44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ookman Old Style" panose="02050604050505020204" pitchFamily="18" charset="0"/>
                        </a:rPr>
                        <a:t>0.3 mb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969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p-Pb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2013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5.02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5.02, 8.16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15 nb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Bookman Old Style" panose="020506040505050202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ookman Old Style" panose="02050604050505020204" pitchFamily="18" charset="0"/>
                        </a:rPr>
                        <a:t>3 nb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 </a:t>
                      </a:r>
                      <a:r>
                        <a:rPr lang="en-US" baseline="0" dirty="0">
                          <a:latin typeface="Bookman Old Style" panose="02050604050505020204" pitchFamily="18" charset="0"/>
                        </a:rPr>
                        <a:t>, 25 </a:t>
                      </a:r>
                      <a:r>
                        <a:rPr lang="en-US" dirty="0">
                          <a:latin typeface="Bookman Old Style" panose="02050604050505020204" pitchFamily="18" charset="0"/>
                        </a:rPr>
                        <a:t>nb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959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p-p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2009-2013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2015, 2017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2015-2018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0.9, 2.76, 7, 8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5.02</a:t>
                      </a:r>
                    </a:p>
                    <a:p>
                      <a:pPr algn="ctr"/>
                      <a:endParaRPr lang="en-US" dirty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Bookman Old Style" panose="02050604050505020204" pitchFamily="18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ookman Old Style" panose="02050604050505020204" pitchFamily="18" charset="0"/>
                        </a:rPr>
                        <a:t>200 mb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  <a:r>
                        <a:rPr lang="en-US" baseline="0" dirty="0"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en-US" dirty="0">
                          <a:latin typeface="Bookman Old Style" panose="02050604050505020204" pitchFamily="18" charset="0"/>
                        </a:rPr>
                        <a:t> 100 nb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  <a:r>
                        <a:rPr lang="en-US" baseline="0" dirty="0">
                          <a:latin typeface="Bookman Old Style" panose="02050604050505020204" pitchFamily="18" charset="0"/>
                        </a:rPr>
                        <a:t>, </a:t>
                      </a:r>
                      <a:r>
                        <a:rPr lang="en-US" dirty="0">
                          <a:latin typeface="Bookman Old Style" panose="02050604050505020204" pitchFamily="18" charset="0"/>
                        </a:rPr>
                        <a:t>1.5 pb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  <a:r>
                        <a:rPr lang="en-US" baseline="0" dirty="0"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en-US" dirty="0">
                          <a:latin typeface="Bookman Old Style" panose="02050604050505020204" pitchFamily="18" charset="0"/>
                        </a:rPr>
                        <a:t> 2.5 pb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>
                        <a:latin typeface="Bookman Old Style" panose="020506040505050202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ookman Old Style" panose="02050604050505020204" pitchFamily="18" charset="0"/>
                        </a:rPr>
                        <a:t>1.3 pb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Bookman Old Style" panose="020506040505050202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ookman Old Style" panose="02050604050505020204" pitchFamily="18" charset="0"/>
                        </a:rPr>
                        <a:t>136 pb</a:t>
                      </a:r>
                      <a:r>
                        <a:rPr lang="en-US" baseline="30000" dirty="0">
                          <a:latin typeface="Bookman Old Style" panose="02050604050505020204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800580"/>
                  </a:ext>
                </a:extLst>
              </a:tr>
            </a:tbl>
          </a:graphicData>
        </a:graphic>
      </p:graphicFrame>
      <p:pic>
        <p:nvPicPr>
          <p:cNvPr id="12" name="Picture 6" descr="Logo of the ALICE Experiment - CERN Document Server">
            <a:extLst>
              <a:ext uri="{FF2B5EF4-FFF2-40B4-BE49-F238E27FC236}">
                <a16:creationId xmlns:a16="http://schemas.microsoft.com/office/drawing/2014/main" id="{A6B9CDDB-A285-67A9-1CAC-2BE6DEA1F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FA6D2D-F515-3A2A-C161-E3CF6A50CA3F}"/>
              </a:ext>
            </a:extLst>
          </p:cNvPr>
          <p:cNvSpPr txBox="1"/>
          <p:nvPr/>
        </p:nvSpPr>
        <p:spPr>
          <a:xfrm>
            <a:off x="89191" y="5763688"/>
            <a:ext cx="599394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Run 3 – 700 billion pp events at 13.6 </a:t>
            </a:r>
            <a:r>
              <a:rPr lang="en-US" dirty="0" err="1">
                <a:latin typeface="Bookman Old Style" panose="02050604050505020204" pitchFamily="18" charset="0"/>
              </a:rPr>
              <a:t>TeV</a:t>
            </a:r>
            <a:r>
              <a:rPr lang="en-US" dirty="0">
                <a:latin typeface="Bookman Old Style" panose="02050604050505020204" pitchFamily="18" charset="0"/>
              </a:rPr>
              <a:t> collected.</a:t>
            </a:r>
          </a:p>
          <a:p>
            <a:r>
              <a:rPr lang="en-US" dirty="0">
                <a:latin typeface="Bookman Old Style" panose="02050604050505020204" pitchFamily="18" charset="0"/>
              </a:rPr>
              <a:t>Target for 2023 – 30 pb</a:t>
            </a:r>
            <a:r>
              <a:rPr lang="en-US" baseline="30000" dirty="0">
                <a:latin typeface="Bookman Old Style" panose="02050604050505020204" pitchFamily="18" charset="0"/>
              </a:rPr>
              <a:t>-1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146A55-229E-6BA2-4A5A-E68DD4EA1513}"/>
              </a:ext>
            </a:extLst>
          </p:cNvPr>
          <p:cNvSpPr txBox="1"/>
          <p:nvPr/>
        </p:nvSpPr>
        <p:spPr>
          <a:xfrm>
            <a:off x="7141658" y="5762136"/>
            <a:ext cx="4594528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2023: 4-5 weeks of Pb-Pb run expected</a:t>
            </a:r>
          </a:p>
          <a:p>
            <a:r>
              <a:rPr lang="en-US" dirty="0">
                <a:latin typeface="Bookman Old Style" panose="02050604050505020204" pitchFamily="18" charset="0"/>
              </a:rPr>
              <a:t>Target for 2023 – 3.25 nb</a:t>
            </a:r>
            <a:r>
              <a:rPr lang="en-US" baseline="30000" dirty="0">
                <a:latin typeface="Bookman Old Style" panose="02050604050505020204" pitchFamily="18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32085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71E44-898A-A5E6-C5D2-D31B5189E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604" y="136525"/>
            <a:ext cx="10946294" cy="62743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Bookman Old Style" panose="02050604050505020204" pitchFamily="18" charset="0"/>
              </a:rPr>
              <a:t>Multiplicity, energy density, source size &amp; decoupling time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BA3FB6-E3C4-F0EE-256B-0D6F9AC8E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398" y="1172989"/>
            <a:ext cx="3471144" cy="35719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0011B8-3B7E-8A74-C3CE-171E11F763B9}"/>
              </a:ext>
            </a:extLst>
          </p:cNvPr>
          <p:cNvGrpSpPr/>
          <p:nvPr/>
        </p:nvGrpSpPr>
        <p:grpSpPr>
          <a:xfrm>
            <a:off x="3691386" y="708672"/>
            <a:ext cx="4322472" cy="4364721"/>
            <a:chOff x="3664119" y="734173"/>
            <a:chExt cx="4322472" cy="436472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1CC233-634B-2D03-03AB-F60E4A2A2FC4}"/>
                </a:ext>
              </a:extLst>
            </p:cNvPr>
            <p:cNvSpPr txBox="1"/>
            <p:nvPr/>
          </p:nvSpPr>
          <p:spPr>
            <a:xfrm>
              <a:off x="3664119" y="4267897"/>
              <a:ext cx="4322472" cy="8309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IN" sz="1600" dirty="0">
                  <a:latin typeface="Bookman Old Style" panose="02050604050505020204" pitchFamily="18" charset="0"/>
                </a:rPr>
                <a:t>Assuming 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formation time ~ 1 </a:t>
              </a:r>
              <a:r>
                <a:rPr lang="en-IN" sz="1600" dirty="0" err="1">
                  <a:effectLst/>
                  <a:latin typeface="Bookman Old Style" panose="02050604050505020204" pitchFamily="18" charset="0"/>
                </a:rPr>
                <a:t>fm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/c, </a:t>
              </a:r>
            </a:p>
            <a:p>
              <a:r>
                <a:rPr lang="en-IN" sz="1600" dirty="0">
                  <a:effectLst/>
                  <a:latin typeface="Bookman Old Style" panose="02050604050505020204" pitchFamily="18" charset="0"/>
                </a:rPr>
                <a:t> </a:t>
              </a:r>
              <a:r>
                <a:rPr lang="el-GR" sz="1600" dirty="0">
                  <a:effectLst/>
                  <a:latin typeface="Bookman Old Style" panose="02050604050505020204" pitchFamily="18" charset="0"/>
                </a:rPr>
                <a:t>ε = 12.3 ± 1.0 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GeV/fm</a:t>
              </a:r>
              <a:r>
                <a:rPr lang="en-IN" sz="1600" baseline="30000" dirty="0">
                  <a:effectLst/>
                  <a:latin typeface="Bookman Old Style" panose="02050604050505020204" pitchFamily="18" charset="0"/>
                </a:rPr>
                <a:t>3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 in 0–5% Pb–Pb collisions at √</a:t>
              </a:r>
              <a:r>
                <a:rPr lang="en-IN" sz="1600" dirty="0" err="1">
                  <a:effectLst/>
                  <a:latin typeface="Bookman Old Style" panose="02050604050505020204" pitchFamily="18" charset="0"/>
                </a:rPr>
                <a:t>s</a:t>
              </a:r>
              <a:r>
                <a:rPr lang="en-IN" sz="1600" baseline="-25000" dirty="0" err="1">
                  <a:effectLst/>
                  <a:latin typeface="Bookman Old Style" panose="02050604050505020204" pitchFamily="18" charset="0"/>
                </a:rPr>
                <a:t>NN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 = 2.76 </a:t>
              </a:r>
              <a:r>
                <a:rPr lang="en-IN" sz="1600" dirty="0" err="1">
                  <a:effectLst/>
                  <a:latin typeface="Bookman Old Style" panose="02050604050505020204" pitchFamily="18" charset="0"/>
                </a:rPr>
                <a:t>TeV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. </a:t>
              </a:r>
              <a:endParaRPr lang="en-US" sz="1600" dirty="0">
                <a:latin typeface="Bookman Old Style" panose="02050604050505020204" pitchFamily="18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566FDF2-B666-CB73-A9AE-654337276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070141" y="432495"/>
              <a:ext cx="3197793" cy="380115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F12FAE-E645-BCF4-18AE-F25AF351932E}"/>
              </a:ext>
            </a:extLst>
          </p:cNvPr>
          <p:cNvGrpSpPr/>
          <p:nvPr/>
        </p:nvGrpSpPr>
        <p:grpSpPr>
          <a:xfrm>
            <a:off x="3664119" y="743502"/>
            <a:ext cx="8368857" cy="5612849"/>
            <a:chOff x="3664119" y="743502"/>
            <a:chExt cx="8368857" cy="561284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EEEE227-C898-63B9-D8E4-C5BEDB34E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8655358" y="2978733"/>
              <a:ext cx="2736118" cy="401911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4E2126C-3506-287E-CCE2-F8D7D9839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8511649" y="74709"/>
              <a:ext cx="2852533" cy="419012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90C342-234D-FC6C-37BE-C7B85ED6EC26}"/>
                </a:ext>
              </a:extLst>
            </p:cNvPr>
            <p:cNvSpPr txBox="1"/>
            <p:nvPr/>
          </p:nvSpPr>
          <p:spPr>
            <a:xfrm>
              <a:off x="3664119" y="5279132"/>
              <a:ext cx="4349739" cy="8309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IN" sz="1600" dirty="0">
                  <a:effectLst/>
                  <a:latin typeface="Bookman Old Style" panose="02050604050505020204" pitchFamily="18" charset="0"/>
                </a:rPr>
                <a:t>RHIC to the LHC </a:t>
              </a:r>
              <a:r>
                <a:rPr lang="en-IN" sz="1600" dirty="0">
                  <a:latin typeface="Bookman Old Style" panose="02050604050505020204" pitchFamily="18" charset="0"/>
                </a:rPr>
                <a:t>- 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homogeneity region ~ twice larger. The decoupling time for midrapidity </a:t>
              </a:r>
              <a:r>
                <a:rPr lang="en-IN" sz="1600" dirty="0" err="1">
                  <a:effectLst/>
                  <a:latin typeface="Bookman Old Style" panose="02050604050505020204" pitchFamily="18" charset="0"/>
                </a:rPr>
                <a:t>pions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 is </a:t>
              </a:r>
              <a:r>
                <a:rPr lang="en-IN" sz="1600" dirty="0">
                  <a:latin typeface="Bookman Old Style" panose="02050604050505020204" pitchFamily="18" charset="0"/>
                </a:rPr>
                <a:t>~ </a:t>
              </a:r>
              <a:r>
                <a:rPr lang="en-IN" sz="1600" dirty="0">
                  <a:effectLst/>
                  <a:latin typeface="Bookman Old Style" panose="02050604050505020204" pitchFamily="18" charset="0"/>
                </a:rPr>
                <a:t>40% larger.</a:t>
              </a:r>
              <a:endParaRPr lang="en-US" sz="1600" dirty="0">
                <a:latin typeface="Bookman Old Style" panose="02050604050505020204" pitchFamily="18" charset="0"/>
              </a:endParaRPr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ECD8227-3182-82B1-626B-7104E4E6A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5</a:t>
            </a:fld>
            <a:endParaRPr lang="en-US" sz="2000" b="1" dirty="0"/>
          </a:p>
        </p:txBody>
      </p:sp>
      <p:pic>
        <p:nvPicPr>
          <p:cNvPr id="20" name="Picture 6" descr="Logo of the ALICE Experiment - CERN Document Server">
            <a:extLst>
              <a:ext uri="{FF2B5EF4-FFF2-40B4-BE49-F238E27FC236}">
                <a16:creationId xmlns:a16="http://schemas.microsoft.com/office/drawing/2014/main" id="{3F7CDDF2-6752-67AB-53B3-2D25DD26F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50DD7B-DFC4-5BEC-95ED-D26793926219}"/>
              </a:ext>
            </a:extLst>
          </p:cNvPr>
          <p:cNvSpPr txBox="1"/>
          <p:nvPr/>
        </p:nvSpPr>
        <p:spPr>
          <a:xfrm>
            <a:off x="51913" y="4786690"/>
            <a:ext cx="3543778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600" dirty="0">
                <a:latin typeface="Bookman Old Style" panose="02050604050505020204" pitchFamily="18" charset="0"/>
              </a:rPr>
              <a:t>S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tronger </a:t>
            </a:r>
            <a:r>
              <a:rPr lang="en-IN" sz="1600" dirty="0">
                <a:latin typeface="Bookman Old Style" panose="02050604050505020204" pitchFamily="18" charset="0"/>
              </a:rPr>
              <a:t>energy 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dependence than pp. </a:t>
            </a:r>
            <a:r>
              <a:rPr lang="en-IN" sz="1600" dirty="0">
                <a:latin typeface="Bookman Old Style" panose="02050604050505020204" pitchFamily="18" charset="0"/>
              </a:rPr>
              <a:t>H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eavy-ion collisions are more efficient in transferring the initial beam energy into particle production.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06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8E94-BBC4-C6FE-E91D-2334357ED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936" y="103468"/>
            <a:ext cx="10515600" cy="89138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Temperatures measured in ALICE at LHC</a:t>
            </a:r>
          </a:p>
        </p:txBody>
      </p:sp>
      <p:pic>
        <p:nvPicPr>
          <p:cNvPr id="1026" name="Picture 2" descr="Fig. 1">
            <a:extLst>
              <a:ext uri="{FF2B5EF4-FFF2-40B4-BE49-F238E27FC236}">
                <a16:creationId xmlns:a16="http://schemas.microsoft.com/office/drawing/2014/main" id="{C692BA3F-B326-91DA-AA42-CC71E6019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75" y="1134097"/>
            <a:ext cx="5980015" cy="497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F09D8D-2FB5-A647-2DC9-95228ACF910F}"/>
              </a:ext>
            </a:extLst>
          </p:cNvPr>
          <p:cNvSpPr txBox="1"/>
          <p:nvPr/>
        </p:nvSpPr>
        <p:spPr>
          <a:xfrm>
            <a:off x="178904" y="5496601"/>
            <a:ext cx="28127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i="1" dirty="0">
                <a:latin typeface="Bookman Old Style" panose="02050604050505020204" pitchFamily="18" charset="0"/>
              </a:rPr>
              <a:t>Nature Physics</a:t>
            </a:r>
            <a:r>
              <a:rPr lang="en-IN" sz="1200" dirty="0">
                <a:latin typeface="Bookman Old Style" panose="02050604050505020204" pitchFamily="18" charset="0"/>
              </a:rPr>
              <a:t> 16, 615–619 (2020)</a:t>
            </a:r>
            <a:endParaRPr lang="en-US" sz="1200" dirty="0">
              <a:latin typeface="Bookman Old Style" panose="02050604050505020204" pitchFamily="18" charset="0"/>
            </a:endParaRPr>
          </a:p>
        </p:txBody>
      </p:sp>
      <p:pic>
        <p:nvPicPr>
          <p:cNvPr id="1030" name="Picture 6" descr="Figure">
            <a:extLst>
              <a:ext uri="{FF2B5EF4-FFF2-40B4-BE49-F238E27FC236}">
                <a16:creationId xmlns:a16="http://schemas.microsoft.com/office/drawing/2014/main" id="{4E6FFF81-B93A-66A5-E10C-3195114BB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183" y="1381539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9D59CF-9D7F-3669-CFBE-991E474FF738}"/>
              </a:ext>
            </a:extLst>
          </p:cNvPr>
          <p:cNvSpPr txBox="1"/>
          <p:nvPr/>
        </p:nvSpPr>
        <p:spPr>
          <a:xfrm>
            <a:off x="9415810" y="1243039"/>
            <a:ext cx="24614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dirty="0" err="1">
                <a:latin typeface="Bookman Old Style" panose="02050604050505020204" pitchFamily="18" charset="0"/>
              </a:rPr>
              <a:t>Phys.Rev.D</a:t>
            </a:r>
            <a:r>
              <a:rPr lang="en-IN" sz="1200" dirty="0">
                <a:latin typeface="Bookman Old Style" panose="02050604050505020204" pitchFamily="18" charset="0"/>
              </a:rPr>
              <a:t> 85 (2012) 054503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6AD3F2-51E0-4048-C0C7-4D7D41EE810B}"/>
              </a:ext>
            </a:extLst>
          </p:cNvPr>
          <p:cNvSpPr txBox="1"/>
          <p:nvPr/>
        </p:nvSpPr>
        <p:spPr>
          <a:xfrm>
            <a:off x="7209183" y="4968630"/>
            <a:ext cx="466807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dirty="0">
                <a:latin typeface="Bookman Old Style" panose="02050604050505020204" pitchFamily="18" charset="0"/>
              </a:rPr>
              <a:t>Lattice QCD – transition temperature</a:t>
            </a:r>
          </a:p>
          <a:p>
            <a:r>
              <a:rPr lang="en-IN" dirty="0">
                <a:latin typeface="Bookman Old Style" panose="02050604050505020204" pitchFamily="18" charset="0"/>
              </a:rPr>
              <a:t>T</a:t>
            </a:r>
            <a:r>
              <a:rPr lang="en-IN" baseline="-25000" dirty="0">
                <a:latin typeface="Bookman Old Style" panose="02050604050505020204" pitchFamily="18" charset="0"/>
              </a:rPr>
              <a:t>c</a:t>
            </a:r>
            <a:r>
              <a:rPr lang="en-IN" dirty="0">
                <a:latin typeface="Bookman Old Style" panose="02050604050505020204" pitchFamily="18" charset="0"/>
              </a:rPr>
              <a:t>=156.5 ± 1.5 MeV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ABB3535-FB0C-B115-DE0B-B859C94AC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6</a:t>
            </a:fld>
            <a:endParaRPr lang="en-US" sz="2000" b="1" dirty="0"/>
          </a:p>
        </p:txBody>
      </p:sp>
      <p:pic>
        <p:nvPicPr>
          <p:cNvPr id="14" name="Picture 6" descr="Logo of the ALICE Experiment - CERN Document Server">
            <a:extLst>
              <a:ext uri="{FF2B5EF4-FFF2-40B4-BE49-F238E27FC236}">
                <a16:creationId xmlns:a16="http://schemas.microsoft.com/office/drawing/2014/main" id="{ED8A57F4-B2AC-DD60-6697-9B2484D54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28FB68-672D-F12B-E091-AD305424662F}"/>
              </a:ext>
            </a:extLst>
          </p:cNvPr>
          <p:cNvSpPr txBox="1"/>
          <p:nvPr/>
        </p:nvSpPr>
        <p:spPr>
          <a:xfrm>
            <a:off x="7209183" y="5735397"/>
            <a:ext cx="239795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100" dirty="0">
                <a:effectLst/>
                <a:latin typeface="Bookman Old Style" panose="02050604050505020204" pitchFamily="18" charset="0"/>
              </a:rPr>
              <a:t>Phys. Lett. B 795 (2019) 15–21</a:t>
            </a:r>
            <a:endParaRPr lang="en-US" sz="11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655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3B214-AB7A-D25C-3761-ADB17CB2B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95130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Bookman Old Style" panose="02050604050505020204" pitchFamily="18" charset="0"/>
              </a:rPr>
              <a:t>Temperatures from direct photons at ALICE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F4E34A-AEB3-A236-00F0-272EF6F97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49517"/>
            <a:ext cx="8062164" cy="5289462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458196B-4B99-41E3-A96A-66A0AFCF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7</a:t>
            </a:fld>
            <a:endParaRPr lang="en-US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3BFE9B-AF7D-AB68-51EE-8EE18EC90033}"/>
              </a:ext>
            </a:extLst>
          </p:cNvPr>
          <p:cNvSpPr txBox="1"/>
          <p:nvPr/>
        </p:nvSpPr>
        <p:spPr>
          <a:xfrm>
            <a:off x="8989620" y="1809089"/>
            <a:ext cx="3111335" cy="39703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Effective temperature ~ 300-400 MeV.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Much larger than T</a:t>
            </a:r>
            <a:r>
              <a:rPr lang="en-US" baseline="-25000" dirty="0">
                <a:latin typeface="Bookman Old Style" panose="02050604050505020204" pitchFamily="18" charset="0"/>
              </a:rPr>
              <a:t>c</a:t>
            </a:r>
            <a:r>
              <a:rPr lang="en-US" dirty="0">
                <a:latin typeface="Bookman Old Style" panose="02050604050505020204" pitchFamily="18" charset="0"/>
              </a:rPr>
              <a:t> from LQCD (156 MeV).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QGP formation at LHC.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Photon spectra are blue shifted by radial flow and in future we will measure it with dileptons (</a:t>
            </a:r>
            <a:r>
              <a:rPr lang="en-US" i="1" dirty="0" err="1">
                <a:latin typeface="Bookman Old Style" panose="02050604050505020204" pitchFamily="18" charset="0"/>
              </a:rPr>
              <a:t>p</a:t>
            </a:r>
            <a:r>
              <a:rPr lang="en-US" baseline="-25000" dirty="0" err="1">
                <a:latin typeface="Bookman Old Style" panose="02050604050505020204" pitchFamily="18" charset="0"/>
              </a:rPr>
              <a:t>T</a:t>
            </a:r>
            <a:r>
              <a:rPr lang="en-US" dirty="0">
                <a:latin typeface="Bookman Old Style" panose="02050604050505020204" pitchFamily="18" charset="0"/>
              </a:rPr>
              <a:t> integrated) invariant mass spectra.</a:t>
            </a:r>
          </a:p>
        </p:txBody>
      </p:sp>
      <p:pic>
        <p:nvPicPr>
          <p:cNvPr id="15" name="Picture 6" descr="Logo of the ALICE Experiment - CERN Document Server">
            <a:extLst>
              <a:ext uri="{FF2B5EF4-FFF2-40B4-BE49-F238E27FC236}">
                <a16:creationId xmlns:a16="http://schemas.microsoft.com/office/drawing/2014/main" id="{F9623F54-E519-2110-749D-6B31E8C79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210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4127-6C99-6DE1-55CD-E8A3BF7B5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164" y="76890"/>
            <a:ext cx="11463461" cy="77787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Bookman Old Style" panose="02050604050505020204" pitchFamily="18" charset="0"/>
              </a:rPr>
              <a:t>Temperature from particle yields – chemical freeze-out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C4524A-1582-7009-CD1B-1F58E19B2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00904" y="-313162"/>
            <a:ext cx="4717143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B760D7-8A79-D8F6-AA5D-D2A5E6503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476" y="1383590"/>
            <a:ext cx="5073048" cy="342676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4BB509-8388-1428-6F1B-E9C3EA2CF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8</a:t>
            </a:fld>
            <a:endParaRPr lang="en-US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A5259F-F05F-D57B-A0FB-2D50749632DC}"/>
              </a:ext>
            </a:extLst>
          </p:cNvPr>
          <p:cNvSpPr txBox="1"/>
          <p:nvPr/>
        </p:nvSpPr>
        <p:spPr>
          <a:xfrm>
            <a:off x="1868558" y="6521607"/>
            <a:ext cx="68794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100" i="1" dirty="0">
                <a:effectLst/>
                <a:latin typeface="Bookman Old Style" panose="02050604050505020204" pitchFamily="18" charset="0"/>
              </a:rPr>
              <a:t>8th International Conference on. Physics and Astrophysics of Quark Gluon Plasma (ICPAQGP-2023)</a:t>
            </a:r>
            <a:endParaRPr lang="en-US" sz="1100" i="1" dirty="0">
              <a:latin typeface="Bookman Old Style" panose="0205060405050502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777316-6787-8781-7306-CF01EE7D6A92}"/>
              </a:ext>
            </a:extLst>
          </p:cNvPr>
          <p:cNvSpPr txBox="1"/>
          <p:nvPr/>
        </p:nvSpPr>
        <p:spPr>
          <a:xfrm>
            <a:off x="2301993" y="5509586"/>
            <a:ext cx="9084538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Inelastic collisions cease at ~ 155 MeV.</a:t>
            </a:r>
          </a:p>
          <a:p>
            <a:r>
              <a:rPr lang="en-US" dirty="0">
                <a:latin typeface="Bookman Old Style" panose="02050604050505020204" pitchFamily="18" charset="0"/>
              </a:rPr>
              <a:t>Chemical freeze-out and quark-hadron transition around similar temperatures.</a:t>
            </a:r>
          </a:p>
        </p:txBody>
      </p:sp>
      <p:pic>
        <p:nvPicPr>
          <p:cNvPr id="11" name="Picture 6" descr="Logo of the ALICE Experiment - CERN Document Server">
            <a:extLst>
              <a:ext uri="{FF2B5EF4-FFF2-40B4-BE49-F238E27FC236}">
                <a16:creationId xmlns:a16="http://schemas.microsoft.com/office/drawing/2014/main" id="{DB458613-BA1D-8F43-E591-1A122F09A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39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F10C0C-7359-C74C-3118-0B315255A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345" y="743440"/>
            <a:ext cx="6296991" cy="590897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2466A15-5387-61FF-7C0E-75BF240D2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087" y="76891"/>
            <a:ext cx="10797538" cy="79524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Bookman Old Style" panose="02050604050505020204" pitchFamily="18" charset="0"/>
              </a:rPr>
              <a:t>Temperature from particle spectra and flow – kinetic freeze-out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7D258-2068-13AD-7D07-16DA6EA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745-9383-4F45-8B4D-977FDBBCCD76}" type="slidenum">
              <a:rPr lang="en-US" sz="2000" b="1" smtClean="0"/>
              <a:t>9</a:t>
            </a:fld>
            <a:endParaRPr 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797AB8-7B0D-515D-6A9B-09B77235E080}"/>
              </a:ext>
            </a:extLst>
          </p:cNvPr>
          <p:cNvSpPr txBox="1"/>
          <p:nvPr/>
        </p:nvSpPr>
        <p:spPr>
          <a:xfrm>
            <a:off x="7533861" y="2274838"/>
            <a:ext cx="3627783" cy="258532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Elastic collisions cease at a lower temperature than chemical freeze-out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Fast expansion ~ 0.65 c (central collisions)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Temperature and radial flow anti-correlated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9DE8AD-A5B6-A719-FE6F-0DC4BB900191}"/>
              </a:ext>
            </a:extLst>
          </p:cNvPr>
          <p:cNvSpPr txBox="1"/>
          <p:nvPr/>
        </p:nvSpPr>
        <p:spPr>
          <a:xfrm>
            <a:off x="7669983" y="5229752"/>
            <a:ext cx="3491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Evidence of hadronic phase ?</a:t>
            </a:r>
          </a:p>
        </p:txBody>
      </p:sp>
      <p:pic>
        <p:nvPicPr>
          <p:cNvPr id="9" name="Picture 6" descr="Logo of the ALICE Experiment - CERN Document Server">
            <a:extLst>
              <a:ext uri="{FF2B5EF4-FFF2-40B4-BE49-F238E27FC236}">
                <a16:creationId xmlns:a16="http://schemas.microsoft.com/office/drawing/2014/main" id="{9B1AC1E0-6240-2946-ABFF-FDFA9F6B0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" y="44732"/>
            <a:ext cx="838200" cy="113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909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2738</TotalTime>
  <Words>2207</Words>
  <Application>Microsoft Macintosh PowerPoint</Application>
  <PresentationFormat>Widescreen</PresentationFormat>
  <Paragraphs>320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</vt:lpstr>
      <vt:lpstr>Bookman Old Style</vt:lpstr>
      <vt:lpstr>Calibri</vt:lpstr>
      <vt:lpstr>Calibri Light</vt:lpstr>
      <vt:lpstr>Cambria Math</vt:lpstr>
      <vt:lpstr>Helvetica</vt:lpstr>
      <vt:lpstr>Symbol</vt:lpstr>
      <vt:lpstr>Wingdings</vt:lpstr>
      <vt:lpstr>Office Theme</vt:lpstr>
      <vt:lpstr>1_Office Theme</vt:lpstr>
      <vt:lpstr>Phase structure and properties of QCD matter produced in relativistic heavy-ion collisions </vt:lpstr>
      <vt:lpstr>PowerPoint Presentation</vt:lpstr>
      <vt:lpstr>PowerPoint Presentation</vt:lpstr>
      <vt:lpstr>PowerPoint Presentation</vt:lpstr>
      <vt:lpstr>Multiplicity, energy density, source size &amp; decoupling time </vt:lpstr>
      <vt:lpstr>Temperatures measured in ALICE at LHC</vt:lpstr>
      <vt:lpstr>Temperatures from direct photons at ALICE</vt:lpstr>
      <vt:lpstr>Temperature from particle yields – chemical freeze-out</vt:lpstr>
      <vt:lpstr>Temperature from particle spectra and flow – kinetic freeze-out</vt:lpstr>
      <vt:lpstr>PowerPoint Presentation</vt:lpstr>
      <vt:lpstr>The temperatures ranges probed by central heavy-ion collisions at the LHC derived from ALICE measurements</vt:lpstr>
      <vt:lpstr>Transport properties of QGP (using ALICE data)</vt:lpstr>
      <vt:lpstr>Theory vs. ALICE data</vt:lpstr>
      <vt:lpstr>Transport properties</vt:lpstr>
      <vt:lpstr>Summary (selected)</vt:lpstr>
      <vt:lpstr>QCD phase diagram</vt:lpstr>
      <vt:lpstr>Thermalization</vt:lpstr>
      <vt:lpstr>Higher moments and thermal model</vt:lpstr>
      <vt:lpstr>Higher moments and thermal model</vt:lpstr>
      <vt:lpstr>QCD thermodynamics</vt:lpstr>
      <vt:lpstr>QCD critical point</vt:lpstr>
      <vt:lpstr>QCD critical point search</vt:lpstr>
      <vt:lpstr>Crossover at mB = 0 MeV</vt:lpstr>
      <vt:lpstr>Search for direct  experimental evidence of crossover</vt:lpstr>
      <vt:lpstr>Going to still higher moments</vt:lpstr>
      <vt:lpstr>Search for signals of first order phase transition</vt:lpstr>
      <vt:lpstr>Search for 1st order phase transition signals</vt:lpstr>
      <vt:lpstr>Summary – QCD phase structure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 </dc:title>
  <dc:creator>Bedangadas Mohanty</dc:creator>
  <cp:lastModifiedBy>Bedangadas Mohanty</cp:lastModifiedBy>
  <cp:revision>5</cp:revision>
  <dcterms:created xsi:type="dcterms:W3CDTF">2023-04-28T04:04:05Z</dcterms:created>
  <dcterms:modified xsi:type="dcterms:W3CDTF">2023-04-30T01:42:51Z</dcterms:modified>
</cp:coreProperties>
</file>