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46"/>
  </p:notesMasterIdLst>
  <p:sldIdLst>
    <p:sldId id="256" r:id="rId2"/>
    <p:sldId id="579" r:id="rId3"/>
    <p:sldId id="581" r:id="rId4"/>
    <p:sldId id="586" r:id="rId5"/>
    <p:sldId id="588" r:id="rId6"/>
    <p:sldId id="589" r:id="rId7"/>
    <p:sldId id="584" r:id="rId8"/>
    <p:sldId id="590" r:id="rId9"/>
    <p:sldId id="591" r:id="rId10"/>
    <p:sldId id="592" r:id="rId11"/>
    <p:sldId id="593" r:id="rId12"/>
    <p:sldId id="257" r:id="rId13"/>
    <p:sldId id="596" r:id="rId14"/>
    <p:sldId id="595" r:id="rId15"/>
    <p:sldId id="258" r:id="rId16"/>
    <p:sldId id="582" r:id="rId17"/>
    <p:sldId id="583" r:id="rId18"/>
    <p:sldId id="259" r:id="rId19"/>
    <p:sldId id="580" r:id="rId20"/>
    <p:sldId id="597" r:id="rId21"/>
    <p:sldId id="321" r:id="rId22"/>
    <p:sldId id="316" r:id="rId23"/>
    <p:sldId id="333" r:id="rId24"/>
    <p:sldId id="334" r:id="rId25"/>
    <p:sldId id="335" r:id="rId26"/>
    <p:sldId id="574" r:id="rId27"/>
    <p:sldId id="336" r:id="rId28"/>
    <p:sldId id="318" r:id="rId29"/>
    <p:sldId id="337" r:id="rId30"/>
    <p:sldId id="274" r:id="rId31"/>
    <p:sldId id="338" r:id="rId32"/>
    <p:sldId id="576" r:id="rId33"/>
    <p:sldId id="575" r:id="rId34"/>
    <p:sldId id="325" r:id="rId35"/>
    <p:sldId id="577" r:id="rId36"/>
    <p:sldId id="262" r:id="rId37"/>
    <p:sldId id="263" r:id="rId38"/>
    <p:sldId id="264" r:id="rId39"/>
    <p:sldId id="578" r:id="rId40"/>
    <p:sldId id="265" r:id="rId41"/>
    <p:sldId id="266" r:id="rId42"/>
    <p:sldId id="267" r:id="rId43"/>
    <p:sldId id="587" r:id="rId44"/>
    <p:sldId id="585" r:id="rId45"/>
  </p:sldIdLst>
  <p:sldSz cx="12192000" cy="6858000"/>
  <p:notesSz cx="7315200" cy="9601200"/>
  <p:embeddedFontLst>
    <p:embeddedFont>
      <p:font typeface="Calibri" panose="020F0502020204030204" pitchFamily="34" charset="0"/>
      <p:regular r:id="rId47"/>
      <p:bold r:id="rId48"/>
      <p:italic r:id="rId49"/>
      <p:boldItalic r:id="rId50"/>
    </p:embeddedFont>
    <p:embeddedFont>
      <p:font typeface="Gill Sans" panose="020B0502020104020203" pitchFamily="34" charset="-79"/>
      <p:regular r:id="rId51"/>
      <p:bold r:id="rId52"/>
    </p:embeddedFont>
    <p:embeddedFont>
      <p:font typeface="Tahoma" panose="020B0604030504040204" pitchFamily="34" charset="0"/>
      <p:regular r:id="rId53"/>
      <p:bold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0"/>
  </p:normalViewPr>
  <p:slideViewPr>
    <p:cSldViewPr snapToGrid="0">
      <p:cViewPr varScale="1">
        <p:scale>
          <a:sx n="111" d="100"/>
          <a:sy n="111" d="100"/>
        </p:scale>
        <p:origin x="632"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7.fntdata"/><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2.fntdata"/><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5.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3.fntdata"/><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69920" cy="481727"/>
          </a:xfrm>
          <a:prstGeom prst="rect">
            <a:avLst/>
          </a:prstGeom>
          <a:noFill/>
          <a:ln>
            <a:noFill/>
          </a:ln>
        </p:spPr>
        <p:txBody>
          <a:bodyPr spcFirstLastPara="1" wrap="square" lIns="96650" tIns="48325" rIns="96650" bIns="48325" anchor="t" anchorCtr="0">
            <a:noAutofit/>
          </a:bodyPr>
          <a:lstStyle>
            <a:lvl1pPr marR="0" lvl="0"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0"/>
            <a:ext cx="3169920" cy="481727"/>
          </a:xfrm>
          <a:prstGeom prst="rect">
            <a:avLst/>
          </a:prstGeom>
          <a:noFill/>
          <a:ln>
            <a:noFill/>
          </a:ln>
        </p:spPr>
        <p:txBody>
          <a:bodyPr spcFirstLastPara="1" wrap="square" lIns="96650" tIns="48325" rIns="96650" bIns="48325" anchor="t" anchorCtr="0">
            <a:noAutofit/>
          </a:bodyPr>
          <a:lstStyle>
            <a:lvl1pPr marR="0" lvl="0" algn="r"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0" y="4620577"/>
            <a:ext cx="5852160" cy="3780473"/>
          </a:xfrm>
          <a:prstGeom prst="rect">
            <a:avLst/>
          </a:prstGeom>
          <a:noFill/>
          <a:ln>
            <a:noFill/>
          </a:ln>
        </p:spPr>
        <p:txBody>
          <a:bodyPr spcFirstLastPara="1" wrap="square" lIns="96650" tIns="48325" rIns="96650" bIns="48325"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1726"/>
          </a:xfrm>
          <a:prstGeom prst="rect">
            <a:avLst/>
          </a:prstGeom>
          <a:noFill/>
          <a:ln>
            <a:noFill/>
          </a:ln>
        </p:spPr>
        <p:txBody>
          <a:bodyPr spcFirstLastPara="1" wrap="square" lIns="96650" tIns="48325" rIns="96650" bIns="48325" anchor="b" anchorCtr="0">
            <a:noAutofit/>
          </a:bodyPr>
          <a:lstStyle>
            <a:lvl1pPr marR="0" lvl="0"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1726"/>
          </a:xfrm>
          <a:prstGeom prst="rect">
            <a:avLst/>
          </a:prstGeom>
          <a:noFill/>
          <a:ln>
            <a:noFill/>
          </a:ln>
        </p:spPr>
        <p:txBody>
          <a:bodyPr spcFirstLastPara="1" wrap="square" lIns="96650" tIns="48325" rIns="96650" bIns="48325" anchor="b" anchorCtr="0">
            <a:noAutofit/>
          </a:bodyPr>
          <a:lstStyle/>
          <a:p>
            <a:pPr marL="0" marR="0" lvl="0" indent="0" algn="r" rtl="0">
              <a:spcBef>
                <a:spcPts val="0"/>
              </a:spcBef>
              <a:spcAft>
                <a:spcPts val="0"/>
              </a:spcAft>
              <a:buNone/>
            </a:pPr>
            <a:fld id="{00000000-1234-1234-1234-123412341234}" type="slidenum">
              <a:rPr lang="en-US" sz="1300" b="0" i="0" u="none" strike="noStrike" cap="none">
                <a:solidFill>
                  <a:schemeClr val="dk1"/>
                </a:solidFill>
                <a:latin typeface="Calibri"/>
                <a:ea typeface="Calibri"/>
                <a:cs typeface="Calibri"/>
                <a:sym typeface="Calibri"/>
              </a:rPr>
              <a:t>‹#›</a:t>
            </a:fld>
            <a:endParaRPr sz="13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731520" y="4620577"/>
            <a:ext cx="5852160" cy="3780473"/>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151a8282a7d_0_85:notes"/>
          <p:cNvSpPr txBox="1">
            <a:spLocks noGrp="1"/>
          </p:cNvSpPr>
          <p:nvPr>
            <p:ph type="body" idx="1"/>
          </p:nvPr>
        </p:nvSpPr>
        <p:spPr>
          <a:xfrm>
            <a:off x="731520" y="4620577"/>
            <a:ext cx="5852100" cy="37806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249" name="Google Shape;249;g151a8282a7d_0_85: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8173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16:notes"/>
          <p:cNvSpPr txBox="1">
            <a:spLocks noGrp="1"/>
          </p:cNvSpPr>
          <p:nvPr>
            <p:ph type="body" idx="1"/>
          </p:nvPr>
        </p:nvSpPr>
        <p:spPr>
          <a:xfrm>
            <a:off x="731520" y="4620577"/>
            <a:ext cx="5852160" cy="3780473"/>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dirty="0"/>
          </a:p>
        </p:txBody>
      </p:sp>
      <p:sp>
        <p:nvSpPr>
          <p:cNvPr id="130" name="Google Shape;130;p16: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17:notes"/>
          <p:cNvSpPr txBox="1">
            <a:spLocks noGrp="1"/>
          </p:cNvSpPr>
          <p:nvPr>
            <p:ph type="body" idx="1"/>
          </p:nvPr>
        </p:nvSpPr>
        <p:spPr>
          <a:xfrm>
            <a:off x="731520" y="4620577"/>
            <a:ext cx="5852160" cy="3780473"/>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139" name="Google Shape;139;p17: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3:notes"/>
          <p:cNvSpPr txBox="1">
            <a:spLocks noGrp="1"/>
          </p:cNvSpPr>
          <p:nvPr>
            <p:ph type="body" idx="1"/>
          </p:nvPr>
        </p:nvSpPr>
        <p:spPr>
          <a:xfrm>
            <a:off x="731520" y="4620577"/>
            <a:ext cx="5852160" cy="3780473"/>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162" name="Google Shape;162;p13: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498f8a3860_0_0: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498f8a3860_0_0:notes"/>
          <p:cNvSpPr txBox="1">
            <a:spLocks noGrp="1"/>
          </p:cNvSpPr>
          <p:nvPr>
            <p:ph type="body" idx="1"/>
          </p:nvPr>
        </p:nvSpPr>
        <p:spPr>
          <a:xfrm>
            <a:off x="731520" y="4620577"/>
            <a:ext cx="5852100" cy="37806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170" name="Google Shape;170;g1498f8a3860_0_0:notes"/>
          <p:cNvSpPr txBox="1">
            <a:spLocks noGrp="1"/>
          </p:cNvSpPr>
          <p:nvPr>
            <p:ph type="sldNum" idx="12"/>
          </p:nvPr>
        </p:nvSpPr>
        <p:spPr>
          <a:xfrm>
            <a:off x="4143587" y="9119474"/>
            <a:ext cx="3169800" cy="4818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40</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151a8282a7d_0_16:notes"/>
          <p:cNvSpPr txBox="1">
            <a:spLocks noGrp="1"/>
          </p:cNvSpPr>
          <p:nvPr>
            <p:ph type="body" idx="1"/>
          </p:nvPr>
        </p:nvSpPr>
        <p:spPr>
          <a:xfrm>
            <a:off x="731520" y="4620577"/>
            <a:ext cx="5852100" cy="37806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176" name="Google Shape;176;g151a8282a7d_0_16: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151a8282a7d_0_26:notes"/>
          <p:cNvSpPr txBox="1">
            <a:spLocks noGrp="1"/>
          </p:cNvSpPr>
          <p:nvPr>
            <p:ph type="body" idx="1"/>
          </p:nvPr>
        </p:nvSpPr>
        <p:spPr>
          <a:xfrm>
            <a:off x="731520" y="4620577"/>
            <a:ext cx="5852100" cy="37806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186" name="Google Shape;186;g151a8282a7d_0_26: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300" b="0" i="0" u="none" strike="noStrike" cap="none" smtClean="0">
                <a:solidFill>
                  <a:schemeClr val="dk1"/>
                </a:solidFill>
                <a:latin typeface="Calibri"/>
                <a:ea typeface="Calibri"/>
                <a:cs typeface="Calibri"/>
                <a:sym typeface="Calibri"/>
              </a:rPr>
              <a:t>4</a:t>
            </a:fld>
            <a:endParaRPr lang="en-US" sz="13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96657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151a8282a7d_0_0: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151a8282a7d_0_0:notes"/>
          <p:cNvSpPr txBox="1">
            <a:spLocks noGrp="1"/>
          </p:cNvSpPr>
          <p:nvPr>
            <p:ph type="body" idx="1"/>
          </p:nvPr>
        </p:nvSpPr>
        <p:spPr>
          <a:xfrm>
            <a:off x="731520" y="4620577"/>
            <a:ext cx="5852100" cy="37806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dirty="0"/>
          </a:p>
        </p:txBody>
      </p:sp>
      <p:sp>
        <p:nvSpPr>
          <p:cNvPr id="93" name="Google Shape;93;g151a8282a7d_0_0:notes"/>
          <p:cNvSpPr txBox="1">
            <a:spLocks noGrp="1"/>
          </p:cNvSpPr>
          <p:nvPr>
            <p:ph type="sldNum" idx="12"/>
          </p:nvPr>
        </p:nvSpPr>
        <p:spPr>
          <a:xfrm>
            <a:off x="4143587" y="9119474"/>
            <a:ext cx="3169800" cy="4818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12</a:t>
            </a:fld>
            <a:endParaRPr/>
          </a:p>
        </p:txBody>
      </p:sp>
    </p:spTree>
    <p:extLst>
      <p:ext uri="{BB962C8B-B14F-4D97-AF65-F5344CB8AC3E}">
        <p14:creationId xmlns:p14="http://schemas.microsoft.com/office/powerpoint/2010/main" val="2007635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2:notes"/>
          <p:cNvSpPr txBox="1">
            <a:spLocks noGrp="1"/>
          </p:cNvSpPr>
          <p:nvPr>
            <p:ph type="body" idx="1"/>
          </p:nvPr>
        </p:nvSpPr>
        <p:spPr>
          <a:xfrm>
            <a:off x="731520" y="4620577"/>
            <a:ext cx="5852160" cy="3780473"/>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102" name="Google Shape;102;p2: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5267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10:notes"/>
          <p:cNvSpPr txBox="1">
            <a:spLocks noGrp="1"/>
          </p:cNvSpPr>
          <p:nvPr>
            <p:ph type="body" idx="1"/>
          </p:nvPr>
        </p:nvSpPr>
        <p:spPr>
          <a:xfrm>
            <a:off x="731520" y="4620577"/>
            <a:ext cx="5852160" cy="3780473"/>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dirty="0"/>
          </a:p>
        </p:txBody>
      </p:sp>
      <p:sp>
        <p:nvSpPr>
          <p:cNvPr id="109" name="Google Shape;109;p10: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Folienbildplatzhalter 1">
            <a:extLst>
              <a:ext uri="{FF2B5EF4-FFF2-40B4-BE49-F238E27FC236}">
                <a16:creationId xmlns:a16="http://schemas.microsoft.com/office/drawing/2014/main" id="{308F645A-9CA7-0549-AF44-9B107F153750}"/>
              </a:ext>
            </a:extLst>
          </p:cNvPr>
          <p:cNvSpPr>
            <a:spLocks noGrp="1" noRot="1" noChangeAspect="1" noChangeArrowheads="1" noTextEdit="1"/>
          </p:cNvSpPr>
          <p:nvPr>
            <p:ph type="sldImg"/>
          </p:nvPr>
        </p:nvSpPr>
        <p:spPr>
          <a:ln/>
        </p:spPr>
      </p:sp>
      <p:sp>
        <p:nvSpPr>
          <p:cNvPr id="54274" name="Notizenplatzhalter 2">
            <a:extLst>
              <a:ext uri="{FF2B5EF4-FFF2-40B4-BE49-F238E27FC236}">
                <a16:creationId xmlns:a16="http://schemas.microsoft.com/office/drawing/2014/main" id="{8F3EFECF-6F11-6D41-B9B8-938DACEAB55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en-US">
              <a:ea typeface="ＭＳ Ｐゴシック" panose="020B0600070205080204" pitchFamily="34" charset="-128"/>
            </a:endParaRPr>
          </a:p>
        </p:txBody>
      </p:sp>
      <p:sp>
        <p:nvSpPr>
          <p:cNvPr id="54275" name="Foliennummernplatzhalter 3">
            <a:extLst>
              <a:ext uri="{FF2B5EF4-FFF2-40B4-BE49-F238E27FC236}">
                <a16:creationId xmlns:a16="http://schemas.microsoft.com/office/drawing/2014/main" id="{3C080125-C990-B84F-962C-61E9D34D8E6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Arial" panose="020B0604020202020204" pitchFamily="34" charset="0"/>
                <a:cs typeface="Arial" panose="020B0604020202020204" pitchFamily="34" charset="0"/>
              </a:defRPr>
            </a:lvl9pPr>
          </a:lstStyle>
          <a:p>
            <a:pPr>
              <a:spcBef>
                <a:spcPct val="0"/>
              </a:spcBef>
            </a:pPr>
            <a:fld id="{49219F34-0A7E-CE45-9722-5CA1D220A7C2}" type="slidenum">
              <a:rPr lang="de-DE" altLang="en-US" smtClean="0">
                <a:solidFill>
                  <a:srgbClr val="000000"/>
                </a:solidFill>
              </a:rPr>
              <a:pPr>
                <a:spcBef>
                  <a:spcPct val="0"/>
                </a:spcBef>
              </a:pPr>
              <a:t>26</a:t>
            </a:fld>
            <a:endParaRPr lang="de-DE" altLang="en-US">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PlaceHolder 1"/>
          <p:cNvSpPr>
            <a:spLocks noGrp="1" noRot="1" noChangeAspect="1"/>
          </p:cNvSpPr>
          <p:nvPr>
            <p:ph type="sldImg"/>
          </p:nvPr>
        </p:nvSpPr>
        <p:spPr>
          <a:xfrm>
            <a:off x="217488" y="801688"/>
            <a:ext cx="7123112" cy="4006850"/>
          </a:xfrm>
          <a:prstGeom prst="rect">
            <a:avLst/>
          </a:prstGeom>
        </p:spPr>
      </p:sp>
      <p:sp>
        <p:nvSpPr>
          <p:cNvPr id="211" name="PlaceHolder 2"/>
          <p:cNvSpPr>
            <a:spLocks noGrp="1"/>
          </p:cNvSpPr>
          <p:nvPr>
            <p:ph type="body"/>
          </p:nvPr>
        </p:nvSpPr>
        <p:spPr>
          <a:xfrm>
            <a:off x="755640" y="5078520"/>
            <a:ext cx="6046200" cy="4809240"/>
          </a:xfrm>
          <a:prstGeom prst="rect">
            <a:avLst/>
          </a:prstGeom>
        </p:spPr>
        <p:txBody>
          <a:bodyPr lIns="0" tIns="0" rIns="0" bIns="0"/>
          <a:lstStyle/>
          <a:p>
            <a:endParaRPr lang="en-IN" sz="2000" b="0" strike="noStrike" spc="-1">
              <a:latin typeface="Arial"/>
            </a:endParaRPr>
          </a:p>
        </p:txBody>
      </p:sp>
      <p:sp>
        <p:nvSpPr>
          <p:cNvPr id="212" name="CustomShape 3"/>
          <p:cNvSpPr/>
          <p:nvPr/>
        </p:nvSpPr>
        <p:spPr>
          <a:xfrm>
            <a:off x="4281480" y="10155240"/>
            <a:ext cx="3274200" cy="532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8A528B17-B3DC-47FE-8300-107F7A7590DA}" type="slidenum">
              <a:rPr lang="en-IN" sz="1200" b="0" strike="noStrike" spc="-1">
                <a:solidFill>
                  <a:srgbClr val="000000"/>
                </a:solidFill>
                <a:latin typeface="+mn-lt"/>
                <a:ea typeface="+mn-ea"/>
              </a:rPr>
              <a:t>27</a:t>
            </a:fld>
            <a:endParaRPr lang="en-IN" sz="1200" b="0" strike="noStrike" spc="-1">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51a8282a7d_0_64:notes"/>
          <p:cNvSpPr txBox="1">
            <a:spLocks noGrp="1"/>
          </p:cNvSpPr>
          <p:nvPr>
            <p:ph type="body" idx="1"/>
          </p:nvPr>
        </p:nvSpPr>
        <p:spPr>
          <a:xfrm>
            <a:off x="731520" y="4620577"/>
            <a:ext cx="5852100" cy="37806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227" name="Google Shape;227;g151a8282a7d_0_64: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7625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1498f8a3860_0_7: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1498f8a3860_0_7:notes"/>
          <p:cNvSpPr txBox="1">
            <a:spLocks noGrp="1"/>
          </p:cNvSpPr>
          <p:nvPr>
            <p:ph type="body" idx="1"/>
          </p:nvPr>
        </p:nvSpPr>
        <p:spPr>
          <a:xfrm>
            <a:off x="731520" y="4620577"/>
            <a:ext cx="5852100" cy="37806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199" name="Google Shape;199;g1498f8a3860_0_7:notes"/>
          <p:cNvSpPr txBox="1">
            <a:spLocks noGrp="1"/>
          </p:cNvSpPr>
          <p:nvPr>
            <p:ph type="sldNum" idx="12"/>
          </p:nvPr>
        </p:nvSpPr>
        <p:spPr>
          <a:xfrm>
            <a:off x="4143587" y="9119474"/>
            <a:ext cx="3169800" cy="4818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30</a:t>
            </a:fld>
            <a:endParaRPr/>
          </a:p>
        </p:txBody>
      </p:sp>
    </p:spTree>
    <p:extLst>
      <p:ext uri="{BB962C8B-B14F-4D97-AF65-F5344CB8AC3E}">
        <p14:creationId xmlns:p14="http://schemas.microsoft.com/office/powerpoint/2010/main" val="23596737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562" y="273422"/>
            <a:ext cx="10972120" cy="1144631"/>
          </a:xfrm>
          <a:prstGeom prst="rect">
            <a:avLst/>
          </a:prstGeom>
        </p:spPr>
        <p:txBody>
          <a:bodyPr lIns="0" tIns="0" rIns="0" bIns="0" anchor="ctr"/>
          <a:lstStyle/>
          <a:p>
            <a:pPr algn="ctr"/>
            <a:endParaRPr lang="en-IN" sz="5321" b="0" strike="noStrike" spc="-1">
              <a:latin typeface="Arial"/>
            </a:endParaRPr>
          </a:p>
        </p:txBody>
      </p:sp>
      <p:sp>
        <p:nvSpPr>
          <p:cNvPr id="8" name="PlaceHolder 2"/>
          <p:cNvSpPr>
            <a:spLocks noGrp="1"/>
          </p:cNvSpPr>
          <p:nvPr>
            <p:ph type="body"/>
          </p:nvPr>
        </p:nvSpPr>
        <p:spPr>
          <a:xfrm>
            <a:off x="609562" y="1604399"/>
            <a:ext cx="5354133" cy="3977254"/>
          </a:xfrm>
          <a:prstGeom prst="rect">
            <a:avLst/>
          </a:prstGeom>
        </p:spPr>
        <p:txBody>
          <a:bodyPr lIns="0" tIns="0" rIns="0" bIns="0">
            <a:normAutofit/>
          </a:bodyPr>
          <a:lstStyle/>
          <a:p>
            <a:endParaRPr lang="en-IN" sz="3870" b="0" strike="noStrike" spc="-1">
              <a:latin typeface="Arial"/>
            </a:endParaRPr>
          </a:p>
        </p:txBody>
      </p:sp>
      <p:sp>
        <p:nvSpPr>
          <p:cNvPr id="9" name="PlaceHolder 3"/>
          <p:cNvSpPr>
            <a:spLocks noGrp="1"/>
          </p:cNvSpPr>
          <p:nvPr>
            <p:ph type="body"/>
          </p:nvPr>
        </p:nvSpPr>
        <p:spPr>
          <a:xfrm>
            <a:off x="6231903" y="1604399"/>
            <a:ext cx="5354133" cy="3977254"/>
          </a:xfrm>
          <a:prstGeom prst="rect">
            <a:avLst/>
          </a:prstGeom>
        </p:spPr>
        <p:txBody>
          <a:bodyPr lIns="0" tIns="0" rIns="0" bIns="0">
            <a:normAutofit/>
          </a:bodyPr>
          <a:lstStyle/>
          <a:p>
            <a:endParaRPr lang="en-IN" sz="3870" b="0" strike="noStrike" spc="-1">
              <a:latin typeface="Arial"/>
            </a:endParaRPr>
          </a:p>
        </p:txBody>
      </p:sp>
    </p:spTree>
    <p:extLst>
      <p:ext uri="{BB962C8B-B14F-4D97-AF65-F5344CB8AC3E}">
        <p14:creationId xmlns:p14="http://schemas.microsoft.com/office/powerpoint/2010/main" val="3218680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7"/>
        <p:cNvGrpSpPr/>
        <p:nvPr/>
      </p:nvGrpSpPr>
      <p:grpSpPr>
        <a:xfrm>
          <a:off x="0" y="0"/>
          <a:ext cx="0" cy="0"/>
          <a:chOff x="0" y="0"/>
          <a:chExt cx="0" cy="0"/>
        </a:xfrm>
      </p:grpSpPr>
      <p:sp>
        <p:nvSpPr>
          <p:cNvPr id="28" name="Google Shape;28;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9" name="Google Shape;39;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2"/>
        <p:cNvGrpSpPr/>
        <p:nvPr/>
      </p:nvGrpSpPr>
      <p:grpSpPr>
        <a:xfrm>
          <a:off x="0" y="0"/>
          <a:ext cx="0" cy="0"/>
          <a:chOff x="0" y="0"/>
          <a:chExt cx="0" cy="0"/>
        </a:xfrm>
      </p:grpSpPr>
      <p:sp>
        <p:nvSpPr>
          <p:cNvPr id="43" name="Google Shape;43;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4" name="Google Shape;54;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0"/>
          <p:cNvSpPr>
            <a:spLocks noGrp="1"/>
          </p:cNvSpPr>
          <p:nvPr>
            <p:ph type="pic" idx="2"/>
          </p:nvPr>
        </p:nvSpPr>
        <p:spPr>
          <a:xfrm>
            <a:off x="5183188" y="987425"/>
            <a:ext cx="6172200" cy="4873625"/>
          </a:xfrm>
          <a:prstGeom prst="rect">
            <a:avLst/>
          </a:prstGeom>
          <a:noFill/>
          <a:ln>
            <a:noFill/>
          </a:ln>
        </p:spPr>
      </p:sp>
      <p:sp>
        <p:nvSpPr>
          <p:cNvPr id="68" name="Google Shape;68;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0"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3.xml"/><Relationship Id="rId5" Type="http://schemas.openxmlformats.org/officeDocument/2006/relationships/image" Target="../media/image17.jpeg"/><Relationship Id="rId4" Type="http://schemas.openxmlformats.org/officeDocument/2006/relationships/image" Target="../media/image16.jpe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slideLayout" Target="../slideLayouts/slideLayout12.xml"/><Relationship Id="rId4" Type="http://schemas.openxmlformats.org/officeDocument/2006/relationships/image" Target="../media/image26.wmf"/></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5.jpg"/><Relationship Id="rId5" Type="http://schemas.openxmlformats.org/officeDocument/2006/relationships/image" Target="../media/image34.jpg"/><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image" Target="../media/image46.gif"/><Relationship Id="rId3" Type="http://schemas.openxmlformats.org/officeDocument/2006/relationships/image" Target="../media/image41.jpg"/><Relationship Id="rId7" Type="http://schemas.openxmlformats.org/officeDocument/2006/relationships/image" Target="../media/image45.jp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44.jpg"/><Relationship Id="rId11" Type="http://schemas.openxmlformats.org/officeDocument/2006/relationships/image" Target="../media/image49.png"/><Relationship Id="rId5" Type="http://schemas.openxmlformats.org/officeDocument/2006/relationships/image" Target="../media/image43.jpg"/><Relationship Id="rId10" Type="http://schemas.openxmlformats.org/officeDocument/2006/relationships/image" Target="../media/image48.png"/><Relationship Id="rId4" Type="http://schemas.openxmlformats.org/officeDocument/2006/relationships/image" Target="../media/image42.jpg"/><Relationship Id="rId9" Type="http://schemas.openxmlformats.org/officeDocument/2006/relationships/image" Target="../media/image47.png"/></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4.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3.jpeg"/><Relationship Id="rId5" Type="http://schemas.openxmlformats.org/officeDocument/2006/relationships/image" Target="../media/image52.png"/><Relationship Id="rId4" Type="http://schemas.microsoft.com/office/2007/relationships/hdphoto" Target="../media/hdphoto1.wdp"/></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drdo.gov.in/labs-and-establishments/society-integrated-circuit-technology-and-applied-research-sitar" TargetMode="External"/><Relationship Id="rId7" Type="http://schemas.openxmlformats.org/officeDocument/2006/relationships/image" Target="../media/image5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jpg"/></Relationships>
</file>

<file path=ppt/slides/_rels/slide4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4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3.xml"/><Relationship Id="rId4" Type="http://schemas.openxmlformats.org/officeDocument/2006/relationships/image" Target="../media/image68.png"/></Relationships>
</file>

<file path=ppt/slides/_rels/slide4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3"/>
          <p:cNvSpPr txBox="1">
            <a:spLocks noGrp="1"/>
          </p:cNvSpPr>
          <p:nvPr>
            <p:ph type="ctrTitle"/>
          </p:nvPr>
        </p:nvSpPr>
        <p:spPr>
          <a:xfrm>
            <a:off x="472214" y="1823744"/>
            <a:ext cx="11052313" cy="2234239"/>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ts val="4800"/>
              <a:buFont typeface="Calibri"/>
              <a:buNone/>
            </a:pPr>
            <a:r>
              <a:rPr lang="en-US" sz="4900" dirty="0">
                <a:solidFill>
                  <a:srgbClr val="002060"/>
                </a:solidFill>
              </a:rPr>
              <a:t>ALICE3 - Possible contribution from India</a:t>
            </a:r>
            <a:br>
              <a:rPr lang="en-US" sz="4900" dirty="0">
                <a:solidFill>
                  <a:srgbClr val="002060"/>
                </a:solidFill>
              </a:rPr>
            </a:br>
            <a:br>
              <a:rPr lang="en-US" sz="4900" dirty="0">
                <a:solidFill>
                  <a:srgbClr val="002060"/>
                </a:solidFill>
              </a:rPr>
            </a:br>
            <a:r>
              <a:rPr lang="en-US" sz="3600" dirty="0" err="1">
                <a:solidFill>
                  <a:srgbClr val="002060"/>
                </a:solidFill>
              </a:rPr>
              <a:t>Subhasis</a:t>
            </a:r>
            <a:r>
              <a:rPr lang="en-US" sz="3600" dirty="0">
                <a:solidFill>
                  <a:srgbClr val="002060"/>
                </a:solidFill>
              </a:rPr>
              <a:t> Chattopadhyay</a:t>
            </a:r>
            <a:br>
              <a:rPr lang="en-US" sz="3100" dirty="0"/>
            </a:br>
            <a:r>
              <a:rPr lang="en-US" sz="3100" i="1" dirty="0"/>
              <a:t>Variable Energy Cyclotron Centre</a:t>
            </a:r>
            <a:br>
              <a:rPr lang="en-US" sz="3100" i="1" dirty="0"/>
            </a:br>
            <a:r>
              <a:rPr lang="en-US" sz="3100" i="1" dirty="0"/>
              <a:t>Kolkata, India</a:t>
            </a:r>
            <a:endParaRPr sz="4400"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14313C-B007-B640-8B64-DB1EE876E46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10</a:t>
            </a:fld>
            <a:endParaRPr lang="en-US"/>
          </a:p>
        </p:txBody>
      </p:sp>
      <p:pic>
        <p:nvPicPr>
          <p:cNvPr id="4" name="Picture 3">
            <a:extLst>
              <a:ext uri="{FF2B5EF4-FFF2-40B4-BE49-F238E27FC236}">
                <a16:creationId xmlns:a16="http://schemas.microsoft.com/office/drawing/2014/main" id="{510D5981-0DE1-BD46-AD7F-CF09678E2650}"/>
              </a:ext>
            </a:extLst>
          </p:cNvPr>
          <p:cNvPicPr>
            <a:picLocks noChangeAspect="1"/>
          </p:cNvPicPr>
          <p:nvPr/>
        </p:nvPicPr>
        <p:blipFill>
          <a:blip r:embed="rId2"/>
          <a:stretch>
            <a:fillRect/>
          </a:stretch>
        </p:blipFill>
        <p:spPr>
          <a:xfrm>
            <a:off x="0" y="132876"/>
            <a:ext cx="12192000" cy="6592247"/>
          </a:xfrm>
          <a:prstGeom prst="rect">
            <a:avLst/>
          </a:prstGeom>
        </p:spPr>
      </p:pic>
    </p:spTree>
    <p:extLst>
      <p:ext uri="{BB962C8B-B14F-4D97-AF65-F5344CB8AC3E}">
        <p14:creationId xmlns:p14="http://schemas.microsoft.com/office/powerpoint/2010/main" val="3183082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AB33BD-1714-CB4E-8340-692B8ABD8D0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11</a:t>
            </a:fld>
            <a:endParaRPr lang="en-US"/>
          </a:p>
        </p:txBody>
      </p:sp>
      <p:pic>
        <p:nvPicPr>
          <p:cNvPr id="4" name="Picture 3">
            <a:extLst>
              <a:ext uri="{FF2B5EF4-FFF2-40B4-BE49-F238E27FC236}">
                <a16:creationId xmlns:a16="http://schemas.microsoft.com/office/drawing/2014/main" id="{3A716FCD-9DCF-CE44-860D-E2367FE22807}"/>
              </a:ext>
            </a:extLst>
          </p:cNvPr>
          <p:cNvPicPr>
            <a:picLocks noChangeAspect="1"/>
          </p:cNvPicPr>
          <p:nvPr/>
        </p:nvPicPr>
        <p:blipFill>
          <a:blip r:embed="rId2"/>
          <a:stretch>
            <a:fillRect/>
          </a:stretch>
        </p:blipFill>
        <p:spPr>
          <a:xfrm>
            <a:off x="0" y="173488"/>
            <a:ext cx="12192000" cy="6511024"/>
          </a:xfrm>
          <a:prstGeom prst="rect">
            <a:avLst/>
          </a:prstGeom>
        </p:spPr>
      </p:pic>
    </p:spTree>
    <p:extLst>
      <p:ext uri="{BB962C8B-B14F-4D97-AF65-F5344CB8AC3E}">
        <p14:creationId xmlns:p14="http://schemas.microsoft.com/office/powerpoint/2010/main" val="4080632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95" name="Google Shape;95;p14"/>
          <p:cNvPicPr preferRelativeResize="0"/>
          <p:nvPr/>
        </p:nvPicPr>
        <p:blipFill rotWithShape="1">
          <a:blip r:embed="rId3">
            <a:alphaModFix/>
          </a:blip>
          <a:srcRect t="3577"/>
          <a:stretch/>
        </p:blipFill>
        <p:spPr>
          <a:xfrm>
            <a:off x="5650472" y="625649"/>
            <a:ext cx="6068151" cy="5412175"/>
          </a:xfrm>
          <a:prstGeom prst="rect">
            <a:avLst/>
          </a:prstGeom>
          <a:noFill/>
          <a:ln>
            <a:noFill/>
          </a:ln>
        </p:spPr>
      </p:pic>
      <p:sp>
        <p:nvSpPr>
          <p:cNvPr id="96" name="Google Shape;96;p14"/>
          <p:cNvSpPr txBox="1">
            <a:spLocks noGrp="1"/>
          </p:cNvSpPr>
          <p:nvPr>
            <p:ph type="ctrTitle"/>
          </p:nvPr>
        </p:nvSpPr>
        <p:spPr>
          <a:xfrm>
            <a:off x="1524000" y="204180"/>
            <a:ext cx="9144000" cy="558252"/>
          </a:xfrm>
          <a:prstGeom prst="rect">
            <a:avLst/>
          </a:prstGeom>
        </p:spPr>
        <p:txBody>
          <a:bodyPr spcFirstLastPara="1" wrap="square" lIns="91425" tIns="45700" rIns="91425" bIns="45700" anchor="b" anchorCtr="0">
            <a:normAutofit fontScale="90000"/>
          </a:bodyPr>
          <a:lstStyle/>
          <a:p>
            <a:pPr marL="0" lvl="0" indent="0" algn="ctr" rtl="0">
              <a:spcBef>
                <a:spcPts val="0"/>
              </a:spcBef>
              <a:spcAft>
                <a:spcPts val="0"/>
              </a:spcAft>
              <a:buSzPts val="990"/>
              <a:buNone/>
            </a:pPr>
            <a:r>
              <a:rPr lang="en-US" sz="4000" dirty="0">
                <a:latin typeface="Arial"/>
                <a:ea typeface="Arial"/>
                <a:cs typeface="Arial"/>
                <a:sym typeface="Arial"/>
              </a:rPr>
              <a:t>ALICE3 </a:t>
            </a:r>
            <a:endParaRPr sz="4000" dirty="0">
              <a:latin typeface="Arial"/>
              <a:ea typeface="Arial"/>
              <a:cs typeface="Arial"/>
              <a:sym typeface="Arial"/>
            </a:endParaRPr>
          </a:p>
        </p:txBody>
      </p:sp>
      <p:sp>
        <p:nvSpPr>
          <p:cNvPr id="98" name="Google Shape;98;p14"/>
          <p:cNvSpPr txBox="1">
            <a:spLocks noGrp="1"/>
          </p:cNvSpPr>
          <p:nvPr>
            <p:ph type="body" idx="4294967295"/>
          </p:nvPr>
        </p:nvSpPr>
        <p:spPr>
          <a:xfrm>
            <a:off x="646525" y="523815"/>
            <a:ext cx="5003947" cy="5655000"/>
          </a:xfrm>
          <a:prstGeom prst="rect">
            <a:avLst/>
          </a:prstGeom>
          <a:noFill/>
          <a:ln>
            <a:noFill/>
          </a:ln>
        </p:spPr>
        <p:txBody>
          <a:bodyPr spcFirstLastPara="1" wrap="square" lIns="91425" tIns="45700" rIns="91425" bIns="45700" anchor="t" anchorCtr="0">
            <a:noAutofit/>
          </a:bodyPr>
          <a:lstStyle/>
          <a:p>
            <a:pPr marL="457200" lvl="0" indent="-331787" algn="l" rtl="0">
              <a:lnSpc>
                <a:spcPct val="115000"/>
              </a:lnSpc>
              <a:spcBef>
                <a:spcPts val="1000"/>
              </a:spcBef>
              <a:spcAft>
                <a:spcPts val="0"/>
              </a:spcAft>
              <a:buSzPts val="1625"/>
              <a:buChar char="❖"/>
            </a:pPr>
            <a:r>
              <a:rPr lang="en-US" sz="1625" dirty="0">
                <a:latin typeface="Arial"/>
                <a:ea typeface="Arial"/>
                <a:cs typeface="Arial"/>
                <a:sym typeface="Arial"/>
              </a:rPr>
              <a:t>Mostly silicon based detector</a:t>
            </a:r>
            <a:endParaRPr sz="1625" dirty="0">
              <a:latin typeface="Arial"/>
              <a:ea typeface="Arial"/>
              <a:cs typeface="Arial"/>
              <a:sym typeface="Arial"/>
            </a:endParaRPr>
          </a:p>
          <a:p>
            <a:pPr marL="457200" lvl="0" indent="-323850" algn="l" rtl="0">
              <a:lnSpc>
                <a:spcPct val="115000"/>
              </a:lnSpc>
              <a:spcBef>
                <a:spcPts val="0"/>
              </a:spcBef>
              <a:spcAft>
                <a:spcPts val="0"/>
              </a:spcAft>
              <a:buSzPts val="1500"/>
              <a:buChar char="❖"/>
            </a:pPr>
            <a:r>
              <a:rPr lang="en-US" sz="1454" dirty="0">
                <a:latin typeface="Arial"/>
                <a:ea typeface="Arial"/>
                <a:cs typeface="Arial"/>
                <a:sym typeface="Arial"/>
              </a:rPr>
              <a:t>Heavy-</a:t>
            </a:r>
            <a:r>
              <a:rPr lang="en-US" sz="1454" dirty="0" err="1">
                <a:latin typeface="Arial"/>
                <a:ea typeface="Arial"/>
                <a:cs typeface="Arial"/>
                <a:sym typeface="Arial"/>
              </a:rPr>
              <a:t>flavour</a:t>
            </a:r>
            <a:r>
              <a:rPr lang="en-US" sz="1454" dirty="0">
                <a:latin typeface="Arial"/>
                <a:ea typeface="Arial"/>
                <a:cs typeface="Arial"/>
                <a:sym typeface="Arial"/>
              </a:rPr>
              <a:t> hadrons (</a:t>
            </a:r>
            <a:r>
              <a:rPr lang="en-US" sz="1454" dirty="0" err="1">
                <a:latin typeface="Arial"/>
                <a:ea typeface="Arial"/>
                <a:cs typeface="Arial"/>
                <a:sym typeface="Arial"/>
              </a:rPr>
              <a:t>p</a:t>
            </a:r>
            <a:r>
              <a:rPr lang="en-US" sz="1000" dirty="0" err="1">
                <a:latin typeface="Arial"/>
                <a:ea typeface="Arial"/>
                <a:cs typeface="Arial"/>
                <a:sym typeface="Arial"/>
              </a:rPr>
              <a:t>T</a:t>
            </a:r>
            <a:r>
              <a:rPr lang="en-US" sz="1366" dirty="0">
                <a:latin typeface="Arial"/>
                <a:ea typeface="Arial"/>
                <a:cs typeface="Arial"/>
                <a:sym typeface="Arial"/>
              </a:rPr>
              <a:t> </a:t>
            </a:r>
            <a:r>
              <a:rPr lang="en-US" sz="1454" dirty="0">
                <a:latin typeface="Arial"/>
                <a:ea typeface="Arial"/>
                <a:cs typeface="Arial"/>
                <a:sym typeface="Arial"/>
              </a:rPr>
              <a:t>→ 0, |η| &lt; 4) </a:t>
            </a:r>
            <a:endParaRPr sz="1454" dirty="0">
              <a:latin typeface="Arial"/>
              <a:ea typeface="Arial"/>
              <a:cs typeface="Arial"/>
              <a:sym typeface="Arial"/>
            </a:endParaRPr>
          </a:p>
          <a:p>
            <a:pPr marL="914400" lvl="1" indent="-317500" algn="l" rtl="0">
              <a:lnSpc>
                <a:spcPct val="115000"/>
              </a:lnSpc>
              <a:spcBef>
                <a:spcPts val="0"/>
              </a:spcBef>
              <a:spcAft>
                <a:spcPts val="0"/>
              </a:spcAft>
              <a:buSzPts val="1400"/>
              <a:buChar char="➢"/>
            </a:pPr>
            <a:r>
              <a:rPr lang="en-US" sz="1454" dirty="0">
                <a:latin typeface="Arial"/>
                <a:ea typeface="Arial"/>
                <a:cs typeface="Arial"/>
                <a:sym typeface="Arial"/>
              </a:rPr>
              <a:t>vertexing (decay chain), tracking (inv. mass resolution) and hadron ID (background suppression)</a:t>
            </a:r>
            <a:endParaRPr sz="1454" dirty="0">
              <a:latin typeface="Arial"/>
              <a:ea typeface="Arial"/>
              <a:cs typeface="Arial"/>
              <a:sym typeface="Arial"/>
            </a:endParaRPr>
          </a:p>
          <a:p>
            <a:pPr marL="457200" lvl="0" indent="-317500" algn="l" rtl="0">
              <a:lnSpc>
                <a:spcPct val="115000"/>
              </a:lnSpc>
              <a:spcBef>
                <a:spcPts val="0"/>
              </a:spcBef>
              <a:spcAft>
                <a:spcPts val="0"/>
              </a:spcAft>
              <a:buSzPts val="1400"/>
              <a:buChar char="❖"/>
            </a:pPr>
            <a:r>
              <a:rPr lang="en-US" sz="1454" dirty="0" err="1">
                <a:latin typeface="Arial"/>
                <a:ea typeface="Arial"/>
                <a:cs typeface="Arial"/>
                <a:sym typeface="Arial"/>
              </a:rPr>
              <a:t>Dielectrons</a:t>
            </a:r>
            <a:r>
              <a:rPr lang="en-US" sz="1454" dirty="0">
                <a:latin typeface="Arial"/>
                <a:ea typeface="Arial"/>
                <a:cs typeface="Arial"/>
                <a:sym typeface="Arial"/>
              </a:rPr>
              <a:t> (</a:t>
            </a:r>
            <a:r>
              <a:rPr lang="en-US" sz="1454" dirty="0" err="1">
                <a:latin typeface="Arial"/>
                <a:ea typeface="Arial"/>
                <a:cs typeface="Arial"/>
                <a:sym typeface="Arial"/>
              </a:rPr>
              <a:t>p</a:t>
            </a:r>
            <a:r>
              <a:rPr lang="en-US" sz="1000" dirty="0" err="1">
                <a:latin typeface="Arial"/>
                <a:ea typeface="Arial"/>
                <a:cs typeface="Arial"/>
                <a:sym typeface="Arial"/>
              </a:rPr>
              <a:t>T</a:t>
            </a:r>
            <a:r>
              <a:rPr lang="en-US" sz="1366" dirty="0">
                <a:latin typeface="Arial"/>
                <a:ea typeface="Arial"/>
                <a:cs typeface="Arial"/>
                <a:sym typeface="Arial"/>
              </a:rPr>
              <a:t> </a:t>
            </a:r>
            <a:r>
              <a:rPr lang="en-US" sz="1454" dirty="0">
                <a:latin typeface="Arial"/>
                <a:ea typeface="Arial"/>
                <a:cs typeface="Arial"/>
                <a:sym typeface="Arial"/>
              </a:rPr>
              <a:t>0.1 - 3 GeV/c, </a:t>
            </a:r>
            <a:r>
              <a:rPr lang="en-US" sz="1454" dirty="0" err="1">
                <a:latin typeface="Arial"/>
                <a:ea typeface="Arial"/>
                <a:cs typeface="Arial"/>
                <a:sym typeface="Arial"/>
              </a:rPr>
              <a:t>M</a:t>
            </a:r>
            <a:r>
              <a:rPr lang="en-US" sz="1000" dirty="0" err="1">
                <a:latin typeface="Arial"/>
                <a:ea typeface="Arial"/>
                <a:cs typeface="Arial"/>
                <a:sym typeface="Arial"/>
              </a:rPr>
              <a:t>ee</a:t>
            </a:r>
            <a:r>
              <a:rPr lang="en-US" sz="1366" dirty="0">
                <a:latin typeface="Arial"/>
                <a:ea typeface="Arial"/>
                <a:cs typeface="Arial"/>
                <a:sym typeface="Arial"/>
              </a:rPr>
              <a:t> </a:t>
            </a:r>
            <a:r>
              <a:rPr lang="en-US" sz="1454" dirty="0">
                <a:latin typeface="Arial"/>
                <a:ea typeface="Arial"/>
                <a:cs typeface="Arial"/>
                <a:sym typeface="Arial"/>
              </a:rPr>
              <a:t>0.1 - 4 GeV/c</a:t>
            </a:r>
            <a:r>
              <a:rPr lang="en-US" sz="1366" dirty="0">
                <a:latin typeface="Arial"/>
                <a:ea typeface="Arial"/>
                <a:cs typeface="Arial"/>
                <a:sym typeface="Arial"/>
              </a:rPr>
              <a:t>2</a:t>
            </a:r>
            <a:r>
              <a:rPr lang="en-US" sz="1454" dirty="0">
                <a:latin typeface="Arial"/>
                <a:ea typeface="Arial"/>
                <a:cs typeface="Arial"/>
                <a:sym typeface="Arial"/>
              </a:rPr>
              <a:t>)</a:t>
            </a:r>
            <a:endParaRPr sz="1454" dirty="0">
              <a:latin typeface="Arial"/>
              <a:ea typeface="Arial"/>
              <a:cs typeface="Arial"/>
              <a:sym typeface="Arial"/>
            </a:endParaRPr>
          </a:p>
          <a:p>
            <a:pPr marL="914400" lvl="1" indent="-311150" algn="l" rtl="0">
              <a:lnSpc>
                <a:spcPct val="115000"/>
              </a:lnSpc>
              <a:spcBef>
                <a:spcPts val="0"/>
              </a:spcBef>
              <a:spcAft>
                <a:spcPts val="0"/>
              </a:spcAft>
              <a:buSzPts val="1300"/>
              <a:buChar char="➢"/>
            </a:pPr>
            <a:r>
              <a:rPr lang="en-US" sz="1454" dirty="0">
                <a:latin typeface="Arial"/>
                <a:ea typeface="Arial"/>
                <a:cs typeface="Arial"/>
                <a:sym typeface="Arial"/>
              </a:rPr>
              <a:t>vertexing (HF background suppression),   tracking (inv. mass resolution) and electron ID</a:t>
            </a:r>
            <a:endParaRPr sz="1454" dirty="0">
              <a:latin typeface="Arial"/>
              <a:ea typeface="Arial"/>
              <a:cs typeface="Arial"/>
              <a:sym typeface="Arial"/>
            </a:endParaRPr>
          </a:p>
          <a:p>
            <a:pPr marL="457200" lvl="0" indent="-330200" algn="l" rtl="0">
              <a:lnSpc>
                <a:spcPct val="115000"/>
              </a:lnSpc>
              <a:spcBef>
                <a:spcPts val="0"/>
              </a:spcBef>
              <a:spcAft>
                <a:spcPts val="0"/>
              </a:spcAft>
              <a:buSzPts val="1600"/>
              <a:buChar char="❖"/>
            </a:pPr>
            <a:r>
              <a:rPr lang="en-US" sz="1454" dirty="0">
                <a:latin typeface="Arial"/>
                <a:ea typeface="Arial"/>
                <a:cs typeface="Arial"/>
                <a:sym typeface="Arial"/>
              </a:rPr>
              <a:t>Photons (100 MeV/c - 50 GeV/c, wide η range)</a:t>
            </a:r>
            <a:endParaRPr sz="1454" dirty="0">
              <a:latin typeface="Arial"/>
              <a:ea typeface="Arial"/>
              <a:cs typeface="Arial"/>
              <a:sym typeface="Arial"/>
            </a:endParaRPr>
          </a:p>
          <a:p>
            <a:pPr marL="914400" lvl="1" indent="-311150" algn="l" rtl="0">
              <a:lnSpc>
                <a:spcPct val="115000"/>
              </a:lnSpc>
              <a:spcBef>
                <a:spcPts val="0"/>
              </a:spcBef>
              <a:spcAft>
                <a:spcPts val="0"/>
              </a:spcAft>
              <a:buSzPts val="1300"/>
              <a:buChar char="➢"/>
            </a:pPr>
            <a:r>
              <a:rPr lang="en-US" sz="1454" dirty="0">
                <a:latin typeface="Arial"/>
                <a:ea typeface="Arial"/>
                <a:cs typeface="Arial"/>
                <a:sym typeface="Arial"/>
              </a:rPr>
              <a:t>electromagnetic calorimetry</a:t>
            </a:r>
            <a:endParaRPr sz="1454" dirty="0">
              <a:latin typeface="Arial"/>
              <a:ea typeface="Arial"/>
              <a:cs typeface="Arial"/>
              <a:sym typeface="Arial"/>
            </a:endParaRPr>
          </a:p>
          <a:p>
            <a:pPr marL="457200" lvl="0" indent="-317500" algn="l" rtl="0">
              <a:lnSpc>
                <a:spcPct val="115000"/>
              </a:lnSpc>
              <a:spcBef>
                <a:spcPts val="0"/>
              </a:spcBef>
              <a:spcAft>
                <a:spcPts val="0"/>
              </a:spcAft>
              <a:buSzPts val="1400"/>
              <a:buChar char="❖"/>
            </a:pPr>
            <a:r>
              <a:rPr lang="en-US" sz="1454" b="1" dirty="0" err="1">
                <a:solidFill>
                  <a:srgbClr val="FF0000"/>
                </a:solidFill>
                <a:latin typeface="Arial"/>
                <a:ea typeface="Arial"/>
                <a:cs typeface="Arial"/>
                <a:sym typeface="Arial"/>
              </a:rPr>
              <a:t>Quarkonia</a:t>
            </a:r>
            <a:r>
              <a:rPr lang="en-US" sz="1454" b="1" dirty="0">
                <a:solidFill>
                  <a:srgbClr val="FF0000"/>
                </a:solidFill>
                <a:latin typeface="Arial"/>
                <a:ea typeface="Arial"/>
                <a:cs typeface="Arial"/>
                <a:sym typeface="Arial"/>
              </a:rPr>
              <a:t> and Exotica (</a:t>
            </a:r>
            <a:r>
              <a:rPr lang="en-US" sz="1454" b="1" dirty="0" err="1">
                <a:solidFill>
                  <a:srgbClr val="FF0000"/>
                </a:solidFill>
                <a:latin typeface="Arial"/>
                <a:ea typeface="Arial"/>
                <a:cs typeface="Arial"/>
                <a:sym typeface="Arial"/>
              </a:rPr>
              <a:t>p</a:t>
            </a:r>
            <a:r>
              <a:rPr lang="en-US" sz="1000" b="1" dirty="0" err="1">
                <a:solidFill>
                  <a:srgbClr val="FF0000"/>
                </a:solidFill>
                <a:latin typeface="Arial"/>
                <a:ea typeface="Arial"/>
                <a:cs typeface="Arial"/>
                <a:sym typeface="Arial"/>
              </a:rPr>
              <a:t>T</a:t>
            </a:r>
            <a:r>
              <a:rPr lang="en-US" sz="1366" b="1" dirty="0">
                <a:solidFill>
                  <a:srgbClr val="FF0000"/>
                </a:solidFill>
                <a:latin typeface="Arial"/>
                <a:ea typeface="Arial"/>
                <a:cs typeface="Arial"/>
                <a:sym typeface="Arial"/>
              </a:rPr>
              <a:t> </a:t>
            </a:r>
            <a:r>
              <a:rPr lang="en-US" sz="1454" b="1" dirty="0">
                <a:solidFill>
                  <a:srgbClr val="FF0000"/>
                </a:solidFill>
                <a:latin typeface="Arial"/>
                <a:ea typeface="Arial"/>
                <a:cs typeface="Arial"/>
                <a:sym typeface="Arial"/>
              </a:rPr>
              <a:t>→ 0)</a:t>
            </a:r>
            <a:endParaRPr sz="1454" b="1" dirty="0">
              <a:solidFill>
                <a:srgbClr val="FF0000"/>
              </a:solidFill>
              <a:latin typeface="Arial"/>
              <a:ea typeface="Arial"/>
              <a:cs typeface="Arial"/>
              <a:sym typeface="Arial"/>
            </a:endParaRPr>
          </a:p>
          <a:p>
            <a:pPr marL="914400" lvl="1" indent="-311150" algn="l" rtl="0">
              <a:lnSpc>
                <a:spcPct val="115000"/>
              </a:lnSpc>
              <a:spcBef>
                <a:spcPts val="0"/>
              </a:spcBef>
              <a:spcAft>
                <a:spcPts val="0"/>
              </a:spcAft>
              <a:buSzPts val="1300"/>
              <a:buChar char="➢"/>
            </a:pPr>
            <a:r>
              <a:rPr lang="en-US" sz="1454" b="1" dirty="0">
                <a:solidFill>
                  <a:srgbClr val="FF0000"/>
                </a:solidFill>
                <a:latin typeface="Arial"/>
                <a:ea typeface="Arial"/>
                <a:cs typeface="Arial"/>
                <a:sym typeface="Arial"/>
              </a:rPr>
              <a:t>muon ID</a:t>
            </a:r>
            <a:endParaRPr sz="1516" b="1" dirty="0">
              <a:solidFill>
                <a:srgbClr val="FF0000"/>
              </a:solidFill>
              <a:latin typeface="Arial"/>
              <a:ea typeface="Arial"/>
              <a:cs typeface="Arial"/>
              <a:sym typeface="Arial"/>
            </a:endParaRPr>
          </a:p>
          <a:p>
            <a:pPr marL="457200" lvl="0" indent="-317500" algn="l" rtl="0">
              <a:lnSpc>
                <a:spcPct val="115000"/>
              </a:lnSpc>
              <a:spcBef>
                <a:spcPts val="0"/>
              </a:spcBef>
              <a:spcAft>
                <a:spcPts val="0"/>
              </a:spcAft>
              <a:buSzPts val="1400"/>
              <a:buChar char="❖"/>
            </a:pPr>
            <a:r>
              <a:rPr lang="en-US" sz="1454" dirty="0" err="1">
                <a:latin typeface="Arial"/>
                <a:ea typeface="Arial"/>
                <a:cs typeface="Arial"/>
                <a:sym typeface="Arial"/>
              </a:rPr>
              <a:t>Ultrasoft</a:t>
            </a:r>
            <a:r>
              <a:rPr lang="en-US" sz="1454" dirty="0">
                <a:latin typeface="Arial"/>
                <a:ea typeface="Arial"/>
                <a:cs typeface="Arial"/>
                <a:sym typeface="Arial"/>
              </a:rPr>
              <a:t> photons (</a:t>
            </a:r>
            <a:r>
              <a:rPr lang="en-US" sz="1454" dirty="0" err="1">
                <a:latin typeface="Arial"/>
                <a:ea typeface="Arial"/>
                <a:cs typeface="Arial"/>
                <a:sym typeface="Arial"/>
              </a:rPr>
              <a:t>p</a:t>
            </a:r>
            <a:r>
              <a:rPr lang="en-US" sz="1000" dirty="0" err="1">
                <a:latin typeface="Arial"/>
                <a:ea typeface="Arial"/>
                <a:cs typeface="Arial"/>
                <a:sym typeface="Arial"/>
              </a:rPr>
              <a:t>T</a:t>
            </a:r>
            <a:r>
              <a:rPr lang="en-US" sz="1366" dirty="0">
                <a:latin typeface="Arial"/>
                <a:ea typeface="Arial"/>
                <a:cs typeface="Arial"/>
                <a:sym typeface="Arial"/>
              </a:rPr>
              <a:t> </a:t>
            </a:r>
            <a:r>
              <a:rPr lang="en-US" sz="1454" dirty="0">
                <a:latin typeface="Arial"/>
                <a:ea typeface="Arial"/>
                <a:cs typeface="Arial"/>
                <a:sym typeface="Arial"/>
              </a:rPr>
              <a:t>= 1 - 50 MeV/c)</a:t>
            </a:r>
            <a:endParaRPr sz="1454" dirty="0">
              <a:latin typeface="Arial"/>
              <a:ea typeface="Arial"/>
              <a:cs typeface="Arial"/>
              <a:sym typeface="Arial"/>
            </a:endParaRPr>
          </a:p>
          <a:p>
            <a:pPr marL="914400" lvl="1" indent="-311150" algn="l" rtl="0">
              <a:lnSpc>
                <a:spcPct val="115000"/>
              </a:lnSpc>
              <a:spcBef>
                <a:spcPts val="0"/>
              </a:spcBef>
              <a:spcAft>
                <a:spcPts val="0"/>
              </a:spcAft>
              <a:buSzPts val="1300"/>
              <a:buChar char="➢"/>
            </a:pPr>
            <a:r>
              <a:rPr lang="en-US" sz="1454" dirty="0">
                <a:latin typeface="Arial"/>
                <a:ea typeface="Arial"/>
                <a:cs typeface="Arial"/>
                <a:sym typeface="Arial"/>
              </a:rPr>
              <a:t>dedicated forward detector</a:t>
            </a:r>
            <a:endParaRPr sz="1454" dirty="0">
              <a:latin typeface="Arial"/>
              <a:ea typeface="Arial"/>
              <a:cs typeface="Arial"/>
              <a:sym typeface="Arial"/>
            </a:endParaRPr>
          </a:p>
          <a:p>
            <a:pPr marL="457200" lvl="0" indent="-330200" algn="l" rtl="0">
              <a:lnSpc>
                <a:spcPct val="115000"/>
              </a:lnSpc>
              <a:spcBef>
                <a:spcPts val="0"/>
              </a:spcBef>
              <a:spcAft>
                <a:spcPts val="0"/>
              </a:spcAft>
              <a:buSzPts val="1600"/>
              <a:buChar char="❖"/>
            </a:pPr>
            <a:r>
              <a:rPr lang="en-US" sz="1454" dirty="0">
                <a:latin typeface="Arial"/>
                <a:ea typeface="Arial"/>
                <a:cs typeface="Arial"/>
                <a:sym typeface="Arial"/>
              </a:rPr>
              <a:t>Nuclei</a:t>
            </a:r>
            <a:endParaRPr sz="1454" dirty="0">
              <a:latin typeface="Arial"/>
              <a:ea typeface="Arial"/>
              <a:cs typeface="Arial"/>
              <a:sym typeface="Arial"/>
            </a:endParaRPr>
          </a:p>
          <a:p>
            <a:pPr marL="914400" lvl="1" indent="-311150" algn="l" rtl="0">
              <a:lnSpc>
                <a:spcPct val="115000"/>
              </a:lnSpc>
              <a:spcBef>
                <a:spcPts val="0"/>
              </a:spcBef>
              <a:spcAft>
                <a:spcPts val="0"/>
              </a:spcAft>
              <a:buSzPts val="1300"/>
              <a:buChar char="➢"/>
            </a:pPr>
            <a:r>
              <a:rPr lang="en-US" sz="1454" dirty="0">
                <a:latin typeface="Arial"/>
                <a:ea typeface="Arial"/>
                <a:cs typeface="Arial"/>
                <a:sym typeface="Arial"/>
              </a:rPr>
              <a:t>identification of z &gt; 1 particles</a:t>
            </a:r>
            <a:endParaRPr sz="1716" dirty="0">
              <a:latin typeface="Arial"/>
              <a:ea typeface="Arial"/>
              <a:cs typeface="Arial"/>
              <a:sym typeface="Arial"/>
            </a:endParaRPr>
          </a:p>
          <a:p>
            <a:pPr marL="457200" lvl="0" indent="-330200" algn="l" rtl="0">
              <a:lnSpc>
                <a:spcPct val="115000"/>
              </a:lnSpc>
              <a:spcBef>
                <a:spcPts val="0"/>
              </a:spcBef>
              <a:spcAft>
                <a:spcPts val="0"/>
              </a:spcAft>
              <a:buSzPts val="1600"/>
              <a:buChar char="❖"/>
            </a:pPr>
            <a:r>
              <a:rPr lang="en-US" sz="1525" dirty="0">
                <a:solidFill>
                  <a:srgbClr val="C00000"/>
                </a:solidFill>
                <a:latin typeface="Arial"/>
                <a:ea typeface="Arial"/>
                <a:cs typeface="Arial"/>
                <a:sym typeface="Arial"/>
              </a:rPr>
              <a:t>key requirements:</a:t>
            </a:r>
            <a:endParaRPr sz="1525" dirty="0">
              <a:solidFill>
                <a:srgbClr val="C00000"/>
              </a:solidFill>
              <a:latin typeface="Arial"/>
              <a:ea typeface="Arial"/>
              <a:cs typeface="Arial"/>
              <a:sym typeface="Arial"/>
            </a:endParaRPr>
          </a:p>
          <a:p>
            <a:pPr marL="914400" lvl="1" indent="-319087" algn="l" rtl="0">
              <a:lnSpc>
                <a:spcPct val="115000"/>
              </a:lnSpc>
              <a:spcBef>
                <a:spcPts val="0"/>
              </a:spcBef>
              <a:spcAft>
                <a:spcPts val="0"/>
              </a:spcAft>
              <a:buSzPts val="1425"/>
              <a:buChar char="➢"/>
            </a:pPr>
            <a:r>
              <a:rPr lang="en-US" sz="1525" dirty="0">
                <a:latin typeface="Arial"/>
                <a:ea typeface="Arial"/>
                <a:cs typeface="Arial"/>
                <a:sym typeface="Arial"/>
              </a:rPr>
              <a:t>Tracking over large rapidity range </a:t>
            </a:r>
            <a:endParaRPr sz="1525" dirty="0">
              <a:latin typeface="Arial"/>
              <a:ea typeface="Arial"/>
              <a:cs typeface="Arial"/>
              <a:sym typeface="Arial"/>
            </a:endParaRPr>
          </a:p>
          <a:p>
            <a:pPr marL="914400" lvl="1" indent="-319087" algn="l" rtl="0">
              <a:lnSpc>
                <a:spcPct val="115000"/>
              </a:lnSpc>
              <a:spcBef>
                <a:spcPts val="0"/>
              </a:spcBef>
              <a:spcAft>
                <a:spcPts val="0"/>
              </a:spcAft>
              <a:buSzPts val="1425"/>
              <a:buChar char="➢"/>
            </a:pPr>
            <a:r>
              <a:rPr lang="en-US" sz="1525" dirty="0">
                <a:latin typeface="Arial"/>
                <a:ea typeface="Arial"/>
                <a:cs typeface="Arial"/>
                <a:sym typeface="Arial"/>
              </a:rPr>
              <a:t>Excellent vertexing </a:t>
            </a:r>
            <a:endParaRPr sz="1525" dirty="0">
              <a:latin typeface="Arial"/>
              <a:ea typeface="Arial"/>
              <a:cs typeface="Arial"/>
              <a:sym typeface="Arial"/>
            </a:endParaRPr>
          </a:p>
          <a:p>
            <a:pPr marL="914400" lvl="1" indent="-319087" algn="l" rtl="0">
              <a:lnSpc>
                <a:spcPct val="115000"/>
              </a:lnSpc>
              <a:spcBef>
                <a:spcPts val="0"/>
              </a:spcBef>
              <a:spcAft>
                <a:spcPts val="0"/>
              </a:spcAft>
              <a:buSzPts val="1425"/>
              <a:buChar char="➢"/>
            </a:pPr>
            <a:r>
              <a:rPr lang="en-US" sz="1525" dirty="0">
                <a:latin typeface="Arial"/>
                <a:ea typeface="Arial"/>
                <a:cs typeface="Arial"/>
                <a:sym typeface="Arial"/>
              </a:rPr>
              <a:t>Excellent particle identification </a:t>
            </a:r>
            <a:endParaRPr sz="1525" dirty="0">
              <a:latin typeface="Arial"/>
              <a:ea typeface="Arial"/>
              <a:cs typeface="Arial"/>
              <a:sym typeface="Arial"/>
            </a:endParaRPr>
          </a:p>
          <a:p>
            <a:pPr marL="914400" lvl="1" indent="-319087" algn="l" rtl="0">
              <a:lnSpc>
                <a:spcPct val="115000"/>
              </a:lnSpc>
              <a:spcBef>
                <a:spcPts val="0"/>
              </a:spcBef>
              <a:spcAft>
                <a:spcPts val="0"/>
              </a:spcAft>
              <a:buSzPts val="1425"/>
              <a:buChar char="➢"/>
            </a:pPr>
            <a:r>
              <a:rPr lang="en-US" sz="1525" dirty="0">
                <a:latin typeface="Arial"/>
                <a:ea typeface="Arial"/>
                <a:cs typeface="Arial"/>
                <a:sym typeface="Arial"/>
              </a:rPr>
              <a:t>High rate capability</a:t>
            </a:r>
            <a:endParaRPr sz="1025" dirty="0">
              <a:latin typeface="Arial"/>
              <a:ea typeface="Arial"/>
              <a:cs typeface="Arial"/>
              <a:sym typeface="Arial"/>
            </a:endParaRPr>
          </a:p>
        </p:txBody>
      </p:sp>
      <p:sp>
        <p:nvSpPr>
          <p:cNvPr id="99" name="Google Shape;99;p14"/>
          <p:cNvSpPr txBox="1"/>
          <p:nvPr/>
        </p:nvSpPr>
        <p:spPr>
          <a:xfrm>
            <a:off x="844322" y="6271710"/>
            <a:ext cx="9612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dirty="0"/>
              <a:t>Ref.: </a:t>
            </a:r>
            <a:r>
              <a:rPr lang="en-US" sz="950" dirty="0" err="1">
                <a:solidFill>
                  <a:schemeClr val="dk1"/>
                </a:solidFill>
              </a:rPr>
              <a:t>Jochen</a:t>
            </a:r>
            <a:r>
              <a:rPr lang="en-US" sz="950" dirty="0">
                <a:solidFill>
                  <a:schemeClr val="dk1"/>
                </a:solidFill>
              </a:rPr>
              <a:t> Klein (CERN) talk: </a:t>
            </a:r>
            <a:r>
              <a:rPr lang="en-US" sz="1000" dirty="0"/>
              <a:t>https://indico.cern.ch/event/1086533/contributions/4567787/attachments/2327224/3969507/2021-10-18_ALICE3workshop_detector.pdf</a:t>
            </a:r>
            <a:endParaRPr sz="1000" dirty="0"/>
          </a:p>
        </p:txBody>
      </p:sp>
    </p:spTree>
    <p:extLst>
      <p:ext uri="{BB962C8B-B14F-4D97-AF65-F5344CB8AC3E}">
        <p14:creationId xmlns:p14="http://schemas.microsoft.com/office/powerpoint/2010/main" val="3104361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C2F267-400E-C44D-9DFA-1435FE9744E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13</a:t>
            </a:fld>
            <a:endParaRPr lang="en-US"/>
          </a:p>
        </p:txBody>
      </p:sp>
      <p:pic>
        <p:nvPicPr>
          <p:cNvPr id="4" name="Picture 3">
            <a:extLst>
              <a:ext uri="{FF2B5EF4-FFF2-40B4-BE49-F238E27FC236}">
                <a16:creationId xmlns:a16="http://schemas.microsoft.com/office/drawing/2014/main" id="{2479FF6A-9239-2844-BB43-EA618C940628}"/>
              </a:ext>
            </a:extLst>
          </p:cNvPr>
          <p:cNvPicPr>
            <a:picLocks noChangeAspect="1"/>
          </p:cNvPicPr>
          <p:nvPr/>
        </p:nvPicPr>
        <p:blipFill>
          <a:blip r:embed="rId2"/>
          <a:stretch>
            <a:fillRect/>
          </a:stretch>
        </p:blipFill>
        <p:spPr>
          <a:xfrm>
            <a:off x="0" y="183147"/>
            <a:ext cx="12192000" cy="6491705"/>
          </a:xfrm>
          <a:prstGeom prst="rect">
            <a:avLst/>
          </a:prstGeom>
        </p:spPr>
      </p:pic>
    </p:spTree>
    <p:extLst>
      <p:ext uri="{BB962C8B-B14F-4D97-AF65-F5344CB8AC3E}">
        <p14:creationId xmlns:p14="http://schemas.microsoft.com/office/powerpoint/2010/main" val="3596983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0028B05-DE7F-524E-A136-DF7AAD87D7B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14</a:t>
            </a:fld>
            <a:endParaRPr lang="en-US"/>
          </a:p>
        </p:txBody>
      </p:sp>
      <p:pic>
        <p:nvPicPr>
          <p:cNvPr id="4" name="Picture 3">
            <a:extLst>
              <a:ext uri="{FF2B5EF4-FFF2-40B4-BE49-F238E27FC236}">
                <a16:creationId xmlns:a16="http://schemas.microsoft.com/office/drawing/2014/main" id="{CADCD5AE-0AC1-C347-A5BD-D12134284275}"/>
              </a:ext>
            </a:extLst>
          </p:cNvPr>
          <p:cNvPicPr>
            <a:picLocks noChangeAspect="1"/>
          </p:cNvPicPr>
          <p:nvPr/>
        </p:nvPicPr>
        <p:blipFill>
          <a:blip r:embed="rId2"/>
          <a:stretch>
            <a:fillRect/>
          </a:stretch>
        </p:blipFill>
        <p:spPr>
          <a:xfrm>
            <a:off x="615461" y="0"/>
            <a:ext cx="10961077" cy="6858000"/>
          </a:xfrm>
          <a:prstGeom prst="rect">
            <a:avLst/>
          </a:prstGeom>
        </p:spPr>
      </p:pic>
    </p:spTree>
    <p:extLst>
      <p:ext uri="{BB962C8B-B14F-4D97-AF65-F5344CB8AC3E}">
        <p14:creationId xmlns:p14="http://schemas.microsoft.com/office/powerpoint/2010/main" val="166231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5"/>
          <p:cNvSpPr txBox="1">
            <a:spLocks noGrp="1"/>
          </p:cNvSpPr>
          <p:nvPr>
            <p:ph type="title"/>
          </p:nvPr>
        </p:nvSpPr>
        <p:spPr>
          <a:xfrm>
            <a:off x="1628313" y="365124"/>
            <a:ext cx="7897427" cy="8256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sz="3200" dirty="0">
                <a:latin typeface="Arial"/>
                <a:ea typeface="Arial"/>
                <a:cs typeface="Arial"/>
                <a:sym typeface="Arial"/>
              </a:rPr>
              <a:t>ALICE3 - Proposed detector technologies</a:t>
            </a:r>
            <a:endParaRPr sz="3200" dirty="0">
              <a:latin typeface="Arial"/>
              <a:ea typeface="Arial"/>
              <a:cs typeface="Arial"/>
              <a:sym typeface="Arial"/>
            </a:endParaRPr>
          </a:p>
        </p:txBody>
      </p:sp>
      <p:sp>
        <p:nvSpPr>
          <p:cNvPr id="105" name="Google Shape;105;p15"/>
          <p:cNvSpPr txBox="1">
            <a:spLocks noGrp="1"/>
          </p:cNvSpPr>
          <p:nvPr>
            <p:ph type="body" idx="1"/>
          </p:nvPr>
        </p:nvSpPr>
        <p:spPr>
          <a:xfrm>
            <a:off x="1628313" y="1401887"/>
            <a:ext cx="8856216" cy="4743300"/>
          </a:xfrm>
          <a:prstGeom prst="rect">
            <a:avLst/>
          </a:prstGeom>
          <a:noFill/>
          <a:ln>
            <a:noFill/>
          </a:ln>
        </p:spPr>
        <p:txBody>
          <a:bodyPr spcFirstLastPara="1" wrap="square" lIns="91425" tIns="45700" rIns="91425" bIns="45700" anchor="t" anchorCtr="0">
            <a:noAutofit/>
          </a:bodyPr>
          <a:lstStyle/>
          <a:p>
            <a:pPr marL="228600" lvl="0" indent="-254000" algn="l" rtl="0">
              <a:lnSpc>
                <a:spcPct val="115000"/>
              </a:lnSpc>
              <a:spcBef>
                <a:spcPts val="0"/>
              </a:spcBef>
              <a:spcAft>
                <a:spcPts val="0"/>
              </a:spcAft>
              <a:buClr>
                <a:schemeClr val="dk1"/>
              </a:buClr>
              <a:buSzPts val="2400"/>
              <a:buChar char="•"/>
            </a:pPr>
            <a:r>
              <a:rPr lang="en-US" sz="2200" dirty="0">
                <a:solidFill>
                  <a:srgbClr val="C00000"/>
                </a:solidFill>
                <a:latin typeface="Arial"/>
                <a:ea typeface="Arial"/>
                <a:cs typeface="Arial"/>
                <a:sym typeface="Arial"/>
              </a:rPr>
              <a:t>Vertex:</a:t>
            </a:r>
            <a:r>
              <a:rPr lang="en-US" sz="2400" dirty="0">
                <a:latin typeface="Arial"/>
                <a:ea typeface="Arial"/>
                <a:cs typeface="Arial"/>
                <a:sym typeface="Arial"/>
              </a:rPr>
              <a:t> </a:t>
            </a:r>
            <a:r>
              <a:rPr lang="en-US" sz="2000" dirty="0">
                <a:latin typeface="Arial"/>
                <a:ea typeface="Arial"/>
                <a:cs typeface="Arial"/>
                <a:sym typeface="Arial"/>
              </a:rPr>
              <a:t>ALICE ITS3 type Si pixel sensor (</a:t>
            </a:r>
            <a:r>
              <a:rPr lang="en-US" sz="2000" dirty="0" err="1">
                <a:latin typeface="Arial"/>
                <a:ea typeface="Arial"/>
                <a:cs typeface="Arial"/>
                <a:sym typeface="Arial"/>
              </a:rPr>
              <a:t>superALPIDE</a:t>
            </a:r>
            <a:r>
              <a:rPr lang="en-US" sz="2000" dirty="0">
                <a:latin typeface="Arial"/>
                <a:ea typeface="Arial"/>
                <a:cs typeface="Arial"/>
                <a:sym typeface="Arial"/>
              </a:rPr>
              <a:t>)</a:t>
            </a:r>
            <a:r>
              <a:rPr lang="en-US" sz="2400" dirty="0">
                <a:latin typeface="Arial"/>
                <a:ea typeface="Arial"/>
                <a:cs typeface="Arial"/>
                <a:sym typeface="Arial"/>
              </a:rPr>
              <a:t> </a:t>
            </a:r>
            <a:r>
              <a:rPr lang="en-US" sz="1400" dirty="0">
                <a:latin typeface="Arial"/>
                <a:ea typeface="Arial"/>
                <a:cs typeface="Arial"/>
                <a:sym typeface="Arial"/>
              </a:rPr>
              <a:t>- 𝛔</a:t>
            </a:r>
            <a:r>
              <a:rPr lang="en-US" sz="800" dirty="0" err="1">
                <a:latin typeface="Arial"/>
                <a:ea typeface="Arial"/>
                <a:cs typeface="Arial"/>
                <a:sym typeface="Arial"/>
              </a:rPr>
              <a:t>pos</a:t>
            </a:r>
            <a:r>
              <a:rPr lang="en-US" sz="1400" dirty="0">
                <a:latin typeface="Arial"/>
                <a:ea typeface="Arial"/>
                <a:cs typeface="Arial"/>
                <a:sym typeface="Arial"/>
              </a:rPr>
              <a:t> ~ 2.5 </a:t>
            </a:r>
            <a:r>
              <a:rPr lang="en-US" sz="1400" dirty="0" err="1">
                <a:latin typeface="Arial"/>
                <a:ea typeface="Arial"/>
                <a:cs typeface="Arial"/>
                <a:sym typeface="Arial"/>
              </a:rPr>
              <a:t>μm</a:t>
            </a:r>
            <a:endParaRPr sz="1400" dirty="0">
              <a:latin typeface="Arial"/>
              <a:ea typeface="Arial"/>
              <a:cs typeface="Arial"/>
              <a:sym typeface="Arial"/>
            </a:endParaRPr>
          </a:p>
          <a:p>
            <a:pPr marL="228600" lvl="0" indent="-254000" algn="l" rtl="0">
              <a:lnSpc>
                <a:spcPct val="115000"/>
              </a:lnSpc>
              <a:spcBef>
                <a:spcPts val="0"/>
              </a:spcBef>
              <a:spcAft>
                <a:spcPts val="0"/>
              </a:spcAft>
              <a:buClr>
                <a:schemeClr val="dk1"/>
              </a:buClr>
              <a:buSzPts val="2400"/>
              <a:buChar char="•"/>
            </a:pPr>
            <a:r>
              <a:rPr lang="en-US" sz="2200" dirty="0">
                <a:solidFill>
                  <a:srgbClr val="C00000"/>
                </a:solidFill>
                <a:highlight>
                  <a:schemeClr val="lt1"/>
                </a:highlight>
                <a:latin typeface="Arial"/>
                <a:ea typeface="Arial"/>
                <a:cs typeface="Arial"/>
                <a:sym typeface="Arial"/>
              </a:rPr>
              <a:t>Tracking:</a:t>
            </a:r>
            <a:r>
              <a:rPr lang="en-US" sz="2400" dirty="0">
                <a:solidFill>
                  <a:srgbClr val="C00000"/>
                </a:solidFill>
                <a:latin typeface="Arial"/>
                <a:ea typeface="Arial"/>
                <a:cs typeface="Arial"/>
                <a:sym typeface="Arial"/>
              </a:rPr>
              <a:t> </a:t>
            </a:r>
            <a:r>
              <a:rPr lang="en-US" sz="2100" dirty="0">
                <a:solidFill>
                  <a:schemeClr val="tx1"/>
                </a:solidFill>
                <a:latin typeface="Arial"/>
                <a:ea typeface="Arial"/>
                <a:cs typeface="Arial"/>
                <a:sym typeface="Arial"/>
              </a:rPr>
              <a:t>ALICE ITS2 type Si pixel sensor (ALPIDE)</a:t>
            </a:r>
            <a:r>
              <a:rPr lang="en-US" sz="2400" dirty="0">
                <a:solidFill>
                  <a:schemeClr val="tx1"/>
                </a:solidFill>
                <a:latin typeface="Arial"/>
                <a:ea typeface="Arial"/>
                <a:cs typeface="Arial"/>
                <a:sym typeface="Arial"/>
              </a:rPr>
              <a:t> </a:t>
            </a:r>
            <a:r>
              <a:rPr lang="en-US" sz="1400" dirty="0">
                <a:solidFill>
                  <a:schemeClr val="tx1"/>
                </a:solidFill>
                <a:latin typeface="Arial"/>
                <a:ea typeface="Arial"/>
                <a:cs typeface="Arial"/>
                <a:sym typeface="Arial"/>
              </a:rPr>
              <a:t>- 𝛔</a:t>
            </a:r>
            <a:r>
              <a:rPr lang="en-US" sz="800" dirty="0" err="1">
                <a:solidFill>
                  <a:schemeClr val="tx1"/>
                </a:solidFill>
                <a:latin typeface="Arial"/>
                <a:ea typeface="Arial"/>
                <a:cs typeface="Arial"/>
                <a:sym typeface="Arial"/>
              </a:rPr>
              <a:t>pos</a:t>
            </a:r>
            <a:r>
              <a:rPr lang="en-US" sz="800" dirty="0">
                <a:solidFill>
                  <a:schemeClr val="tx1"/>
                </a:solidFill>
                <a:latin typeface="Arial"/>
                <a:ea typeface="Arial"/>
                <a:cs typeface="Arial"/>
                <a:sym typeface="Arial"/>
              </a:rPr>
              <a:t> </a:t>
            </a:r>
            <a:r>
              <a:rPr lang="en-US" sz="1400" dirty="0">
                <a:solidFill>
                  <a:schemeClr val="tx1"/>
                </a:solidFill>
                <a:latin typeface="Arial"/>
                <a:ea typeface="Arial"/>
                <a:cs typeface="Arial"/>
                <a:sym typeface="Arial"/>
              </a:rPr>
              <a:t>~ 10 </a:t>
            </a:r>
            <a:r>
              <a:rPr lang="en-US" sz="1400" dirty="0" err="1">
                <a:solidFill>
                  <a:schemeClr val="tx1"/>
                </a:solidFill>
                <a:latin typeface="Arial"/>
                <a:ea typeface="Arial"/>
                <a:cs typeface="Arial"/>
                <a:sym typeface="Arial"/>
              </a:rPr>
              <a:t>μm</a:t>
            </a:r>
            <a:endParaRPr sz="1400" dirty="0">
              <a:solidFill>
                <a:schemeClr val="tx1"/>
              </a:solidFill>
              <a:latin typeface="Arial"/>
              <a:ea typeface="Arial"/>
              <a:cs typeface="Arial"/>
              <a:sym typeface="Arial"/>
            </a:endParaRPr>
          </a:p>
          <a:p>
            <a:pPr marL="228600" lvl="0" indent="-254000" algn="l" rtl="0">
              <a:lnSpc>
                <a:spcPct val="115000"/>
              </a:lnSpc>
              <a:spcBef>
                <a:spcPts val="0"/>
              </a:spcBef>
              <a:spcAft>
                <a:spcPts val="0"/>
              </a:spcAft>
              <a:buSzPts val="2400"/>
              <a:buChar char="•"/>
            </a:pPr>
            <a:r>
              <a:rPr lang="en-US" sz="2200" dirty="0">
                <a:solidFill>
                  <a:srgbClr val="C00000"/>
                </a:solidFill>
                <a:latin typeface="Arial"/>
                <a:ea typeface="Arial"/>
                <a:cs typeface="Arial"/>
                <a:sym typeface="Arial"/>
              </a:rPr>
              <a:t>Time of Flight:</a:t>
            </a:r>
            <a:r>
              <a:rPr lang="en-US" sz="2400" dirty="0">
                <a:solidFill>
                  <a:srgbClr val="C00000"/>
                </a:solidFill>
                <a:latin typeface="Arial"/>
                <a:ea typeface="Arial"/>
                <a:cs typeface="Arial"/>
                <a:sym typeface="Arial"/>
              </a:rPr>
              <a:t> </a:t>
            </a:r>
            <a:r>
              <a:rPr lang="en-US" sz="2000" dirty="0">
                <a:latin typeface="Arial"/>
                <a:ea typeface="Arial"/>
                <a:cs typeface="Arial"/>
                <a:sym typeface="Arial"/>
              </a:rPr>
              <a:t>CMOS/</a:t>
            </a:r>
            <a:r>
              <a:rPr lang="en-US" sz="2000" b="1" dirty="0">
                <a:solidFill>
                  <a:srgbClr val="FF0000"/>
                </a:solidFill>
                <a:latin typeface="Arial"/>
                <a:ea typeface="Arial"/>
                <a:cs typeface="Arial"/>
                <a:sym typeface="Arial"/>
              </a:rPr>
              <a:t>LGAD/SPAD based </a:t>
            </a:r>
            <a:r>
              <a:rPr lang="en-US" sz="1400" dirty="0">
                <a:latin typeface="Arial"/>
                <a:ea typeface="Arial"/>
                <a:cs typeface="Arial"/>
                <a:sym typeface="Arial"/>
              </a:rPr>
              <a:t>- 𝛔</a:t>
            </a:r>
            <a:r>
              <a:rPr lang="en-US" sz="800" dirty="0">
                <a:latin typeface="Arial"/>
                <a:ea typeface="Arial"/>
                <a:cs typeface="Arial"/>
                <a:sym typeface="Arial"/>
              </a:rPr>
              <a:t>t</a:t>
            </a:r>
            <a:r>
              <a:rPr lang="en-US" sz="1400" dirty="0">
                <a:latin typeface="Arial"/>
                <a:ea typeface="Arial"/>
                <a:cs typeface="Arial"/>
                <a:sym typeface="Arial"/>
              </a:rPr>
              <a:t> ~ 20 </a:t>
            </a:r>
            <a:r>
              <a:rPr lang="en-US" sz="1400" dirty="0" err="1">
                <a:latin typeface="Arial"/>
                <a:ea typeface="Arial"/>
                <a:cs typeface="Arial"/>
                <a:sym typeface="Arial"/>
              </a:rPr>
              <a:t>ps</a:t>
            </a:r>
            <a:endParaRPr sz="1400" dirty="0">
              <a:latin typeface="Arial"/>
              <a:ea typeface="Arial"/>
              <a:cs typeface="Arial"/>
              <a:sym typeface="Arial"/>
            </a:endParaRPr>
          </a:p>
          <a:p>
            <a:pPr marL="228600" lvl="0" indent="-254000" algn="l" rtl="0">
              <a:lnSpc>
                <a:spcPct val="115000"/>
              </a:lnSpc>
              <a:spcBef>
                <a:spcPts val="0"/>
              </a:spcBef>
              <a:spcAft>
                <a:spcPts val="0"/>
              </a:spcAft>
              <a:buSzPts val="2400"/>
              <a:buChar char="•"/>
            </a:pPr>
            <a:r>
              <a:rPr lang="en-US" sz="2200" dirty="0">
                <a:solidFill>
                  <a:srgbClr val="C00000"/>
                </a:solidFill>
                <a:latin typeface="Arial"/>
                <a:ea typeface="Arial"/>
                <a:cs typeface="Arial"/>
                <a:sym typeface="Arial"/>
              </a:rPr>
              <a:t>RICH:</a:t>
            </a:r>
            <a:r>
              <a:rPr lang="en-US" sz="2400" dirty="0">
                <a:solidFill>
                  <a:srgbClr val="C00000"/>
                </a:solidFill>
                <a:latin typeface="Arial"/>
                <a:ea typeface="Arial"/>
                <a:cs typeface="Arial"/>
                <a:sym typeface="Arial"/>
              </a:rPr>
              <a:t> </a:t>
            </a:r>
            <a:r>
              <a:rPr lang="en-US" sz="2000" dirty="0">
                <a:latin typeface="Arial"/>
                <a:ea typeface="Arial"/>
                <a:cs typeface="Arial"/>
                <a:sym typeface="Arial"/>
              </a:rPr>
              <a:t>Aerogel + </a:t>
            </a:r>
            <a:r>
              <a:rPr lang="en-US" sz="2000" dirty="0" err="1">
                <a:latin typeface="Arial"/>
                <a:ea typeface="Arial"/>
                <a:cs typeface="Arial"/>
                <a:sym typeface="Arial"/>
              </a:rPr>
              <a:t>SiPM</a:t>
            </a:r>
            <a:r>
              <a:rPr lang="en-US" sz="2400" dirty="0">
                <a:latin typeface="Arial"/>
                <a:ea typeface="Arial"/>
                <a:cs typeface="Arial"/>
                <a:sym typeface="Arial"/>
              </a:rPr>
              <a:t> </a:t>
            </a:r>
            <a:r>
              <a:rPr lang="en-US" sz="1400" dirty="0">
                <a:latin typeface="Arial"/>
                <a:ea typeface="Arial"/>
                <a:cs typeface="Arial"/>
                <a:sym typeface="Arial"/>
              </a:rPr>
              <a:t>- 𝛔</a:t>
            </a:r>
            <a:r>
              <a:rPr lang="en-US" sz="800" dirty="0">
                <a:latin typeface="Arial"/>
                <a:ea typeface="Arial"/>
                <a:cs typeface="Arial"/>
                <a:sym typeface="Arial"/>
              </a:rPr>
              <a:t>𝛉</a:t>
            </a:r>
            <a:r>
              <a:rPr lang="en-US" sz="1400" dirty="0">
                <a:latin typeface="Arial"/>
                <a:ea typeface="Arial"/>
                <a:cs typeface="Arial"/>
                <a:sym typeface="Arial"/>
              </a:rPr>
              <a:t> ~ 1.5 </a:t>
            </a:r>
            <a:r>
              <a:rPr lang="en-US" sz="1400" dirty="0" err="1">
                <a:latin typeface="Arial"/>
                <a:ea typeface="Arial"/>
                <a:cs typeface="Arial"/>
                <a:sym typeface="Arial"/>
              </a:rPr>
              <a:t>mrad</a:t>
            </a:r>
            <a:endParaRPr sz="1400" dirty="0">
              <a:latin typeface="Arial"/>
              <a:ea typeface="Arial"/>
              <a:cs typeface="Arial"/>
              <a:sym typeface="Arial"/>
            </a:endParaRPr>
          </a:p>
          <a:p>
            <a:pPr marL="228600" lvl="0" indent="-254000" algn="l" rtl="0">
              <a:lnSpc>
                <a:spcPct val="115000"/>
              </a:lnSpc>
              <a:spcBef>
                <a:spcPts val="0"/>
              </a:spcBef>
              <a:spcAft>
                <a:spcPts val="0"/>
              </a:spcAft>
              <a:buSzPts val="2400"/>
              <a:buChar char="•"/>
            </a:pPr>
            <a:r>
              <a:rPr lang="en-US" sz="2200" b="1" dirty="0">
                <a:solidFill>
                  <a:srgbClr val="C00000"/>
                </a:solidFill>
                <a:latin typeface="Arial"/>
                <a:ea typeface="Arial"/>
                <a:cs typeface="Arial"/>
                <a:sym typeface="Arial"/>
              </a:rPr>
              <a:t>Muon system:</a:t>
            </a:r>
            <a:r>
              <a:rPr lang="en-US" sz="2400" b="1" dirty="0">
                <a:solidFill>
                  <a:srgbClr val="C00000"/>
                </a:solidFill>
                <a:latin typeface="Arial"/>
                <a:ea typeface="Arial"/>
                <a:cs typeface="Arial"/>
                <a:sym typeface="Arial"/>
              </a:rPr>
              <a:t> </a:t>
            </a:r>
            <a:r>
              <a:rPr lang="en-US" sz="2000" b="1" dirty="0">
                <a:latin typeface="Arial"/>
                <a:ea typeface="Arial"/>
                <a:cs typeface="Arial"/>
                <a:sym typeface="Arial"/>
              </a:rPr>
              <a:t>RPC or plastic scintillator + </a:t>
            </a:r>
            <a:r>
              <a:rPr lang="en-US" sz="2000" b="1" dirty="0" err="1">
                <a:latin typeface="Arial"/>
                <a:ea typeface="Arial"/>
                <a:cs typeface="Arial"/>
                <a:sym typeface="Arial"/>
              </a:rPr>
              <a:t>SiPM</a:t>
            </a:r>
            <a:r>
              <a:rPr lang="en-US" sz="2000" b="1" dirty="0">
                <a:latin typeface="Arial"/>
                <a:ea typeface="Arial"/>
                <a:cs typeface="Arial"/>
                <a:sym typeface="Arial"/>
              </a:rPr>
              <a:t> (required time resolution??)</a:t>
            </a:r>
            <a:endParaRPr sz="2000" b="1" dirty="0">
              <a:latin typeface="Arial"/>
              <a:ea typeface="Arial"/>
              <a:cs typeface="Arial"/>
              <a:sym typeface="Arial"/>
            </a:endParaRPr>
          </a:p>
          <a:p>
            <a:pPr marL="228600" lvl="0" indent="-254000" algn="l" rtl="0">
              <a:lnSpc>
                <a:spcPct val="115000"/>
              </a:lnSpc>
              <a:spcBef>
                <a:spcPts val="0"/>
              </a:spcBef>
              <a:spcAft>
                <a:spcPts val="0"/>
              </a:spcAft>
              <a:buSzPts val="2400"/>
              <a:buChar char="•"/>
            </a:pPr>
            <a:r>
              <a:rPr lang="en-US" sz="2200" dirty="0">
                <a:solidFill>
                  <a:srgbClr val="C00000"/>
                </a:solidFill>
                <a:latin typeface="Arial"/>
                <a:ea typeface="Arial"/>
                <a:cs typeface="Arial"/>
                <a:sym typeface="Arial"/>
              </a:rPr>
              <a:t>EMCAL</a:t>
            </a:r>
            <a:r>
              <a:rPr lang="en-US" sz="2400" dirty="0">
                <a:solidFill>
                  <a:srgbClr val="C00000"/>
                </a:solidFill>
                <a:latin typeface="Arial"/>
                <a:ea typeface="Arial"/>
                <a:cs typeface="Arial"/>
                <a:sym typeface="Arial"/>
              </a:rPr>
              <a:t>: </a:t>
            </a:r>
            <a:r>
              <a:rPr lang="en-US" sz="2000" dirty="0">
                <a:latin typeface="Arial"/>
                <a:ea typeface="Arial"/>
                <a:cs typeface="Arial"/>
                <a:sym typeface="Arial"/>
              </a:rPr>
              <a:t>PbWO</a:t>
            </a:r>
            <a:r>
              <a:rPr lang="en-US" sz="1200" dirty="0">
                <a:latin typeface="Arial"/>
                <a:ea typeface="Arial"/>
                <a:cs typeface="Arial"/>
                <a:sym typeface="Arial"/>
              </a:rPr>
              <a:t>4</a:t>
            </a:r>
            <a:r>
              <a:rPr lang="en-US" sz="2000" dirty="0">
                <a:latin typeface="Arial"/>
                <a:ea typeface="Arial"/>
                <a:cs typeface="Arial"/>
                <a:sym typeface="Arial"/>
              </a:rPr>
              <a:t> crystal + </a:t>
            </a:r>
            <a:r>
              <a:rPr lang="en-US" sz="2000" b="1" dirty="0" err="1">
                <a:solidFill>
                  <a:srgbClr val="FF0000"/>
                </a:solidFill>
                <a:latin typeface="Arial"/>
                <a:ea typeface="Arial"/>
                <a:cs typeface="Arial"/>
                <a:sym typeface="Arial"/>
              </a:rPr>
              <a:t>SiPM</a:t>
            </a:r>
            <a:r>
              <a:rPr lang="en-US" sz="2000" b="1" dirty="0">
                <a:solidFill>
                  <a:srgbClr val="FF0000"/>
                </a:solidFill>
                <a:latin typeface="Arial"/>
                <a:ea typeface="Arial"/>
                <a:cs typeface="Arial"/>
                <a:sym typeface="Arial"/>
              </a:rPr>
              <a:t> - </a:t>
            </a:r>
            <a:r>
              <a:rPr lang="en-US" sz="2000" dirty="0">
                <a:latin typeface="Arial"/>
                <a:ea typeface="Arial"/>
                <a:cs typeface="Arial"/>
                <a:sym typeface="Arial"/>
              </a:rPr>
              <a:t>high energy resolution</a:t>
            </a:r>
            <a:endParaRPr sz="2000" dirty="0">
              <a:latin typeface="Arial"/>
              <a:ea typeface="Arial"/>
              <a:cs typeface="Arial"/>
              <a:sym typeface="Arial"/>
            </a:endParaRPr>
          </a:p>
          <a:p>
            <a:pPr marL="228600" lvl="0" indent="-254000" algn="l" rtl="0">
              <a:lnSpc>
                <a:spcPct val="115000"/>
              </a:lnSpc>
              <a:spcBef>
                <a:spcPts val="0"/>
              </a:spcBef>
              <a:spcAft>
                <a:spcPts val="0"/>
              </a:spcAft>
              <a:buSzPts val="2400"/>
              <a:buChar char="•"/>
            </a:pPr>
            <a:r>
              <a:rPr lang="en-US" sz="2200" dirty="0">
                <a:solidFill>
                  <a:srgbClr val="C00000"/>
                </a:solidFill>
                <a:latin typeface="Arial"/>
                <a:ea typeface="Arial"/>
                <a:cs typeface="Arial"/>
                <a:sym typeface="Arial"/>
              </a:rPr>
              <a:t>Ultrasoft photon detection:</a:t>
            </a:r>
            <a:r>
              <a:rPr lang="en-US" sz="2400" dirty="0">
                <a:solidFill>
                  <a:srgbClr val="C00000"/>
                </a:solidFill>
                <a:latin typeface="Arial"/>
                <a:ea typeface="Arial"/>
                <a:cs typeface="Arial"/>
                <a:sym typeface="Arial"/>
              </a:rPr>
              <a:t> </a:t>
            </a:r>
            <a:r>
              <a:rPr lang="en-US" sz="2000" dirty="0">
                <a:latin typeface="Arial"/>
                <a:ea typeface="Arial"/>
                <a:cs typeface="Arial"/>
                <a:sym typeface="Arial"/>
              </a:rPr>
              <a:t>ALICE ITS2 type Si pixel sensor (ALPIDE) </a:t>
            </a:r>
            <a:endParaRPr sz="2000" dirty="0">
              <a:latin typeface="Arial"/>
              <a:ea typeface="Arial"/>
              <a:cs typeface="Arial"/>
              <a:sym typeface="Arial"/>
            </a:endParaRPr>
          </a:p>
        </p:txBody>
      </p:sp>
      <p:sp>
        <p:nvSpPr>
          <p:cNvPr id="106" name="Google Shape;106;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a:t>
            </a:fld>
            <a:endParaRPr/>
          </a:p>
        </p:txBody>
      </p:sp>
    </p:spTree>
    <p:extLst>
      <p:ext uri="{BB962C8B-B14F-4D97-AF65-F5344CB8AC3E}">
        <p14:creationId xmlns:p14="http://schemas.microsoft.com/office/powerpoint/2010/main" val="22277691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99A4B2A-0B0A-5E48-9653-A11229347EC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16</a:t>
            </a:fld>
            <a:endParaRPr lang="en-US"/>
          </a:p>
        </p:txBody>
      </p:sp>
      <p:pic>
        <p:nvPicPr>
          <p:cNvPr id="4" name="Picture 3">
            <a:extLst>
              <a:ext uri="{FF2B5EF4-FFF2-40B4-BE49-F238E27FC236}">
                <a16:creationId xmlns:a16="http://schemas.microsoft.com/office/drawing/2014/main" id="{A9C3BBE6-F430-4843-8D34-4511000D1B11}"/>
              </a:ext>
            </a:extLst>
          </p:cNvPr>
          <p:cNvPicPr>
            <a:picLocks noChangeAspect="1"/>
          </p:cNvPicPr>
          <p:nvPr/>
        </p:nvPicPr>
        <p:blipFill>
          <a:blip r:embed="rId2"/>
          <a:stretch>
            <a:fillRect/>
          </a:stretch>
        </p:blipFill>
        <p:spPr>
          <a:xfrm>
            <a:off x="0" y="166816"/>
            <a:ext cx="12192000" cy="6524368"/>
          </a:xfrm>
          <a:prstGeom prst="rect">
            <a:avLst/>
          </a:prstGeom>
        </p:spPr>
      </p:pic>
    </p:spTree>
    <p:extLst>
      <p:ext uri="{BB962C8B-B14F-4D97-AF65-F5344CB8AC3E}">
        <p14:creationId xmlns:p14="http://schemas.microsoft.com/office/powerpoint/2010/main" val="3521581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60F52E-6521-2F4C-B36C-415E19297B7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17</a:t>
            </a:fld>
            <a:endParaRPr lang="en-US"/>
          </a:p>
        </p:txBody>
      </p:sp>
      <p:pic>
        <p:nvPicPr>
          <p:cNvPr id="4" name="Picture 3">
            <a:extLst>
              <a:ext uri="{FF2B5EF4-FFF2-40B4-BE49-F238E27FC236}">
                <a16:creationId xmlns:a16="http://schemas.microsoft.com/office/drawing/2014/main" id="{82224B6C-39E7-734A-AD68-C7D829EF2B1F}"/>
              </a:ext>
            </a:extLst>
          </p:cNvPr>
          <p:cNvPicPr>
            <a:picLocks noChangeAspect="1"/>
          </p:cNvPicPr>
          <p:nvPr/>
        </p:nvPicPr>
        <p:blipFill>
          <a:blip r:embed="rId2"/>
          <a:stretch>
            <a:fillRect/>
          </a:stretch>
        </p:blipFill>
        <p:spPr>
          <a:xfrm>
            <a:off x="0" y="138483"/>
            <a:ext cx="12192000" cy="6581034"/>
          </a:xfrm>
          <a:prstGeom prst="rect">
            <a:avLst/>
          </a:prstGeom>
        </p:spPr>
      </p:pic>
    </p:spTree>
    <p:extLst>
      <p:ext uri="{BB962C8B-B14F-4D97-AF65-F5344CB8AC3E}">
        <p14:creationId xmlns:p14="http://schemas.microsoft.com/office/powerpoint/2010/main" val="30695183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6"/>
          <p:cNvSpPr txBox="1">
            <a:spLocks noGrp="1"/>
          </p:cNvSpPr>
          <p:nvPr>
            <p:ph type="title"/>
          </p:nvPr>
        </p:nvSpPr>
        <p:spPr>
          <a:xfrm>
            <a:off x="914655" y="630761"/>
            <a:ext cx="8782200" cy="549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None/>
            </a:pPr>
            <a:r>
              <a:rPr lang="en-US" sz="3200" dirty="0">
                <a:latin typeface="Arial"/>
                <a:ea typeface="Arial"/>
                <a:cs typeface="Arial"/>
                <a:sym typeface="Arial"/>
              </a:rPr>
              <a:t>Muon detection system</a:t>
            </a:r>
            <a:endParaRPr sz="3200" dirty="0">
              <a:latin typeface="Arial"/>
              <a:ea typeface="Arial"/>
              <a:cs typeface="Arial"/>
              <a:sym typeface="Arial"/>
            </a:endParaRPr>
          </a:p>
        </p:txBody>
      </p:sp>
      <p:sp>
        <p:nvSpPr>
          <p:cNvPr id="112" name="Google Shape;112;p16"/>
          <p:cNvSpPr txBox="1">
            <a:spLocks noGrp="1"/>
          </p:cNvSpPr>
          <p:nvPr>
            <p:ph type="body" idx="1"/>
          </p:nvPr>
        </p:nvSpPr>
        <p:spPr>
          <a:xfrm>
            <a:off x="914655" y="1180061"/>
            <a:ext cx="10515600" cy="4892272"/>
          </a:xfrm>
          <a:prstGeom prst="rect">
            <a:avLst/>
          </a:prstGeom>
          <a:noFill/>
          <a:ln>
            <a:noFill/>
          </a:ln>
        </p:spPr>
        <p:txBody>
          <a:bodyPr spcFirstLastPara="1" wrap="square" lIns="91425" tIns="45700" rIns="91425" bIns="45700" anchor="t" anchorCtr="0">
            <a:noAutofit/>
          </a:bodyPr>
          <a:lstStyle/>
          <a:p>
            <a:pPr marL="228600" lvl="0" indent="-190500" algn="just" rtl="0">
              <a:lnSpc>
                <a:spcPct val="115000"/>
              </a:lnSpc>
              <a:spcBef>
                <a:spcPts val="800"/>
              </a:spcBef>
              <a:spcAft>
                <a:spcPts val="0"/>
              </a:spcAft>
              <a:buClr>
                <a:schemeClr val="dk1"/>
              </a:buClr>
              <a:buSzPts val="1800"/>
              <a:buChar char="•"/>
            </a:pPr>
            <a:r>
              <a:rPr lang="en-US" sz="1800" dirty="0">
                <a:latin typeface="Arial"/>
                <a:ea typeface="Arial"/>
                <a:cs typeface="Arial"/>
                <a:sym typeface="Arial"/>
              </a:rPr>
              <a:t>ALICE3 solutions: Resistive Plate Chambers </a:t>
            </a:r>
            <a:r>
              <a:rPr lang="en-US" sz="1800" b="1" dirty="0">
                <a:latin typeface="Arial"/>
                <a:ea typeface="Arial"/>
                <a:cs typeface="Arial"/>
                <a:sym typeface="Arial"/>
              </a:rPr>
              <a:t>(</a:t>
            </a:r>
            <a:r>
              <a:rPr lang="en-US" sz="1800" dirty="0">
                <a:latin typeface="Arial"/>
                <a:ea typeface="Arial"/>
                <a:cs typeface="Arial"/>
                <a:sym typeface="Arial"/>
              </a:rPr>
              <a:t>RPC), Plastic scintillator coupled to </a:t>
            </a:r>
            <a:r>
              <a:rPr lang="en-US" sz="1800" dirty="0" err="1">
                <a:latin typeface="Arial"/>
                <a:ea typeface="Arial"/>
                <a:cs typeface="Arial"/>
                <a:sym typeface="Arial"/>
              </a:rPr>
              <a:t>SiPM</a:t>
            </a:r>
            <a:endParaRPr sz="1800" dirty="0">
              <a:latin typeface="Arial"/>
              <a:ea typeface="Arial"/>
              <a:cs typeface="Arial"/>
              <a:sym typeface="Arial"/>
            </a:endParaRPr>
          </a:p>
          <a:p>
            <a:pPr marL="228600" lvl="0" indent="-190500" algn="just" rtl="0">
              <a:lnSpc>
                <a:spcPct val="70000"/>
              </a:lnSpc>
              <a:spcBef>
                <a:spcPts val="800"/>
              </a:spcBef>
              <a:spcAft>
                <a:spcPts val="0"/>
              </a:spcAft>
              <a:buClr>
                <a:schemeClr val="dk1"/>
              </a:buClr>
              <a:buSzPts val="1800"/>
              <a:buChar char="•"/>
            </a:pPr>
            <a:r>
              <a:rPr lang="en-US" sz="1800" dirty="0">
                <a:latin typeface="Arial"/>
                <a:ea typeface="Arial"/>
                <a:cs typeface="Arial"/>
                <a:sym typeface="Arial"/>
              </a:rPr>
              <a:t>The moderate charged particle rate of 3 Hz/cm</a:t>
            </a:r>
            <a:r>
              <a:rPr lang="en-US" sz="1800" baseline="30000" dirty="0">
                <a:latin typeface="Arial"/>
                <a:ea typeface="Arial"/>
                <a:cs typeface="Arial"/>
                <a:sym typeface="Arial"/>
              </a:rPr>
              <a:t>2</a:t>
            </a:r>
            <a:endParaRPr sz="1800" dirty="0">
              <a:latin typeface="Arial"/>
              <a:ea typeface="Arial"/>
              <a:cs typeface="Arial"/>
              <a:sym typeface="Arial"/>
            </a:endParaRPr>
          </a:p>
          <a:p>
            <a:pPr marL="228600" lvl="0" indent="-190500" algn="just" rtl="0">
              <a:lnSpc>
                <a:spcPct val="70000"/>
              </a:lnSpc>
              <a:spcBef>
                <a:spcPts val="800"/>
              </a:spcBef>
              <a:spcAft>
                <a:spcPts val="0"/>
              </a:spcAft>
              <a:buClr>
                <a:schemeClr val="dk1"/>
              </a:buClr>
              <a:buSzPts val="1800"/>
              <a:buChar char="•"/>
            </a:pPr>
            <a:r>
              <a:rPr lang="en-US" sz="1800" dirty="0">
                <a:latin typeface="Arial"/>
                <a:ea typeface="Arial"/>
                <a:cs typeface="Arial"/>
                <a:sym typeface="Arial"/>
              </a:rPr>
              <a:t>Granularity of ~ 5x5 cm</a:t>
            </a:r>
            <a:r>
              <a:rPr lang="en-US" sz="1800" baseline="30000" dirty="0">
                <a:latin typeface="Arial"/>
                <a:ea typeface="Arial"/>
                <a:cs typeface="Arial"/>
                <a:sym typeface="Arial"/>
              </a:rPr>
              <a:t>2</a:t>
            </a:r>
            <a:r>
              <a:rPr lang="en-US" sz="1800" dirty="0">
                <a:latin typeface="Arial"/>
                <a:ea typeface="Arial"/>
                <a:cs typeface="Arial"/>
                <a:sym typeface="Arial"/>
              </a:rPr>
              <a:t> pad size</a:t>
            </a:r>
            <a:endParaRPr sz="1800" dirty="0">
              <a:latin typeface="Arial"/>
              <a:ea typeface="Arial"/>
              <a:cs typeface="Arial"/>
              <a:sym typeface="Arial"/>
            </a:endParaRPr>
          </a:p>
          <a:p>
            <a:pPr marL="228600" lvl="0" indent="-190500" algn="just" rtl="0">
              <a:lnSpc>
                <a:spcPct val="70000"/>
              </a:lnSpc>
              <a:spcBef>
                <a:spcPts val="800"/>
              </a:spcBef>
              <a:spcAft>
                <a:spcPts val="0"/>
              </a:spcAft>
              <a:buClr>
                <a:schemeClr val="dk1"/>
              </a:buClr>
              <a:buSzPts val="1800"/>
              <a:buChar char="•"/>
            </a:pPr>
            <a:r>
              <a:rPr lang="en-US" sz="1800" dirty="0">
                <a:latin typeface="Arial"/>
                <a:ea typeface="Arial"/>
                <a:cs typeface="Arial"/>
                <a:sym typeface="Arial"/>
              </a:rPr>
              <a:t>Readout channels ∼ 40k</a:t>
            </a:r>
            <a:endParaRPr sz="1800" dirty="0">
              <a:latin typeface="Arial"/>
              <a:ea typeface="Arial"/>
              <a:cs typeface="Arial"/>
              <a:sym typeface="Arial"/>
            </a:endParaRPr>
          </a:p>
          <a:p>
            <a:pPr marL="228600" lvl="0" indent="-228600" algn="just" rtl="0">
              <a:lnSpc>
                <a:spcPct val="80000"/>
              </a:lnSpc>
              <a:spcBef>
                <a:spcPts val="800"/>
              </a:spcBef>
              <a:spcAft>
                <a:spcPts val="0"/>
              </a:spcAft>
              <a:buSzPts val="1800"/>
              <a:buChar char="•"/>
            </a:pPr>
            <a:r>
              <a:rPr lang="en-US" sz="1800" b="1" dirty="0">
                <a:latin typeface="Arial"/>
                <a:ea typeface="Arial"/>
                <a:cs typeface="Arial"/>
                <a:sym typeface="Arial"/>
              </a:rPr>
              <a:t>Option – I (RPC)</a:t>
            </a:r>
            <a:endParaRPr sz="1800" b="1" dirty="0">
              <a:latin typeface="Arial"/>
              <a:ea typeface="Arial"/>
              <a:cs typeface="Arial"/>
              <a:sym typeface="Arial"/>
            </a:endParaRPr>
          </a:p>
          <a:p>
            <a:pPr marL="742950" lvl="1" indent="-285750" algn="just" rtl="0">
              <a:lnSpc>
                <a:spcPts val="1600"/>
              </a:lnSpc>
              <a:spcBef>
                <a:spcPts val="800"/>
              </a:spcBef>
              <a:spcAft>
                <a:spcPts val="0"/>
              </a:spcAft>
              <a:buSzPct val="75000"/>
              <a:buFont typeface="Courier New" panose="02070309020205020404" pitchFamily="49" charset="0"/>
              <a:buChar char="o"/>
            </a:pPr>
            <a:r>
              <a:rPr lang="en-US" sz="1800" dirty="0">
                <a:latin typeface="Arial"/>
                <a:ea typeface="Arial"/>
                <a:cs typeface="Arial"/>
                <a:sym typeface="Arial"/>
              </a:rPr>
              <a:t>Well established and proven system - </a:t>
            </a:r>
            <a:r>
              <a:rPr lang="en-US" sz="1800" dirty="0">
                <a:solidFill>
                  <a:srgbClr val="C00000"/>
                </a:solidFill>
                <a:latin typeface="Arial"/>
                <a:ea typeface="Arial"/>
                <a:cs typeface="Arial"/>
                <a:sym typeface="Arial"/>
              </a:rPr>
              <a:t>good background in RPC in Indian group</a:t>
            </a:r>
            <a:endParaRPr sz="1800" dirty="0">
              <a:solidFill>
                <a:srgbClr val="C00000"/>
              </a:solidFill>
              <a:latin typeface="Arial"/>
              <a:ea typeface="Arial"/>
              <a:cs typeface="Arial"/>
              <a:sym typeface="Arial"/>
            </a:endParaRPr>
          </a:p>
          <a:p>
            <a:pPr marL="742950" lvl="1" indent="-285750" algn="just" rtl="0">
              <a:lnSpc>
                <a:spcPts val="1600"/>
              </a:lnSpc>
              <a:spcBef>
                <a:spcPts val="800"/>
              </a:spcBef>
              <a:spcAft>
                <a:spcPts val="0"/>
              </a:spcAft>
              <a:buSzPct val="75000"/>
              <a:buFont typeface="Courier New" panose="02070309020205020404" pitchFamily="49" charset="0"/>
              <a:buChar char="o"/>
            </a:pPr>
            <a:r>
              <a:rPr lang="en-US" sz="1800" dirty="0">
                <a:latin typeface="Arial"/>
                <a:ea typeface="Arial"/>
                <a:cs typeface="Arial"/>
                <a:sym typeface="Arial"/>
              </a:rPr>
              <a:t>RPC operated in avalanche or streamer mode – scope for R&amp;D on eco- friendly gas mixtures</a:t>
            </a:r>
            <a:endParaRPr sz="1800" dirty="0">
              <a:latin typeface="Arial"/>
              <a:ea typeface="Arial"/>
              <a:cs typeface="Arial"/>
              <a:sym typeface="Arial"/>
            </a:endParaRPr>
          </a:p>
          <a:p>
            <a:pPr marL="742950" lvl="1" indent="-285750" algn="just">
              <a:lnSpc>
                <a:spcPts val="1600"/>
              </a:lnSpc>
              <a:spcBef>
                <a:spcPts val="800"/>
              </a:spcBef>
              <a:buSzPct val="75000"/>
              <a:buFont typeface="Courier New" panose="02070309020205020404" pitchFamily="49" charset="0"/>
              <a:buChar char="o"/>
            </a:pPr>
            <a:r>
              <a:rPr lang="en-US" sz="1800" dirty="0">
                <a:latin typeface="Arial"/>
                <a:ea typeface="Arial"/>
                <a:cs typeface="Arial"/>
                <a:sym typeface="Arial"/>
              </a:rPr>
              <a:t>RPC with 3 mm thick electrodes (glass, Bakelite or new material) – 10</a:t>
            </a:r>
            <a:r>
              <a:rPr lang="en-US" sz="1800" baseline="30000" dirty="0">
                <a:latin typeface="Arial"/>
                <a:ea typeface="Arial"/>
                <a:cs typeface="Arial"/>
                <a:sym typeface="Arial"/>
              </a:rPr>
              <a:t>12</a:t>
            </a:r>
            <a:r>
              <a:rPr lang="en-US" sz="1800" dirty="0">
                <a:latin typeface="Arial"/>
                <a:ea typeface="Arial"/>
                <a:cs typeface="Arial"/>
                <a:sym typeface="Arial"/>
              </a:rPr>
              <a:t> ohm.cm bulk resistivity would suffice</a:t>
            </a:r>
            <a:endParaRPr sz="1800" dirty="0">
              <a:latin typeface="Arial"/>
              <a:ea typeface="Arial"/>
              <a:cs typeface="Arial"/>
              <a:sym typeface="Arial"/>
            </a:endParaRPr>
          </a:p>
          <a:p>
            <a:pPr marL="228600" lvl="0" indent="-228600" algn="just" rtl="0">
              <a:lnSpc>
                <a:spcPct val="80000"/>
              </a:lnSpc>
              <a:spcBef>
                <a:spcPts val="800"/>
              </a:spcBef>
              <a:spcAft>
                <a:spcPts val="0"/>
              </a:spcAft>
              <a:buSzPts val="1800"/>
              <a:buChar char="•"/>
            </a:pPr>
            <a:r>
              <a:rPr lang="en-US" sz="1800" b="1" dirty="0">
                <a:latin typeface="Arial"/>
                <a:ea typeface="Arial"/>
                <a:cs typeface="Arial"/>
                <a:sym typeface="Arial"/>
              </a:rPr>
              <a:t>Option – II (Plastic scintillator + </a:t>
            </a:r>
            <a:r>
              <a:rPr lang="en-US" sz="1800" b="1" dirty="0" err="1">
                <a:latin typeface="Arial"/>
                <a:ea typeface="Arial"/>
                <a:cs typeface="Arial"/>
                <a:sym typeface="Arial"/>
              </a:rPr>
              <a:t>SiPM</a:t>
            </a:r>
            <a:r>
              <a:rPr lang="en-US" sz="1800" b="1" dirty="0">
                <a:latin typeface="Arial"/>
                <a:ea typeface="Arial"/>
                <a:cs typeface="Arial"/>
                <a:sym typeface="Arial"/>
              </a:rPr>
              <a:t>)</a:t>
            </a:r>
            <a:endParaRPr sz="1800" dirty="0">
              <a:latin typeface="Arial"/>
              <a:ea typeface="Arial"/>
              <a:cs typeface="Arial"/>
              <a:sym typeface="Arial"/>
            </a:endParaRPr>
          </a:p>
          <a:p>
            <a:pPr marL="742950" lvl="1" indent="-285750" algn="just" rtl="0">
              <a:lnSpc>
                <a:spcPts val="1600"/>
              </a:lnSpc>
              <a:spcBef>
                <a:spcPts val="800"/>
              </a:spcBef>
              <a:spcAft>
                <a:spcPts val="0"/>
              </a:spcAft>
              <a:buSzPct val="75000"/>
              <a:buFont typeface="Courier New" panose="02070309020205020404" pitchFamily="49" charset="0"/>
              <a:buChar char="o"/>
            </a:pPr>
            <a:r>
              <a:rPr lang="en-US" sz="1800" dirty="0">
                <a:latin typeface="Arial"/>
                <a:ea typeface="Arial"/>
                <a:cs typeface="Arial"/>
                <a:sym typeface="Arial"/>
              </a:rPr>
              <a:t>5 cm wide scintillator strips placed orthogonally in 2 layers (20 cm gap between layers)</a:t>
            </a:r>
            <a:endParaRPr sz="1800" dirty="0">
              <a:latin typeface="Arial"/>
              <a:ea typeface="Arial"/>
              <a:cs typeface="Arial"/>
              <a:sym typeface="Arial"/>
            </a:endParaRPr>
          </a:p>
          <a:p>
            <a:pPr marL="742950" lvl="1" indent="-285750" algn="just" rtl="0">
              <a:lnSpc>
                <a:spcPts val="1600"/>
              </a:lnSpc>
              <a:spcBef>
                <a:spcPts val="800"/>
              </a:spcBef>
              <a:spcAft>
                <a:spcPts val="0"/>
              </a:spcAft>
              <a:buSzPct val="75000"/>
              <a:buFont typeface="Courier New" panose="02070309020205020404" pitchFamily="49" charset="0"/>
              <a:buChar char="o"/>
            </a:pPr>
            <a:r>
              <a:rPr lang="en-US" sz="1800" dirty="0">
                <a:latin typeface="Arial"/>
                <a:ea typeface="Arial"/>
                <a:cs typeface="Arial"/>
                <a:sym typeface="Arial"/>
              </a:rPr>
              <a:t>Indigenous </a:t>
            </a:r>
            <a:r>
              <a:rPr lang="en-US" sz="1800" dirty="0" err="1">
                <a:latin typeface="Arial"/>
                <a:ea typeface="Arial"/>
                <a:cs typeface="Arial"/>
                <a:sym typeface="Arial"/>
              </a:rPr>
              <a:t>SiPM</a:t>
            </a:r>
            <a:r>
              <a:rPr lang="en-US" sz="1800" dirty="0">
                <a:latin typeface="Arial"/>
                <a:ea typeface="Arial"/>
                <a:cs typeface="Arial"/>
                <a:sym typeface="Arial"/>
              </a:rPr>
              <a:t> based readout</a:t>
            </a:r>
            <a:endParaRPr sz="1800" dirty="0">
              <a:latin typeface="Arial"/>
              <a:ea typeface="Arial"/>
              <a:cs typeface="Arial"/>
              <a:sym typeface="Arial"/>
            </a:endParaRPr>
          </a:p>
          <a:p>
            <a:pPr marL="742950" lvl="1" indent="-285750" algn="just" rtl="0">
              <a:lnSpc>
                <a:spcPts val="1600"/>
              </a:lnSpc>
              <a:spcBef>
                <a:spcPts val="800"/>
              </a:spcBef>
              <a:spcAft>
                <a:spcPts val="0"/>
              </a:spcAft>
              <a:buSzPct val="75000"/>
              <a:buFont typeface="Courier New" panose="02070309020205020404" pitchFamily="49" charset="0"/>
              <a:buChar char="o"/>
            </a:pPr>
            <a:r>
              <a:rPr lang="en-US" sz="1800" dirty="0">
                <a:latin typeface="Arial"/>
                <a:ea typeface="Arial"/>
                <a:cs typeface="Arial"/>
                <a:sym typeface="Arial"/>
              </a:rPr>
              <a:t>Only caveat is that </a:t>
            </a:r>
            <a:r>
              <a:rPr lang="en-US" sz="1800" dirty="0">
                <a:solidFill>
                  <a:srgbClr val="C00000"/>
                </a:solidFill>
                <a:latin typeface="Arial"/>
                <a:ea typeface="Arial"/>
                <a:cs typeface="Arial"/>
                <a:sym typeface="Arial"/>
              </a:rPr>
              <a:t>the scintillators and WLS fibers </a:t>
            </a:r>
            <a:r>
              <a:rPr lang="en-US" sz="1800" dirty="0">
                <a:latin typeface="Arial"/>
                <a:ea typeface="Arial"/>
                <a:cs typeface="Arial"/>
                <a:sym typeface="Arial"/>
              </a:rPr>
              <a:t>may have to be </a:t>
            </a:r>
            <a:r>
              <a:rPr lang="en-US" sz="1800" dirty="0">
                <a:solidFill>
                  <a:srgbClr val="C00000"/>
                </a:solidFill>
                <a:latin typeface="Arial"/>
                <a:ea typeface="Arial"/>
                <a:cs typeface="Arial"/>
                <a:sym typeface="Arial"/>
              </a:rPr>
              <a:t>commercially purchased</a:t>
            </a:r>
            <a:endParaRPr sz="1800" dirty="0">
              <a:solidFill>
                <a:srgbClr val="C00000"/>
              </a:solidFill>
              <a:latin typeface="Arial"/>
              <a:ea typeface="Arial"/>
              <a:cs typeface="Arial"/>
              <a:sym typeface="Arial"/>
            </a:endParaRPr>
          </a:p>
          <a:p>
            <a:pPr marL="742950" lvl="1" indent="-285750" algn="just" rtl="0">
              <a:lnSpc>
                <a:spcPts val="1600"/>
              </a:lnSpc>
              <a:spcBef>
                <a:spcPts val="800"/>
              </a:spcBef>
              <a:spcAft>
                <a:spcPts val="0"/>
              </a:spcAft>
              <a:buSzPct val="75000"/>
              <a:buFont typeface="Courier New" panose="02070309020205020404" pitchFamily="49" charset="0"/>
              <a:buChar char="o"/>
            </a:pPr>
            <a:r>
              <a:rPr lang="en-US" sz="1800" dirty="0">
                <a:solidFill>
                  <a:schemeClr val="tx1"/>
                </a:solidFill>
                <a:latin typeface="Arial"/>
                <a:ea typeface="Arial"/>
                <a:cs typeface="Arial"/>
                <a:sym typeface="Arial"/>
              </a:rPr>
              <a:t>Explore possibilities </a:t>
            </a:r>
            <a:r>
              <a:rPr lang="en-US" sz="1800" dirty="0">
                <a:solidFill>
                  <a:srgbClr val="C00000"/>
                </a:solidFill>
                <a:latin typeface="Arial"/>
                <a:ea typeface="Arial"/>
                <a:cs typeface="Arial"/>
                <a:sym typeface="Arial"/>
              </a:rPr>
              <a:t>to produce </a:t>
            </a:r>
            <a:r>
              <a:rPr lang="en-US" sz="1800" dirty="0" err="1">
                <a:solidFill>
                  <a:srgbClr val="C00000"/>
                </a:solidFill>
                <a:latin typeface="Arial"/>
                <a:ea typeface="Arial"/>
                <a:cs typeface="Arial"/>
                <a:sym typeface="Arial"/>
              </a:rPr>
              <a:t>SiPMs</a:t>
            </a:r>
            <a:r>
              <a:rPr lang="en-US" sz="1800" dirty="0">
                <a:solidFill>
                  <a:srgbClr val="C00000"/>
                </a:solidFill>
                <a:latin typeface="Arial"/>
                <a:ea typeface="Arial"/>
                <a:cs typeface="Arial"/>
                <a:sym typeface="Arial"/>
              </a:rPr>
              <a:t> in Indian Foundries (SCL, BEL, SITAR etc.)</a:t>
            </a:r>
            <a:endParaRPr sz="1800" dirty="0">
              <a:solidFill>
                <a:srgbClr val="C00000"/>
              </a:solidFill>
              <a:latin typeface="Arial"/>
              <a:ea typeface="Arial"/>
              <a:cs typeface="Arial"/>
              <a:sym typeface="Arial"/>
            </a:endParaRPr>
          </a:p>
        </p:txBody>
      </p:sp>
      <p:sp>
        <p:nvSpPr>
          <p:cNvPr id="113" name="Google Shape;113;p16"/>
          <p:cNvSpPr txBox="1">
            <a:spLocks noGrp="1"/>
          </p:cNvSpPr>
          <p:nvPr>
            <p:ph type="sldNum" idx="12"/>
          </p:nvPr>
        </p:nvSpPr>
        <p:spPr>
          <a:xfrm>
            <a:off x="8583966"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18</a:t>
            </a:fld>
            <a:endParaRPr/>
          </a:p>
        </p:txBody>
      </p:sp>
      <p:sp>
        <p:nvSpPr>
          <p:cNvPr id="2" name="Rectangle 1">
            <a:extLst>
              <a:ext uri="{FF2B5EF4-FFF2-40B4-BE49-F238E27FC236}">
                <a16:creationId xmlns:a16="http://schemas.microsoft.com/office/drawing/2014/main" id="{1233E74B-5777-F24C-89C6-D82921E5FA67}"/>
              </a:ext>
            </a:extLst>
          </p:cNvPr>
          <p:cNvSpPr/>
          <p:nvPr/>
        </p:nvSpPr>
        <p:spPr>
          <a:xfrm>
            <a:off x="5978820" y="3275112"/>
            <a:ext cx="234360" cy="307777"/>
          </a:xfrm>
          <a:prstGeom prst="rect">
            <a:avLst/>
          </a:prstGeom>
        </p:spPr>
        <p:txBody>
          <a:bodyPr wrap="none">
            <a:spAutoFit/>
          </a:bodyPr>
          <a:lstStyle/>
          <a:p>
            <a:r>
              <a:rPr lang="en-IN" dirty="0"/>
              <a:t> </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F6E980C-124D-864F-B97F-289FC7EE26E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19</a:t>
            </a:fld>
            <a:endParaRPr lang="en-US"/>
          </a:p>
        </p:txBody>
      </p:sp>
      <p:pic>
        <p:nvPicPr>
          <p:cNvPr id="4" name="Picture 3">
            <a:extLst>
              <a:ext uri="{FF2B5EF4-FFF2-40B4-BE49-F238E27FC236}">
                <a16:creationId xmlns:a16="http://schemas.microsoft.com/office/drawing/2014/main" id="{74939E92-657E-D744-B7EE-630B7D1EFB3A}"/>
              </a:ext>
            </a:extLst>
          </p:cNvPr>
          <p:cNvPicPr>
            <a:picLocks noChangeAspect="1"/>
          </p:cNvPicPr>
          <p:nvPr/>
        </p:nvPicPr>
        <p:blipFill>
          <a:blip r:embed="rId2"/>
          <a:stretch>
            <a:fillRect/>
          </a:stretch>
        </p:blipFill>
        <p:spPr>
          <a:xfrm>
            <a:off x="0" y="317327"/>
            <a:ext cx="12192000" cy="6223346"/>
          </a:xfrm>
          <a:prstGeom prst="rect">
            <a:avLst/>
          </a:prstGeom>
        </p:spPr>
      </p:pic>
    </p:spTree>
    <p:extLst>
      <p:ext uri="{BB962C8B-B14F-4D97-AF65-F5344CB8AC3E}">
        <p14:creationId xmlns:p14="http://schemas.microsoft.com/office/powerpoint/2010/main" val="513552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C006939-32A0-1748-BF89-A144CF33287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a:t>
            </a:fld>
            <a:endParaRPr lang="en-US"/>
          </a:p>
        </p:txBody>
      </p:sp>
      <p:pic>
        <p:nvPicPr>
          <p:cNvPr id="4" name="Picture 3">
            <a:extLst>
              <a:ext uri="{FF2B5EF4-FFF2-40B4-BE49-F238E27FC236}">
                <a16:creationId xmlns:a16="http://schemas.microsoft.com/office/drawing/2014/main" id="{AE14020D-9563-7C4D-9EBE-14974B22FBD2}"/>
              </a:ext>
            </a:extLst>
          </p:cNvPr>
          <p:cNvPicPr>
            <a:picLocks noChangeAspect="1"/>
          </p:cNvPicPr>
          <p:nvPr/>
        </p:nvPicPr>
        <p:blipFill>
          <a:blip r:embed="rId2"/>
          <a:stretch>
            <a:fillRect/>
          </a:stretch>
        </p:blipFill>
        <p:spPr>
          <a:xfrm>
            <a:off x="0" y="441411"/>
            <a:ext cx="12192000" cy="5975178"/>
          </a:xfrm>
          <a:prstGeom prst="rect">
            <a:avLst/>
          </a:prstGeom>
        </p:spPr>
      </p:pic>
    </p:spTree>
    <p:extLst>
      <p:ext uri="{BB962C8B-B14F-4D97-AF65-F5344CB8AC3E}">
        <p14:creationId xmlns:p14="http://schemas.microsoft.com/office/powerpoint/2010/main" val="18625108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FF43A1-2156-5B4D-93C8-74CD2788146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20</a:t>
            </a:fld>
            <a:endParaRPr lang="en-US"/>
          </a:p>
        </p:txBody>
      </p:sp>
      <p:sp>
        <p:nvSpPr>
          <p:cNvPr id="3" name="TextBox 2">
            <a:extLst>
              <a:ext uri="{FF2B5EF4-FFF2-40B4-BE49-F238E27FC236}">
                <a16:creationId xmlns:a16="http://schemas.microsoft.com/office/drawing/2014/main" id="{97846517-162F-9945-A1F6-5568FAFF0C7C}"/>
              </a:ext>
            </a:extLst>
          </p:cNvPr>
          <p:cNvSpPr txBox="1"/>
          <p:nvPr/>
        </p:nvSpPr>
        <p:spPr>
          <a:xfrm>
            <a:off x="925974" y="744224"/>
            <a:ext cx="9703297" cy="3385542"/>
          </a:xfrm>
          <a:prstGeom prst="rect">
            <a:avLst/>
          </a:prstGeom>
          <a:noFill/>
          <a:ln>
            <a:solidFill>
              <a:schemeClr val="bg2"/>
            </a:solidFill>
          </a:ln>
        </p:spPr>
        <p:txBody>
          <a:bodyPr wrap="none" rtlCol="0">
            <a:spAutoFit/>
          </a:bodyPr>
          <a:lstStyle/>
          <a:p>
            <a:r>
              <a:rPr lang="en-US" sz="2000" dirty="0"/>
              <a:t>Over the years, gathered experience on </a:t>
            </a:r>
          </a:p>
          <a:p>
            <a:pPr marL="285750" indent="-285750">
              <a:buFont typeface="Arial" panose="020B0604020202020204" pitchFamily="34" charset="0"/>
              <a:buChar char="•"/>
            </a:pPr>
            <a:r>
              <a:rPr lang="en-US" sz="2000" dirty="0"/>
              <a:t>Gaseous detectors</a:t>
            </a:r>
          </a:p>
          <a:p>
            <a:pPr marL="285750" indent="-285750">
              <a:buFont typeface="Arial" panose="020B0604020202020204" pitchFamily="34" charset="0"/>
              <a:buChar char="•"/>
            </a:pPr>
            <a:r>
              <a:rPr lang="en-US" sz="2000" dirty="0"/>
              <a:t>Scintillators</a:t>
            </a:r>
          </a:p>
          <a:p>
            <a:pPr marL="285750" indent="-285750">
              <a:buFont typeface="Arial" panose="020B0604020202020204" pitchFamily="34" charset="0"/>
              <a:buChar char="•"/>
            </a:pPr>
            <a:r>
              <a:rPr lang="en-US" sz="2000" dirty="0"/>
              <a:t>Electronics</a:t>
            </a:r>
          </a:p>
          <a:p>
            <a:r>
              <a:rPr lang="en-US" sz="2000" dirty="0"/>
              <a:t>(matured to take up any tasks)</a:t>
            </a:r>
          </a:p>
          <a:p>
            <a:endParaRPr lang="en-US" sz="2000" dirty="0"/>
          </a:p>
          <a:p>
            <a:r>
              <a:rPr lang="en-US" sz="2000" dirty="0"/>
              <a:t>Started working on,</a:t>
            </a:r>
          </a:p>
          <a:p>
            <a:endParaRPr lang="en-US" sz="2000" dirty="0"/>
          </a:p>
          <a:p>
            <a:pPr marL="285750" indent="-285750">
              <a:buFont typeface="Arial" panose="020B0604020202020204" pitchFamily="34" charset="0"/>
              <a:buChar char="•"/>
            </a:pPr>
            <a:r>
              <a:rPr lang="en-US" sz="2000" dirty="0"/>
              <a:t>Si-pad in a big way through FOCAL (industries are being developed for the tasks)</a:t>
            </a:r>
          </a:p>
          <a:p>
            <a:r>
              <a:rPr lang="en-US" sz="2000" dirty="0"/>
              <a:t>     (discussed in detail earlier)</a:t>
            </a:r>
          </a:p>
          <a:p>
            <a:endParaRPr lang="en-US" dirty="0"/>
          </a:p>
        </p:txBody>
      </p:sp>
      <p:sp>
        <p:nvSpPr>
          <p:cNvPr id="4" name="TextBox 3">
            <a:extLst>
              <a:ext uri="{FF2B5EF4-FFF2-40B4-BE49-F238E27FC236}">
                <a16:creationId xmlns:a16="http://schemas.microsoft.com/office/drawing/2014/main" id="{CABDF17F-AEFE-2240-9768-18A68E82FA1C}"/>
              </a:ext>
            </a:extLst>
          </p:cNvPr>
          <p:cNvSpPr txBox="1"/>
          <p:nvPr/>
        </p:nvSpPr>
        <p:spPr>
          <a:xfrm>
            <a:off x="1226916" y="4687747"/>
            <a:ext cx="4455066" cy="954107"/>
          </a:xfrm>
          <a:prstGeom prst="rect">
            <a:avLst/>
          </a:prstGeom>
          <a:noFill/>
        </p:spPr>
        <p:txBody>
          <a:bodyPr wrap="none" rtlCol="0">
            <a:spAutoFit/>
          </a:bodyPr>
          <a:lstStyle/>
          <a:p>
            <a:r>
              <a:rPr lang="en-US" dirty="0"/>
              <a:t>ALICE3 subsystems with potential gaseous detectors:</a:t>
            </a:r>
          </a:p>
          <a:p>
            <a:pPr marL="285750" indent="-285750">
              <a:buFont typeface="Arial" panose="020B0604020202020204" pitchFamily="34" charset="0"/>
              <a:buChar char="•"/>
            </a:pPr>
            <a:r>
              <a:rPr lang="en-US" dirty="0"/>
              <a:t>   Muon system</a:t>
            </a:r>
          </a:p>
          <a:p>
            <a:pPr marL="285750" indent="-285750">
              <a:buFont typeface="Arial" panose="020B0604020202020204" pitchFamily="34" charset="0"/>
              <a:buChar char="•"/>
            </a:pPr>
            <a:r>
              <a:rPr lang="en-US" dirty="0"/>
              <a:t>TOF(??</a:t>
            </a:r>
          </a:p>
          <a:p>
            <a:endParaRPr lang="en-US" dirty="0"/>
          </a:p>
        </p:txBody>
      </p:sp>
    </p:spTree>
    <p:extLst>
      <p:ext uri="{BB962C8B-B14F-4D97-AF65-F5344CB8AC3E}">
        <p14:creationId xmlns:p14="http://schemas.microsoft.com/office/powerpoint/2010/main" val="35376083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D38CFE-9746-EA4D-9A6D-01FD2E39EC1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21</a:t>
            </a:fld>
            <a:endParaRPr lang="en-US"/>
          </a:p>
        </p:txBody>
      </p:sp>
      <p:sp>
        <p:nvSpPr>
          <p:cNvPr id="3" name="TextBox 2">
            <a:extLst>
              <a:ext uri="{FF2B5EF4-FFF2-40B4-BE49-F238E27FC236}">
                <a16:creationId xmlns:a16="http://schemas.microsoft.com/office/drawing/2014/main" id="{0D51CA02-0C5D-9941-B257-95458FE61E8A}"/>
              </a:ext>
            </a:extLst>
          </p:cNvPr>
          <p:cNvSpPr txBox="1"/>
          <p:nvPr/>
        </p:nvSpPr>
        <p:spPr>
          <a:xfrm>
            <a:off x="976818" y="386138"/>
            <a:ext cx="9183924" cy="523220"/>
          </a:xfrm>
          <a:prstGeom prst="rect">
            <a:avLst/>
          </a:prstGeom>
          <a:noFill/>
        </p:spPr>
        <p:txBody>
          <a:bodyPr wrap="none" rtlCol="0">
            <a:spAutoFit/>
          </a:bodyPr>
          <a:lstStyle/>
          <a:p>
            <a:r>
              <a:rPr lang="en-US" sz="2800" dirty="0"/>
              <a:t>Major ongoing RPC development activities in Indian labs</a:t>
            </a:r>
          </a:p>
        </p:txBody>
      </p:sp>
      <p:sp>
        <p:nvSpPr>
          <p:cNvPr id="4" name="TextBox 3">
            <a:extLst>
              <a:ext uri="{FF2B5EF4-FFF2-40B4-BE49-F238E27FC236}">
                <a16:creationId xmlns:a16="http://schemas.microsoft.com/office/drawing/2014/main" id="{DA86B165-11AE-774F-BA4D-77A093A574C0}"/>
              </a:ext>
            </a:extLst>
          </p:cNvPr>
          <p:cNvSpPr txBox="1"/>
          <p:nvPr/>
        </p:nvSpPr>
        <p:spPr>
          <a:xfrm>
            <a:off x="590309" y="1666755"/>
            <a:ext cx="3903633" cy="4462760"/>
          </a:xfrm>
          <a:prstGeom prst="rect">
            <a:avLst/>
          </a:prstGeom>
          <a:noFill/>
          <a:ln>
            <a:solidFill>
              <a:schemeClr val="accent1"/>
            </a:solidFill>
          </a:ln>
        </p:spPr>
        <p:txBody>
          <a:bodyPr wrap="none" rtlCol="0">
            <a:spAutoFit/>
          </a:bodyPr>
          <a:lstStyle/>
          <a:p>
            <a:r>
              <a:rPr lang="en-US" sz="1800" b="1" dirty="0"/>
              <a:t>India-based neutrino Observatory</a:t>
            </a:r>
          </a:p>
          <a:p>
            <a:endParaRPr lang="en-US" dirty="0"/>
          </a:p>
          <a:p>
            <a:pPr marL="285750" indent="-285750">
              <a:buFont typeface="Arial" panose="020B0604020202020204" pitchFamily="34" charset="0"/>
              <a:buChar char="•"/>
            </a:pPr>
            <a:r>
              <a:rPr lang="en-US" dirty="0"/>
              <a:t>51 </a:t>
            </a:r>
            <a:r>
              <a:rPr lang="en-US" dirty="0" err="1"/>
              <a:t>kton</a:t>
            </a:r>
            <a:r>
              <a:rPr lang="en-US" dirty="0"/>
              <a:t> muon detector</a:t>
            </a:r>
          </a:p>
          <a:p>
            <a:pPr marL="285750" indent="-285750">
              <a:buFont typeface="Arial" panose="020B0604020202020204" pitchFamily="34" charset="0"/>
              <a:buChar char="•"/>
            </a:pPr>
            <a:r>
              <a:rPr lang="en-US" dirty="0"/>
              <a:t>1.9 m x 1.9 m x 2.4 cm single-gap chamber</a:t>
            </a:r>
          </a:p>
          <a:p>
            <a:pPr marL="285750" indent="-285750">
              <a:buFont typeface="Arial" panose="020B0604020202020204" pitchFamily="34" charset="0"/>
              <a:buChar char="•"/>
            </a:pPr>
            <a:r>
              <a:rPr lang="en-US" dirty="0"/>
              <a:t>30,000 modules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R&amp;D in several ALICE institutes</a:t>
            </a:r>
          </a:p>
          <a:p>
            <a:pPr marL="285750" indent="-285750">
              <a:buFont typeface="Arial" panose="020B0604020202020204" pitchFamily="34" charset="0"/>
              <a:buChar char="•"/>
            </a:pPr>
            <a:r>
              <a:rPr lang="en-US" dirty="0"/>
              <a:t>(VECC, SINP, NISER, BI)</a:t>
            </a:r>
          </a:p>
          <a:p>
            <a:pPr marL="285750" indent="-285750">
              <a:buFont typeface="Arial" panose="020B0604020202020204" pitchFamily="34" charset="0"/>
              <a:buChar char="•"/>
            </a:pPr>
            <a:r>
              <a:rPr lang="en-US" dirty="0"/>
              <a:t>700psec time resolution (glass electrode)</a:t>
            </a:r>
          </a:p>
          <a:p>
            <a:pPr marL="285750" indent="-285750">
              <a:buFont typeface="Arial" panose="020B0604020202020204" pitchFamily="34" charset="0"/>
              <a:buChar char="•"/>
            </a:pPr>
            <a:r>
              <a:rPr lang="en-US" dirty="0"/>
              <a:t>800 pico-sec (</a:t>
            </a:r>
            <a:r>
              <a:rPr lang="en-US" dirty="0" err="1"/>
              <a:t>bakelite</a:t>
            </a:r>
            <a:r>
              <a:rPr lang="en-US" dirty="0"/>
              <a:t> electrode)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Indigenous developments of</a:t>
            </a:r>
          </a:p>
          <a:p>
            <a:pPr marL="285750" indent="-285750">
              <a:buFont typeface="Arial" panose="020B0604020202020204" pitchFamily="34" charset="0"/>
              <a:buChar char="•"/>
            </a:pPr>
            <a:r>
              <a:rPr lang="en-US" dirty="0"/>
              <a:t>HV, LV, readout boards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Industries developed for mass production</a:t>
            </a:r>
          </a:p>
          <a:p>
            <a:endParaRPr lang="en-US" dirty="0"/>
          </a:p>
          <a:p>
            <a:pPr marL="342900" indent="-342900">
              <a:buFont typeface="+mj-lt"/>
              <a:buAutoNum type="arabicPeriod"/>
            </a:pPr>
            <a:r>
              <a:rPr lang="en-US" dirty="0"/>
              <a:t> Electrodes</a:t>
            </a:r>
          </a:p>
          <a:p>
            <a:pPr marL="342900" indent="-342900">
              <a:buFont typeface="+mj-lt"/>
              <a:buAutoNum type="arabicPeriod"/>
            </a:pPr>
            <a:r>
              <a:rPr lang="en-US" dirty="0"/>
              <a:t> Skin printing</a:t>
            </a:r>
          </a:p>
          <a:p>
            <a:pPr marL="342900" indent="-342900">
              <a:buFont typeface="+mj-lt"/>
              <a:buAutoNum type="arabicPeriod"/>
            </a:pPr>
            <a:r>
              <a:rPr lang="en-US" dirty="0"/>
              <a:t> pickup strip fabrication</a:t>
            </a:r>
          </a:p>
          <a:p>
            <a:endParaRPr lang="en-US" dirty="0"/>
          </a:p>
        </p:txBody>
      </p:sp>
      <p:sp>
        <p:nvSpPr>
          <p:cNvPr id="5" name="TextBox 4">
            <a:extLst>
              <a:ext uri="{FF2B5EF4-FFF2-40B4-BE49-F238E27FC236}">
                <a16:creationId xmlns:a16="http://schemas.microsoft.com/office/drawing/2014/main" id="{0CE806B7-A0F6-FA4F-8EC2-C012E8745B63}"/>
              </a:ext>
            </a:extLst>
          </p:cNvPr>
          <p:cNvSpPr txBox="1"/>
          <p:nvPr/>
        </p:nvSpPr>
        <p:spPr>
          <a:xfrm>
            <a:off x="5486400" y="1805651"/>
            <a:ext cx="5078634" cy="2523768"/>
          </a:xfrm>
          <a:prstGeom prst="rect">
            <a:avLst/>
          </a:prstGeom>
          <a:solidFill>
            <a:schemeClr val="bg2">
              <a:lumMod val="20000"/>
              <a:lumOff val="80000"/>
            </a:schemeClr>
          </a:solidFill>
        </p:spPr>
        <p:txBody>
          <a:bodyPr wrap="none" rtlCol="0">
            <a:spAutoFit/>
          </a:bodyPr>
          <a:lstStyle/>
          <a:p>
            <a:r>
              <a:rPr lang="en-US" sz="1800" b="1" dirty="0"/>
              <a:t>High-rate RPC for CBM muon system</a:t>
            </a:r>
          </a:p>
          <a:p>
            <a:endParaRPr lang="en-US" dirty="0"/>
          </a:p>
          <a:p>
            <a:pPr marL="285750" indent="-285750">
              <a:buFont typeface="Arial" panose="020B0604020202020204" pitchFamily="34" charset="0"/>
              <a:buChar char="•"/>
            </a:pPr>
            <a:r>
              <a:rPr lang="en-US" dirty="0"/>
              <a:t>Resistivity ~ 10^10 Ohm-cm</a:t>
            </a:r>
          </a:p>
          <a:p>
            <a:pPr marL="285750" indent="-285750">
              <a:buFont typeface="Arial" panose="020B0604020202020204" pitchFamily="34" charset="0"/>
              <a:buChar char="•"/>
            </a:pPr>
            <a:r>
              <a:rPr lang="en-US" dirty="0"/>
              <a:t>Sector-shaped</a:t>
            </a:r>
          </a:p>
          <a:p>
            <a:pPr marL="285750" indent="-285750">
              <a:buFont typeface="Arial" panose="020B0604020202020204" pitchFamily="34" charset="0"/>
              <a:buChar char="•"/>
            </a:pPr>
            <a:r>
              <a:rPr lang="en-US" dirty="0"/>
              <a:t>Projective Pad readout (pad size varies from 1cm to 5 cm)</a:t>
            </a:r>
          </a:p>
          <a:p>
            <a:pPr marL="285750" indent="-285750">
              <a:buFont typeface="Arial" panose="020B0604020202020204" pitchFamily="34" charset="0"/>
              <a:buChar char="•"/>
            </a:pPr>
            <a:r>
              <a:rPr lang="en-US" dirty="0"/>
              <a:t>R&amp;D on readout:</a:t>
            </a:r>
          </a:p>
          <a:p>
            <a:pPr marL="285750" indent="-285750">
              <a:buFont typeface="Arial" panose="020B0604020202020204" pitchFamily="34" charset="0"/>
              <a:buChar char="•"/>
            </a:pPr>
            <a:r>
              <a:rPr lang="en-US" dirty="0"/>
              <a:t>NINO</a:t>
            </a:r>
          </a:p>
          <a:p>
            <a:pPr marL="285750" indent="-285750">
              <a:buFont typeface="Arial" panose="020B0604020202020204" pitchFamily="34" charset="0"/>
              <a:buChar char="•"/>
            </a:pPr>
            <a:r>
              <a:rPr lang="en-US" dirty="0"/>
              <a:t>PADI</a:t>
            </a:r>
          </a:p>
          <a:p>
            <a:pPr marL="285750" indent="-285750">
              <a:buFont typeface="Arial" panose="020B0604020202020204" pitchFamily="34" charset="0"/>
              <a:buChar char="•"/>
            </a:pPr>
            <a:r>
              <a:rPr lang="en-US" dirty="0"/>
              <a:t>STS/MUCH XYTER (CBM ASIC)</a:t>
            </a:r>
          </a:p>
          <a:p>
            <a:endParaRPr lang="en-US" dirty="0"/>
          </a:p>
          <a:p>
            <a:r>
              <a:rPr lang="en-US" dirty="0"/>
              <a:t>Tested at GIF++, SIS18 </a:t>
            </a:r>
            <a:r>
              <a:rPr lang="en-US" dirty="0" err="1"/>
              <a:t>upto</a:t>
            </a:r>
            <a:r>
              <a:rPr lang="en-US" dirty="0"/>
              <a:t> 10 </a:t>
            </a:r>
            <a:r>
              <a:rPr lang="en-US" dirty="0" err="1"/>
              <a:t>KHz</a:t>
            </a:r>
            <a:endParaRPr lang="en-US" dirty="0"/>
          </a:p>
        </p:txBody>
      </p:sp>
      <p:sp>
        <p:nvSpPr>
          <p:cNvPr id="6" name="TextBox 5">
            <a:extLst>
              <a:ext uri="{FF2B5EF4-FFF2-40B4-BE49-F238E27FC236}">
                <a16:creationId xmlns:a16="http://schemas.microsoft.com/office/drawing/2014/main" id="{52AAB7E9-AF1C-CE42-8828-4788662AC656}"/>
              </a:ext>
            </a:extLst>
          </p:cNvPr>
          <p:cNvSpPr txBox="1"/>
          <p:nvPr/>
        </p:nvSpPr>
        <p:spPr>
          <a:xfrm>
            <a:off x="5660020" y="4896091"/>
            <a:ext cx="4195379" cy="307777"/>
          </a:xfrm>
          <a:prstGeom prst="rect">
            <a:avLst/>
          </a:prstGeom>
          <a:solidFill>
            <a:schemeClr val="bg2">
              <a:lumMod val="20000"/>
              <a:lumOff val="80000"/>
            </a:schemeClr>
          </a:solidFill>
        </p:spPr>
        <p:txBody>
          <a:bodyPr wrap="none" rtlCol="0">
            <a:spAutoFit/>
          </a:bodyPr>
          <a:lstStyle/>
          <a:p>
            <a:r>
              <a:rPr lang="en-US" dirty="0"/>
              <a:t>Several MRPC developed for different applications</a:t>
            </a:r>
          </a:p>
        </p:txBody>
      </p:sp>
    </p:spTree>
    <p:extLst>
      <p:ext uri="{BB962C8B-B14F-4D97-AF65-F5344CB8AC3E}">
        <p14:creationId xmlns:p14="http://schemas.microsoft.com/office/powerpoint/2010/main" val="13687471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 name="Picture 6"/>
          <p:cNvPicPr/>
          <p:nvPr/>
        </p:nvPicPr>
        <p:blipFill>
          <a:blip r:embed="rId2"/>
          <a:srcRect l="-867" r="867" b="4769"/>
          <a:stretch/>
        </p:blipFill>
        <p:spPr>
          <a:xfrm>
            <a:off x="6704040" y="4149360"/>
            <a:ext cx="3958560" cy="2708280"/>
          </a:xfrm>
          <a:prstGeom prst="rect">
            <a:avLst/>
          </a:prstGeom>
          <a:ln w="9360">
            <a:noFill/>
          </a:ln>
        </p:spPr>
      </p:pic>
      <p:sp>
        <p:nvSpPr>
          <p:cNvPr id="87" name="TextShape 1"/>
          <p:cNvSpPr txBox="1"/>
          <p:nvPr/>
        </p:nvSpPr>
        <p:spPr>
          <a:xfrm>
            <a:off x="1088020" y="79920"/>
            <a:ext cx="10116274" cy="563040"/>
          </a:xfrm>
          <a:prstGeom prst="rect">
            <a:avLst/>
          </a:prstGeom>
          <a:noFill/>
          <a:ln>
            <a:noFill/>
          </a:ln>
        </p:spPr>
        <p:txBody>
          <a:bodyPr anchor="ctr">
            <a:noAutofit/>
          </a:bodyPr>
          <a:lstStyle/>
          <a:p>
            <a:pPr algn="ctr">
              <a:lnSpc>
                <a:spcPct val="90000"/>
              </a:lnSpc>
            </a:pPr>
            <a:r>
              <a:rPr lang="en-US" sz="3200" b="1" spc="-1" dirty="0">
                <a:solidFill>
                  <a:srgbClr val="C00000"/>
                </a:solidFill>
                <a:latin typeface="Times New Roman"/>
              </a:rPr>
              <a:t>India-based neutrino Observatory (INO)-ICAL Project</a:t>
            </a:r>
            <a:endParaRPr lang="en-US" sz="3200" spc="-1" dirty="0">
              <a:solidFill>
                <a:srgbClr val="C00000"/>
              </a:solidFill>
              <a:latin typeface="Calibri"/>
            </a:endParaRPr>
          </a:p>
        </p:txBody>
      </p:sp>
      <p:pic>
        <p:nvPicPr>
          <p:cNvPr id="88" name="Picture 5"/>
          <p:cNvPicPr/>
          <p:nvPr/>
        </p:nvPicPr>
        <p:blipFill>
          <a:blip r:embed="rId3"/>
          <a:stretch/>
        </p:blipFill>
        <p:spPr>
          <a:xfrm>
            <a:off x="1740000" y="685800"/>
            <a:ext cx="5226120" cy="3747960"/>
          </a:xfrm>
          <a:prstGeom prst="rect">
            <a:avLst/>
          </a:prstGeom>
          <a:ln w="12600">
            <a:noFill/>
          </a:ln>
        </p:spPr>
      </p:pic>
      <p:pic>
        <p:nvPicPr>
          <p:cNvPr id="89" name="Picture 2"/>
          <p:cNvPicPr/>
          <p:nvPr/>
        </p:nvPicPr>
        <p:blipFill>
          <a:blip r:embed="rId4"/>
          <a:stretch/>
        </p:blipFill>
        <p:spPr>
          <a:xfrm>
            <a:off x="1740000" y="3912480"/>
            <a:ext cx="2466360" cy="2869560"/>
          </a:xfrm>
          <a:prstGeom prst="rect">
            <a:avLst/>
          </a:prstGeom>
          <a:ln>
            <a:noFill/>
          </a:ln>
          <a:effectLst>
            <a:outerShdw blurRad="292100" dist="139498" dir="2700000" algn="tl" rotWithShape="0">
              <a:srgbClr val="333333">
                <a:alpha val="65000"/>
              </a:srgbClr>
            </a:outerShdw>
          </a:effectLst>
        </p:spPr>
      </p:pic>
      <p:sp>
        <p:nvSpPr>
          <p:cNvPr id="90" name="CustomShape 2"/>
          <p:cNvSpPr/>
          <p:nvPr/>
        </p:nvSpPr>
        <p:spPr>
          <a:xfrm flipH="1">
            <a:off x="4207080" y="1447920"/>
            <a:ext cx="3870000" cy="1461960"/>
          </a:xfrm>
          <a:custGeom>
            <a:avLst/>
            <a:gdLst/>
            <a:ahLst/>
            <a:cxnLst/>
            <a:rect l="l" t="t" r="r" b="b"/>
            <a:pathLst>
              <a:path w="21600" h="21600">
                <a:moveTo>
                  <a:pt x="0" y="0"/>
                </a:moveTo>
                <a:lnTo>
                  <a:pt x="21600" y="21600"/>
                </a:lnTo>
              </a:path>
            </a:pathLst>
          </a:custGeom>
          <a:solidFill>
            <a:schemeClr val="accent1"/>
          </a:solidFill>
          <a:ln w="25560">
            <a:solidFill>
              <a:srgbClr val="FF0000"/>
            </a:solidFill>
            <a:round/>
            <a:tailEnd type="triangle" w="med" len="med"/>
          </a:ln>
        </p:spPr>
        <p:style>
          <a:lnRef idx="0">
            <a:scrgbClr r="0" g="0" b="0"/>
          </a:lnRef>
          <a:fillRef idx="0">
            <a:scrgbClr r="0" g="0" b="0"/>
          </a:fillRef>
          <a:effectRef idx="0">
            <a:scrgbClr r="0" g="0" b="0"/>
          </a:effectRef>
          <a:fontRef idx="minor"/>
        </p:style>
      </p:sp>
      <p:sp>
        <p:nvSpPr>
          <p:cNvPr id="91" name="CustomShape 3"/>
          <p:cNvSpPr/>
          <p:nvPr/>
        </p:nvSpPr>
        <p:spPr>
          <a:xfrm flipH="1">
            <a:off x="3522180" y="6327720"/>
            <a:ext cx="3866040" cy="360"/>
          </a:xfrm>
          <a:custGeom>
            <a:avLst/>
            <a:gdLst/>
            <a:ahLst/>
            <a:cxnLst/>
            <a:rect l="l" t="t" r="r" b="b"/>
            <a:pathLst>
              <a:path w="21600" h="21600">
                <a:moveTo>
                  <a:pt x="0" y="0"/>
                </a:moveTo>
                <a:lnTo>
                  <a:pt x="21600" y="21600"/>
                </a:lnTo>
              </a:path>
            </a:pathLst>
          </a:custGeom>
          <a:solidFill>
            <a:schemeClr val="accent1"/>
          </a:solidFill>
          <a:ln w="25560">
            <a:solidFill>
              <a:srgbClr val="FF0000"/>
            </a:solidFill>
            <a:round/>
            <a:tailEnd type="triangle" w="med" len="med"/>
          </a:ln>
        </p:spPr>
        <p:style>
          <a:lnRef idx="0">
            <a:scrgbClr r="0" g="0" b="0"/>
          </a:lnRef>
          <a:fillRef idx="0">
            <a:scrgbClr r="0" g="0" b="0"/>
          </a:fillRef>
          <a:effectRef idx="0">
            <a:scrgbClr r="0" g="0" b="0"/>
          </a:effectRef>
          <a:fontRef idx="minor"/>
        </p:style>
      </p:sp>
      <p:pic>
        <p:nvPicPr>
          <p:cNvPr id="92" name="Picture 2"/>
          <p:cNvPicPr/>
          <p:nvPr/>
        </p:nvPicPr>
        <p:blipFill>
          <a:blip r:embed="rId5"/>
          <a:stretch/>
        </p:blipFill>
        <p:spPr>
          <a:xfrm>
            <a:off x="7580580" y="624788"/>
            <a:ext cx="2915280" cy="2374560"/>
          </a:xfrm>
          <a:prstGeom prst="rect">
            <a:avLst/>
          </a:prstGeom>
          <a:ln w="9360">
            <a:noFill/>
          </a:ln>
        </p:spPr>
      </p:pic>
      <p:sp>
        <p:nvSpPr>
          <p:cNvPr id="93" name="CustomShape 4"/>
          <p:cNvSpPr/>
          <p:nvPr/>
        </p:nvSpPr>
        <p:spPr>
          <a:xfrm>
            <a:off x="4190880" y="3159720"/>
            <a:ext cx="3885840" cy="1955520"/>
          </a:xfrm>
          <a:custGeom>
            <a:avLst/>
            <a:gdLst/>
            <a:ahLst/>
            <a:cxnLst/>
            <a:rect l="l" t="t" r="r" b="b"/>
            <a:pathLst>
              <a:path w="21600" h="21600">
                <a:moveTo>
                  <a:pt x="0" y="0"/>
                </a:moveTo>
                <a:lnTo>
                  <a:pt x="21600" y="21600"/>
                </a:lnTo>
              </a:path>
            </a:pathLst>
          </a:custGeom>
          <a:solidFill>
            <a:schemeClr val="accent1"/>
          </a:solidFill>
          <a:ln w="25560">
            <a:solidFill>
              <a:srgbClr val="FF0000"/>
            </a:solidFill>
            <a:round/>
            <a:tailEnd type="triangle" w="med" len="med"/>
          </a:ln>
        </p:spPr>
        <p:style>
          <a:lnRef idx="0">
            <a:scrgbClr r="0" g="0" b="0"/>
          </a:lnRef>
          <a:fillRef idx="0">
            <a:scrgbClr r="0" g="0" b="0"/>
          </a:fillRef>
          <a:effectRef idx="0">
            <a:scrgbClr r="0" g="0" b="0"/>
          </a:effectRef>
          <a:fontRef idx="minor"/>
        </p:style>
      </p:sp>
      <p:sp>
        <p:nvSpPr>
          <p:cNvPr id="94" name="CustomShape 5"/>
          <p:cNvSpPr/>
          <p:nvPr/>
        </p:nvSpPr>
        <p:spPr>
          <a:xfrm rot="20413200">
            <a:off x="4999800" y="1767240"/>
            <a:ext cx="249444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IN" sz="1800" b="1" spc="-1" dirty="0">
                <a:solidFill>
                  <a:srgbClr val="FF0000"/>
                </a:solidFill>
                <a:latin typeface="Times New Roman" panose="02020603050405020304" pitchFamily="18" charset="0"/>
                <a:cs typeface="Times New Roman" panose="02020603050405020304" pitchFamily="18" charset="0"/>
              </a:rPr>
              <a:t>Atmospheric neutrino</a:t>
            </a:r>
            <a:endParaRPr lang="en-IN" sz="1800" spc="-1" dirty="0">
              <a:solidFill>
                <a:srgbClr val="FF0000"/>
              </a:solidFill>
              <a:latin typeface="Times New Roman" panose="02020603050405020304" pitchFamily="18" charset="0"/>
              <a:cs typeface="Times New Roman" panose="02020603050405020304" pitchFamily="18" charset="0"/>
            </a:endParaRPr>
          </a:p>
        </p:txBody>
      </p:sp>
      <p:sp>
        <p:nvSpPr>
          <p:cNvPr id="95" name="CustomShape 6"/>
          <p:cNvSpPr/>
          <p:nvPr/>
        </p:nvSpPr>
        <p:spPr>
          <a:xfrm>
            <a:off x="4231380" y="5994000"/>
            <a:ext cx="3349200"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IN" sz="1600" b="1" spc="-1" dirty="0">
                <a:solidFill>
                  <a:srgbClr val="0000CC"/>
                </a:solidFill>
                <a:latin typeface="Times New Roman" panose="02020603050405020304" pitchFamily="18" charset="0"/>
                <a:cs typeface="Times New Roman" panose="02020603050405020304" pitchFamily="18" charset="0"/>
              </a:rPr>
              <a:t>50Kton ICAL neutrino Detector</a:t>
            </a:r>
            <a:endParaRPr lang="en-IN" sz="1600" spc="-1" dirty="0">
              <a:latin typeface="Times New Roman" panose="02020603050405020304" pitchFamily="18" charset="0"/>
              <a:cs typeface="Times New Roman" panose="02020603050405020304" pitchFamily="18" charset="0"/>
            </a:endParaRPr>
          </a:p>
        </p:txBody>
      </p:sp>
      <p:sp>
        <p:nvSpPr>
          <p:cNvPr id="96" name="CustomShape 7"/>
          <p:cNvSpPr/>
          <p:nvPr/>
        </p:nvSpPr>
        <p:spPr>
          <a:xfrm rot="1531800">
            <a:off x="4492200" y="3477240"/>
            <a:ext cx="249444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IN" sz="1800" b="1" spc="-1" dirty="0">
                <a:solidFill>
                  <a:schemeClr val="bg1"/>
                </a:solidFill>
                <a:latin typeface="Times New Roman" panose="02020603050405020304" pitchFamily="18" charset="0"/>
                <a:cs typeface="Times New Roman" panose="02020603050405020304" pitchFamily="18" charset="0"/>
              </a:rPr>
              <a:t>Underground complex</a:t>
            </a:r>
            <a:endParaRPr lang="en-IN" sz="1800" spc="-1" dirty="0">
              <a:solidFill>
                <a:schemeClr val="bg1"/>
              </a:solidFill>
              <a:latin typeface="Times New Roman" panose="02020603050405020304" pitchFamily="18" charset="0"/>
              <a:cs typeface="Times New Roman" panose="02020603050405020304" pitchFamily="18" charset="0"/>
            </a:endParaRPr>
          </a:p>
        </p:txBody>
      </p:sp>
      <p:sp>
        <p:nvSpPr>
          <p:cNvPr id="97" name="CustomShape 8"/>
          <p:cNvSpPr/>
          <p:nvPr/>
        </p:nvSpPr>
        <p:spPr>
          <a:xfrm>
            <a:off x="1823520" y="661320"/>
            <a:ext cx="5265360" cy="70643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IN" sz="2000" b="1" spc="-1" dirty="0">
                <a:latin typeface="Times New Roman"/>
              </a:rPr>
              <a:t>All major facilities are inside an underground cavern</a:t>
            </a:r>
            <a:endParaRPr lang="en-IN" sz="2000" spc="-1" dirty="0">
              <a:latin typeface="Arial"/>
            </a:endParaRPr>
          </a:p>
        </p:txBody>
      </p:sp>
      <p:sp>
        <p:nvSpPr>
          <p:cNvPr id="98" name="CustomShape 9"/>
          <p:cNvSpPr/>
          <p:nvPr/>
        </p:nvSpPr>
        <p:spPr>
          <a:xfrm>
            <a:off x="7064341" y="2992488"/>
            <a:ext cx="3353040" cy="132198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IN" sz="2000" b="1" spc="-1" dirty="0">
                <a:latin typeface="Times New Roman"/>
              </a:rPr>
              <a:t>The </a:t>
            </a:r>
            <a:r>
              <a:rPr lang="en-IN" sz="2000" b="1" spc="-1" dirty="0" err="1">
                <a:latin typeface="Times New Roman"/>
              </a:rPr>
              <a:t>magneised</a:t>
            </a:r>
            <a:r>
              <a:rPr lang="en-IN" sz="2000" b="1" spc="-1" dirty="0">
                <a:latin typeface="Times New Roman"/>
              </a:rPr>
              <a:t> ICAL detector will study neutrinos naturally produced in   Earth's atmosphere. </a:t>
            </a:r>
            <a:endParaRPr lang="en-IN" sz="2000" spc="-1" dirty="0">
              <a:latin typeface="Arial"/>
            </a:endParaRPr>
          </a:p>
        </p:txBody>
      </p:sp>
    </p:spTree>
    <p:extLst>
      <p:ext uri="{BB962C8B-B14F-4D97-AF65-F5344CB8AC3E}">
        <p14:creationId xmlns:p14="http://schemas.microsoft.com/office/powerpoint/2010/main" val="21408789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2">
            <a:extLst>
              <a:ext uri="{28A0092B-C50C-407E-A947-70E740481C1C}">
                <a14:useLocalDpi xmlns:a14="http://schemas.microsoft.com/office/drawing/2010/main" val="0"/>
              </a:ext>
            </a:extLst>
          </a:blip>
          <a:srcRect l="2888" r="2623"/>
          <a:stretch/>
        </p:blipFill>
        <p:spPr>
          <a:xfrm>
            <a:off x="2150191" y="654892"/>
            <a:ext cx="8265809" cy="2437056"/>
          </a:xfrm>
          <a:prstGeom prst="rect">
            <a:avLst/>
          </a:prstGeom>
        </p:spPr>
      </p:pic>
      <p:pic>
        <p:nvPicPr>
          <p:cNvPr id="5" name="Picture 2"/>
          <p:cNvPicPr>
            <a:picLocks noChangeAspect="1" noChangeArrowheads="1"/>
          </p:cNvPicPr>
          <p:nvPr/>
        </p:nvPicPr>
        <p:blipFill rotWithShape="1">
          <a:blip r:embed="rId3" cstate="print"/>
          <a:srcRect r="3112" b="-169"/>
          <a:stretch/>
        </p:blipFill>
        <p:spPr bwMode="auto">
          <a:xfrm rot="16200000">
            <a:off x="5798491" y="2286236"/>
            <a:ext cx="3598848" cy="5210272"/>
          </a:xfrm>
          <a:prstGeom prst="rect">
            <a:avLst/>
          </a:prstGeom>
          <a:noFill/>
          <a:ln w="9525">
            <a:noFill/>
            <a:miter lim="800000"/>
            <a:headEnd/>
            <a:tailEnd/>
          </a:ln>
        </p:spPr>
      </p:pic>
      <p:sp>
        <p:nvSpPr>
          <p:cNvPr id="2" name="Title 1"/>
          <p:cNvSpPr>
            <a:spLocks noGrp="1"/>
          </p:cNvSpPr>
          <p:nvPr>
            <p:ph type="title"/>
          </p:nvPr>
        </p:nvSpPr>
        <p:spPr>
          <a:xfrm>
            <a:off x="1772310" y="-338865"/>
            <a:ext cx="10515600" cy="1325563"/>
          </a:xfrm>
        </p:spPr>
        <p:txBody>
          <a:bodyPr>
            <a:normAutofit/>
          </a:bodyPr>
          <a:lstStyle/>
          <a:p>
            <a:r>
              <a:rPr lang="en-IN" sz="3200" dirty="0"/>
              <a:t>RPC R&amp;D : The main detector component</a:t>
            </a:r>
          </a:p>
        </p:txBody>
      </p:sp>
      <p:sp>
        <p:nvSpPr>
          <p:cNvPr id="3" name="Content Placeholder 2"/>
          <p:cNvSpPr>
            <a:spLocks noGrp="1"/>
          </p:cNvSpPr>
          <p:nvPr>
            <p:ph idx="1"/>
          </p:nvPr>
        </p:nvSpPr>
        <p:spPr>
          <a:xfrm>
            <a:off x="7712426" y="5859978"/>
            <a:ext cx="2645609" cy="830819"/>
          </a:xfrm>
          <a:solidFill>
            <a:schemeClr val="bg1"/>
          </a:solidFill>
        </p:spPr>
        <p:txBody>
          <a:bodyPr>
            <a:normAutofit fontScale="77500" lnSpcReduction="20000"/>
          </a:bodyPr>
          <a:lstStyle/>
          <a:p>
            <a:pPr marL="0" indent="0">
              <a:buNone/>
            </a:pPr>
            <a:r>
              <a:rPr lang="en-IN" dirty="0"/>
              <a:t>Close loop gas recirculation system</a:t>
            </a:r>
          </a:p>
        </p:txBody>
      </p:sp>
      <p:pic>
        <p:nvPicPr>
          <p:cNvPr id="6" name="image5.png"/>
          <p:cNvPicPr/>
          <p:nvPr/>
        </p:nvPicPr>
        <p:blipFill>
          <a:blip r:embed="rId4"/>
          <a:srcRect l="4266" r="9314"/>
          <a:stretch>
            <a:fillRect/>
          </a:stretch>
        </p:blipFill>
        <p:spPr bwMode="auto">
          <a:xfrm>
            <a:off x="1772310" y="4614373"/>
            <a:ext cx="2897846" cy="2076424"/>
          </a:xfrm>
          <a:prstGeom prst="rect">
            <a:avLst/>
          </a:prstGeom>
        </p:spPr>
      </p:pic>
      <p:sp>
        <p:nvSpPr>
          <p:cNvPr id="7" name="TextBox 6"/>
          <p:cNvSpPr txBox="1"/>
          <p:nvPr/>
        </p:nvSpPr>
        <p:spPr>
          <a:xfrm>
            <a:off x="1772310" y="3479672"/>
            <a:ext cx="2897846" cy="738664"/>
          </a:xfrm>
          <a:prstGeom prst="rect">
            <a:avLst/>
          </a:prstGeom>
          <a:noFill/>
        </p:spPr>
        <p:txBody>
          <a:bodyPr wrap="square" rtlCol="0">
            <a:spAutoFit/>
          </a:bodyPr>
          <a:lstStyle/>
          <a:p>
            <a:r>
              <a:rPr lang="en-US" b="1" dirty="0">
                <a:solidFill>
                  <a:srgbClr val="0000CC"/>
                </a:solidFill>
                <a:latin typeface="Times New Roman" panose="02020603050405020304" pitchFamily="18" charset="0"/>
                <a:cs typeface="Times New Roman" panose="02020603050405020304" pitchFamily="18" charset="0"/>
              </a:rPr>
              <a:t>HV supply. Output voltage range is 0 to </a:t>
            </a:r>
            <a:r>
              <a:rPr lang="en-US" b="1" dirty="0">
                <a:solidFill>
                  <a:srgbClr val="0000CC"/>
                </a:solidFill>
                <a:latin typeface="Times New Roman" panose="02020603050405020304" pitchFamily="18" charset="0"/>
                <a:cs typeface="Times New Roman" panose="02020603050405020304" pitchFamily="18" charset="0"/>
                <a:sym typeface="Symbol" panose="05050102010706020507" pitchFamily="18" charset="2"/>
              </a:rPr>
              <a:t></a:t>
            </a:r>
            <a:r>
              <a:rPr lang="en-US" b="1" dirty="0">
                <a:solidFill>
                  <a:srgbClr val="0000CC"/>
                </a:solidFill>
                <a:latin typeface="Times New Roman" panose="02020603050405020304" pitchFamily="18" charset="0"/>
                <a:cs typeface="Times New Roman" panose="02020603050405020304" pitchFamily="18" charset="0"/>
              </a:rPr>
              <a:t>6KV and upto 2</a:t>
            </a:r>
            <a:r>
              <a:rPr lang="en-US" b="1" dirty="0">
                <a:solidFill>
                  <a:srgbClr val="0000CC"/>
                </a:solidFill>
                <a:latin typeface="Times New Roman" panose="02020603050405020304" pitchFamily="18" charset="0"/>
                <a:cs typeface="Times New Roman" panose="02020603050405020304" pitchFamily="18" charset="0"/>
                <a:sym typeface="Symbol" panose="05050102010706020507" pitchFamily="18" charset="2"/>
              </a:rPr>
              <a:t></a:t>
            </a:r>
            <a:r>
              <a:rPr lang="en-US" b="1" dirty="0">
                <a:solidFill>
                  <a:srgbClr val="0000CC"/>
                </a:solidFill>
                <a:latin typeface="Times New Roman" panose="02020603050405020304" pitchFamily="18" charset="0"/>
                <a:cs typeface="Times New Roman" panose="02020603050405020304" pitchFamily="18" charset="0"/>
              </a:rPr>
              <a:t>A current.  </a:t>
            </a:r>
            <a:r>
              <a:rPr lang="en-US" b="1" dirty="0">
                <a:latin typeface="Times New Roman" panose="02020603050405020304" pitchFamily="18" charset="0"/>
                <a:cs typeface="Times New Roman" panose="02020603050405020304" pitchFamily="18" charset="0"/>
              </a:rPr>
              <a:t>Developed by BARC</a:t>
            </a:r>
            <a:endParaRPr lang="en-IN"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51545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41DA383-C1F2-1F48-BE10-DE20600D6FE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24</a:t>
            </a:fld>
            <a:endParaRPr lang="en-US"/>
          </a:p>
        </p:txBody>
      </p:sp>
      <p:pic>
        <p:nvPicPr>
          <p:cNvPr id="3" name="Picture 2">
            <a:extLst>
              <a:ext uri="{FF2B5EF4-FFF2-40B4-BE49-F238E27FC236}">
                <a16:creationId xmlns:a16="http://schemas.microsoft.com/office/drawing/2014/main" id="{F99590A0-DF63-BA47-AAE7-477D2081F4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11" y="1158726"/>
            <a:ext cx="7952244" cy="5101978"/>
          </a:xfrm>
          <a:prstGeom prst="rect">
            <a:avLst/>
          </a:prstGeom>
        </p:spPr>
      </p:pic>
      <p:pic>
        <p:nvPicPr>
          <p:cNvPr id="4" name="Picture 3">
            <a:extLst>
              <a:ext uri="{FF2B5EF4-FFF2-40B4-BE49-F238E27FC236}">
                <a16:creationId xmlns:a16="http://schemas.microsoft.com/office/drawing/2014/main" id="{8746B1EB-E752-7842-9380-24D0C59FA9C9}"/>
              </a:ext>
            </a:extLst>
          </p:cNvPr>
          <p:cNvPicPr>
            <a:picLocks noChangeAspect="1"/>
          </p:cNvPicPr>
          <p:nvPr/>
        </p:nvPicPr>
        <p:blipFill rotWithShape="1">
          <a:blip r:embed="rId3">
            <a:extLst>
              <a:ext uri="{28A0092B-C50C-407E-A947-70E740481C1C}">
                <a14:useLocalDpi xmlns:a14="http://schemas.microsoft.com/office/drawing/2010/main" val="0"/>
              </a:ext>
            </a:extLst>
          </a:blip>
          <a:srcRect l="1452" t="2978" r="732" b="5595"/>
          <a:stretch/>
        </p:blipFill>
        <p:spPr>
          <a:xfrm>
            <a:off x="7932952" y="1158726"/>
            <a:ext cx="4259048" cy="2851397"/>
          </a:xfrm>
          <a:prstGeom prst="rect">
            <a:avLst/>
          </a:prstGeom>
        </p:spPr>
      </p:pic>
      <p:sp>
        <p:nvSpPr>
          <p:cNvPr id="5" name="TextBox 4">
            <a:extLst>
              <a:ext uri="{FF2B5EF4-FFF2-40B4-BE49-F238E27FC236}">
                <a16:creationId xmlns:a16="http://schemas.microsoft.com/office/drawing/2014/main" id="{59F98381-8D6E-884A-818B-266F9ECB41DD}"/>
              </a:ext>
            </a:extLst>
          </p:cNvPr>
          <p:cNvSpPr txBox="1"/>
          <p:nvPr/>
        </p:nvSpPr>
        <p:spPr>
          <a:xfrm>
            <a:off x="3067291" y="322660"/>
            <a:ext cx="7508787" cy="461665"/>
          </a:xfrm>
          <a:prstGeom prst="rect">
            <a:avLst/>
          </a:prstGeom>
          <a:solidFill>
            <a:schemeClr val="bg2">
              <a:lumMod val="20000"/>
              <a:lumOff val="80000"/>
            </a:schemeClr>
          </a:solidFill>
        </p:spPr>
        <p:txBody>
          <a:bodyPr wrap="none" rtlCol="0">
            <a:spAutoFit/>
          </a:bodyPr>
          <a:lstStyle/>
          <a:p>
            <a:r>
              <a:rPr lang="en-US" sz="2400" dirty="0"/>
              <a:t>Fully assembled glass-RPC module (2m x 2m) (TIFR)</a:t>
            </a:r>
          </a:p>
        </p:txBody>
      </p:sp>
      <p:pic>
        <p:nvPicPr>
          <p:cNvPr id="6" name="Picture 5">
            <a:extLst>
              <a:ext uri="{FF2B5EF4-FFF2-40B4-BE49-F238E27FC236}">
                <a16:creationId xmlns:a16="http://schemas.microsoft.com/office/drawing/2014/main" id="{D216974E-6B98-EC41-BDDD-D13154A58B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29363" y="3980877"/>
            <a:ext cx="3862637" cy="2279827"/>
          </a:xfrm>
          <a:prstGeom prst="rect">
            <a:avLst/>
          </a:prstGeom>
        </p:spPr>
      </p:pic>
      <p:pic>
        <p:nvPicPr>
          <p:cNvPr id="7" name="Picture 6">
            <a:extLst>
              <a:ext uri="{FF2B5EF4-FFF2-40B4-BE49-F238E27FC236}">
                <a16:creationId xmlns:a16="http://schemas.microsoft.com/office/drawing/2014/main" id="{1D7F88B8-B1F0-7F44-9530-512F8207D0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31157" y="3980877"/>
            <a:ext cx="3862637" cy="2279827"/>
          </a:xfrm>
          <a:prstGeom prst="rect">
            <a:avLst/>
          </a:prstGeom>
        </p:spPr>
      </p:pic>
    </p:spTree>
    <p:extLst>
      <p:ext uri="{BB962C8B-B14F-4D97-AF65-F5344CB8AC3E}">
        <p14:creationId xmlns:p14="http://schemas.microsoft.com/office/powerpoint/2010/main" val="28376513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CustomShape 1"/>
          <p:cNvSpPr/>
          <p:nvPr/>
        </p:nvSpPr>
        <p:spPr>
          <a:xfrm>
            <a:off x="696832" y="43539"/>
            <a:ext cx="10883788" cy="56905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IN" sz="3628" b="1" spc="-1" dirty="0">
                <a:solidFill>
                  <a:srgbClr val="800080"/>
                </a:solidFill>
                <a:latin typeface="Arial"/>
              </a:rPr>
              <a:t>Oil-free large-size </a:t>
            </a:r>
            <a:r>
              <a:rPr lang="en-IN" sz="3628" b="1" spc="-1" dirty="0" err="1">
                <a:solidFill>
                  <a:srgbClr val="800080"/>
                </a:solidFill>
                <a:latin typeface="Arial"/>
              </a:rPr>
              <a:t>bakelite</a:t>
            </a:r>
            <a:r>
              <a:rPr lang="en-IN" sz="3628" b="1" spc="-1" dirty="0">
                <a:solidFill>
                  <a:srgbClr val="800080"/>
                </a:solidFill>
                <a:latin typeface="Arial"/>
              </a:rPr>
              <a:t> RPC (VECC)</a:t>
            </a:r>
            <a:endParaRPr lang="en-IN" sz="3628" spc="-1" dirty="0">
              <a:latin typeface="Arial"/>
            </a:endParaRPr>
          </a:p>
        </p:txBody>
      </p:sp>
      <p:pic>
        <p:nvPicPr>
          <p:cNvPr id="160" name="Picture 159"/>
          <p:cNvPicPr/>
          <p:nvPr/>
        </p:nvPicPr>
        <p:blipFill>
          <a:blip r:embed="rId2"/>
          <a:stretch/>
        </p:blipFill>
        <p:spPr>
          <a:xfrm>
            <a:off x="0" y="930372"/>
            <a:ext cx="5214622" cy="5252501"/>
          </a:xfrm>
          <a:prstGeom prst="rect">
            <a:avLst/>
          </a:prstGeom>
          <a:ln>
            <a:noFill/>
          </a:ln>
        </p:spPr>
      </p:pic>
      <p:sp>
        <p:nvSpPr>
          <p:cNvPr id="161" name="CustomShape 2"/>
          <p:cNvSpPr/>
          <p:nvPr/>
        </p:nvSpPr>
        <p:spPr>
          <a:xfrm>
            <a:off x="5529940" y="927478"/>
            <a:ext cx="6574769" cy="1124604"/>
          </a:xfrm>
          <a:prstGeom prst="rect">
            <a:avLst/>
          </a:prstGeom>
          <a:noFill/>
          <a:ln>
            <a:solidFill>
              <a:schemeClr val="accent1"/>
            </a:solidFill>
          </a:ln>
        </p:spPr>
        <p:style>
          <a:lnRef idx="0">
            <a:scrgbClr r="0" g="0" b="0"/>
          </a:lnRef>
          <a:fillRef idx="0">
            <a:scrgbClr r="0" g="0" b="0"/>
          </a:fillRef>
          <a:effectRef idx="0">
            <a:scrgbClr r="0" g="0" b="0"/>
          </a:effectRef>
          <a:fontRef idx="minor"/>
        </p:style>
        <p:txBody>
          <a:bodyPr lIns="108847" tIns="54423" rIns="108847" bIns="54423"/>
          <a:lstStyle/>
          <a:p>
            <a:pPr>
              <a:lnSpc>
                <a:spcPct val="100000"/>
              </a:lnSpc>
            </a:pPr>
            <a:r>
              <a:rPr lang="en-IN" b="1" spc="-1" dirty="0">
                <a:solidFill>
                  <a:srgbClr val="FF0000"/>
                </a:solidFill>
                <a:latin typeface="Arial"/>
              </a:rPr>
              <a:t>Gas gap specifications:-</a:t>
            </a:r>
            <a:endParaRPr lang="en-IN" spc="-1" dirty="0">
              <a:latin typeface="Arial"/>
            </a:endParaRPr>
          </a:p>
          <a:p>
            <a:pPr>
              <a:lnSpc>
                <a:spcPct val="100000"/>
              </a:lnSpc>
            </a:pPr>
            <a:endParaRPr lang="en-IN" spc="-1" dirty="0">
              <a:latin typeface="Arial"/>
            </a:endParaRPr>
          </a:p>
          <a:p>
            <a:pPr marL="261230" indent="-260795">
              <a:buSzPct val="45000"/>
              <a:buFont typeface="Wingdings" charset="2"/>
              <a:buChar char=""/>
            </a:pPr>
            <a:r>
              <a:rPr lang="en-IN" sz="1200" b="1" spc="-1" dirty="0">
                <a:solidFill>
                  <a:srgbClr val="0000FF"/>
                </a:solidFill>
                <a:latin typeface="Arial"/>
              </a:rPr>
              <a:t> Dimension – 245 cm X 125 cm X 0.2 cm.</a:t>
            </a:r>
            <a:endParaRPr lang="en-IN" sz="1200" spc="-1" dirty="0">
              <a:latin typeface="Arial"/>
            </a:endParaRPr>
          </a:p>
          <a:p>
            <a:pPr marL="261230" indent="-260795">
              <a:buSzPct val="45000"/>
              <a:buFont typeface="Wingdings" charset="2"/>
              <a:buChar char=""/>
            </a:pPr>
            <a:r>
              <a:rPr lang="en-IN" b="1" spc="-1" dirty="0">
                <a:solidFill>
                  <a:srgbClr val="0000FF"/>
                </a:solidFill>
                <a:latin typeface="Arial"/>
              </a:rPr>
              <a:t>4 gas inputs</a:t>
            </a:r>
            <a:endParaRPr lang="en-IN" spc="-1" dirty="0">
              <a:latin typeface="Arial"/>
            </a:endParaRPr>
          </a:p>
          <a:p>
            <a:pPr marL="261230" indent="-260795">
              <a:buSzPct val="45000"/>
              <a:buFont typeface="Wingdings" charset="2"/>
              <a:buChar char=""/>
            </a:pPr>
            <a:r>
              <a:rPr lang="en-IN" b="1" spc="-1" dirty="0">
                <a:solidFill>
                  <a:srgbClr val="0000FF"/>
                </a:solidFill>
                <a:latin typeface="Arial"/>
              </a:rPr>
              <a:t>4 gas outputs</a:t>
            </a:r>
            <a:endParaRPr lang="en-IN" spc="-1" dirty="0">
              <a:latin typeface="Arial"/>
            </a:endParaRPr>
          </a:p>
          <a:p>
            <a:pPr>
              <a:lnSpc>
                <a:spcPct val="100000"/>
              </a:lnSpc>
            </a:pPr>
            <a:endParaRPr lang="en-IN" sz="2661" spc="-1" dirty="0">
              <a:latin typeface="Arial"/>
            </a:endParaRPr>
          </a:p>
        </p:txBody>
      </p:sp>
      <p:pic>
        <p:nvPicPr>
          <p:cNvPr id="6" name="Picture 5">
            <a:extLst>
              <a:ext uri="{FF2B5EF4-FFF2-40B4-BE49-F238E27FC236}">
                <a16:creationId xmlns:a16="http://schemas.microsoft.com/office/drawing/2014/main" id="{30046BA4-9149-114F-9183-F25F81AA4363}"/>
              </a:ext>
            </a:extLst>
          </p:cNvPr>
          <p:cNvPicPr/>
          <p:nvPr/>
        </p:nvPicPr>
        <p:blipFill>
          <a:blip r:embed="rId3"/>
          <a:stretch/>
        </p:blipFill>
        <p:spPr>
          <a:xfrm>
            <a:off x="5356060" y="4281501"/>
            <a:ext cx="5263920" cy="2532960"/>
          </a:xfrm>
          <a:prstGeom prst="rect">
            <a:avLst/>
          </a:prstGeom>
          <a:ln>
            <a:noFill/>
          </a:ln>
        </p:spPr>
      </p:pic>
      <p:pic>
        <p:nvPicPr>
          <p:cNvPr id="7" name="Picture 6">
            <a:extLst>
              <a:ext uri="{FF2B5EF4-FFF2-40B4-BE49-F238E27FC236}">
                <a16:creationId xmlns:a16="http://schemas.microsoft.com/office/drawing/2014/main" id="{C9B578D7-E79E-5147-A28E-6D08A972D6B2}"/>
              </a:ext>
            </a:extLst>
          </p:cNvPr>
          <p:cNvPicPr/>
          <p:nvPr/>
        </p:nvPicPr>
        <p:blipFill>
          <a:blip r:embed="rId4"/>
          <a:stretch/>
        </p:blipFill>
        <p:spPr>
          <a:xfrm>
            <a:off x="5529940" y="2052082"/>
            <a:ext cx="4916160" cy="229284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2" descr="\\winfilesvf\CBM$Root\cbminfra\cbm-drawings\Cave\CBM-Infra\Bilder&amp;step\Cave 27.06.2013\SIS100AR_1.jpg">
            <a:extLst>
              <a:ext uri="{FF2B5EF4-FFF2-40B4-BE49-F238E27FC236}">
                <a16:creationId xmlns:a16="http://schemas.microsoft.com/office/drawing/2014/main" id="{60F73159-D7A9-044E-A291-33E3C0A6DE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33344" t="11269" r="17578" b="25600"/>
          <a:stretch>
            <a:fillRect/>
          </a:stretch>
        </p:blipFill>
        <p:spPr bwMode="auto">
          <a:xfrm>
            <a:off x="-1350168"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1" name="Text Box 5">
            <a:extLst>
              <a:ext uri="{FF2B5EF4-FFF2-40B4-BE49-F238E27FC236}">
                <a16:creationId xmlns:a16="http://schemas.microsoft.com/office/drawing/2014/main" id="{8A1E59E6-34A0-D545-B12B-9B494C87918B}"/>
              </a:ext>
            </a:extLst>
          </p:cNvPr>
          <p:cNvSpPr txBox="1">
            <a:spLocks noChangeArrowheads="1"/>
          </p:cNvSpPr>
          <p:nvPr/>
        </p:nvSpPr>
        <p:spPr bwMode="auto">
          <a:xfrm>
            <a:off x="1847850" y="188913"/>
            <a:ext cx="1841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9pPr>
          </a:lstStyle>
          <a:p>
            <a:pPr eaLnBrk="1" hangingPunct="1">
              <a:spcBef>
                <a:spcPct val="0"/>
              </a:spcBef>
              <a:buFontTx/>
              <a:buNone/>
            </a:pPr>
            <a:endParaRPr lang="en-US" altLang="en-US" sz="2800">
              <a:solidFill>
                <a:srgbClr val="000000"/>
              </a:solidFill>
              <a:latin typeface="Arial" panose="020B0604020202020204" pitchFamily="34" charset="0"/>
            </a:endParaRPr>
          </a:p>
        </p:txBody>
      </p:sp>
      <p:sp>
        <p:nvSpPr>
          <p:cNvPr id="53256" name="Line 11">
            <a:extLst>
              <a:ext uri="{FF2B5EF4-FFF2-40B4-BE49-F238E27FC236}">
                <a16:creationId xmlns:a16="http://schemas.microsoft.com/office/drawing/2014/main" id="{FC713393-98B5-0340-82EC-2F036CF00D05}"/>
              </a:ext>
            </a:extLst>
          </p:cNvPr>
          <p:cNvSpPr>
            <a:spLocks noChangeShapeType="1"/>
          </p:cNvSpPr>
          <p:nvPr/>
        </p:nvSpPr>
        <p:spPr bwMode="auto">
          <a:xfrm>
            <a:off x="5667376" y="1317625"/>
            <a:ext cx="1731963" cy="128428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60" name="Line 18">
            <a:extLst>
              <a:ext uri="{FF2B5EF4-FFF2-40B4-BE49-F238E27FC236}">
                <a16:creationId xmlns:a16="http://schemas.microsoft.com/office/drawing/2014/main" id="{5B1A6E8D-0A84-0E47-9219-CAF0CB5F7884}"/>
              </a:ext>
            </a:extLst>
          </p:cNvPr>
          <p:cNvSpPr>
            <a:spLocks noChangeShapeType="1"/>
          </p:cNvSpPr>
          <p:nvPr/>
        </p:nvSpPr>
        <p:spPr bwMode="auto">
          <a:xfrm flipH="1" flipV="1">
            <a:off x="6170613" y="3659188"/>
            <a:ext cx="220662" cy="13081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62" name="Text Box 21">
            <a:extLst>
              <a:ext uri="{FF2B5EF4-FFF2-40B4-BE49-F238E27FC236}">
                <a16:creationId xmlns:a16="http://schemas.microsoft.com/office/drawing/2014/main" id="{1E5987E7-1FE3-964D-BC27-DC388645C603}"/>
              </a:ext>
            </a:extLst>
          </p:cNvPr>
          <p:cNvSpPr txBox="1">
            <a:spLocks noChangeArrowheads="1"/>
          </p:cNvSpPr>
          <p:nvPr/>
        </p:nvSpPr>
        <p:spPr bwMode="auto">
          <a:xfrm>
            <a:off x="4214813" y="4752090"/>
            <a:ext cx="2905125" cy="1016000"/>
          </a:xfrm>
          <a:prstGeom prst="rect">
            <a:avLst/>
          </a:prstGeom>
          <a:solidFill>
            <a:schemeClr val="bg1"/>
          </a:solidFill>
          <a:ln>
            <a:noFill/>
          </a:ln>
          <a:effectLst/>
        </p:spPr>
        <p:txBody>
          <a:bodyPr wrap="none">
            <a:spAutoFit/>
          </a:bodyPr>
          <a:lstStyle>
            <a:lvl1pPr>
              <a:spcBef>
                <a:spcPct val="20000"/>
              </a:spcBef>
              <a:buChar char="•"/>
              <a:defRPr sz="3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9pPr>
          </a:lstStyle>
          <a:p>
            <a:pPr eaLnBrk="1" hangingPunct="1">
              <a:spcBef>
                <a:spcPct val="0"/>
              </a:spcBef>
              <a:buFontTx/>
              <a:buNone/>
            </a:pPr>
            <a:r>
              <a:rPr lang="de-DE" altLang="en-US" sz="2000" dirty="0" err="1">
                <a:solidFill>
                  <a:srgbClr val="FF0000"/>
                </a:solidFill>
                <a:latin typeface="Arial" panose="020B0604020202020204" pitchFamily="34" charset="0"/>
              </a:rPr>
              <a:t>Muon</a:t>
            </a:r>
            <a:r>
              <a:rPr lang="de-DE" altLang="en-US" sz="2000" dirty="0">
                <a:solidFill>
                  <a:srgbClr val="FF0000"/>
                </a:solidFill>
                <a:latin typeface="Arial" panose="020B0604020202020204" pitchFamily="34" charset="0"/>
              </a:rPr>
              <a:t> </a:t>
            </a:r>
            <a:r>
              <a:rPr lang="de-DE" altLang="en-US" sz="2000" dirty="0" err="1">
                <a:solidFill>
                  <a:srgbClr val="FF0000"/>
                </a:solidFill>
                <a:latin typeface="Arial" panose="020B0604020202020204" pitchFamily="34" charset="0"/>
              </a:rPr>
              <a:t>Detection</a:t>
            </a:r>
            <a:r>
              <a:rPr lang="de-DE" altLang="en-US" sz="2000" dirty="0">
                <a:solidFill>
                  <a:srgbClr val="FF0000"/>
                </a:solidFill>
                <a:latin typeface="Arial" panose="020B0604020202020204" pitchFamily="34" charset="0"/>
              </a:rPr>
              <a:t> System</a:t>
            </a:r>
          </a:p>
          <a:p>
            <a:pPr eaLnBrk="1" hangingPunct="1">
              <a:spcBef>
                <a:spcPct val="0"/>
              </a:spcBef>
              <a:buFontTx/>
              <a:buNone/>
            </a:pPr>
            <a:r>
              <a:rPr lang="de-DE" altLang="en-US" sz="2000" dirty="0">
                <a:solidFill>
                  <a:srgbClr val="FF0000"/>
                </a:solidFill>
                <a:latin typeface="Arial" panose="020B0604020202020204" pitchFamily="34" charset="0"/>
              </a:rPr>
              <a:t>(</a:t>
            </a:r>
            <a:r>
              <a:rPr lang="de-DE" altLang="en-US" sz="2000" dirty="0" err="1">
                <a:solidFill>
                  <a:srgbClr val="FF0000"/>
                </a:solidFill>
                <a:latin typeface="Arial" panose="020B0604020202020204" pitchFamily="34" charset="0"/>
              </a:rPr>
              <a:t>parking</a:t>
            </a:r>
            <a:r>
              <a:rPr lang="de-DE" altLang="en-US" sz="2000" dirty="0">
                <a:solidFill>
                  <a:srgbClr val="FF0000"/>
                </a:solidFill>
                <a:latin typeface="Arial" panose="020B0604020202020204" pitchFamily="34" charset="0"/>
              </a:rPr>
              <a:t> </a:t>
            </a:r>
            <a:r>
              <a:rPr lang="de-DE" altLang="en-US" sz="2000" dirty="0" err="1">
                <a:solidFill>
                  <a:srgbClr val="FF0000"/>
                </a:solidFill>
                <a:latin typeface="Arial" panose="020B0604020202020204" pitchFamily="34" charset="0"/>
              </a:rPr>
              <a:t>position</a:t>
            </a:r>
            <a:r>
              <a:rPr lang="de-DE" altLang="en-US" sz="2000" dirty="0">
                <a:solidFill>
                  <a:srgbClr val="FF0000"/>
                </a:solidFill>
                <a:latin typeface="Arial" panose="020B0604020202020204" pitchFamily="34" charset="0"/>
              </a:rPr>
              <a:t>)</a:t>
            </a:r>
          </a:p>
          <a:p>
            <a:pPr eaLnBrk="1" hangingPunct="1">
              <a:spcBef>
                <a:spcPct val="0"/>
              </a:spcBef>
              <a:buFontTx/>
              <a:buNone/>
            </a:pPr>
            <a:endParaRPr lang="de-DE" altLang="en-US" sz="2000" dirty="0">
              <a:solidFill>
                <a:srgbClr val="FFFF00"/>
              </a:solidFill>
              <a:latin typeface="Arial" panose="020B0604020202020204" pitchFamily="34" charset="0"/>
            </a:endParaRPr>
          </a:p>
        </p:txBody>
      </p:sp>
      <p:sp>
        <p:nvSpPr>
          <p:cNvPr id="53264" name="Line 23">
            <a:extLst>
              <a:ext uri="{FF2B5EF4-FFF2-40B4-BE49-F238E27FC236}">
                <a16:creationId xmlns:a16="http://schemas.microsoft.com/office/drawing/2014/main" id="{DE3B80E0-FDA6-834A-A80E-B1619AEF130A}"/>
              </a:ext>
            </a:extLst>
          </p:cNvPr>
          <p:cNvSpPr>
            <a:spLocks noChangeShapeType="1"/>
          </p:cNvSpPr>
          <p:nvPr/>
        </p:nvSpPr>
        <p:spPr bwMode="auto">
          <a:xfrm flipV="1">
            <a:off x="9696450" y="3213100"/>
            <a:ext cx="503238" cy="1100138"/>
          </a:xfrm>
          <a:prstGeom prst="line">
            <a:avLst/>
          </a:prstGeom>
          <a:noFill/>
          <a:ln w="254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Rectangle 31">
            <a:extLst>
              <a:ext uri="{FF2B5EF4-FFF2-40B4-BE49-F238E27FC236}">
                <a16:creationId xmlns:a16="http://schemas.microsoft.com/office/drawing/2014/main" id="{6E610A1D-0DAA-1245-B2AD-DEA1865F2C92}"/>
              </a:ext>
            </a:extLst>
          </p:cNvPr>
          <p:cNvSpPr txBox="1">
            <a:spLocks noChangeArrowheads="1"/>
          </p:cNvSpPr>
          <p:nvPr/>
        </p:nvSpPr>
        <p:spPr bwMode="auto">
          <a:xfrm>
            <a:off x="1524000" y="0"/>
            <a:ext cx="9144000" cy="928688"/>
          </a:xfrm>
          <a:prstGeom prst="rect">
            <a:avLst/>
          </a:prstGeom>
          <a:solidFill>
            <a:schemeClr val="bg2">
              <a:lumMod val="20000"/>
              <a:lumOff val="80000"/>
            </a:schemeClr>
          </a:solidFill>
          <a:ln>
            <a:noFill/>
          </a:ln>
          <a:effectLst>
            <a:outerShdw blurRad="50800" dist="50800" dir="5400000" algn="ctr" rotWithShape="0">
              <a:schemeClr val="tx1"/>
            </a:outerShdw>
          </a:effectLst>
        </p:spPr>
        <p:txBody>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eaLnBrk="1" hangingPunct="1">
              <a:lnSpc>
                <a:spcPct val="150000"/>
              </a:lnSpc>
              <a:defRPr/>
            </a:pPr>
            <a:r>
              <a:rPr lang="de-DE" altLang="en-US" sz="3500" dirty="0">
                <a:solidFill>
                  <a:srgbClr val="FF0000"/>
                </a:solidFill>
                <a:effectLst>
                  <a:outerShdw blurRad="38100" dist="38100" dir="2700000" algn="tl">
                    <a:srgbClr val="C0C0C0"/>
                  </a:outerShdw>
                </a:effectLst>
                <a:latin typeface="Tahoma" panose="020B0604030504040204" pitchFamily="34" charset="0"/>
              </a:rPr>
              <a:t>The Compressed </a:t>
            </a:r>
            <a:r>
              <a:rPr lang="de-DE" altLang="en-US" sz="3500" dirty="0" err="1">
                <a:solidFill>
                  <a:srgbClr val="FF0000"/>
                </a:solidFill>
                <a:effectLst>
                  <a:outerShdw blurRad="38100" dist="38100" dir="2700000" algn="tl">
                    <a:srgbClr val="C0C0C0"/>
                  </a:outerShdw>
                </a:effectLst>
                <a:latin typeface="Tahoma" panose="020B0604030504040204" pitchFamily="34" charset="0"/>
              </a:rPr>
              <a:t>Baryonic</a:t>
            </a:r>
            <a:r>
              <a:rPr lang="de-DE" altLang="en-US" sz="3500" dirty="0">
                <a:solidFill>
                  <a:srgbClr val="FF0000"/>
                </a:solidFill>
                <a:effectLst>
                  <a:outerShdw blurRad="38100" dist="38100" dir="2700000" algn="tl">
                    <a:srgbClr val="C0C0C0"/>
                  </a:outerShdw>
                </a:effectLst>
                <a:latin typeface="Tahoma" panose="020B0604030504040204" pitchFamily="34" charset="0"/>
              </a:rPr>
              <a:t> Matter Experiment</a:t>
            </a:r>
          </a:p>
        </p:txBody>
      </p:sp>
      <p:sp>
        <p:nvSpPr>
          <p:cNvPr id="53272" name="Slide Number Placeholder 5">
            <a:extLst>
              <a:ext uri="{FF2B5EF4-FFF2-40B4-BE49-F238E27FC236}">
                <a16:creationId xmlns:a16="http://schemas.microsoft.com/office/drawing/2014/main" id="{758D5698-4508-4546-B33E-0AB3A6DF8DB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Times New Roman" panose="02020603050405020304" pitchFamily="18"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Arial" panose="020B0604020202020204" pitchFamily="34" charset="0"/>
                <a:cs typeface="Arial" panose="020B0604020202020204" pitchFamily="34" charset="0"/>
              </a:defRPr>
            </a:lvl9pPr>
          </a:lstStyle>
          <a:p>
            <a:pPr>
              <a:spcBef>
                <a:spcPct val="0"/>
              </a:spcBef>
              <a:buFontTx/>
              <a:buNone/>
            </a:pPr>
            <a:fld id="{CCFDBEFF-CFDC-EB41-9154-C23C219D276C}" type="slidenum">
              <a:rPr lang="de-DE" altLang="en-US" sz="1400"/>
              <a:pPr>
                <a:spcBef>
                  <a:spcPct val="0"/>
                </a:spcBef>
                <a:buFontTx/>
                <a:buNone/>
              </a:pPr>
              <a:t>26</a:t>
            </a:fld>
            <a:endParaRPr lang="de-DE" altLang="en-US" sz="1400" dirty="0"/>
          </a:p>
        </p:txBody>
      </p:sp>
      <p:pic>
        <p:nvPicPr>
          <p:cNvPr id="26" name="Picture 6" descr="standardMuCh">
            <a:extLst>
              <a:ext uri="{FF2B5EF4-FFF2-40B4-BE49-F238E27FC236}">
                <a16:creationId xmlns:a16="http://schemas.microsoft.com/office/drawing/2014/main" id="{86874690-95C5-F647-B344-8D213ACCFFE5}"/>
              </a:ext>
            </a:extLst>
          </p:cNvPr>
          <p:cNvPicPr>
            <a:picLocks noChangeAspect="1" noChangeArrowheads="1"/>
          </p:cNvPicPr>
          <p:nvPr/>
        </p:nvPicPr>
        <p:blipFill>
          <a:blip r:embed="rId4">
            <a:clrChange>
              <a:clrFrom>
                <a:srgbClr val="FEFFFC"/>
              </a:clrFrom>
              <a:clrTo>
                <a:srgbClr val="FEFFFC">
                  <a:alpha val="0"/>
                </a:srgbClr>
              </a:clrTo>
            </a:clrChange>
            <a:extLst>
              <a:ext uri="{28A0092B-C50C-407E-A947-70E740481C1C}">
                <a14:useLocalDpi xmlns:a14="http://schemas.microsoft.com/office/drawing/2010/main" val="0"/>
              </a:ext>
            </a:extLst>
          </a:blip>
          <a:srcRect/>
          <a:stretch>
            <a:fillRect/>
          </a:stretch>
        </p:blipFill>
        <p:spPr bwMode="auto">
          <a:xfrm>
            <a:off x="7917056" y="928688"/>
            <a:ext cx="3279521" cy="3216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E6E3B282-D499-4E41-9880-100285F3F859}"/>
              </a:ext>
            </a:extLst>
          </p:cNvPr>
          <p:cNvSpPr txBox="1"/>
          <p:nvPr/>
        </p:nvSpPr>
        <p:spPr>
          <a:xfrm>
            <a:off x="7917056" y="4313238"/>
            <a:ext cx="4583306" cy="1169551"/>
          </a:xfrm>
          <a:prstGeom prst="rect">
            <a:avLst/>
          </a:prstGeom>
          <a:solidFill>
            <a:schemeClr val="bg2">
              <a:lumMod val="20000"/>
              <a:lumOff val="80000"/>
            </a:schemeClr>
          </a:solidFill>
        </p:spPr>
        <p:txBody>
          <a:bodyPr wrap="none" rtlCol="0">
            <a:spAutoFit/>
          </a:bodyPr>
          <a:lstStyle/>
          <a:p>
            <a:pPr marL="285750" indent="-285750">
              <a:buFont typeface="Arial" panose="020B0604020202020204" pitchFamily="34" charset="0"/>
              <a:buChar char="•"/>
            </a:pPr>
            <a:r>
              <a:rPr lang="en-US" dirty="0"/>
              <a:t>1</a:t>
            </a:r>
            <a:r>
              <a:rPr lang="en-US" baseline="30000" dirty="0"/>
              <a:t>st</a:t>
            </a:r>
            <a:r>
              <a:rPr lang="en-US" dirty="0"/>
              <a:t> two stations: GEM, </a:t>
            </a:r>
            <a:r>
              <a:rPr lang="en-US" dirty="0" err="1"/>
              <a:t>upto</a:t>
            </a:r>
            <a:r>
              <a:rPr lang="en-US" dirty="0"/>
              <a:t> 400 </a:t>
            </a:r>
            <a:r>
              <a:rPr lang="en-US" dirty="0" err="1"/>
              <a:t>KHz</a:t>
            </a:r>
            <a:r>
              <a:rPr lang="en-US" dirty="0"/>
              <a:t>/cm^2 (SIS100)</a:t>
            </a:r>
          </a:p>
          <a:p>
            <a:pPr marL="285750" indent="-285750">
              <a:buFont typeface="Arial" panose="020B0604020202020204" pitchFamily="34" charset="0"/>
              <a:buChar char="•"/>
            </a:pPr>
            <a:r>
              <a:rPr lang="en-US" dirty="0"/>
              <a:t>3</a:t>
            </a:r>
            <a:r>
              <a:rPr lang="en-US" baseline="30000" dirty="0"/>
              <a:t>rd</a:t>
            </a:r>
            <a:r>
              <a:rPr lang="en-US" dirty="0"/>
              <a:t>, 4</a:t>
            </a:r>
            <a:r>
              <a:rPr lang="en-US" baseline="30000" dirty="0"/>
              <a:t>th</a:t>
            </a:r>
            <a:r>
              <a:rPr lang="en-US" dirty="0"/>
              <a:t> </a:t>
            </a:r>
            <a:r>
              <a:rPr lang="en-US" dirty="0" err="1"/>
              <a:t>statios</a:t>
            </a:r>
            <a:r>
              <a:rPr lang="en-US" dirty="0"/>
              <a:t>: RPC, </a:t>
            </a:r>
            <a:r>
              <a:rPr lang="en-US" dirty="0" err="1"/>
              <a:t>upto</a:t>
            </a:r>
            <a:r>
              <a:rPr lang="en-US" dirty="0"/>
              <a:t> 30 </a:t>
            </a:r>
            <a:r>
              <a:rPr lang="en-US" dirty="0" err="1"/>
              <a:t>KHz</a:t>
            </a:r>
            <a:r>
              <a:rPr lang="en-US" dirty="0"/>
              <a:t>/cm^2 (SIS100)</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10 MHz interaction rate</a:t>
            </a:r>
          </a:p>
          <a:p>
            <a:pPr marL="285750" indent="-285750">
              <a:buFont typeface="Arial" panose="020B0604020202020204" pitchFamily="34" charset="0"/>
              <a:buChar char="•"/>
            </a:pPr>
            <a:r>
              <a:rPr lang="en-US" dirty="0"/>
              <a:t>STSXYTER readout</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CustomShape 1"/>
          <p:cNvSpPr/>
          <p:nvPr/>
        </p:nvSpPr>
        <p:spPr>
          <a:xfrm>
            <a:off x="6184441" y="1896543"/>
            <a:ext cx="5508073" cy="3436069"/>
          </a:xfrm>
          <a:prstGeom prst="rect">
            <a:avLst/>
          </a:prstGeom>
          <a:solidFill>
            <a:srgbClr val="C2E0AE"/>
          </a:solidFill>
          <a:ln>
            <a:noFill/>
          </a:ln>
        </p:spPr>
        <p:style>
          <a:lnRef idx="0">
            <a:scrgbClr r="0" g="0" b="0"/>
          </a:lnRef>
          <a:fillRef idx="0">
            <a:scrgbClr r="0" g="0" b="0"/>
          </a:fillRef>
          <a:effectRef idx="0">
            <a:scrgbClr r="0" g="0" b="0"/>
          </a:effectRef>
          <a:fontRef idx="minor"/>
        </p:style>
        <p:txBody>
          <a:bodyPr lIns="108847" tIns="54423" rIns="108847" bIns="54423"/>
          <a:lstStyle/>
          <a:p>
            <a:pPr marL="261230" indent="-252523">
              <a:buSzPct val="45000"/>
              <a:buFont typeface="Wingdings" charset="2"/>
              <a:buChar char=""/>
            </a:pPr>
            <a:r>
              <a:rPr lang="en-IN" sz="2177" spc="-1" dirty="0">
                <a:latin typeface="Arial"/>
                <a:ea typeface="DejaVu Sans"/>
              </a:rPr>
              <a:t>Bulk resistivity of the electrodes of the </a:t>
            </a:r>
            <a:endParaRPr lang="en-IN" sz="2177" spc="-1" dirty="0">
              <a:latin typeface="Arial"/>
            </a:endParaRPr>
          </a:p>
          <a:p>
            <a:pPr marL="5660"/>
            <a:r>
              <a:rPr lang="en-IN" sz="2177" spc="-1" dirty="0">
                <a:latin typeface="Arial"/>
                <a:ea typeface="DejaVu Sans"/>
              </a:rPr>
              <a:t> RPC is ~( </a:t>
            </a:r>
            <a:r>
              <a:rPr lang="en-IN" sz="2177" b="1" spc="-1" dirty="0">
                <a:latin typeface="Arial"/>
                <a:ea typeface="DejaVu Sans"/>
              </a:rPr>
              <a:t>3 x 10</a:t>
            </a:r>
            <a:r>
              <a:rPr lang="en-IN" sz="2177" b="1" spc="-1" baseline="33000" dirty="0">
                <a:latin typeface="Arial"/>
                <a:ea typeface="DejaVu Sans"/>
              </a:rPr>
              <a:t>9</a:t>
            </a:r>
            <a:r>
              <a:rPr lang="en-IN" sz="2177" b="1" spc="-1" dirty="0">
                <a:latin typeface="Arial"/>
                <a:ea typeface="DejaVu Sans"/>
              </a:rPr>
              <a:t> – 1 x 10</a:t>
            </a:r>
            <a:r>
              <a:rPr lang="en-IN" sz="2177" b="1" spc="-1" baseline="33000" dirty="0">
                <a:latin typeface="Arial"/>
                <a:ea typeface="DejaVu Sans"/>
              </a:rPr>
              <a:t>10</a:t>
            </a:r>
            <a:r>
              <a:rPr lang="en-IN" sz="2177" spc="-1" dirty="0">
                <a:latin typeface="Arial"/>
                <a:ea typeface="DejaVu Sans"/>
              </a:rPr>
              <a:t> )</a:t>
            </a:r>
            <a:r>
              <a:rPr lang="en-IN" sz="2177" spc="-1" dirty="0" err="1">
                <a:latin typeface="Arial"/>
                <a:ea typeface="Arial"/>
              </a:rPr>
              <a:t>Ω</a:t>
            </a:r>
            <a:r>
              <a:rPr lang="en-IN" sz="2177" spc="-1" dirty="0">
                <a:latin typeface="Arial"/>
                <a:ea typeface="Arial"/>
              </a:rPr>
              <a:t>*cm</a:t>
            </a:r>
            <a:endParaRPr lang="en-IN" sz="2177" spc="-1" dirty="0">
              <a:latin typeface="Arial"/>
            </a:endParaRPr>
          </a:p>
          <a:p>
            <a:pPr marL="5660"/>
            <a:endParaRPr lang="en-IN" sz="2177" spc="-1" dirty="0">
              <a:latin typeface="Arial"/>
            </a:endParaRPr>
          </a:p>
          <a:p>
            <a:pPr marL="261230" indent="-252523">
              <a:buSzPct val="45000"/>
              <a:buFont typeface="Wingdings" charset="2"/>
              <a:buChar char=""/>
            </a:pPr>
            <a:r>
              <a:rPr lang="en-IN" sz="2177" spc="-1" dirty="0">
                <a:latin typeface="Arial"/>
                <a:ea typeface="DejaVu Sans"/>
              </a:rPr>
              <a:t>Each electrode thickness is </a:t>
            </a:r>
            <a:r>
              <a:rPr lang="en-IN" sz="2177" b="1" spc="-1" dirty="0">
                <a:latin typeface="Arial"/>
                <a:ea typeface="DejaVu Sans"/>
              </a:rPr>
              <a:t>1.2</a:t>
            </a:r>
            <a:r>
              <a:rPr lang="en-IN" sz="2177" spc="-1" dirty="0">
                <a:latin typeface="Arial"/>
                <a:ea typeface="DejaVu Sans"/>
              </a:rPr>
              <a:t> mm </a:t>
            </a:r>
            <a:endParaRPr lang="en-IN" sz="2177" spc="-1" dirty="0">
              <a:latin typeface="Arial"/>
            </a:endParaRPr>
          </a:p>
          <a:p>
            <a:pPr marL="261230" indent="-252523">
              <a:buSzPct val="45000"/>
              <a:buFont typeface="Wingdings" charset="2"/>
              <a:buChar char=""/>
            </a:pPr>
            <a:r>
              <a:rPr lang="en-IN" sz="2177" spc="-1" dirty="0">
                <a:latin typeface="Arial"/>
                <a:ea typeface="DejaVu Sans"/>
              </a:rPr>
              <a:t>(</a:t>
            </a:r>
            <a:r>
              <a:rPr lang="en-IN" sz="2177" b="1" spc="-1" dirty="0">
                <a:solidFill>
                  <a:srgbClr val="ED1C24"/>
                </a:solidFill>
                <a:latin typeface="Arial"/>
                <a:ea typeface="DejaVu Sans"/>
              </a:rPr>
              <a:t>down</a:t>
            </a:r>
            <a:r>
              <a:rPr lang="en-IN" sz="2177" spc="-1" dirty="0">
                <a:latin typeface="Arial"/>
                <a:ea typeface="DejaVu Sans"/>
              </a:rPr>
              <a:t> by a factor of </a:t>
            </a:r>
            <a:r>
              <a:rPr lang="en-IN" sz="2177" b="1" spc="-1" dirty="0">
                <a:solidFill>
                  <a:srgbClr val="ED1C24"/>
                </a:solidFill>
                <a:latin typeface="Arial"/>
                <a:ea typeface="DejaVu Sans"/>
              </a:rPr>
              <a:t>1.7</a:t>
            </a:r>
            <a:r>
              <a:rPr lang="en-IN" sz="2177" spc="-1" dirty="0">
                <a:latin typeface="Arial"/>
                <a:ea typeface="DejaVu Sans"/>
              </a:rPr>
              <a:t>).</a:t>
            </a:r>
            <a:endParaRPr lang="en-IN" sz="2177" spc="-1" dirty="0">
              <a:latin typeface="Arial"/>
            </a:endParaRPr>
          </a:p>
          <a:p>
            <a:pPr>
              <a:lnSpc>
                <a:spcPct val="100000"/>
              </a:lnSpc>
            </a:pPr>
            <a:endParaRPr lang="en-IN" sz="2177" spc="-1" dirty="0">
              <a:latin typeface="Arial"/>
            </a:endParaRPr>
          </a:p>
          <a:p>
            <a:pPr marL="261230" indent="-252523">
              <a:buSzPct val="45000"/>
              <a:buFont typeface="Wingdings" charset="2"/>
              <a:buChar char=""/>
            </a:pPr>
            <a:r>
              <a:rPr lang="en-IN" sz="2177" spc="-1" dirty="0">
                <a:latin typeface="Arial"/>
                <a:ea typeface="DejaVu Sans"/>
              </a:rPr>
              <a:t>Gas gap is  </a:t>
            </a:r>
            <a:r>
              <a:rPr lang="en-IN" sz="2177" b="1" spc="-1" dirty="0">
                <a:latin typeface="Arial"/>
                <a:ea typeface="DejaVu Sans"/>
              </a:rPr>
              <a:t>2.0</a:t>
            </a:r>
            <a:r>
              <a:rPr lang="en-IN" sz="2177" spc="-1" dirty="0">
                <a:latin typeface="Arial"/>
                <a:ea typeface="DejaVu Sans"/>
              </a:rPr>
              <a:t> mm (for one chamber) </a:t>
            </a:r>
            <a:endParaRPr lang="en-IN" sz="2177" spc="-1" dirty="0">
              <a:latin typeface="Arial"/>
            </a:endParaRPr>
          </a:p>
          <a:p>
            <a:pPr marL="5660"/>
            <a:r>
              <a:rPr lang="en-IN" sz="2177" spc="-1" dirty="0">
                <a:latin typeface="Arial"/>
                <a:ea typeface="DejaVu Sans"/>
              </a:rPr>
              <a:t>             </a:t>
            </a:r>
            <a:r>
              <a:rPr lang="en-IN" sz="2177" b="1" spc="-1" dirty="0">
                <a:latin typeface="Arial"/>
                <a:ea typeface="DejaVu Sans"/>
              </a:rPr>
              <a:t>1.0</a:t>
            </a:r>
            <a:r>
              <a:rPr lang="en-IN" sz="2177" spc="-1" dirty="0">
                <a:latin typeface="Arial"/>
                <a:ea typeface="DejaVu Sans"/>
              </a:rPr>
              <a:t> mm (for another chamber).</a:t>
            </a:r>
            <a:endParaRPr lang="en-IN" sz="2177" spc="-1" dirty="0">
              <a:latin typeface="Arial"/>
            </a:endParaRPr>
          </a:p>
        </p:txBody>
      </p:sp>
      <p:pic>
        <p:nvPicPr>
          <p:cNvPr id="196" name="Picture 4"/>
          <p:cNvPicPr/>
          <p:nvPr/>
        </p:nvPicPr>
        <p:blipFill>
          <a:blip r:embed="rId3"/>
          <a:srcRect l="-14929" t="24" r="19886" b="26279"/>
          <a:stretch/>
        </p:blipFill>
        <p:spPr>
          <a:xfrm>
            <a:off x="214" y="1502083"/>
            <a:ext cx="5817632" cy="3746499"/>
          </a:xfrm>
          <a:prstGeom prst="rect">
            <a:avLst/>
          </a:prstGeom>
          <a:ln>
            <a:noFill/>
          </a:ln>
        </p:spPr>
      </p:pic>
      <p:sp>
        <p:nvSpPr>
          <p:cNvPr id="197" name="CustomShape 2"/>
          <p:cNvSpPr/>
          <p:nvPr/>
        </p:nvSpPr>
        <p:spPr>
          <a:xfrm>
            <a:off x="1170336" y="324329"/>
            <a:ext cx="8587121" cy="566922"/>
          </a:xfrm>
          <a:prstGeom prst="rect">
            <a:avLst/>
          </a:prstGeom>
          <a:noFill/>
          <a:ln>
            <a:noFill/>
          </a:ln>
        </p:spPr>
        <p:style>
          <a:lnRef idx="0">
            <a:scrgbClr r="0" g="0" b="0"/>
          </a:lnRef>
          <a:fillRef idx="0">
            <a:scrgbClr r="0" g="0" b="0"/>
          </a:fillRef>
          <a:effectRef idx="0">
            <a:scrgbClr r="0" g="0" b="0"/>
          </a:effectRef>
          <a:fontRef idx="minor"/>
        </p:style>
        <p:txBody>
          <a:bodyPr wrap="none" lIns="108847" tIns="54423" rIns="108847" bIns="54423"/>
          <a:lstStyle/>
          <a:p>
            <a:pPr>
              <a:lnSpc>
                <a:spcPct val="100000"/>
              </a:lnSpc>
            </a:pPr>
            <a:r>
              <a:rPr lang="en-IN" sz="3870" u="sng" spc="-1" dirty="0">
                <a:solidFill>
                  <a:srgbClr val="FF0000"/>
                </a:solidFill>
                <a:latin typeface="Arial"/>
                <a:ea typeface="DejaVu Sans"/>
              </a:rPr>
              <a:t>Real size </a:t>
            </a:r>
            <a:r>
              <a:rPr lang="en-IN" sz="3870" u="sng" spc="-1" dirty="0" err="1">
                <a:solidFill>
                  <a:srgbClr val="FF0000"/>
                </a:solidFill>
                <a:latin typeface="Arial"/>
                <a:ea typeface="DejaVu Sans"/>
              </a:rPr>
              <a:t>bakelite</a:t>
            </a:r>
            <a:r>
              <a:rPr lang="en-IN" sz="3870" u="sng" spc="-1" dirty="0">
                <a:solidFill>
                  <a:srgbClr val="FF0000"/>
                </a:solidFill>
                <a:latin typeface="Arial"/>
                <a:ea typeface="DejaVu Sans"/>
              </a:rPr>
              <a:t>-RPC for CBM-</a:t>
            </a:r>
            <a:r>
              <a:rPr lang="en-IN" sz="3870" u="sng" spc="-1" dirty="0" err="1">
                <a:solidFill>
                  <a:srgbClr val="FF0000"/>
                </a:solidFill>
                <a:latin typeface="Arial"/>
                <a:ea typeface="DejaVu Sans"/>
              </a:rPr>
              <a:t>MuCh</a:t>
            </a:r>
            <a:endParaRPr lang="en-IN" sz="3870" spc="-1" dirty="0">
              <a:latin typeface="Arial"/>
            </a:endParaRPr>
          </a:p>
        </p:txBody>
      </p:sp>
      <p:sp>
        <p:nvSpPr>
          <p:cNvPr id="198" name="CustomShape 3"/>
          <p:cNvSpPr/>
          <p:nvPr/>
        </p:nvSpPr>
        <p:spPr>
          <a:xfrm>
            <a:off x="1017712" y="5422737"/>
            <a:ext cx="4799699" cy="357017"/>
          </a:xfrm>
          <a:prstGeom prst="rect">
            <a:avLst/>
          </a:prstGeom>
          <a:noFill/>
          <a:ln>
            <a:noFill/>
          </a:ln>
        </p:spPr>
        <p:style>
          <a:lnRef idx="0">
            <a:scrgbClr r="0" g="0" b="0"/>
          </a:lnRef>
          <a:fillRef idx="0">
            <a:scrgbClr r="0" g="0" b="0"/>
          </a:fillRef>
          <a:effectRef idx="0">
            <a:scrgbClr r="0" g="0" b="0"/>
          </a:effectRef>
          <a:fontRef idx="minor"/>
        </p:style>
        <p:txBody>
          <a:bodyPr lIns="108847" tIns="54423" rIns="108847" bIns="54423"/>
          <a:lstStyle/>
          <a:p>
            <a:pPr>
              <a:lnSpc>
                <a:spcPct val="100000"/>
              </a:lnSpc>
            </a:pPr>
            <a:r>
              <a:rPr lang="en-IN" sz="2419" spc="-1">
                <a:latin typeface="Arial"/>
                <a:ea typeface="DejaVu Sans"/>
              </a:rPr>
              <a:t>100.26 mm X 509.8 mm X 1179.21 mm</a:t>
            </a:r>
            <a:endParaRPr lang="en-IN" sz="2419" spc="-1">
              <a:latin typeface="Arial"/>
            </a:endParaRPr>
          </a:p>
        </p:txBody>
      </p:sp>
      <p:sp>
        <p:nvSpPr>
          <p:cNvPr id="200" name="CustomShape 5"/>
          <p:cNvSpPr/>
          <p:nvPr/>
        </p:nvSpPr>
        <p:spPr>
          <a:xfrm>
            <a:off x="11699045" y="6500318"/>
            <a:ext cx="369208" cy="329152"/>
          </a:xfrm>
          <a:prstGeom prst="rect">
            <a:avLst/>
          </a:prstGeom>
          <a:noFill/>
          <a:ln>
            <a:noFill/>
          </a:ln>
        </p:spPr>
        <p:style>
          <a:lnRef idx="0">
            <a:scrgbClr r="0" g="0" b="0"/>
          </a:lnRef>
          <a:fillRef idx="0">
            <a:scrgbClr r="0" g="0" b="0"/>
          </a:fillRef>
          <a:effectRef idx="0">
            <a:scrgbClr r="0" g="0" b="0"/>
          </a:effectRef>
          <a:fontRef idx="minor"/>
        </p:style>
        <p:txBody>
          <a:bodyPr wrap="none" lIns="108847" tIns="54423" rIns="108847" bIns="54423"/>
          <a:lstStyle/>
          <a:p>
            <a:pPr>
              <a:lnSpc>
                <a:spcPct val="100000"/>
              </a:lnSpc>
            </a:pPr>
            <a:r>
              <a:rPr lang="en-IN" sz="2177" spc="-1">
                <a:latin typeface="Arial"/>
                <a:ea typeface="DejaVu Sans"/>
              </a:rPr>
              <a:t>1</a:t>
            </a:r>
            <a:endParaRPr lang="en-IN" sz="2177" spc="-1">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1CBB650-2312-9A42-8BDE-7D2BD10698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6383" y="0"/>
            <a:ext cx="9639234" cy="6858000"/>
          </a:xfrm>
          <a:prstGeom prst="rect">
            <a:avLst/>
          </a:prstGeom>
        </p:spPr>
      </p:pic>
      <p:pic>
        <p:nvPicPr>
          <p:cNvPr id="4" name="Picture 3">
            <a:extLst>
              <a:ext uri="{FF2B5EF4-FFF2-40B4-BE49-F238E27FC236}">
                <a16:creationId xmlns:a16="http://schemas.microsoft.com/office/drawing/2014/main" id="{4C1FA71D-E489-794E-95BA-A0171DE84EB7}"/>
              </a:ext>
            </a:extLst>
          </p:cNvPr>
          <p:cNvPicPr>
            <a:picLocks noChangeAspect="1"/>
          </p:cNvPicPr>
          <p:nvPr/>
        </p:nvPicPr>
        <p:blipFill>
          <a:blip r:embed="rId3"/>
          <a:stretch>
            <a:fillRect/>
          </a:stretch>
        </p:blipFill>
        <p:spPr>
          <a:xfrm>
            <a:off x="6268977" y="780245"/>
            <a:ext cx="4978400" cy="2055551"/>
          </a:xfrm>
          <a:prstGeom prst="rect">
            <a:avLst/>
          </a:prstGeom>
        </p:spPr>
      </p:pic>
      <p:sp>
        <p:nvSpPr>
          <p:cNvPr id="5" name="TextBox 4">
            <a:extLst>
              <a:ext uri="{FF2B5EF4-FFF2-40B4-BE49-F238E27FC236}">
                <a16:creationId xmlns:a16="http://schemas.microsoft.com/office/drawing/2014/main" id="{C65046B2-F42C-6D45-86B4-EF29F5EB7453}"/>
              </a:ext>
            </a:extLst>
          </p:cNvPr>
          <p:cNvSpPr txBox="1"/>
          <p:nvPr/>
        </p:nvSpPr>
        <p:spPr>
          <a:xfrm>
            <a:off x="9142767" y="3354431"/>
            <a:ext cx="3049233" cy="738664"/>
          </a:xfrm>
          <a:prstGeom prst="rect">
            <a:avLst/>
          </a:prstGeom>
          <a:solidFill>
            <a:schemeClr val="bg2">
              <a:lumMod val="20000"/>
              <a:lumOff val="80000"/>
            </a:schemeClr>
          </a:solidFill>
        </p:spPr>
        <p:txBody>
          <a:bodyPr wrap="none" rtlCol="0">
            <a:spAutoFit/>
          </a:bodyPr>
          <a:lstStyle/>
          <a:p>
            <a:r>
              <a:rPr lang="en-US" dirty="0"/>
              <a:t>Tested at GIF++ and at SIS18 using</a:t>
            </a:r>
          </a:p>
          <a:p>
            <a:r>
              <a:rPr lang="en-US" dirty="0"/>
              <a:t>STS-</a:t>
            </a:r>
            <a:r>
              <a:rPr lang="en-US" dirty="0" err="1"/>
              <a:t>MuCh</a:t>
            </a:r>
            <a:r>
              <a:rPr lang="en-US" dirty="0"/>
              <a:t> XYTER board,</a:t>
            </a:r>
          </a:p>
          <a:p>
            <a:r>
              <a:rPr lang="en-US" dirty="0"/>
              <a:t>Tested </a:t>
            </a:r>
            <a:r>
              <a:rPr lang="en-US" dirty="0" err="1"/>
              <a:t>upto</a:t>
            </a:r>
            <a:r>
              <a:rPr lang="en-US" dirty="0"/>
              <a:t> 10 </a:t>
            </a:r>
            <a:r>
              <a:rPr lang="en-US" dirty="0" err="1"/>
              <a:t>KHz</a:t>
            </a:r>
            <a:r>
              <a:rPr lang="en-US" dirty="0"/>
              <a:t>/cm^2 at GIF++</a:t>
            </a:r>
          </a:p>
        </p:txBody>
      </p:sp>
    </p:spTree>
    <p:extLst>
      <p:ext uri="{BB962C8B-B14F-4D97-AF65-F5344CB8AC3E}">
        <p14:creationId xmlns:p14="http://schemas.microsoft.com/office/powerpoint/2010/main" val="21014328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pic>
        <p:nvPicPr>
          <p:cNvPr id="229" name="Google Shape;229;p27"/>
          <p:cNvPicPr preferRelativeResize="0"/>
          <p:nvPr/>
        </p:nvPicPr>
        <p:blipFill>
          <a:blip r:embed="rId3">
            <a:alphaModFix/>
          </a:blip>
          <a:stretch>
            <a:fillRect/>
          </a:stretch>
        </p:blipFill>
        <p:spPr>
          <a:xfrm>
            <a:off x="6100925" y="3160113"/>
            <a:ext cx="4513075" cy="3625249"/>
          </a:xfrm>
          <a:prstGeom prst="rect">
            <a:avLst/>
          </a:prstGeom>
          <a:noFill/>
          <a:ln>
            <a:noFill/>
          </a:ln>
        </p:spPr>
      </p:pic>
      <p:sp>
        <p:nvSpPr>
          <p:cNvPr id="230" name="Google Shape;230;p27"/>
          <p:cNvSpPr txBox="1"/>
          <p:nvPr/>
        </p:nvSpPr>
        <p:spPr>
          <a:xfrm>
            <a:off x="619016" y="33607"/>
            <a:ext cx="11812800" cy="9474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FF0000"/>
              </a:buClr>
              <a:buSzPts val="4000"/>
              <a:buFont typeface="Calibri"/>
              <a:buNone/>
            </a:pPr>
            <a:r>
              <a:rPr lang="en-US" sz="3200" b="1" dirty="0">
                <a:solidFill>
                  <a:srgbClr val="FF0000"/>
                </a:solidFill>
                <a:latin typeface="Calibri"/>
                <a:ea typeface="Calibri"/>
                <a:cs typeface="Calibri"/>
                <a:sym typeface="Calibri"/>
              </a:rPr>
              <a:t>Fabrication of the RPC prototype with linseed oil coating  (BI)</a:t>
            </a:r>
            <a:endParaRPr sz="1100" dirty="0"/>
          </a:p>
        </p:txBody>
      </p:sp>
      <p:pic>
        <p:nvPicPr>
          <p:cNvPr id="231" name="Google Shape;231;p27"/>
          <p:cNvPicPr preferRelativeResize="0"/>
          <p:nvPr/>
        </p:nvPicPr>
        <p:blipFill rotWithShape="1">
          <a:blip r:embed="rId4">
            <a:alphaModFix/>
          </a:blip>
          <a:srcRect l="1201" t="2912" r="7781"/>
          <a:stretch/>
        </p:blipFill>
        <p:spPr>
          <a:xfrm>
            <a:off x="35716" y="3121081"/>
            <a:ext cx="4636296" cy="3703312"/>
          </a:xfrm>
          <a:prstGeom prst="rect">
            <a:avLst/>
          </a:prstGeom>
          <a:noFill/>
          <a:ln>
            <a:noFill/>
          </a:ln>
        </p:spPr>
      </p:pic>
      <p:sp>
        <p:nvSpPr>
          <p:cNvPr id="232" name="Google Shape;232;p27"/>
          <p:cNvSpPr/>
          <p:nvPr/>
        </p:nvSpPr>
        <p:spPr>
          <a:xfrm>
            <a:off x="637276" y="5779828"/>
            <a:ext cx="1547100" cy="400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rgbClr val="000000"/>
                </a:solidFill>
                <a:latin typeface="Calibri"/>
                <a:ea typeface="Calibri"/>
                <a:cs typeface="Calibri"/>
                <a:sym typeface="Calibri"/>
              </a:rPr>
              <a:t>100% C</a:t>
            </a:r>
            <a:r>
              <a:rPr lang="en-US" sz="2000" b="1" baseline="-25000">
                <a:solidFill>
                  <a:srgbClr val="000000"/>
                </a:solidFill>
                <a:latin typeface="Calibri"/>
                <a:ea typeface="Calibri"/>
                <a:cs typeface="Calibri"/>
                <a:sym typeface="Calibri"/>
              </a:rPr>
              <a:t>2</a:t>
            </a:r>
            <a:r>
              <a:rPr lang="en-US" sz="2000" b="1">
                <a:solidFill>
                  <a:srgbClr val="000000"/>
                </a:solidFill>
                <a:latin typeface="Calibri"/>
                <a:ea typeface="Calibri"/>
                <a:cs typeface="Calibri"/>
                <a:sym typeface="Calibri"/>
              </a:rPr>
              <a:t>H</a:t>
            </a:r>
            <a:r>
              <a:rPr lang="en-US" sz="2000" b="1" baseline="-25000">
                <a:solidFill>
                  <a:srgbClr val="000000"/>
                </a:solidFill>
                <a:latin typeface="Calibri"/>
                <a:ea typeface="Calibri"/>
                <a:cs typeface="Calibri"/>
                <a:sym typeface="Calibri"/>
              </a:rPr>
              <a:t>2</a:t>
            </a:r>
            <a:r>
              <a:rPr lang="en-US" sz="2000" b="1">
                <a:solidFill>
                  <a:srgbClr val="000000"/>
                </a:solidFill>
                <a:latin typeface="Calibri"/>
                <a:ea typeface="Calibri"/>
                <a:cs typeface="Calibri"/>
                <a:sym typeface="Calibri"/>
              </a:rPr>
              <a:t>F</a:t>
            </a:r>
            <a:r>
              <a:rPr lang="en-US" sz="2000" b="1" baseline="-25000">
                <a:solidFill>
                  <a:srgbClr val="000000"/>
                </a:solidFill>
                <a:latin typeface="Calibri"/>
                <a:ea typeface="Calibri"/>
                <a:cs typeface="Calibri"/>
                <a:sym typeface="Calibri"/>
              </a:rPr>
              <a:t>4</a:t>
            </a:r>
            <a:r>
              <a:rPr lang="en-US" sz="2000" b="1">
                <a:solidFill>
                  <a:srgbClr val="000000"/>
                </a:solidFill>
                <a:latin typeface="Calibri"/>
                <a:ea typeface="Calibri"/>
                <a:cs typeface="Calibri"/>
                <a:sym typeface="Calibri"/>
              </a:rPr>
              <a:t> </a:t>
            </a:r>
            <a:endParaRPr sz="2000" b="1">
              <a:solidFill>
                <a:schemeClr val="dk1"/>
              </a:solidFill>
              <a:latin typeface="Calibri"/>
              <a:ea typeface="Calibri"/>
              <a:cs typeface="Calibri"/>
              <a:sym typeface="Calibri"/>
            </a:endParaRPr>
          </a:p>
        </p:txBody>
      </p:sp>
      <p:sp>
        <p:nvSpPr>
          <p:cNvPr id="233" name="Google Shape;233;p27"/>
          <p:cNvSpPr/>
          <p:nvPr/>
        </p:nvSpPr>
        <p:spPr>
          <a:xfrm>
            <a:off x="3211077" y="789084"/>
            <a:ext cx="2880000" cy="2268000"/>
          </a:xfrm>
          <a:prstGeom prst="roundRect">
            <a:avLst>
              <a:gd name="adj" fmla="val 16667"/>
            </a:avLst>
          </a:prstGeom>
          <a:blipFill rotWithShape="1">
            <a:blip r:embed="rId5">
              <a:alphaModFix/>
            </a:blip>
            <a:stretch>
              <a:fillRect l="-26999" t="-24998" r="-24999" b="-7999"/>
            </a:stretch>
          </a:blip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4" name="Google Shape;234;p27"/>
          <p:cNvSpPr/>
          <p:nvPr/>
        </p:nvSpPr>
        <p:spPr>
          <a:xfrm>
            <a:off x="6779016" y="5260709"/>
            <a:ext cx="2619600" cy="400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rgbClr val="000000"/>
                </a:solidFill>
                <a:latin typeface="Calibri"/>
                <a:ea typeface="Calibri"/>
                <a:cs typeface="Calibri"/>
                <a:sym typeface="Calibri"/>
              </a:rPr>
              <a:t>C</a:t>
            </a:r>
            <a:r>
              <a:rPr lang="en-US" sz="2000" b="1" baseline="-25000">
                <a:solidFill>
                  <a:srgbClr val="000000"/>
                </a:solidFill>
                <a:latin typeface="Calibri"/>
                <a:ea typeface="Calibri"/>
                <a:cs typeface="Calibri"/>
                <a:sym typeface="Calibri"/>
              </a:rPr>
              <a:t>2</a:t>
            </a:r>
            <a:r>
              <a:rPr lang="en-US" sz="2000" b="1">
                <a:solidFill>
                  <a:srgbClr val="000000"/>
                </a:solidFill>
                <a:latin typeface="Calibri"/>
                <a:ea typeface="Calibri"/>
                <a:cs typeface="Calibri"/>
                <a:sym typeface="Calibri"/>
              </a:rPr>
              <a:t>H</a:t>
            </a:r>
            <a:r>
              <a:rPr lang="en-US" sz="2000" b="1" baseline="-25000">
                <a:solidFill>
                  <a:srgbClr val="000000"/>
                </a:solidFill>
                <a:latin typeface="Calibri"/>
                <a:ea typeface="Calibri"/>
                <a:cs typeface="Calibri"/>
                <a:sym typeface="Calibri"/>
              </a:rPr>
              <a:t>2</a:t>
            </a:r>
            <a:r>
              <a:rPr lang="en-US" sz="2000" b="1">
                <a:solidFill>
                  <a:srgbClr val="000000"/>
                </a:solidFill>
                <a:latin typeface="Calibri"/>
                <a:ea typeface="Calibri"/>
                <a:cs typeface="Calibri"/>
                <a:sym typeface="Calibri"/>
              </a:rPr>
              <a:t>F</a:t>
            </a:r>
            <a:r>
              <a:rPr lang="en-US" sz="2000" b="1" baseline="-25000">
                <a:solidFill>
                  <a:srgbClr val="000000"/>
                </a:solidFill>
                <a:latin typeface="Calibri"/>
                <a:ea typeface="Calibri"/>
                <a:cs typeface="Calibri"/>
                <a:sym typeface="Calibri"/>
              </a:rPr>
              <a:t>4 </a:t>
            </a:r>
            <a:r>
              <a:rPr lang="en-US" sz="2000" b="1">
                <a:solidFill>
                  <a:srgbClr val="000000"/>
                </a:solidFill>
                <a:latin typeface="Calibri"/>
                <a:ea typeface="Calibri"/>
                <a:cs typeface="Calibri"/>
                <a:sym typeface="Calibri"/>
              </a:rPr>
              <a:t>/ i-C</a:t>
            </a:r>
            <a:r>
              <a:rPr lang="en-US" sz="2000" b="1" baseline="-25000">
                <a:solidFill>
                  <a:srgbClr val="000000"/>
                </a:solidFill>
                <a:latin typeface="Calibri"/>
                <a:ea typeface="Calibri"/>
                <a:cs typeface="Calibri"/>
                <a:sym typeface="Calibri"/>
              </a:rPr>
              <a:t>4</a:t>
            </a:r>
            <a:r>
              <a:rPr lang="en-US" sz="2000" b="1">
                <a:solidFill>
                  <a:srgbClr val="000000"/>
                </a:solidFill>
                <a:latin typeface="Calibri"/>
                <a:ea typeface="Calibri"/>
                <a:cs typeface="Calibri"/>
                <a:sym typeface="Calibri"/>
              </a:rPr>
              <a:t>H</a:t>
            </a:r>
            <a:r>
              <a:rPr lang="en-US" sz="2000" b="1" baseline="-25000">
                <a:solidFill>
                  <a:srgbClr val="000000"/>
                </a:solidFill>
                <a:latin typeface="Calibri"/>
                <a:ea typeface="Calibri"/>
                <a:cs typeface="Calibri"/>
                <a:sym typeface="Calibri"/>
              </a:rPr>
              <a:t>10 </a:t>
            </a:r>
            <a:r>
              <a:rPr lang="en-US" sz="2000" b="1">
                <a:solidFill>
                  <a:srgbClr val="000000"/>
                </a:solidFill>
                <a:latin typeface="Calibri"/>
                <a:ea typeface="Calibri"/>
                <a:cs typeface="Calibri"/>
                <a:sym typeface="Calibri"/>
              </a:rPr>
              <a:t>: 90/10 </a:t>
            </a:r>
            <a:endParaRPr sz="2000" b="1">
              <a:solidFill>
                <a:schemeClr val="dk1"/>
              </a:solidFill>
              <a:latin typeface="Calibri"/>
              <a:ea typeface="Calibri"/>
              <a:cs typeface="Calibri"/>
              <a:sym typeface="Calibri"/>
            </a:endParaRPr>
          </a:p>
        </p:txBody>
      </p:sp>
      <p:sp>
        <p:nvSpPr>
          <p:cNvPr id="235" name="Google Shape;235;p27"/>
          <p:cNvSpPr txBox="1"/>
          <p:nvPr/>
        </p:nvSpPr>
        <p:spPr>
          <a:xfrm>
            <a:off x="6100925" y="668038"/>
            <a:ext cx="6079200" cy="2447400"/>
          </a:xfrm>
          <a:prstGeom prst="rect">
            <a:avLst/>
          </a:prstGeom>
          <a:noFill/>
          <a:ln>
            <a:noFill/>
          </a:ln>
        </p:spPr>
        <p:txBody>
          <a:bodyPr spcFirstLastPara="1" wrap="square" lIns="91425" tIns="45700" rIns="91425" bIns="45700" anchor="t" anchorCtr="0">
            <a:spAutoFit/>
          </a:bodyPr>
          <a:lstStyle/>
          <a:p>
            <a:pPr marL="285840" marR="0" lvl="0" indent="-284760" algn="just" rtl="0">
              <a:spcBef>
                <a:spcPts val="0"/>
              </a:spcBef>
              <a:spcAft>
                <a:spcPts val="0"/>
              </a:spcAft>
              <a:buClr>
                <a:srgbClr val="000000"/>
              </a:buClr>
              <a:buSzPts val="1700"/>
              <a:buFont typeface="Arial"/>
              <a:buChar char="•"/>
            </a:pPr>
            <a:r>
              <a:rPr lang="en-US" sz="1700" b="1">
                <a:solidFill>
                  <a:srgbClr val="0070C0"/>
                </a:solidFill>
                <a:latin typeface="Calibri"/>
                <a:ea typeface="Calibri"/>
                <a:cs typeface="Calibri"/>
                <a:sym typeface="Calibri"/>
              </a:rPr>
              <a:t>Linseed oil smoothen the electrode surface, reduce the after-pulse / noise rate, reduces the surface UV sensitivity of the electrodes and protect it from the Hydrofluoric Acid (HF) vapor attack.</a:t>
            </a:r>
            <a:endParaRPr/>
          </a:p>
          <a:p>
            <a:pPr marL="285840" marR="0" lvl="0" indent="-284760" algn="just" rtl="0">
              <a:spcBef>
                <a:spcPts val="0"/>
              </a:spcBef>
              <a:spcAft>
                <a:spcPts val="0"/>
              </a:spcAft>
              <a:buClr>
                <a:srgbClr val="000000"/>
              </a:buClr>
              <a:buSzPts val="1700"/>
              <a:buFont typeface="Arial"/>
              <a:buChar char="•"/>
            </a:pPr>
            <a:r>
              <a:rPr lang="en-US" sz="1700" b="1">
                <a:solidFill>
                  <a:srgbClr val="0070C0"/>
                </a:solidFill>
                <a:latin typeface="Calibri"/>
                <a:ea typeface="Calibri"/>
                <a:cs typeface="Calibri"/>
                <a:sym typeface="Calibri"/>
              </a:rPr>
              <a:t>Uncured droplet of linseed oil can form stalagmite easily and also can form sort conducting paths through the gas gap.</a:t>
            </a:r>
            <a:endParaRPr/>
          </a:p>
          <a:p>
            <a:pPr marL="285840" marR="0" lvl="0" indent="-284760" algn="just" rtl="0">
              <a:spcBef>
                <a:spcPts val="0"/>
              </a:spcBef>
              <a:spcAft>
                <a:spcPts val="0"/>
              </a:spcAft>
              <a:buClr>
                <a:srgbClr val="000000"/>
              </a:buClr>
              <a:buSzPts val="1700"/>
              <a:buFont typeface="Arial"/>
              <a:buChar char="•"/>
            </a:pPr>
            <a:r>
              <a:rPr lang="en-US" sz="1700" b="1">
                <a:solidFill>
                  <a:srgbClr val="00B050"/>
                </a:solidFill>
                <a:latin typeface="Calibri"/>
                <a:ea typeface="Calibri"/>
                <a:cs typeface="Calibri"/>
                <a:sym typeface="Calibri"/>
              </a:rPr>
              <a:t>The advantage of this procedure is that after linseed oil coating it can be checked visually whether the curing is properly done, or any uncured droplet of linseed oil is present.</a:t>
            </a:r>
            <a:endParaRPr/>
          </a:p>
        </p:txBody>
      </p:sp>
      <p:sp>
        <p:nvSpPr>
          <p:cNvPr id="236" name="Google Shape;236;p27"/>
          <p:cNvSpPr/>
          <p:nvPr/>
        </p:nvSpPr>
        <p:spPr>
          <a:xfrm>
            <a:off x="4551216" y="3460223"/>
            <a:ext cx="1458600" cy="7719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None/>
            </a:pPr>
            <a:r>
              <a:rPr lang="en-US" sz="2200" b="1" strike="noStrike">
                <a:solidFill>
                  <a:srgbClr val="FF0000"/>
                </a:solidFill>
                <a:highlight>
                  <a:srgbClr val="FFFF00"/>
                </a:highlight>
                <a:latin typeface="Calibri"/>
                <a:ea typeface="Calibri"/>
                <a:cs typeface="Calibri"/>
                <a:sym typeface="Calibri"/>
              </a:rPr>
              <a:t>Efficiency </a:t>
            </a:r>
            <a:endParaRPr/>
          </a:p>
          <a:p>
            <a:pPr marL="0" marR="0" lvl="0" indent="0" algn="ctr" rtl="0">
              <a:lnSpc>
                <a:spcPct val="100000"/>
              </a:lnSpc>
              <a:spcBef>
                <a:spcPts val="0"/>
              </a:spcBef>
              <a:spcAft>
                <a:spcPts val="0"/>
              </a:spcAft>
              <a:buNone/>
            </a:pPr>
            <a:r>
              <a:rPr lang="en-US" sz="2200" b="1">
                <a:solidFill>
                  <a:srgbClr val="FF0000"/>
                </a:solidFill>
                <a:highlight>
                  <a:srgbClr val="FFFF00"/>
                </a:highlight>
                <a:latin typeface="Calibri"/>
                <a:ea typeface="Calibri"/>
                <a:cs typeface="Calibri"/>
                <a:sym typeface="Calibri"/>
              </a:rPr>
              <a:t>∼ 95</a:t>
            </a:r>
            <a:r>
              <a:rPr lang="en-US" sz="2200" b="1" strike="noStrike">
                <a:solidFill>
                  <a:srgbClr val="FF0000"/>
                </a:solidFill>
                <a:highlight>
                  <a:srgbClr val="FFFF00"/>
                </a:highlight>
                <a:latin typeface="Calibri"/>
                <a:ea typeface="Calibri"/>
                <a:cs typeface="Calibri"/>
                <a:sym typeface="Calibri"/>
              </a:rPr>
              <a:t>%</a:t>
            </a:r>
            <a:endParaRPr sz="2200" b="0" strike="noStrike">
              <a:solidFill>
                <a:schemeClr val="dk1"/>
              </a:solidFill>
              <a:highlight>
                <a:srgbClr val="FFFF00"/>
              </a:highlight>
              <a:latin typeface="Calibri"/>
              <a:ea typeface="Calibri"/>
              <a:cs typeface="Calibri"/>
              <a:sym typeface="Calibri"/>
            </a:endParaRPr>
          </a:p>
        </p:txBody>
      </p:sp>
      <p:sp>
        <p:nvSpPr>
          <p:cNvPr id="237" name="Google Shape;237;p27"/>
          <p:cNvSpPr/>
          <p:nvPr/>
        </p:nvSpPr>
        <p:spPr>
          <a:xfrm>
            <a:off x="10556028" y="3460223"/>
            <a:ext cx="1458600" cy="7719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None/>
            </a:pPr>
            <a:r>
              <a:rPr lang="en-US" sz="2200" b="1" strike="noStrike">
                <a:solidFill>
                  <a:srgbClr val="FF0000"/>
                </a:solidFill>
                <a:highlight>
                  <a:srgbClr val="FFFF00"/>
                </a:highlight>
                <a:latin typeface="Calibri"/>
                <a:ea typeface="Calibri"/>
                <a:cs typeface="Calibri"/>
                <a:sym typeface="Calibri"/>
              </a:rPr>
              <a:t>Efficiency </a:t>
            </a:r>
            <a:endParaRPr/>
          </a:p>
          <a:p>
            <a:pPr marL="0" marR="0" lvl="0" indent="0" algn="ctr" rtl="0">
              <a:lnSpc>
                <a:spcPct val="100000"/>
              </a:lnSpc>
              <a:spcBef>
                <a:spcPts val="0"/>
              </a:spcBef>
              <a:spcAft>
                <a:spcPts val="0"/>
              </a:spcAft>
              <a:buNone/>
            </a:pPr>
            <a:r>
              <a:rPr lang="en-US" sz="2200" b="1">
                <a:solidFill>
                  <a:srgbClr val="FF0000"/>
                </a:solidFill>
                <a:highlight>
                  <a:srgbClr val="FFFF00"/>
                </a:highlight>
                <a:latin typeface="Calibri"/>
                <a:ea typeface="Calibri"/>
                <a:cs typeface="Calibri"/>
                <a:sym typeface="Calibri"/>
              </a:rPr>
              <a:t>∼ 95</a:t>
            </a:r>
            <a:r>
              <a:rPr lang="en-US" sz="2200" b="1" strike="noStrike">
                <a:solidFill>
                  <a:srgbClr val="FF0000"/>
                </a:solidFill>
                <a:highlight>
                  <a:srgbClr val="FFFF00"/>
                </a:highlight>
                <a:latin typeface="Calibri"/>
                <a:ea typeface="Calibri"/>
                <a:cs typeface="Calibri"/>
                <a:sym typeface="Calibri"/>
              </a:rPr>
              <a:t>%</a:t>
            </a:r>
            <a:endParaRPr sz="2200" b="0" strike="noStrike">
              <a:solidFill>
                <a:schemeClr val="dk1"/>
              </a:solidFill>
              <a:highlight>
                <a:srgbClr val="FFFF00"/>
              </a:highlight>
              <a:latin typeface="Calibri"/>
              <a:ea typeface="Calibri"/>
              <a:cs typeface="Calibri"/>
              <a:sym typeface="Calibri"/>
            </a:endParaRPr>
          </a:p>
        </p:txBody>
      </p:sp>
      <p:grpSp>
        <p:nvGrpSpPr>
          <p:cNvPr id="238" name="Google Shape;238;p27"/>
          <p:cNvGrpSpPr/>
          <p:nvPr/>
        </p:nvGrpSpPr>
        <p:grpSpPr>
          <a:xfrm>
            <a:off x="202963" y="789084"/>
            <a:ext cx="2880000" cy="2268000"/>
            <a:chOff x="468782" y="789084"/>
            <a:chExt cx="2880000" cy="2268000"/>
          </a:xfrm>
        </p:grpSpPr>
        <p:sp>
          <p:nvSpPr>
            <p:cNvPr id="239" name="Google Shape;239;p27"/>
            <p:cNvSpPr/>
            <p:nvPr/>
          </p:nvSpPr>
          <p:spPr>
            <a:xfrm>
              <a:off x="468782" y="789084"/>
              <a:ext cx="2880000" cy="2268000"/>
            </a:xfrm>
            <a:prstGeom prst="roundRect">
              <a:avLst>
                <a:gd name="adj" fmla="val 16667"/>
              </a:avLst>
            </a:prstGeom>
            <a:blipFill rotWithShape="1">
              <a:blip r:embed="rId6">
                <a:alphaModFix/>
              </a:blip>
              <a:stretch>
                <a:fillRect/>
              </a:stretch>
            </a:blip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40" name="Google Shape;240;p27"/>
            <p:cNvSpPr/>
            <p:nvPr/>
          </p:nvSpPr>
          <p:spPr>
            <a:xfrm>
              <a:off x="1849761" y="1504385"/>
              <a:ext cx="605700" cy="601200"/>
            </a:xfrm>
            <a:prstGeom prst="ellipse">
              <a:avLst/>
            </a:prstGeom>
            <a:noFill/>
            <a:ln w="19050" cap="flat" cmpd="sng">
              <a:solidFill>
                <a:srgbClr val="833C0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241" name="Google Shape;241;p27"/>
            <p:cNvSpPr txBox="1"/>
            <p:nvPr/>
          </p:nvSpPr>
          <p:spPr>
            <a:xfrm>
              <a:off x="1318994" y="1047865"/>
              <a:ext cx="4572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rgbClr val="833C0B"/>
                  </a:solidFill>
                  <a:latin typeface="Calibri"/>
                  <a:ea typeface="Calibri"/>
                  <a:cs typeface="Calibri"/>
                  <a:sym typeface="Calibri"/>
                </a:rPr>
                <a:t>Oil</a:t>
              </a:r>
              <a:endParaRPr/>
            </a:p>
          </p:txBody>
        </p:sp>
        <p:cxnSp>
          <p:nvCxnSpPr>
            <p:cNvPr id="242" name="Google Shape;242;p27"/>
            <p:cNvCxnSpPr/>
            <p:nvPr/>
          </p:nvCxnSpPr>
          <p:spPr>
            <a:xfrm>
              <a:off x="1686379" y="1368394"/>
              <a:ext cx="280200" cy="135900"/>
            </a:xfrm>
            <a:prstGeom prst="straightConnector1">
              <a:avLst/>
            </a:prstGeom>
            <a:noFill/>
            <a:ln w="19050" cap="flat" cmpd="sng">
              <a:solidFill>
                <a:srgbClr val="833C0B"/>
              </a:solidFill>
              <a:prstDash val="solid"/>
              <a:miter lim="800000"/>
              <a:headEnd type="none" w="sm" len="sm"/>
              <a:tailEnd type="triangle" w="med" len="med"/>
            </a:ln>
          </p:spPr>
        </p:cxnSp>
        <p:sp>
          <p:nvSpPr>
            <p:cNvPr id="243" name="Google Shape;243;p27"/>
            <p:cNvSpPr txBox="1"/>
            <p:nvPr/>
          </p:nvSpPr>
          <p:spPr>
            <a:xfrm>
              <a:off x="1195650" y="2222310"/>
              <a:ext cx="19140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𝝆 ~ 3 × 10</a:t>
              </a:r>
              <a:r>
                <a:rPr lang="en-US" sz="1800" baseline="30000">
                  <a:solidFill>
                    <a:schemeClr val="dk1"/>
                  </a:solidFill>
                  <a:latin typeface="Calibri"/>
                  <a:ea typeface="Calibri"/>
                  <a:cs typeface="Calibri"/>
                  <a:sym typeface="Calibri"/>
                </a:rPr>
                <a:t>10</a:t>
              </a:r>
              <a:r>
                <a:rPr lang="en-US" sz="1800">
                  <a:solidFill>
                    <a:schemeClr val="dk1"/>
                  </a:solidFill>
                  <a:latin typeface="Calibri"/>
                  <a:ea typeface="Calibri"/>
                  <a:cs typeface="Calibri"/>
                  <a:sym typeface="Calibri"/>
                </a:rPr>
                <a:t> Ω cm</a:t>
              </a:r>
              <a:endParaRPr/>
            </a:p>
          </p:txBody>
        </p:sp>
      </p:grpSp>
      <p:sp>
        <p:nvSpPr>
          <p:cNvPr id="244" name="Google Shape;244;p27"/>
          <p:cNvSpPr txBox="1"/>
          <p:nvPr/>
        </p:nvSpPr>
        <p:spPr>
          <a:xfrm>
            <a:off x="4672013" y="5137689"/>
            <a:ext cx="1523400" cy="523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a:solidFill>
                  <a:srgbClr val="FF0000"/>
                </a:solidFill>
                <a:latin typeface="Calibri"/>
                <a:ea typeface="Calibri"/>
                <a:cs typeface="Calibri"/>
                <a:sym typeface="Calibri"/>
              </a:rPr>
              <a:t>NIM A 1024 (2022) 166095</a:t>
            </a:r>
            <a:endParaRPr/>
          </a:p>
        </p:txBody>
      </p:sp>
      <p:sp>
        <p:nvSpPr>
          <p:cNvPr id="245" name="Google Shape;245;p27"/>
          <p:cNvSpPr txBox="1"/>
          <p:nvPr/>
        </p:nvSpPr>
        <p:spPr>
          <a:xfrm>
            <a:off x="10614000" y="5660893"/>
            <a:ext cx="15288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a:solidFill>
                  <a:srgbClr val="FF0000"/>
                </a:solidFill>
                <a:latin typeface="Calibri"/>
                <a:ea typeface="Calibri"/>
                <a:cs typeface="Calibri"/>
                <a:sym typeface="Calibri"/>
              </a:rPr>
              <a:t>arXiv: 2206.04259</a:t>
            </a:r>
            <a:endParaRPr/>
          </a:p>
        </p:txBody>
      </p:sp>
      <p:sp>
        <p:nvSpPr>
          <p:cNvPr id="246" name="Google Shape;246;p2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29</a:t>
            </a:fld>
            <a:endParaRPr/>
          </a:p>
        </p:txBody>
      </p:sp>
    </p:spTree>
    <p:extLst>
      <p:ext uri="{BB962C8B-B14F-4D97-AF65-F5344CB8AC3E}">
        <p14:creationId xmlns:p14="http://schemas.microsoft.com/office/powerpoint/2010/main" val="1446607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E3DAE7-4EB1-CD4A-964A-805601A1D20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3</a:t>
            </a:fld>
            <a:endParaRPr lang="en-US"/>
          </a:p>
        </p:txBody>
      </p:sp>
      <p:pic>
        <p:nvPicPr>
          <p:cNvPr id="6" name="Picture 5">
            <a:extLst>
              <a:ext uri="{FF2B5EF4-FFF2-40B4-BE49-F238E27FC236}">
                <a16:creationId xmlns:a16="http://schemas.microsoft.com/office/drawing/2014/main" id="{E4F57178-EDA0-6349-8948-D11419017024}"/>
              </a:ext>
            </a:extLst>
          </p:cNvPr>
          <p:cNvPicPr>
            <a:picLocks noChangeAspect="1"/>
          </p:cNvPicPr>
          <p:nvPr/>
        </p:nvPicPr>
        <p:blipFill>
          <a:blip r:embed="rId2"/>
          <a:stretch>
            <a:fillRect/>
          </a:stretch>
        </p:blipFill>
        <p:spPr>
          <a:xfrm>
            <a:off x="0" y="156882"/>
            <a:ext cx="12192000" cy="6544235"/>
          </a:xfrm>
          <a:prstGeom prst="rect">
            <a:avLst/>
          </a:prstGeom>
        </p:spPr>
      </p:pic>
    </p:spTree>
    <p:extLst>
      <p:ext uri="{BB962C8B-B14F-4D97-AF65-F5344CB8AC3E}">
        <p14:creationId xmlns:p14="http://schemas.microsoft.com/office/powerpoint/2010/main" val="27939278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25"/>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30</a:t>
            </a:fld>
            <a:endParaRPr/>
          </a:p>
        </p:txBody>
      </p:sp>
      <p:sp>
        <p:nvSpPr>
          <p:cNvPr id="202" name="Google Shape;202;p25"/>
          <p:cNvSpPr txBox="1">
            <a:spLocks noGrp="1"/>
          </p:cNvSpPr>
          <p:nvPr>
            <p:ph type="title"/>
          </p:nvPr>
        </p:nvSpPr>
        <p:spPr>
          <a:xfrm>
            <a:off x="1698300" y="2069925"/>
            <a:ext cx="8795400" cy="1325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dirty="0"/>
              <a:t>Large-size GEM chambers</a:t>
            </a:r>
            <a:endParaRPr dirty="0"/>
          </a:p>
        </p:txBody>
      </p:sp>
    </p:spTree>
    <p:extLst>
      <p:ext uri="{BB962C8B-B14F-4D97-AF65-F5344CB8AC3E}">
        <p14:creationId xmlns:p14="http://schemas.microsoft.com/office/powerpoint/2010/main" val="9265704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278">
            <a:extLst>
              <a:ext uri="{FF2B5EF4-FFF2-40B4-BE49-F238E27FC236}">
                <a16:creationId xmlns:a16="http://schemas.microsoft.com/office/drawing/2014/main" id="{4C70EEE2-6E0E-C74F-9ACE-451939D49C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0139" y="484189"/>
            <a:ext cx="3450490"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1" name="CustomShape 1">
            <a:extLst>
              <a:ext uri="{FF2B5EF4-FFF2-40B4-BE49-F238E27FC236}">
                <a16:creationId xmlns:a16="http://schemas.microsoft.com/office/drawing/2014/main" id="{03E32A70-C407-8A4F-9182-FAF9BC673F4D}"/>
              </a:ext>
            </a:extLst>
          </p:cNvPr>
          <p:cNvSpPr/>
          <p:nvPr/>
        </p:nvSpPr>
        <p:spPr>
          <a:xfrm>
            <a:off x="4648201" y="6356350"/>
            <a:ext cx="2894013" cy="363538"/>
          </a:xfrm>
          <a:prstGeom prst="rect">
            <a:avLst/>
          </a:prstGeom>
          <a:noFill/>
          <a:ln>
            <a:noFill/>
          </a:ln>
        </p:spPr>
        <p:style>
          <a:lnRef idx="0">
            <a:scrgbClr r="0" g="0" b="0"/>
          </a:lnRef>
          <a:fillRef idx="0">
            <a:scrgbClr r="0" g="0" b="0"/>
          </a:fillRef>
          <a:effectRef idx="0">
            <a:scrgbClr r="0" g="0" b="0"/>
          </a:effectRef>
          <a:fontRef idx="minor"/>
        </p:style>
      </p:sp>
      <p:pic>
        <p:nvPicPr>
          <p:cNvPr id="50179" name="Picture 1091">
            <a:extLst>
              <a:ext uri="{FF2B5EF4-FFF2-40B4-BE49-F238E27FC236}">
                <a16:creationId xmlns:a16="http://schemas.microsoft.com/office/drawing/2014/main" id="{5D532C4E-A07F-9A4E-97D0-CA7E2BF458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5707" t="19986" r="51512" b="11055"/>
          <a:stretch>
            <a:fillRect/>
          </a:stretch>
        </p:blipFill>
        <p:spPr bwMode="auto">
          <a:xfrm>
            <a:off x="4233864" y="454026"/>
            <a:ext cx="3216275" cy="242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4" name="CustomShape 3">
            <a:extLst>
              <a:ext uri="{FF2B5EF4-FFF2-40B4-BE49-F238E27FC236}">
                <a16:creationId xmlns:a16="http://schemas.microsoft.com/office/drawing/2014/main" id="{35801411-68F3-7F42-9462-5D8CBA3FBEDB}"/>
              </a:ext>
            </a:extLst>
          </p:cNvPr>
          <p:cNvSpPr/>
          <p:nvPr/>
        </p:nvSpPr>
        <p:spPr>
          <a:xfrm>
            <a:off x="9886950" y="2498280"/>
            <a:ext cx="2305050" cy="346075"/>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accent2"/>
          </a:fontRef>
        </p:style>
        <p:txBody>
          <a:bodyPr lIns="89991" tIns="44996" rIns="89991" bIns="44996"/>
          <a:lstStyle/>
          <a:p>
            <a:pPr>
              <a:defRPr/>
            </a:pPr>
            <a:r>
              <a:rPr lang="en-IN" sz="1800" spc="-1" dirty="0">
                <a:solidFill>
                  <a:srgbClr val="000000"/>
                </a:solidFill>
                <a:uFill>
                  <a:solidFill>
                    <a:srgbClr val="FFFFFF"/>
                  </a:solidFill>
                </a:uFill>
                <a:latin typeface="Arial"/>
              </a:rPr>
              <a:t>large size GEM foils</a:t>
            </a:r>
          </a:p>
        </p:txBody>
      </p:sp>
      <p:sp>
        <p:nvSpPr>
          <p:cNvPr id="1095" name="CustomShape 4">
            <a:extLst>
              <a:ext uri="{FF2B5EF4-FFF2-40B4-BE49-F238E27FC236}">
                <a16:creationId xmlns:a16="http://schemas.microsoft.com/office/drawing/2014/main" id="{F1C9F64D-E2BC-3546-A6B6-4D13EEC50E9A}"/>
              </a:ext>
            </a:extLst>
          </p:cNvPr>
          <p:cNvSpPr/>
          <p:nvPr/>
        </p:nvSpPr>
        <p:spPr>
          <a:xfrm>
            <a:off x="1966360" y="23704"/>
            <a:ext cx="7751281" cy="458788"/>
          </a:xfrm>
          <a:prstGeom prst="rect">
            <a:avLst/>
          </a:prstGeom>
          <a:noFill/>
          <a:ln>
            <a:noFill/>
          </a:ln>
        </p:spPr>
        <p:style>
          <a:lnRef idx="0">
            <a:scrgbClr r="0" g="0" b="0"/>
          </a:lnRef>
          <a:fillRef idx="0">
            <a:scrgbClr r="0" g="0" b="0"/>
          </a:fillRef>
          <a:effectRef idx="0">
            <a:scrgbClr r="0" g="0" b="0"/>
          </a:effectRef>
          <a:fontRef idx="minor"/>
        </p:style>
        <p:txBody>
          <a:bodyPr lIns="89991" tIns="44996" rIns="89991" bIns="44996"/>
          <a:lstStyle/>
          <a:p>
            <a:pPr>
              <a:defRPr/>
            </a:pPr>
            <a:r>
              <a:rPr lang="en-IN" sz="2600" b="1" spc="-1" dirty="0">
                <a:solidFill>
                  <a:srgbClr val="CC3300"/>
                </a:solidFill>
                <a:uFill>
                  <a:solidFill>
                    <a:srgbClr val="FFFFFF"/>
                  </a:solidFill>
                </a:uFill>
                <a:latin typeface="Arial"/>
              </a:rPr>
              <a:t>CBM-</a:t>
            </a:r>
            <a:r>
              <a:rPr lang="en-IN" sz="2600" b="1" spc="-1" dirty="0" err="1">
                <a:solidFill>
                  <a:srgbClr val="CC3300"/>
                </a:solidFill>
                <a:uFill>
                  <a:solidFill>
                    <a:srgbClr val="FFFFFF"/>
                  </a:solidFill>
                </a:uFill>
                <a:latin typeface="Arial"/>
              </a:rPr>
              <a:t>MuCh</a:t>
            </a:r>
            <a:r>
              <a:rPr lang="en-IN" sz="2600" b="1" spc="-1" dirty="0">
                <a:solidFill>
                  <a:srgbClr val="CC3300"/>
                </a:solidFill>
                <a:uFill>
                  <a:solidFill>
                    <a:srgbClr val="FFFFFF"/>
                  </a:solidFill>
                </a:uFill>
                <a:latin typeface="Arial"/>
              </a:rPr>
              <a:t> GEM Module Fabrication (VECC)</a:t>
            </a:r>
            <a:endParaRPr lang="en-IN" spc="-1" dirty="0">
              <a:uFill>
                <a:solidFill>
                  <a:srgbClr val="FFFFFF"/>
                </a:solidFill>
              </a:uFill>
              <a:latin typeface="Arial"/>
            </a:endParaRPr>
          </a:p>
        </p:txBody>
      </p:sp>
      <p:pic>
        <p:nvPicPr>
          <p:cNvPr id="50182" name="Picture 2">
            <a:extLst>
              <a:ext uri="{FF2B5EF4-FFF2-40B4-BE49-F238E27FC236}">
                <a16:creationId xmlns:a16="http://schemas.microsoft.com/office/drawing/2014/main" id="{9DAC642C-A6DD-CA42-A5E1-BA43E75D62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123" y="2578100"/>
            <a:ext cx="7631113" cy="427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8" descr="mMuCh-setup.png">
            <a:extLst>
              <a:ext uri="{FF2B5EF4-FFF2-40B4-BE49-F238E27FC236}">
                <a16:creationId xmlns:a16="http://schemas.microsoft.com/office/drawing/2014/main" id="{1979FFCA-3A2F-D24A-AD8D-ADD5C0D94228}"/>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610475" y="3141663"/>
            <a:ext cx="2895601" cy="277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3" descr="g1g2timeCorr.png">
            <a:extLst>
              <a:ext uri="{FF2B5EF4-FFF2-40B4-BE49-F238E27FC236}">
                <a16:creationId xmlns:a16="http://schemas.microsoft.com/office/drawing/2014/main" id="{8799DF57-81B3-9741-B774-6A62BF85372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468757" y="3367088"/>
            <a:ext cx="1800225"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0A44A94E-803B-1F46-8795-609AD6E66565}"/>
              </a:ext>
            </a:extLst>
          </p:cNvPr>
          <p:cNvSpPr txBox="1"/>
          <p:nvPr/>
        </p:nvSpPr>
        <p:spPr>
          <a:xfrm>
            <a:off x="104123" y="490429"/>
            <a:ext cx="3993315" cy="2246769"/>
          </a:xfrm>
          <a:prstGeom prst="rect">
            <a:avLst/>
          </a:prstGeom>
          <a:solidFill>
            <a:schemeClr val="bg2">
              <a:lumMod val="20000"/>
              <a:lumOff val="80000"/>
            </a:schemeClr>
          </a:solidFill>
        </p:spPr>
        <p:txBody>
          <a:bodyPr wrap="square" rtlCol="0">
            <a:spAutoFit/>
          </a:bodyPr>
          <a:lstStyle/>
          <a:p>
            <a:r>
              <a:rPr lang="en-US" dirty="0"/>
              <a:t>Dimension:</a:t>
            </a:r>
          </a:p>
          <a:p>
            <a:r>
              <a:rPr lang="en-US" dirty="0"/>
              <a:t>1 m length, 40 cm bigger width, 3-2-2-2 configuration</a:t>
            </a:r>
          </a:p>
          <a:p>
            <a:endParaRPr lang="en-US" dirty="0"/>
          </a:p>
          <a:p>
            <a:r>
              <a:rPr lang="en-US" dirty="0"/>
              <a:t>About 150 modules for two CBM-</a:t>
            </a:r>
            <a:r>
              <a:rPr lang="en-US" dirty="0" err="1"/>
              <a:t>MuCh</a:t>
            </a:r>
            <a:r>
              <a:rPr lang="en-US" dirty="0"/>
              <a:t> station</a:t>
            </a:r>
          </a:p>
          <a:p>
            <a:endParaRPr lang="en-US" dirty="0"/>
          </a:p>
          <a:p>
            <a:r>
              <a:rPr lang="en-US" dirty="0"/>
              <a:t>Handles </a:t>
            </a:r>
            <a:r>
              <a:rPr lang="en-US" dirty="0" err="1"/>
              <a:t>upto</a:t>
            </a:r>
            <a:r>
              <a:rPr lang="en-US" dirty="0"/>
              <a:t> 400KHz/cm^2 (SIS100)</a:t>
            </a:r>
          </a:p>
          <a:p>
            <a:endParaRPr lang="en-US" dirty="0"/>
          </a:p>
          <a:p>
            <a:r>
              <a:rPr lang="en-US" dirty="0"/>
              <a:t>Readout by self-triggered STS/</a:t>
            </a:r>
            <a:r>
              <a:rPr lang="en-US" dirty="0" err="1"/>
              <a:t>MuCh</a:t>
            </a:r>
            <a:r>
              <a:rPr lang="en-US" dirty="0"/>
              <a:t> XYTER</a:t>
            </a:r>
          </a:p>
          <a:p>
            <a:endParaRPr lang="en-US" dirty="0"/>
          </a:p>
        </p:txBody>
      </p:sp>
      <p:sp>
        <p:nvSpPr>
          <p:cNvPr id="3" name="TextBox 2">
            <a:extLst>
              <a:ext uri="{FF2B5EF4-FFF2-40B4-BE49-F238E27FC236}">
                <a16:creationId xmlns:a16="http://schemas.microsoft.com/office/drawing/2014/main" id="{C9DECC89-DDC7-E247-9F5F-BBFB6A113FF8}"/>
              </a:ext>
            </a:extLst>
          </p:cNvPr>
          <p:cNvSpPr txBox="1"/>
          <p:nvPr/>
        </p:nvSpPr>
        <p:spPr>
          <a:xfrm>
            <a:off x="4097437" y="2886076"/>
            <a:ext cx="3329758" cy="307777"/>
          </a:xfrm>
          <a:prstGeom prst="rect">
            <a:avLst/>
          </a:prstGeom>
          <a:solidFill>
            <a:schemeClr val="bg2">
              <a:lumMod val="20000"/>
              <a:lumOff val="80000"/>
            </a:schemeClr>
          </a:solidFill>
        </p:spPr>
        <p:txBody>
          <a:bodyPr wrap="none" rtlCol="0">
            <a:spAutoFit/>
          </a:bodyPr>
          <a:lstStyle/>
          <a:p>
            <a:r>
              <a:rPr lang="en-US" dirty="0"/>
              <a:t>Real size module tested at SIS18 beam</a:t>
            </a:r>
          </a:p>
        </p:txBody>
      </p:sp>
      <p:sp>
        <p:nvSpPr>
          <p:cNvPr id="4" name="TextBox 3">
            <a:extLst>
              <a:ext uri="{FF2B5EF4-FFF2-40B4-BE49-F238E27FC236}">
                <a16:creationId xmlns:a16="http://schemas.microsoft.com/office/drawing/2014/main" id="{6EB43A12-9C36-3A4F-A1BB-B0E149C8CC53}"/>
              </a:ext>
            </a:extLst>
          </p:cNvPr>
          <p:cNvSpPr txBox="1"/>
          <p:nvPr/>
        </p:nvSpPr>
        <p:spPr>
          <a:xfrm>
            <a:off x="8196471" y="6163568"/>
            <a:ext cx="2242922" cy="307777"/>
          </a:xfrm>
          <a:prstGeom prst="rect">
            <a:avLst/>
          </a:prstGeom>
          <a:solidFill>
            <a:schemeClr val="bg2">
              <a:lumMod val="20000"/>
              <a:lumOff val="80000"/>
            </a:schemeClr>
          </a:solidFill>
        </p:spPr>
        <p:txBody>
          <a:bodyPr wrap="none" rtlCol="0">
            <a:spAutoFit/>
          </a:bodyPr>
          <a:lstStyle/>
          <a:p>
            <a:r>
              <a:rPr lang="en-US" dirty="0"/>
              <a:t>Time correlation with TOF</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CF823A8-5DDE-9744-90D6-2A30C99A3BA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32</a:t>
            </a:fld>
            <a:endParaRPr lang="en-US"/>
          </a:p>
        </p:txBody>
      </p:sp>
      <p:sp>
        <p:nvSpPr>
          <p:cNvPr id="3" name="TextBox 2">
            <a:extLst>
              <a:ext uri="{FF2B5EF4-FFF2-40B4-BE49-F238E27FC236}">
                <a16:creationId xmlns:a16="http://schemas.microsoft.com/office/drawing/2014/main" id="{FB0CCBE6-BD66-AA4D-8DAF-AC06EE5B71C2}"/>
              </a:ext>
            </a:extLst>
          </p:cNvPr>
          <p:cNvSpPr txBox="1"/>
          <p:nvPr/>
        </p:nvSpPr>
        <p:spPr>
          <a:xfrm>
            <a:off x="1076445" y="2627453"/>
            <a:ext cx="9520555" cy="646331"/>
          </a:xfrm>
          <a:prstGeom prst="rect">
            <a:avLst/>
          </a:prstGeom>
          <a:noFill/>
        </p:spPr>
        <p:txBody>
          <a:bodyPr wrap="none" rtlCol="0">
            <a:spAutoFit/>
          </a:bodyPr>
          <a:lstStyle/>
          <a:p>
            <a:r>
              <a:rPr lang="en-US" sz="3600" dirty="0"/>
              <a:t>Samples of large scintillator detector activities</a:t>
            </a:r>
          </a:p>
        </p:txBody>
      </p:sp>
    </p:spTree>
    <p:extLst>
      <p:ext uri="{BB962C8B-B14F-4D97-AF65-F5344CB8AC3E}">
        <p14:creationId xmlns:p14="http://schemas.microsoft.com/office/powerpoint/2010/main" val="36946689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2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33</a:t>
            </a:fld>
            <a:endParaRPr/>
          </a:p>
        </p:txBody>
      </p:sp>
      <p:pic>
        <p:nvPicPr>
          <p:cNvPr id="252" name="Google Shape;252;p28" descr="C:\Users\caps\Desktop\Active detector lab_Darjeeling\Images\2016_5\IMG_2383.JPG"/>
          <p:cNvPicPr preferRelativeResize="0"/>
          <p:nvPr/>
        </p:nvPicPr>
        <p:blipFill rotWithShape="1">
          <a:blip r:embed="rId3">
            <a:alphaModFix/>
          </a:blip>
          <a:srcRect/>
          <a:stretch/>
        </p:blipFill>
        <p:spPr>
          <a:xfrm>
            <a:off x="150170" y="674512"/>
            <a:ext cx="2700000" cy="1800000"/>
          </a:xfrm>
          <a:prstGeom prst="rect">
            <a:avLst/>
          </a:prstGeom>
          <a:noFill/>
          <a:ln>
            <a:noFill/>
          </a:ln>
        </p:spPr>
      </p:pic>
      <p:pic>
        <p:nvPicPr>
          <p:cNvPr id="253" name="Google Shape;253;p28" descr="IMG_7694.jpg"/>
          <p:cNvPicPr preferRelativeResize="0"/>
          <p:nvPr/>
        </p:nvPicPr>
        <p:blipFill rotWithShape="1">
          <a:blip r:embed="rId4">
            <a:alphaModFix/>
          </a:blip>
          <a:srcRect/>
          <a:stretch/>
        </p:blipFill>
        <p:spPr>
          <a:xfrm>
            <a:off x="3000340" y="668737"/>
            <a:ext cx="2401202" cy="1800899"/>
          </a:xfrm>
          <a:prstGeom prst="rect">
            <a:avLst/>
          </a:prstGeom>
          <a:noFill/>
          <a:ln>
            <a:noFill/>
          </a:ln>
        </p:spPr>
      </p:pic>
      <p:pic>
        <p:nvPicPr>
          <p:cNvPr id="254" name="Google Shape;254;p28" descr="IMG_7708.jpg"/>
          <p:cNvPicPr preferRelativeResize="0"/>
          <p:nvPr/>
        </p:nvPicPr>
        <p:blipFill rotWithShape="1">
          <a:blip r:embed="rId5">
            <a:alphaModFix/>
          </a:blip>
          <a:srcRect/>
          <a:stretch/>
        </p:blipFill>
        <p:spPr>
          <a:xfrm>
            <a:off x="5551710" y="668737"/>
            <a:ext cx="2613601" cy="1800748"/>
          </a:xfrm>
          <a:prstGeom prst="rect">
            <a:avLst/>
          </a:prstGeom>
          <a:noFill/>
          <a:ln>
            <a:noFill/>
          </a:ln>
        </p:spPr>
      </p:pic>
      <p:pic>
        <p:nvPicPr>
          <p:cNvPr id="255" name="Google Shape;255;p28"/>
          <p:cNvPicPr preferRelativeResize="0"/>
          <p:nvPr/>
        </p:nvPicPr>
        <p:blipFill rotWithShape="1">
          <a:blip r:embed="rId6">
            <a:alphaModFix/>
          </a:blip>
          <a:srcRect l="24683" t="42451" r="17844" b="16209"/>
          <a:stretch/>
        </p:blipFill>
        <p:spPr>
          <a:xfrm>
            <a:off x="8313600" y="654462"/>
            <a:ext cx="3337198" cy="1800448"/>
          </a:xfrm>
          <a:prstGeom prst="rect">
            <a:avLst/>
          </a:prstGeom>
          <a:noFill/>
          <a:ln>
            <a:noFill/>
          </a:ln>
        </p:spPr>
      </p:pic>
      <p:sp>
        <p:nvSpPr>
          <p:cNvPr id="256" name="Google Shape;256;p28"/>
          <p:cNvSpPr txBox="1"/>
          <p:nvPr/>
        </p:nvSpPr>
        <p:spPr>
          <a:xfrm>
            <a:off x="12921205" y="1655180"/>
            <a:ext cx="1848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7" name="Google Shape;257;p28"/>
          <p:cNvSpPr txBox="1"/>
          <p:nvPr/>
        </p:nvSpPr>
        <p:spPr>
          <a:xfrm>
            <a:off x="0" y="0"/>
            <a:ext cx="11650798" cy="693300"/>
          </a:xfrm>
          <a:prstGeom prst="rect">
            <a:avLst/>
          </a:prstGeom>
          <a:noFill/>
          <a:ln>
            <a:noFill/>
          </a:ln>
        </p:spPr>
        <p:txBody>
          <a:bodyPr spcFirstLastPara="1" wrap="square" lIns="91425" tIns="45700" rIns="91425" bIns="45700" anchor="t" anchorCtr="0">
            <a:normAutofit/>
          </a:bodyPr>
          <a:lstStyle/>
          <a:p>
            <a:pPr marL="0" marR="0" lvl="0" indent="0" algn="ctr" rtl="0">
              <a:lnSpc>
                <a:spcPct val="90000"/>
              </a:lnSpc>
              <a:spcBef>
                <a:spcPts val="0"/>
              </a:spcBef>
              <a:spcAft>
                <a:spcPts val="0"/>
              </a:spcAft>
              <a:buClr>
                <a:srgbClr val="FF0000"/>
              </a:buClr>
              <a:buSzPts val="4000"/>
              <a:buFont typeface="Calibri"/>
              <a:buNone/>
            </a:pPr>
            <a:r>
              <a:rPr lang="en-US" sz="2400" b="1" dirty="0">
                <a:solidFill>
                  <a:srgbClr val="FF0000"/>
                </a:solidFill>
                <a:latin typeface="Calibri"/>
                <a:ea typeface="Calibri"/>
                <a:cs typeface="Calibri"/>
                <a:sym typeface="Calibri"/>
              </a:rPr>
              <a:t>Assembly and testing of the scintillator detectors for cosmic ray shower at Darjeeling hills </a:t>
            </a:r>
            <a:endParaRPr sz="900" dirty="0"/>
          </a:p>
        </p:txBody>
      </p:sp>
      <p:sp>
        <p:nvSpPr>
          <p:cNvPr id="258" name="Google Shape;258;p28"/>
          <p:cNvSpPr txBox="1"/>
          <p:nvPr/>
        </p:nvSpPr>
        <p:spPr>
          <a:xfrm>
            <a:off x="76201" y="2487304"/>
            <a:ext cx="10027500" cy="1015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rgbClr val="0000FF"/>
                </a:solidFill>
                <a:latin typeface="Gill Sans"/>
                <a:ea typeface="Gill Sans"/>
                <a:cs typeface="Gill Sans"/>
                <a:sym typeface="Gill Sans"/>
              </a:rPr>
              <a:t>Phase 1 : Hexagonal array of 7 detectors (Including one at the centre)</a:t>
            </a:r>
            <a:endParaRPr/>
          </a:p>
          <a:p>
            <a:pPr marL="342900" marR="0" lvl="0" indent="-342900" algn="l" rtl="0">
              <a:spcBef>
                <a:spcPts val="0"/>
              </a:spcBef>
              <a:spcAft>
                <a:spcPts val="0"/>
              </a:spcAft>
              <a:buClr>
                <a:srgbClr val="000000"/>
              </a:buClr>
              <a:buSzPts val="2000"/>
              <a:buFont typeface="Arial"/>
              <a:buChar char="•"/>
            </a:pPr>
            <a:r>
              <a:rPr lang="en-US" sz="2000">
                <a:solidFill>
                  <a:srgbClr val="000000"/>
                </a:solidFill>
                <a:latin typeface="Gill Sans"/>
                <a:ea typeface="Gill Sans"/>
                <a:cs typeface="Gill Sans"/>
                <a:sym typeface="Gill Sans"/>
              </a:rPr>
              <a:t>Dimension of each scintillator block: 0.5 m x 0.5 m; One detector consists of 4 such blocks</a:t>
            </a:r>
            <a:endParaRPr/>
          </a:p>
          <a:p>
            <a:pPr marL="342900" marR="0" lvl="0" indent="-342900" algn="l" rtl="0">
              <a:spcBef>
                <a:spcPts val="0"/>
              </a:spcBef>
              <a:spcAft>
                <a:spcPts val="0"/>
              </a:spcAft>
              <a:buClr>
                <a:srgbClr val="000000"/>
              </a:buClr>
              <a:buSzPts val="2000"/>
              <a:buFont typeface="Arial"/>
              <a:buChar char="•"/>
            </a:pPr>
            <a:r>
              <a:rPr lang="en-US" sz="2000">
                <a:solidFill>
                  <a:srgbClr val="000000"/>
                </a:solidFill>
                <a:latin typeface="Gill Sans"/>
                <a:ea typeface="Gill Sans"/>
                <a:cs typeface="Gill Sans"/>
                <a:sym typeface="Gill Sans"/>
              </a:rPr>
              <a:t>7 plastic scintillator detectors array is commissioned</a:t>
            </a:r>
            <a:endParaRPr/>
          </a:p>
        </p:txBody>
      </p:sp>
      <p:pic>
        <p:nvPicPr>
          <p:cNvPr id="259" name="Google Shape;259;p28"/>
          <p:cNvPicPr preferRelativeResize="0"/>
          <p:nvPr/>
        </p:nvPicPr>
        <p:blipFill rotWithShape="1">
          <a:blip r:embed="rId7">
            <a:alphaModFix/>
          </a:blip>
          <a:srcRect/>
          <a:stretch/>
        </p:blipFill>
        <p:spPr>
          <a:xfrm>
            <a:off x="0" y="3896177"/>
            <a:ext cx="2206802" cy="1655101"/>
          </a:xfrm>
          <a:prstGeom prst="rect">
            <a:avLst/>
          </a:prstGeom>
          <a:noFill/>
          <a:ln>
            <a:noFill/>
          </a:ln>
        </p:spPr>
      </p:pic>
      <p:sp>
        <p:nvSpPr>
          <p:cNvPr id="260" name="Google Shape;260;p28"/>
          <p:cNvSpPr/>
          <p:nvPr/>
        </p:nvSpPr>
        <p:spPr>
          <a:xfrm>
            <a:off x="0" y="5619225"/>
            <a:ext cx="2206800" cy="58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1">
                <a:solidFill>
                  <a:srgbClr val="000000"/>
                </a:solidFill>
                <a:latin typeface="Arial"/>
                <a:ea typeface="Arial"/>
                <a:cs typeface="Arial"/>
                <a:sym typeface="Arial"/>
              </a:rPr>
              <a:t>Stack of Scintillator detectors</a:t>
            </a:r>
            <a:endParaRPr/>
          </a:p>
        </p:txBody>
      </p:sp>
      <p:pic>
        <p:nvPicPr>
          <p:cNvPr id="261" name="Google Shape;261;p28"/>
          <p:cNvPicPr preferRelativeResize="0"/>
          <p:nvPr/>
        </p:nvPicPr>
        <p:blipFill rotWithShape="1">
          <a:blip r:embed="rId8">
            <a:alphaModFix/>
          </a:blip>
          <a:srcRect l="2740" t="8207" r="7412" b="2195"/>
          <a:stretch/>
        </p:blipFill>
        <p:spPr>
          <a:xfrm>
            <a:off x="2283578" y="3898058"/>
            <a:ext cx="2660401" cy="1799132"/>
          </a:xfrm>
          <a:prstGeom prst="rect">
            <a:avLst/>
          </a:prstGeom>
          <a:noFill/>
          <a:ln>
            <a:noFill/>
          </a:ln>
        </p:spPr>
      </p:pic>
      <p:sp>
        <p:nvSpPr>
          <p:cNvPr id="262" name="Google Shape;262;p28"/>
          <p:cNvSpPr/>
          <p:nvPr/>
        </p:nvSpPr>
        <p:spPr>
          <a:xfrm>
            <a:off x="2371875" y="5705943"/>
            <a:ext cx="2572200" cy="58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1">
                <a:solidFill>
                  <a:srgbClr val="000000"/>
                </a:solidFill>
                <a:latin typeface="Arial"/>
                <a:ea typeface="Arial"/>
                <a:cs typeface="Arial"/>
                <a:sym typeface="Arial"/>
              </a:rPr>
              <a:t>Efficiency as a function of applied voltage</a:t>
            </a:r>
            <a:endParaRPr/>
          </a:p>
        </p:txBody>
      </p:sp>
      <p:pic>
        <p:nvPicPr>
          <p:cNvPr id="263" name="Google Shape;263;p28"/>
          <p:cNvPicPr preferRelativeResize="0"/>
          <p:nvPr/>
        </p:nvPicPr>
        <p:blipFill rotWithShape="1">
          <a:blip r:embed="rId9">
            <a:alphaModFix/>
          </a:blip>
          <a:srcRect/>
          <a:stretch/>
        </p:blipFill>
        <p:spPr>
          <a:xfrm>
            <a:off x="9554196" y="3858954"/>
            <a:ext cx="2606399" cy="1799109"/>
          </a:xfrm>
          <a:prstGeom prst="rect">
            <a:avLst/>
          </a:prstGeom>
          <a:noFill/>
          <a:ln>
            <a:noFill/>
          </a:ln>
        </p:spPr>
      </p:pic>
      <p:sp>
        <p:nvSpPr>
          <p:cNvPr id="264" name="Google Shape;264;p28"/>
          <p:cNvSpPr/>
          <p:nvPr/>
        </p:nvSpPr>
        <p:spPr>
          <a:xfrm>
            <a:off x="5020756" y="5757724"/>
            <a:ext cx="2203200" cy="58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1">
                <a:solidFill>
                  <a:srgbClr val="000000"/>
                </a:solidFill>
                <a:latin typeface="Arial"/>
                <a:ea typeface="Arial"/>
                <a:cs typeface="Arial"/>
                <a:sym typeface="Arial"/>
              </a:rPr>
              <a:t>Set-up with 3 detectors</a:t>
            </a:r>
            <a:endParaRPr/>
          </a:p>
        </p:txBody>
      </p:sp>
      <p:sp>
        <p:nvSpPr>
          <p:cNvPr id="265" name="Google Shape;265;p28"/>
          <p:cNvSpPr/>
          <p:nvPr/>
        </p:nvSpPr>
        <p:spPr>
          <a:xfrm>
            <a:off x="7453663" y="5751875"/>
            <a:ext cx="1840800" cy="584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1">
                <a:solidFill>
                  <a:srgbClr val="000000"/>
                </a:solidFill>
                <a:latin typeface="Arial"/>
                <a:ea typeface="Arial"/>
                <a:cs typeface="Arial"/>
                <a:sym typeface="Arial"/>
              </a:rPr>
              <a:t>Coincidence signals</a:t>
            </a:r>
            <a:endParaRPr/>
          </a:p>
        </p:txBody>
      </p:sp>
      <p:sp>
        <p:nvSpPr>
          <p:cNvPr id="266" name="Google Shape;266;p28"/>
          <p:cNvSpPr/>
          <p:nvPr/>
        </p:nvSpPr>
        <p:spPr>
          <a:xfrm>
            <a:off x="9554197" y="5711125"/>
            <a:ext cx="2572200" cy="1015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1">
                <a:solidFill>
                  <a:srgbClr val="000000"/>
                </a:solidFill>
                <a:latin typeface="Arial"/>
                <a:ea typeface="Arial"/>
                <a:cs typeface="Arial"/>
                <a:sym typeface="Arial"/>
              </a:rPr>
              <a:t>3F rate vs. time during mid November - mid December 2016 </a:t>
            </a:r>
            <a:endParaRPr/>
          </a:p>
          <a:p>
            <a:pPr marL="0" marR="0" lvl="0" indent="0" algn="ctr" rtl="0">
              <a:spcBef>
                <a:spcPts val="0"/>
              </a:spcBef>
              <a:spcAft>
                <a:spcPts val="0"/>
              </a:spcAft>
              <a:buNone/>
            </a:pPr>
            <a:endParaRPr sz="1200" b="1">
              <a:solidFill>
                <a:srgbClr val="000000"/>
              </a:solidFill>
              <a:latin typeface="Arial"/>
              <a:ea typeface="Arial"/>
              <a:cs typeface="Arial"/>
              <a:sym typeface="Arial"/>
            </a:endParaRPr>
          </a:p>
        </p:txBody>
      </p:sp>
      <p:sp>
        <p:nvSpPr>
          <p:cNvPr id="267" name="Google Shape;267;p28"/>
          <p:cNvSpPr/>
          <p:nvPr/>
        </p:nvSpPr>
        <p:spPr>
          <a:xfrm>
            <a:off x="183695" y="6409817"/>
            <a:ext cx="3728548" cy="400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dirty="0">
                <a:solidFill>
                  <a:srgbClr val="FF0000"/>
                </a:solidFill>
                <a:latin typeface="Gill Sans"/>
                <a:ea typeface="Gill Sans"/>
                <a:cs typeface="Gill Sans"/>
                <a:sym typeface="Gill Sans"/>
              </a:rPr>
              <a:t>JINST 12 C06026 2017  </a:t>
            </a:r>
            <a:endParaRPr dirty="0"/>
          </a:p>
        </p:txBody>
      </p:sp>
      <p:pic>
        <p:nvPicPr>
          <p:cNvPr id="268" name="Google Shape;268;p28"/>
          <p:cNvPicPr preferRelativeResize="0"/>
          <p:nvPr/>
        </p:nvPicPr>
        <p:blipFill>
          <a:blip r:embed="rId10">
            <a:alphaModFix/>
          </a:blip>
          <a:stretch>
            <a:fillRect/>
          </a:stretch>
        </p:blipFill>
        <p:spPr>
          <a:xfrm>
            <a:off x="4977650" y="3930613"/>
            <a:ext cx="2216191" cy="1655775"/>
          </a:xfrm>
          <a:prstGeom prst="rect">
            <a:avLst/>
          </a:prstGeom>
          <a:noFill/>
          <a:ln>
            <a:noFill/>
          </a:ln>
        </p:spPr>
      </p:pic>
      <p:pic>
        <p:nvPicPr>
          <p:cNvPr id="269" name="Google Shape;269;p28"/>
          <p:cNvPicPr preferRelativeResize="0"/>
          <p:nvPr/>
        </p:nvPicPr>
        <p:blipFill>
          <a:blip r:embed="rId11">
            <a:alphaModFix/>
          </a:blip>
          <a:stretch>
            <a:fillRect/>
          </a:stretch>
        </p:blipFill>
        <p:spPr>
          <a:xfrm>
            <a:off x="7272425" y="3924348"/>
            <a:ext cx="2203200" cy="1668312"/>
          </a:xfrm>
          <a:prstGeom prst="rect">
            <a:avLst/>
          </a:prstGeom>
          <a:noFill/>
          <a:ln>
            <a:noFill/>
          </a:ln>
        </p:spPr>
      </p:pic>
    </p:spTree>
    <p:extLst>
      <p:ext uri="{BB962C8B-B14F-4D97-AF65-F5344CB8AC3E}">
        <p14:creationId xmlns:p14="http://schemas.microsoft.com/office/powerpoint/2010/main" val="28286097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138" y="0"/>
            <a:ext cx="11377914" cy="993479"/>
          </a:xfrm>
          <a:solidFill>
            <a:schemeClr val="bg2">
              <a:lumMod val="20000"/>
              <a:lumOff val="80000"/>
            </a:schemeClr>
          </a:solidFill>
        </p:spPr>
        <p:txBody>
          <a:bodyPr>
            <a:normAutofit/>
          </a:bodyPr>
          <a:lstStyle/>
          <a:p>
            <a:r>
              <a:rPr lang="en-IN" sz="2400" dirty="0"/>
              <a:t>Scintillator with </a:t>
            </a:r>
            <a:r>
              <a:rPr lang="en-IN" sz="2400" dirty="0" err="1"/>
              <a:t>SiPM</a:t>
            </a:r>
            <a:r>
              <a:rPr lang="en-IN" sz="2400" dirty="0"/>
              <a:t> readout for Cosmic muon veto detector (CMVD) for  INO-ICAL</a:t>
            </a:r>
          </a:p>
        </p:txBody>
      </p:sp>
      <p:sp>
        <p:nvSpPr>
          <p:cNvPr id="3" name="Content Placeholder 2"/>
          <p:cNvSpPr>
            <a:spLocks noGrp="1"/>
          </p:cNvSpPr>
          <p:nvPr>
            <p:ph idx="1"/>
          </p:nvPr>
        </p:nvSpPr>
        <p:spPr>
          <a:xfrm>
            <a:off x="590309" y="762602"/>
            <a:ext cx="6037235" cy="1856939"/>
          </a:xfrm>
        </p:spPr>
        <p:txBody>
          <a:bodyPr>
            <a:normAutofit/>
          </a:bodyPr>
          <a:lstStyle/>
          <a:p>
            <a:r>
              <a:rPr lang="en-IN" dirty="0"/>
              <a:t>Cosmic muon veto detector requires</a:t>
            </a:r>
          </a:p>
          <a:p>
            <a:pPr lvl="1"/>
            <a:r>
              <a:rPr lang="en-IN" dirty="0"/>
              <a:t>Total 712 extruded scintillator of size ~5 m </a:t>
            </a:r>
            <a:r>
              <a:rPr lang="en-IN" dirty="0">
                <a:sym typeface="Symbol" panose="05050102010706020507" pitchFamily="18" charset="2"/>
              </a:rPr>
              <a:t> 5 cm  1(1.8)cm</a:t>
            </a:r>
          </a:p>
          <a:p>
            <a:pPr lvl="1"/>
            <a:r>
              <a:rPr lang="en-IN" dirty="0">
                <a:sym typeface="Symbol" panose="05050102010706020507" pitchFamily="18" charset="2"/>
              </a:rPr>
              <a:t>Total 2848 SiPM readout</a:t>
            </a:r>
            <a:endParaRPr lang="en-IN" dirty="0"/>
          </a:p>
        </p:txBody>
      </p:sp>
      <p:pic>
        <p:nvPicPr>
          <p:cNvPr id="4" name="Picture 3">
            <a:extLst>
              <a:ext uri="{FF2B5EF4-FFF2-40B4-BE49-F238E27FC236}">
                <a16:creationId xmlns:a16="http://schemas.microsoft.com/office/drawing/2014/main" id="{E8EE1477-F89B-4C59-B5EB-BC274185410B}"/>
              </a:ext>
            </a:extLst>
          </p:cNvPr>
          <p:cNvPicPr>
            <a:picLocks noChangeAspect="1"/>
          </p:cNvPicPr>
          <p:nvPr/>
        </p:nvPicPr>
        <p:blipFill rotWithShape="1">
          <a:blip r:embed="rId2"/>
          <a:srcRect l="38641" t="16481" r="-415" b="24481"/>
          <a:stretch/>
        </p:blipFill>
        <p:spPr>
          <a:xfrm>
            <a:off x="6712519" y="917259"/>
            <a:ext cx="3583523" cy="2740341"/>
          </a:xfrm>
          <a:prstGeom prst="rect">
            <a:avLst/>
          </a:prstGeom>
        </p:spPr>
      </p:pic>
      <p:pic>
        <p:nvPicPr>
          <p:cNvPr id="9" name="Shape23"/>
          <p:cNvPicPr/>
          <p:nvPr/>
        </p:nvPicPr>
        <p:blipFill>
          <a:blip r:embed="rId3">
            <a:extLst>
              <a:ext uri="{BEBA8EAE-BF5A-486C-A8C5-ECC9F3942E4B}">
                <a14:imgProps xmlns:a14="http://schemas.microsoft.com/office/drawing/2010/main">
                  <a14:imgLayer r:embed="rId4">
                    <a14:imgEffect>
                      <a14:sharpenSoften amount="25000"/>
                    </a14:imgEffect>
                  </a14:imgLayer>
                </a14:imgProps>
              </a:ext>
            </a:extLst>
          </a:blip>
          <a:srcRect l="19111" t="15577" r="18736" b="37473"/>
          <a:stretch/>
        </p:blipFill>
        <p:spPr>
          <a:xfrm>
            <a:off x="6498956" y="3854343"/>
            <a:ext cx="4016644" cy="2556528"/>
          </a:xfrm>
          <a:prstGeom prst="rect">
            <a:avLst/>
          </a:prstGeom>
          <a:ln>
            <a:noFill/>
          </a:ln>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2796" t="2932" r="-758" b="2087"/>
          <a:stretch/>
        </p:blipFill>
        <p:spPr>
          <a:xfrm>
            <a:off x="1590854" y="5680385"/>
            <a:ext cx="4970095" cy="973725"/>
          </a:xfrm>
          <a:prstGeom prst="rect">
            <a:avLst/>
          </a:prstGeom>
        </p:spPr>
      </p:pic>
      <p:pic>
        <p:nvPicPr>
          <p:cNvPr id="11" name="Picture 10"/>
          <p:cNvPicPr>
            <a:picLocks noChangeAspect="1"/>
          </p:cNvPicPr>
          <p:nvPr/>
        </p:nvPicPr>
        <p:blipFill rotWithShape="1">
          <a:blip r:embed="rId6" cstate="print">
            <a:extLst>
              <a:ext uri="{28A0092B-C50C-407E-A947-70E740481C1C}">
                <a14:useLocalDpi xmlns:a14="http://schemas.microsoft.com/office/drawing/2010/main" val="0"/>
              </a:ext>
            </a:extLst>
          </a:blip>
          <a:srcRect l="3" r="11293" b="20174"/>
          <a:stretch/>
        </p:blipFill>
        <p:spPr>
          <a:xfrm>
            <a:off x="1859026" y="3541770"/>
            <a:ext cx="4225069" cy="2138615"/>
          </a:xfrm>
          <a:prstGeom prst="rect">
            <a:avLst/>
          </a:prstGeom>
        </p:spPr>
      </p:pic>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52588" y="2756243"/>
            <a:ext cx="4974956" cy="677372"/>
          </a:xfrm>
          <a:prstGeom prst="rect">
            <a:avLst/>
          </a:prstGeom>
        </p:spPr>
      </p:pic>
    </p:spTree>
    <p:extLst>
      <p:ext uri="{BB962C8B-B14F-4D97-AF65-F5344CB8AC3E}">
        <p14:creationId xmlns:p14="http://schemas.microsoft.com/office/powerpoint/2010/main" val="21096913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70FCA21-26DA-634D-BD1A-15C12E765B3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35</a:t>
            </a:fld>
            <a:endParaRPr lang="en-US"/>
          </a:p>
        </p:txBody>
      </p:sp>
      <p:sp>
        <p:nvSpPr>
          <p:cNvPr id="3" name="TextBox 2">
            <a:extLst>
              <a:ext uri="{FF2B5EF4-FFF2-40B4-BE49-F238E27FC236}">
                <a16:creationId xmlns:a16="http://schemas.microsoft.com/office/drawing/2014/main" id="{A81F3389-46B9-CA44-8687-EE3E4D9C2300}"/>
              </a:ext>
            </a:extLst>
          </p:cNvPr>
          <p:cNvSpPr txBox="1"/>
          <p:nvPr/>
        </p:nvSpPr>
        <p:spPr>
          <a:xfrm>
            <a:off x="1076446" y="1134319"/>
            <a:ext cx="10730823" cy="1574149"/>
          </a:xfrm>
          <a:prstGeom prst="rect">
            <a:avLst/>
          </a:prstGeom>
          <a:noFill/>
        </p:spPr>
        <p:txBody>
          <a:bodyPr wrap="none" rtlCol="0">
            <a:spAutoFit/>
          </a:bodyPr>
          <a:lstStyle/>
          <a:p>
            <a:r>
              <a:rPr lang="en-US" sz="2000" b="1" dirty="0">
                <a:solidFill>
                  <a:srgbClr val="FF0000"/>
                </a:solidFill>
              </a:rPr>
              <a:t>Interests in other detector areas (Si-based detectors):</a:t>
            </a:r>
          </a:p>
          <a:p>
            <a:endParaRPr lang="en-US" sz="2000" dirty="0"/>
          </a:p>
          <a:p>
            <a:pPr marL="457200" indent="-457200">
              <a:lnSpc>
                <a:spcPct val="150000"/>
              </a:lnSpc>
              <a:buFont typeface="+mj-lt"/>
              <a:buAutoNum type="arabicParenR"/>
            </a:pPr>
            <a:r>
              <a:rPr lang="en-US" sz="2000" dirty="0"/>
              <a:t>Production of </a:t>
            </a:r>
            <a:r>
              <a:rPr lang="en-US" sz="2000" dirty="0" err="1"/>
              <a:t>SiPM</a:t>
            </a:r>
            <a:r>
              <a:rPr lang="en-US" sz="2000" dirty="0"/>
              <a:t> by Indian industry (good experience)</a:t>
            </a:r>
          </a:p>
          <a:p>
            <a:pPr marL="457200" indent="-457200">
              <a:lnSpc>
                <a:spcPct val="150000"/>
              </a:lnSpc>
              <a:buFont typeface="+mj-lt"/>
              <a:buAutoNum type="arabicParenR"/>
            </a:pPr>
            <a:r>
              <a:rPr lang="en-US" sz="2000" dirty="0"/>
              <a:t>R&amp;D (and if successful participation) in LGAD (extension of the Si-pad detector activities)</a:t>
            </a:r>
          </a:p>
        </p:txBody>
      </p:sp>
    </p:spTree>
    <p:extLst>
      <p:ext uri="{BB962C8B-B14F-4D97-AF65-F5344CB8AC3E}">
        <p14:creationId xmlns:p14="http://schemas.microsoft.com/office/powerpoint/2010/main" val="29520775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pic>
        <p:nvPicPr>
          <p:cNvPr id="134" name="Google Shape;134;p19"/>
          <p:cNvPicPr preferRelativeResize="0"/>
          <p:nvPr/>
        </p:nvPicPr>
        <p:blipFill rotWithShape="1">
          <a:blip r:embed="rId3">
            <a:alphaModFix/>
          </a:blip>
          <a:srcRect t="2245" r="831"/>
          <a:stretch/>
        </p:blipFill>
        <p:spPr>
          <a:xfrm>
            <a:off x="4856740" y="1144418"/>
            <a:ext cx="6973793" cy="2272887"/>
          </a:xfrm>
          <a:prstGeom prst="rect">
            <a:avLst/>
          </a:prstGeom>
          <a:noFill/>
          <a:ln>
            <a:noFill/>
          </a:ln>
        </p:spPr>
      </p:pic>
      <p:sp>
        <p:nvSpPr>
          <p:cNvPr id="132" name="Google Shape;132;p19"/>
          <p:cNvSpPr txBox="1"/>
          <p:nvPr/>
        </p:nvSpPr>
        <p:spPr>
          <a:xfrm>
            <a:off x="483821" y="1174597"/>
            <a:ext cx="4871935" cy="4684668"/>
          </a:xfrm>
          <a:prstGeom prst="rect">
            <a:avLst/>
          </a:prstGeom>
          <a:noFill/>
          <a:ln>
            <a:noFill/>
          </a:ln>
        </p:spPr>
        <p:txBody>
          <a:bodyPr spcFirstLastPara="1" wrap="square" lIns="0" tIns="0" rIns="0" bIns="0" anchor="t" anchorCtr="0">
            <a:noAutofit/>
          </a:bodyPr>
          <a:lstStyle/>
          <a:p>
            <a:pPr marL="342900" marR="0" lvl="0" indent="-342900" algn="l" rtl="0">
              <a:spcBef>
                <a:spcPts val="0"/>
              </a:spcBef>
              <a:spcAft>
                <a:spcPts val="0"/>
              </a:spcAft>
              <a:buClr>
                <a:srgbClr val="000000"/>
              </a:buClr>
              <a:buSzPct val="100000"/>
              <a:buFont typeface="Arial" panose="020B0604020202020204" pitchFamily="34" charset="0"/>
              <a:buChar char="•"/>
            </a:pPr>
            <a:r>
              <a:rPr lang="en-US" sz="1814" b="1" dirty="0">
                <a:solidFill>
                  <a:schemeClr val="dk1"/>
                </a:solidFill>
                <a:latin typeface="Arial"/>
                <a:ea typeface="Arial"/>
                <a:cs typeface="Arial"/>
                <a:sym typeface="Arial"/>
              </a:rPr>
              <a:t>TOF: </a:t>
            </a:r>
            <a:r>
              <a:rPr lang="en-US" sz="1814" dirty="0">
                <a:solidFill>
                  <a:schemeClr val="dk1"/>
                </a:solidFill>
              </a:rPr>
              <a:t>I</a:t>
            </a:r>
            <a:r>
              <a:rPr lang="en-US" sz="1814" dirty="0">
                <a:solidFill>
                  <a:schemeClr val="dk1"/>
                </a:solidFill>
                <a:latin typeface="Arial"/>
                <a:ea typeface="Arial"/>
                <a:cs typeface="Arial"/>
                <a:sym typeface="Arial"/>
              </a:rPr>
              <a:t>nner (central barrel) and outer (forward disks)</a:t>
            </a:r>
            <a:endParaRPr dirty="0"/>
          </a:p>
          <a:p>
            <a:pPr marL="342900" marR="0" lvl="0" indent="-342900" algn="l" rtl="0">
              <a:spcBef>
                <a:spcPts val="1037"/>
              </a:spcBef>
              <a:spcAft>
                <a:spcPts val="0"/>
              </a:spcAft>
              <a:buClr>
                <a:srgbClr val="000000"/>
              </a:buClr>
              <a:buSzPct val="100000"/>
              <a:buFont typeface="Arial" panose="020B0604020202020204" pitchFamily="34" charset="0"/>
              <a:buChar char="•"/>
            </a:pPr>
            <a:r>
              <a:rPr lang="en-US" sz="1814" b="1" u="sng" dirty="0">
                <a:solidFill>
                  <a:schemeClr val="dk1"/>
                </a:solidFill>
                <a:latin typeface="Arial"/>
                <a:ea typeface="Arial"/>
                <a:cs typeface="Arial"/>
                <a:sym typeface="Arial"/>
              </a:rPr>
              <a:t>Surface area:</a:t>
            </a:r>
            <a:endParaRPr dirty="0"/>
          </a:p>
          <a:p>
            <a:pPr marL="742951" marR="0" lvl="1" indent="-285750" algn="l" rtl="0">
              <a:lnSpc>
                <a:spcPct val="50000"/>
              </a:lnSpc>
              <a:spcBef>
                <a:spcPts val="1037"/>
              </a:spcBef>
              <a:spcAft>
                <a:spcPts val="0"/>
              </a:spcAft>
              <a:buClr>
                <a:srgbClr val="000000"/>
              </a:buClr>
              <a:buSzPct val="75000"/>
              <a:buFont typeface="Courier New" panose="02070309020205020404" pitchFamily="49" charset="0"/>
              <a:buChar char="o"/>
            </a:pPr>
            <a:r>
              <a:rPr lang="en-US" sz="1600" b="0" i="0" u="none" strike="noStrike" cap="none" dirty="0">
                <a:solidFill>
                  <a:schemeClr val="dk1"/>
                </a:solidFill>
                <a:sym typeface="Arial"/>
              </a:rPr>
              <a:t>Inner (1.5 m</a:t>
            </a:r>
            <a:r>
              <a:rPr lang="en-US" sz="1600" b="0" i="0" u="none" strike="noStrike" cap="none" baseline="30000" dirty="0">
                <a:solidFill>
                  <a:schemeClr val="dk1"/>
                </a:solidFill>
                <a:sym typeface="Arial"/>
              </a:rPr>
              <a:t>2</a:t>
            </a:r>
            <a:r>
              <a:rPr lang="en-US" sz="1600" b="0" i="0" u="none" strike="noStrike" cap="none" dirty="0">
                <a:solidFill>
                  <a:schemeClr val="dk1"/>
                </a:solidFill>
                <a:sym typeface="Arial"/>
              </a:rPr>
              <a:t>),</a:t>
            </a:r>
            <a:endParaRPr sz="1600" dirty="0"/>
          </a:p>
          <a:p>
            <a:pPr marL="742951" marR="0" lvl="1" indent="-285750" algn="l" rtl="0">
              <a:lnSpc>
                <a:spcPct val="50000"/>
              </a:lnSpc>
              <a:spcBef>
                <a:spcPts val="1037"/>
              </a:spcBef>
              <a:spcAft>
                <a:spcPts val="0"/>
              </a:spcAft>
              <a:buClr>
                <a:srgbClr val="000000"/>
              </a:buClr>
              <a:buSzPct val="75000"/>
              <a:buFont typeface="Courier New" panose="02070309020205020404" pitchFamily="49" charset="0"/>
              <a:buChar char="o"/>
            </a:pPr>
            <a:r>
              <a:rPr lang="en-US" sz="1600" b="0" i="0" u="none" strike="noStrike" cap="none" dirty="0">
                <a:solidFill>
                  <a:schemeClr val="dk1"/>
                </a:solidFill>
                <a:sym typeface="Arial"/>
              </a:rPr>
              <a:t>Outer (30 m</a:t>
            </a:r>
            <a:r>
              <a:rPr lang="en-US" sz="1600" b="0" i="0" u="none" strike="noStrike" cap="none" baseline="30000" dirty="0">
                <a:solidFill>
                  <a:schemeClr val="dk1"/>
                </a:solidFill>
                <a:sym typeface="Arial"/>
              </a:rPr>
              <a:t>2</a:t>
            </a:r>
            <a:r>
              <a:rPr lang="en-US" sz="1600" b="0" i="0" u="none" strike="noStrike" cap="none" dirty="0">
                <a:solidFill>
                  <a:schemeClr val="dk1"/>
                </a:solidFill>
                <a:sym typeface="Arial"/>
              </a:rPr>
              <a:t>),</a:t>
            </a:r>
            <a:endParaRPr sz="1600" dirty="0"/>
          </a:p>
          <a:p>
            <a:pPr marL="742951" marR="0" lvl="1" indent="-285750" algn="l" rtl="0">
              <a:lnSpc>
                <a:spcPct val="50000"/>
              </a:lnSpc>
              <a:spcBef>
                <a:spcPts val="1037"/>
              </a:spcBef>
              <a:spcAft>
                <a:spcPts val="0"/>
              </a:spcAft>
              <a:buClr>
                <a:srgbClr val="000000"/>
              </a:buClr>
              <a:buSzPct val="75000"/>
              <a:buFont typeface="Courier New" panose="02070309020205020404" pitchFamily="49" charset="0"/>
              <a:buChar char="o"/>
            </a:pPr>
            <a:r>
              <a:rPr lang="en-US" sz="1600" b="0" i="0" u="none" strike="noStrike" cap="none" dirty="0">
                <a:solidFill>
                  <a:schemeClr val="dk1"/>
                </a:solidFill>
                <a:sym typeface="Arial"/>
              </a:rPr>
              <a:t>Forward (14 m</a:t>
            </a:r>
            <a:r>
              <a:rPr lang="en-US" sz="1600" b="0" i="0" u="none" strike="noStrike" cap="none" baseline="30000" dirty="0">
                <a:solidFill>
                  <a:schemeClr val="dk1"/>
                </a:solidFill>
                <a:sym typeface="Arial"/>
              </a:rPr>
              <a:t>2</a:t>
            </a:r>
            <a:r>
              <a:rPr lang="en-US" sz="1600" b="0" i="0" u="none" strike="noStrike" cap="none" dirty="0">
                <a:solidFill>
                  <a:schemeClr val="dk1"/>
                </a:solidFill>
                <a:sym typeface="Arial"/>
              </a:rPr>
              <a:t>),</a:t>
            </a:r>
            <a:endParaRPr sz="1600" dirty="0"/>
          </a:p>
          <a:p>
            <a:pPr marL="742951" marR="0" lvl="1" indent="-285750" algn="l" rtl="0">
              <a:lnSpc>
                <a:spcPct val="50000"/>
              </a:lnSpc>
              <a:spcBef>
                <a:spcPts val="1037"/>
              </a:spcBef>
              <a:spcAft>
                <a:spcPts val="0"/>
              </a:spcAft>
              <a:buClr>
                <a:srgbClr val="000000"/>
              </a:buClr>
              <a:buSzPct val="75000"/>
              <a:buFont typeface="Courier New" panose="02070309020205020404" pitchFamily="49" charset="0"/>
              <a:buChar char="o"/>
            </a:pPr>
            <a:r>
              <a:rPr lang="en-US" sz="1600" b="0" i="0" u="none" strike="noStrike" cap="none" dirty="0">
                <a:solidFill>
                  <a:schemeClr val="dk1"/>
                </a:solidFill>
                <a:sym typeface="Arial"/>
              </a:rPr>
              <a:t>Granularity (1 x 1 mm</a:t>
            </a:r>
            <a:r>
              <a:rPr lang="en-US" sz="1600" b="0" i="0" u="none" strike="noStrike" cap="none" baseline="30000" dirty="0">
                <a:solidFill>
                  <a:schemeClr val="dk1"/>
                </a:solidFill>
                <a:sym typeface="Arial"/>
              </a:rPr>
              <a:t>2 </a:t>
            </a:r>
            <a:r>
              <a:rPr lang="en-US" sz="1600" b="0" i="0" u="none" strike="noStrike" cap="none" dirty="0">
                <a:solidFill>
                  <a:schemeClr val="dk1"/>
                </a:solidFill>
                <a:sym typeface="Arial"/>
              </a:rPr>
              <a:t>to 5 x 5 mm</a:t>
            </a:r>
            <a:r>
              <a:rPr lang="en-US" sz="1600" b="0" i="0" u="none" strike="noStrike" cap="none" baseline="30000" dirty="0">
                <a:solidFill>
                  <a:schemeClr val="dk1"/>
                </a:solidFill>
                <a:sym typeface="Arial"/>
              </a:rPr>
              <a:t>2</a:t>
            </a:r>
            <a:r>
              <a:rPr lang="en-US" sz="1600" b="0" i="0" u="none" strike="noStrike" cap="none" dirty="0">
                <a:solidFill>
                  <a:schemeClr val="dk1"/>
                </a:solidFill>
                <a:sym typeface="Arial"/>
              </a:rPr>
              <a:t>)</a:t>
            </a:r>
            <a:endParaRPr sz="1600" b="0" i="0" u="none" strike="noStrike" cap="none" dirty="0">
              <a:solidFill>
                <a:schemeClr val="dk1"/>
              </a:solidFill>
              <a:sym typeface="Arial"/>
            </a:endParaRPr>
          </a:p>
          <a:p>
            <a:pPr marL="342900" marR="0" lvl="0" indent="-342900" algn="l" rtl="0">
              <a:spcBef>
                <a:spcPts val="1713"/>
              </a:spcBef>
              <a:spcAft>
                <a:spcPts val="0"/>
              </a:spcAft>
              <a:buClr>
                <a:srgbClr val="000000"/>
              </a:buClr>
              <a:buSzPct val="100000"/>
              <a:buFont typeface="Arial" panose="020B0604020202020204" pitchFamily="34" charset="0"/>
              <a:buChar char="•"/>
            </a:pPr>
            <a:r>
              <a:rPr lang="en-US" sz="1814" b="1" u="sng" dirty="0">
                <a:solidFill>
                  <a:schemeClr val="dk1"/>
                </a:solidFill>
                <a:latin typeface="Arial"/>
                <a:ea typeface="Arial"/>
                <a:cs typeface="Arial"/>
                <a:sym typeface="Arial"/>
              </a:rPr>
              <a:t>Large area </a:t>
            </a:r>
            <a:r>
              <a:rPr lang="en-US" sz="1814" b="1" dirty="0">
                <a:solidFill>
                  <a:schemeClr val="dk1"/>
                </a:solidFill>
                <a:sym typeface="Arial"/>
              </a:rPr>
              <a:t>system: 			 </a:t>
            </a:r>
            <a:r>
              <a:rPr lang="en-US" sz="1600" dirty="0">
                <a:solidFill>
                  <a:schemeClr val="dk1"/>
                </a:solidFill>
              </a:rPr>
              <a:t>not yet built on this scale: R&amp;D is required! </a:t>
            </a:r>
            <a:endParaRPr sz="1600" dirty="0">
              <a:solidFill>
                <a:schemeClr val="dk1"/>
              </a:solidFill>
            </a:endParaRPr>
          </a:p>
          <a:p>
            <a:pPr marL="342900" marR="0" lvl="0" indent="-342900" algn="l" rtl="0">
              <a:spcBef>
                <a:spcPts val="1037"/>
              </a:spcBef>
              <a:spcAft>
                <a:spcPts val="0"/>
              </a:spcAft>
              <a:buClr>
                <a:srgbClr val="000000"/>
              </a:buClr>
              <a:buSzPct val="100000"/>
              <a:buFont typeface="Arial" panose="020B0604020202020204" pitchFamily="34" charset="0"/>
              <a:buChar char="•"/>
            </a:pPr>
            <a:r>
              <a:rPr lang="en-US" sz="1814" b="1" u="sng" dirty="0">
                <a:solidFill>
                  <a:schemeClr val="dk1"/>
                </a:solidFill>
                <a:latin typeface="Arial"/>
                <a:ea typeface="Arial"/>
                <a:cs typeface="Arial"/>
                <a:sym typeface="Arial"/>
              </a:rPr>
              <a:t>Planned system: </a:t>
            </a:r>
            <a:r>
              <a:rPr lang="en-US" sz="1600" dirty="0">
                <a:solidFill>
                  <a:schemeClr val="dk1"/>
                </a:solidFill>
              </a:rPr>
              <a:t>Sensor bonded to ASIC (front-end and TDC), clock management and readout</a:t>
            </a:r>
            <a:endParaRPr sz="1600" dirty="0">
              <a:solidFill>
                <a:schemeClr val="dk1"/>
              </a:solidFill>
            </a:endParaRPr>
          </a:p>
          <a:p>
            <a:pPr marL="342900" marR="0" lvl="0" indent="-342900" algn="l" rtl="0">
              <a:spcBef>
                <a:spcPts val="1037"/>
              </a:spcBef>
              <a:spcAft>
                <a:spcPts val="0"/>
              </a:spcAft>
              <a:buClr>
                <a:srgbClr val="000000"/>
              </a:buClr>
              <a:buSzPct val="100000"/>
              <a:buFont typeface="Arial" panose="020B0604020202020204" pitchFamily="34" charset="0"/>
              <a:buChar char="•"/>
            </a:pPr>
            <a:r>
              <a:rPr lang="en-US" sz="1814" b="1" u="sng" dirty="0">
                <a:solidFill>
                  <a:schemeClr val="dk1"/>
                </a:solidFill>
                <a:latin typeface="Arial"/>
                <a:ea typeface="Arial"/>
                <a:cs typeface="Arial"/>
                <a:sym typeface="Arial"/>
              </a:rPr>
              <a:t>Key requirements:</a:t>
            </a:r>
            <a:r>
              <a:rPr lang="en-US" sz="1814" dirty="0">
                <a:solidFill>
                  <a:schemeClr val="dk1"/>
                </a:solidFill>
                <a:latin typeface="Arial"/>
                <a:ea typeface="Arial"/>
                <a:cs typeface="Arial"/>
                <a:sym typeface="Arial"/>
              </a:rPr>
              <a:t> </a:t>
            </a:r>
          </a:p>
          <a:p>
            <a:pPr marL="742951" lvl="1" indent="-285750">
              <a:lnSpc>
                <a:spcPct val="50000"/>
              </a:lnSpc>
              <a:spcBef>
                <a:spcPts val="1037"/>
              </a:spcBef>
              <a:buSzPct val="75000"/>
              <a:buFont typeface="Courier New" panose="02070309020205020404" pitchFamily="49" charset="0"/>
              <a:buChar char="o"/>
            </a:pPr>
            <a:r>
              <a:rPr lang="en-US" sz="1600" dirty="0">
                <a:solidFill>
                  <a:schemeClr val="dk1"/>
                </a:solidFill>
              </a:rPr>
              <a:t>time resolution (~20 </a:t>
            </a:r>
            <a:r>
              <a:rPr lang="en-US" sz="1600" dirty="0" err="1">
                <a:solidFill>
                  <a:schemeClr val="dk1"/>
                </a:solidFill>
              </a:rPr>
              <a:t>ps</a:t>
            </a:r>
            <a:r>
              <a:rPr lang="en-US" sz="1600" dirty="0">
                <a:solidFill>
                  <a:schemeClr val="dk1"/>
                </a:solidFill>
              </a:rPr>
              <a:t>), </a:t>
            </a:r>
          </a:p>
          <a:p>
            <a:pPr marL="742951" lvl="1" indent="-285750">
              <a:lnSpc>
                <a:spcPct val="50000"/>
              </a:lnSpc>
              <a:spcBef>
                <a:spcPts val="1037"/>
              </a:spcBef>
              <a:buSzPct val="75000"/>
              <a:buFont typeface="Courier New" panose="02070309020205020404" pitchFamily="49" charset="0"/>
              <a:buChar char="o"/>
            </a:pPr>
            <a:r>
              <a:rPr lang="en-US" sz="1600" dirty="0">
                <a:solidFill>
                  <a:schemeClr val="dk1"/>
                </a:solidFill>
              </a:rPr>
              <a:t>low material budget (1-3%X</a:t>
            </a:r>
            <a:r>
              <a:rPr lang="en-US" sz="1000" dirty="0">
                <a:solidFill>
                  <a:schemeClr val="dk1"/>
                </a:solidFill>
              </a:rPr>
              <a:t>0</a:t>
            </a:r>
            <a:r>
              <a:rPr lang="en-US" sz="1600" dirty="0">
                <a:solidFill>
                  <a:schemeClr val="dk1"/>
                </a:solidFill>
              </a:rPr>
              <a:t>)</a:t>
            </a:r>
            <a:endParaRPr sz="1814" dirty="0">
              <a:solidFill>
                <a:schemeClr val="dk1"/>
              </a:solidFill>
              <a:latin typeface="Arial"/>
              <a:ea typeface="Arial"/>
              <a:cs typeface="Arial"/>
              <a:sym typeface="Arial"/>
            </a:endParaRPr>
          </a:p>
        </p:txBody>
      </p:sp>
      <p:sp>
        <p:nvSpPr>
          <p:cNvPr id="133" name="Google Shape;133;p19"/>
          <p:cNvSpPr txBox="1"/>
          <p:nvPr/>
        </p:nvSpPr>
        <p:spPr>
          <a:xfrm>
            <a:off x="386171" y="253087"/>
            <a:ext cx="5949600" cy="675300"/>
          </a:xfrm>
          <a:prstGeom prst="rect">
            <a:avLst/>
          </a:prstGeom>
          <a:solidFill>
            <a:schemeClr val="lt1"/>
          </a:solidFill>
          <a:ln>
            <a:noFill/>
          </a:ln>
        </p:spPr>
        <p:txBody>
          <a:bodyPr spcFirstLastPara="1" wrap="square" lIns="0" tIns="0" rIns="0" bIns="0" anchor="ctr" anchorCtr="0">
            <a:noAutofit/>
          </a:bodyPr>
          <a:lstStyle/>
          <a:p>
            <a:pPr marL="0" marR="0" lvl="0" indent="0" algn="l" rtl="0">
              <a:spcBef>
                <a:spcPts val="0"/>
              </a:spcBef>
              <a:spcAft>
                <a:spcPts val="0"/>
              </a:spcAft>
              <a:buNone/>
            </a:pPr>
            <a:r>
              <a:rPr lang="en-US" sz="3200" dirty="0">
                <a:solidFill>
                  <a:schemeClr val="dk1"/>
                </a:solidFill>
                <a:latin typeface="Arial"/>
                <a:ea typeface="Arial"/>
                <a:cs typeface="Arial"/>
                <a:sym typeface="Arial"/>
              </a:rPr>
              <a:t> Time Of Flight (TOF)</a:t>
            </a:r>
            <a:endParaRPr sz="3200" dirty="0"/>
          </a:p>
        </p:txBody>
      </p:sp>
      <p:sp>
        <p:nvSpPr>
          <p:cNvPr id="135" name="Google Shape;135;p19"/>
          <p:cNvSpPr txBox="1"/>
          <p:nvPr/>
        </p:nvSpPr>
        <p:spPr>
          <a:xfrm>
            <a:off x="5222605" y="3957924"/>
            <a:ext cx="6460200" cy="2522777"/>
          </a:xfrm>
          <a:prstGeom prst="rect">
            <a:avLst/>
          </a:prstGeom>
          <a:noFill/>
          <a:ln>
            <a:noFill/>
          </a:ln>
        </p:spPr>
        <p:txBody>
          <a:bodyPr spcFirstLastPara="1" wrap="square" lIns="0" tIns="0" rIns="0" bIns="0" anchor="t" anchorCtr="0">
            <a:noAutofit/>
          </a:bodyPr>
          <a:lstStyle/>
          <a:p>
            <a:pPr marL="587815" marR="0" lvl="0" indent="-457200" algn="l" rtl="0">
              <a:spcBef>
                <a:spcPts val="0"/>
              </a:spcBef>
              <a:spcAft>
                <a:spcPts val="0"/>
              </a:spcAft>
              <a:buClr>
                <a:srgbClr val="000000"/>
              </a:buClr>
              <a:buSzPts val="1814"/>
              <a:buFont typeface="Calibri"/>
              <a:buAutoNum type="arabicParenR"/>
            </a:pPr>
            <a:r>
              <a:rPr lang="en-US" sz="1814" b="1" u="sng" dirty="0">
                <a:solidFill>
                  <a:schemeClr val="dk1"/>
                </a:solidFill>
                <a:latin typeface="Arial"/>
                <a:ea typeface="Arial"/>
                <a:cs typeface="Arial"/>
                <a:sym typeface="Arial"/>
              </a:rPr>
              <a:t>Monolithic fully depleted CMOS sensor:</a:t>
            </a:r>
            <a:r>
              <a:rPr lang="en-US" sz="1814" b="1" dirty="0">
                <a:solidFill>
                  <a:schemeClr val="dk1"/>
                </a:solidFill>
                <a:latin typeface="Arial"/>
                <a:ea typeface="Arial"/>
                <a:cs typeface="Arial"/>
                <a:sym typeface="Arial"/>
              </a:rPr>
              <a:t> </a:t>
            </a:r>
            <a:endParaRPr dirty="0"/>
          </a:p>
          <a:p>
            <a:pPr marL="587815" marR="0" lvl="1" indent="0" algn="l" rtl="0">
              <a:spcBef>
                <a:spcPts val="521"/>
              </a:spcBef>
              <a:spcAft>
                <a:spcPts val="0"/>
              </a:spcAft>
              <a:buNone/>
            </a:pPr>
            <a:r>
              <a:rPr lang="en-US" sz="1814" b="0" i="0" u="none" strike="noStrike" cap="none" dirty="0">
                <a:solidFill>
                  <a:schemeClr val="dk1"/>
                </a:solidFill>
                <a:latin typeface="Arial"/>
                <a:ea typeface="Arial"/>
                <a:cs typeface="Arial"/>
                <a:sym typeface="Arial"/>
              </a:rPr>
              <a:t>favored due to integrated electronics, low cost (but</a:t>
            </a:r>
            <a:r>
              <a:rPr lang="en-US" sz="1814" b="0" i="0" u="none" strike="noStrike" cap="none" dirty="0">
                <a:solidFill>
                  <a:srgbClr val="C9211E"/>
                </a:solidFill>
                <a:latin typeface="Arial"/>
                <a:ea typeface="Arial"/>
                <a:cs typeface="Arial"/>
                <a:sym typeface="Arial"/>
              </a:rPr>
              <a:t> </a:t>
            </a:r>
            <a:r>
              <a:rPr lang="en-US" sz="1814" b="0" i="0" u="none" strike="noStrike" cap="none" dirty="0">
                <a:solidFill>
                  <a:srgbClr val="000000"/>
                </a:solidFill>
                <a:latin typeface="Arial"/>
                <a:ea typeface="Arial"/>
                <a:cs typeface="Arial"/>
                <a:sym typeface="Arial"/>
              </a:rPr>
              <a:t>R &amp; D required to achieve </a:t>
            </a:r>
            <a:r>
              <a:rPr lang="en-US" sz="1814" b="0" i="0" u="none" strike="noStrike" cap="none" dirty="0" err="1">
                <a:solidFill>
                  <a:srgbClr val="000000"/>
                </a:solidFill>
                <a:latin typeface="Arial"/>
                <a:ea typeface="Arial"/>
                <a:cs typeface="Arial"/>
                <a:sym typeface="Arial"/>
              </a:rPr>
              <a:t>ps</a:t>
            </a:r>
            <a:r>
              <a:rPr lang="en-US" sz="1814" b="0" i="0" u="none" strike="noStrike" cap="none" dirty="0">
                <a:solidFill>
                  <a:srgbClr val="000000"/>
                </a:solidFill>
                <a:latin typeface="Arial"/>
                <a:ea typeface="Arial"/>
                <a:cs typeface="Arial"/>
                <a:sym typeface="Arial"/>
              </a:rPr>
              <a:t> time resolution)</a:t>
            </a:r>
            <a:endParaRPr sz="1814" b="0" i="0" u="none" strike="noStrike" cap="none" dirty="0">
              <a:solidFill>
                <a:schemeClr val="dk1"/>
              </a:solidFill>
              <a:latin typeface="Arial"/>
              <a:ea typeface="Arial"/>
              <a:cs typeface="Arial"/>
              <a:sym typeface="Arial"/>
            </a:endParaRPr>
          </a:p>
          <a:p>
            <a:pPr marL="587815" marR="0" lvl="0" indent="-457200" algn="l" rtl="0">
              <a:spcBef>
                <a:spcPts val="521"/>
              </a:spcBef>
              <a:spcAft>
                <a:spcPts val="0"/>
              </a:spcAft>
              <a:buClr>
                <a:srgbClr val="000000"/>
              </a:buClr>
              <a:buSzPts val="1814"/>
              <a:buFont typeface="Calibri"/>
              <a:buAutoNum type="arabicParenR"/>
            </a:pPr>
            <a:r>
              <a:rPr lang="en-US" sz="1814" b="1" u="sng" dirty="0">
                <a:solidFill>
                  <a:srgbClr val="C00000"/>
                </a:solidFill>
                <a:latin typeface="Arial"/>
                <a:ea typeface="Arial"/>
                <a:cs typeface="Arial"/>
                <a:sym typeface="Arial"/>
              </a:rPr>
              <a:t>LGAD</a:t>
            </a:r>
            <a:r>
              <a:rPr lang="en-US" sz="1814" u="sng" dirty="0">
                <a:solidFill>
                  <a:srgbClr val="C00000"/>
                </a:solidFill>
                <a:latin typeface="Arial"/>
                <a:ea typeface="Arial"/>
                <a:cs typeface="Arial"/>
                <a:sym typeface="Arial"/>
              </a:rPr>
              <a:t> (meets </a:t>
            </a:r>
            <a:r>
              <a:rPr lang="en-US" sz="1814" u="sng" dirty="0">
                <a:solidFill>
                  <a:srgbClr val="C00000"/>
                </a:solidFill>
              </a:rPr>
              <a:t>~ </a:t>
            </a:r>
            <a:r>
              <a:rPr lang="en-US" sz="1814" u="sng" dirty="0">
                <a:solidFill>
                  <a:srgbClr val="C00000"/>
                </a:solidFill>
                <a:latin typeface="Arial"/>
                <a:ea typeface="Arial"/>
                <a:cs typeface="Arial"/>
                <a:sym typeface="Arial"/>
              </a:rPr>
              <a:t>30 </a:t>
            </a:r>
            <a:r>
              <a:rPr lang="en-US" sz="1814" u="sng" dirty="0" err="1">
                <a:solidFill>
                  <a:srgbClr val="C00000"/>
                </a:solidFill>
                <a:latin typeface="Arial"/>
                <a:ea typeface="Arial"/>
                <a:cs typeface="Arial"/>
                <a:sym typeface="Arial"/>
              </a:rPr>
              <a:t>ps</a:t>
            </a:r>
            <a:r>
              <a:rPr lang="en-US" sz="1814" u="sng" dirty="0">
                <a:solidFill>
                  <a:srgbClr val="C00000"/>
                </a:solidFill>
                <a:latin typeface="Arial"/>
                <a:ea typeface="Arial"/>
                <a:cs typeface="Arial"/>
                <a:sym typeface="Arial"/>
              </a:rPr>
              <a:t> time resolution)</a:t>
            </a:r>
            <a:r>
              <a:rPr lang="en-US" sz="1814" u="sng" dirty="0">
                <a:solidFill>
                  <a:schemeClr val="dk1"/>
                </a:solidFill>
                <a:latin typeface="Arial"/>
                <a:ea typeface="Arial"/>
                <a:cs typeface="Arial"/>
                <a:sym typeface="Arial"/>
              </a:rPr>
              <a:t>: </a:t>
            </a:r>
            <a:r>
              <a:rPr lang="en-US" sz="1814" dirty="0">
                <a:solidFill>
                  <a:schemeClr val="dk1"/>
                </a:solidFill>
              </a:rPr>
              <a:t>system level development is needed to achieve 20 </a:t>
            </a:r>
            <a:r>
              <a:rPr lang="en-US" sz="1814" dirty="0" err="1">
                <a:solidFill>
                  <a:schemeClr val="dk1"/>
                </a:solidFill>
              </a:rPr>
              <a:t>ps</a:t>
            </a:r>
            <a:r>
              <a:rPr lang="en-US" sz="1814" dirty="0">
                <a:solidFill>
                  <a:schemeClr val="dk1"/>
                </a:solidFill>
                <a:latin typeface="Arial"/>
                <a:ea typeface="Arial"/>
                <a:cs typeface="Arial"/>
                <a:sym typeface="Arial"/>
              </a:rPr>
              <a:t> resolution</a:t>
            </a:r>
            <a:r>
              <a:rPr lang="en-US" sz="1814" dirty="0">
                <a:solidFill>
                  <a:schemeClr val="dk1"/>
                </a:solidFill>
              </a:rPr>
              <a:t>		(</a:t>
            </a:r>
            <a:r>
              <a:rPr lang="en-US" sz="1814" dirty="0">
                <a:solidFill>
                  <a:schemeClr val="dk1"/>
                </a:solidFill>
                <a:latin typeface="Arial"/>
                <a:ea typeface="Arial"/>
                <a:cs typeface="Arial"/>
                <a:sym typeface="Arial"/>
              </a:rPr>
              <a:t>costly, needs ASICs for readout)</a:t>
            </a:r>
            <a:endParaRPr sz="1814" dirty="0">
              <a:solidFill>
                <a:schemeClr val="dk1"/>
              </a:solidFill>
              <a:latin typeface="Arial"/>
              <a:ea typeface="Arial"/>
              <a:cs typeface="Arial"/>
              <a:sym typeface="Arial"/>
            </a:endParaRPr>
          </a:p>
          <a:p>
            <a:pPr marL="587815" marR="0" lvl="0" indent="-457200" algn="l" rtl="0">
              <a:spcBef>
                <a:spcPts val="521"/>
              </a:spcBef>
              <a:spcAft>
                <a:spcPts val="0"/>
              </a:spcAft>
              <a:buClr>
                <a:srgbClr val="000000"/>
              </a:buClr>
              <a:buSzPts val="1814"/>
              <a:buFont typeface="Calibri"/>
              <a:buAutoNum type="arabicParenR"/>
            </a:pPr>
            <a:r>
              <a:rPr lang="en-US" sz="1814" b="1" u="sng" dirty="0">
                <a:solidFill>
                  <a:srgbClr val="C00000"/>
                </a:solidFill>
                <a:latin typeface="Arial"/>
                <a:ea typeface="Arial"/>
                <a:cs typeface="Arial"/>
                <a:sym typeface="Arial"/>
              </a:rPr>
              <a:t>SPADs or </a:t>
            </a:r>
            <a:r>
              <a:rPr lang="en-US" sz="1814" b="1" u="sng" dirty="0" err="1">
                <a:solidFill>
                  <a:srgbClr val="C00000"/>
                </a:solidFill>
                <a:latin typeface="Arial"/>
                <a:ea typeface="Arial"/>
                <a:cs typeface="Arial"/>
                <a:sym typeface="Arial"/>
              </a:rPr>
              <a:t>SiPM</a:t>
            </a:r>
            <a:r>
              <a:rPr lang="en-US" sz="1814" u="sng" dirty="0">
                <a:solidFill>
                  <a:srgbClr val="C00000"/>
                </a:solidFill>
                <a:latin typeface="Arial"/>
                <a:ea typeface="Arial"/>
                <a:cs typeface="Arial"/>
                <a:sym typeface="Arial"/>
              </a:rPr>
              <a:t> </a:t>
            </a:r>
            <a:r>
              <a:rPr lang="en-US" sz="1200" u="sng" dirty="0">
                <a:solidFill>
                  <a:srgbClr val="C00000"/>
                </a:solidFill>
                <a:highlight>
                  <a:schemeClr val="lt1"/>
                </a:highlight>
                <a:latin typeface="Arial"/>
                <a:ea typeface="Arial"/>
                <a:cs typeface="Arial"/>
                <a:sym typeface="Arial"/>
              </a:rPr>
              <a:t>(also used in RICH with aerosols, common readout)</a:t>
            </a:r>
            <a:r>
              <a:rPr lang="en-US" sz="1814" dirty="0">
                <a:solidFill>
                  <a:schemeClr val="dk1"/>
                </a:solidFill>
                <a:highlight>
                  <a:schemeClr val="lt1"/>
                </a:highlight>
                <a:latin typeface="Arial"/>
                <a:ea typeface="Arial"/>
                <a:cs typeface="Arial"/>
                <a:sym typeface="Arial"/>
              </a:rPr>
              <a:t>:</a:t>
            </a:r>
            <a:r>
              <a:rPr lang="en-US" sz="1814" dirty="0">
                <a:solidFill>
                  <a:schemeClr val="dk1"/>
                </a:solidFill>
                <a:latin typeface="Arial"/>
                <a:ea typeface="Arial"/>
                <a:cs typeface="Arial"/>
                <a:sym typeface="Arial"/>
              </a:rPr>
              <a:t> 	(</a:t>
            </a:r>
            <a:r>
              <a:rPr lang="en-US" sz="1814" dirty="0">
                <a:solidFill>
                  <a:srgbClr val="000000"/>
                </a:solidFill>
                <a:latin typeface="Arial"/>
                <a:ea typeface="Arial"/>
                <a:cs typeface="Arial"/>
                <a:sym typeface="Arial"/>
              </a:rPr>
              <a:t>dark current, fill factor are issues of concern!)</a:t>
            </a:r>
            <a:r>
              <a:rPr lang="en-US" sz="1814" dirty="0">
                <a:solidFill>
                  <a:schemeClr val="dk1"/>
                </a:solidFill>
                <a:latin typeface="Arial"/>
                <a:ea typeface="Arial"/>
                <a:cs typeface="Arial"/>
                <a:sym typeface="Arial"/>
              </a:rPr>
              <a:t> </a:t>
            </a:r>
            <a:endParaRPr sz="1814" dirty="0">
              <a:solidFill>
                <a:schemeClr val="dk1"/>
              </a:solidFill>
              <a:latin typeface="Arial"/>
              <a:ea typeface="Arial"/>
              <a:cs typeface="Arial"/>
              <a:sym typeface="Arial"/>
            </a:endParaRPr>
          </a:p>
        </p:txBody>
      </p:sp>
      <p:sp>
        <p:nvSpPr>
          <p:cNvPr id="136" name="Google Shape;136;p19"/>
          <p:cNvSpPr txBox="1"/>
          <p:nvPr/>
        </p:nvSpPr>
        <p:spPr>
          <a:xfrm>
            <a:off x="5170619" y="3509198"/>
            <a:ext cx="5704432" cy="502000"/>
          </a:xfrm>
          <a:prstGeom prst="rect">
            <a:avLst/>
          </a:prstGeom>
          <a:noFill/>
          <a:ln>
            <a:noFill/>
          </a:ln>
        </p:spPr>
        <p:txBody>
          <a:bodyPr spcFirstLastPara="1" wrap="square" lIns="108825" tIns="54400" rIns="108825" bIns="54400" anchor="t" anchorCtr="0">
            <a:noAutofit/>
          </a:bodyPr>
          <a:lstStyle/>
          <a:p>
            <a:pPr marL="0" marR="0" lvl="0" indent="0" algn="l" rtl="0">
              <a:spcBef>
                <a:spcPts val="0"/>
              </a:spcBef>
              <a:spcAft>
                <a:spcPts val="0"/>
              </a:spcAft>
              <a:buNone/>
            </a:pPr>
            <a:r>
              <a:rPr lang="en-US" sz="2177">
                <a:solidFill>
                  <a:schemeClr val="dk1"/>
                </a:solidFill>
                <a:latin typeface="Arial"/>
                <a:ea typeface="Arial"/>
                <a:cs typeface="Arial"/>
                <a:sym typeface="Arial"/>
              </a:rPr>
              <a:t>Three solutions are under consideration:</a:t>
            </a:r>
            <a:endParaRPr sz="2177">
              <a:solidFill>
                <a:schemeClr val="dk1"/>
              </a:solidFill>
              <a:latin typeface="Arial"/>
              <a:ea typeface="Arial"/>
              <a:cs typeface="Arial"/>
              <a:sym typeface="Arial"/>
            </a:endParaRPr>
          </a:p>
        </p:txBody>
      </p:sp>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0"/>
          <p:cNvSpPr txBox="1"/>
          <p:nvPr/>
        </p:nvSpPr>
        <p:spPr>
          <a:xfrm>
            <a:off x="122001" y="6393079"/>
            <a:ext cx="11124495" cy="308689"/>
          </a:xfrm>
          <a:prstGeom prst="rect">
            <a:avLst/>
          </a:prstGeom>
          <a:noFill/>
          <a:ln>
            <a:noFill/>
          </a:ln>
        </p:spPr>
        <p:txBody>
          <a:bodyPr spcFirstLastPara="1" wrap="square" lIns="108825" tIns="54400" rIns="108825" bIns="54400" anchor="t" anchorCtr="0">
            <a:no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[Ref1] Anita Topkar et al., Development of SiPM in India using CMOS Technology, https://inspirehep.net/files/2f05f40e82377fddbcaff41ae24635d1</a:t>
            </a:r>
            <a:endParaRPr/>
          </a:p>
        </p:txBody>
      </p:sp>
      <p:sp>
        <p:nvSpPr>
          <p:cNvPr id="142" name="Google Shape;142;p20"/>
          <p:cNvSpPr txBox="1"/>
          <p:nvPr/>
        </p:nvSpPr>
        <p:spPr>
          <a:xfrm>
            <a:off x="63700" y="995400"/>
            <a:ext cx="6226800" cy="4650900"/>
          </a:xfrm>
          <a:prstGeom prst="rect">
            <a:avLst/>
          </a:prstGeom>
          <a:noFill/>
          <a:ln>
            <a:noFill/>
          </a:ln>
        </p:spPr>
        <p:txBody>
          <a:bodyPr spcFirstLastPara="1" wrap="square" lIns="108825" tIns="54400" rIns="108825" bIns="54400" anchor="t" anchorCtr="0">
            <a:noAutofit/>
          </a:bodyPr>
          <a:lstStyle/>
          <a:p>
            <a:pPr marL="285750" marR="0" lvl="0" indent="-285750" algn="l" rtl="0">
              <a:spcBef>
                <a:spcPts val="0"/>
              </a:spcBef>
              <a:spcAft>
                <a:spcPts val="0"/>
              </a:spcAft>
              <a:buClr>
                <a:srgbClr val="000000"/>
              </a:buClr>
              <a:buSzPts val="1700"/>
              <a:buFont typeface="Arial"/>
              <a:buChar char="•"/>
            </a:pPr>
            <a:r>
              <a:rPr lang="en-US" sz="1700" u="sng" dirty="0">
                <a:solidFill>
                  <a:schemeClr val="dk1"/>
                </a:solidFill>
                <a:latin typeface="Arial"/>
                <a:ea typeface="Arial"/>
                <a:cs typeface="Arial"/>
                <a:sym typeface="Arial"/>
              </a:rPr>
              <a:t>Focal like pad design:</a:t>
            </a:r>
            <a:r>
              <a:rPr lang="en-US" sz="1700" dirty="0">
                <a:solidFill>
                  <a:schemeClr val="dk1"/>
                </a:solidFill>
                <a:latin typeface="Arial"/>
                <a:ea typeface="Arial"/>
                <a:cs typeface="Arial"/>
                <a:sym typeface="Arial"/>
              </a:rPr>
              <a:t> Develop LGAD and </a:t>
            </a:r>
            <a:r>
              <a:rPr lang="en-US" sz="1700" dirty="0" err="1">
                <a:solidFill>
                  <a:schemeClr val="dk1"/>
                </a:solidFill>
                <a:latin typeface="Arial"/>
                <a:ea typeface="Arial"/>
                <a:cs typeface="Arial"/>
                <a:sym typeface="Arial"/>
              </a:rPr>
              <a:t>SiPM</a:t>
            </a:r>
            <a:r>
              <a:rPr lang="en-US" sz="1700" dirty="0">
                <a:solidFill>
                  <a:schemeClr val="dk1"/>
                </a:solidFill>
                <a:latin typeface="Arial"/>
                <a:ea typeface="Arial"/>
                <a:cs typeface="Arial"/>
                <a:sym typeface="Arial"/>
              </a:rPr>
              <a:t> in India </a:t>
            </a:r>
            <a:endParaRPr dirty="0"/>
          </a:p>
          <a:p>
            <a:pPr marL="285750" marR="0" lvl="0" indent="-285750" algn="l" rtl="0">
              <a:spcBef>
                <a:spcPts val="1372"/>
              </a:spcBef>
              <a:spcAft>
                <a:spcPts val="0"/>
              </a:spcAft>
              <a:buClr>
                <a:srgbClr val="000000"/>
              </a:buClr>
              <a:buSzPts val="1700"/>
              <a:buFont typeface="Arial"/>
              <a:buChar char="•"/>
            </a:pPr>
            <a:r>
              <a:rPr lang="en-US" sz="1700" dirty="0">
                <a:solidFill>
                  <a:schemeClr val="dk1"/>
                </a:solidFill>
                <a:latin typeface="Arial"/>
                <a:ea typeface="Arial"/>
                <a:cs typeface="Arial"/>
                <a:sym typeface="Arial"/>
              </a:rPr>
              <a:t>LGAD - </a:t>
            </a:r>
            <a:r>
              <a:rPr lang="en-US" dirty="0">
                <a:solidFill>
                  <a:schemeClr val="dk1"/>
                </a:solidFill>
              </a:rPr>
              <a:t>M</a:t>
            </a:r>
            <a:r>
              <a:rPr lang="en-US" sz="1400" dirty="0">
                <a:solidFill>
                  <a:schemeClr val="dk1"/>
                </a:solidFill>
                <a:latin typeface="Arial"/>
                <a:ea typeface="Arial"/>
                <a:cs typeface="Arial"/>
                <a:sym typeface="Arial"/>
              </a:rPr>
              <a:t>odification in Si diode (planned for ALICE FOCAL)</a:t>
            </a:r>
            <a:endParaRPr sz="1400" dirty="0">
              <a:solidFill>
                <a:schemeClr val="dk1"/>
              </a:solidFill>
              <a:latin typeface="Arial"/>
              <a:ea typeface="Arial"/>
              <a:cs typeface="Arial"/>
              <a:sym typeface="Arial"/>
            </a:endParaRPr>
          </a:p>
          <a:p>
            <a:pPr marL="546981" marR="0" lvl="1" indent="-285750" algn="l" rtl="0">
              <a:spcBef>
                <a:spcPts val="1372"/>
              </a:spcBef>
              <a:spcAft>
                <a:spcPts val="0"/>
              </a:spcAft>
              <a:buClr>
                <a:srgbClr val="000000"/>
              </a:buClr>
              <a:buSzPct val="75000"/>
              <a:buFont typeface="Courier New" panose="02070309020205020404" pitchFamily="49" charset="0"/>
              <a:buChar char="o"/>
            </a:pPr>
            <a:r>
              <a:rPr lang="en-US" sz="1600" b="0" i="0" u="none" strike="noStrike" cap="none" dirty="0">
                <a:solidFill>
                  <a:schemeClr val="dk1"/>
                </a:solidFill>
                <a:latin typeface="Arial"/>
                <a:ea typeface="Arial"/>
                <a:cs typeface="Arial"/>
                <a:sym typeface="Arial"/>
              </a:rPr>
              <a:t>Work with BEL Bangalore (6’’ wafer), and SCL Mohali (8’’ wafers, 180 nm process)</a:t>
            </a:r>
            <a:endParaRPr sz="1600" b="0" i="0" u="none" strike="noStrike" cap="none" dirty="0">
              <a:solidFill>
                <a:schemeClr val="dk1"/>
              </a:solidFill>
              <a:latin typeface="Arial"/>
              <a:ea typeface="Arial"/>
              <a:cs typeface="Arial"/>
              <a:sym typeface="Arial"/>
            </a:endParaRPr>
          </a:p>
          <a:p>
            <a:pPr marL="546981" marR="0" lvl="1" indent="-285750" algn="l" rtl="0">
              <a:spcBef>
                <a:spcPts val="1372"/>
              </a:spcBef>
              <a:spcAft>
                <a:spcPts val="0"/>
              </a:spcAft>
              <a:buClr>
                <a:srgbClr val="000000"/>
              </a:buClr>
              <a:buSzPct val="75000"/>
              <a:buFont typeface="Courier New" panose="02070309020205020404" pitchFamily="49" charset="0"/>
              <a:buChar char="o"/>
            </a:pPr>
            <a:r>
              <a:rPr lang="en-US" sz="1600" b="0" i="0" u="none" strike="noStrike" cap="none" dirty="0" err="1">
                <a:solidFill>
                  <a:schemeClr val="dk1"/>
                </a:solidFill>
                <a:latin typeface="Arial"/>
                <a:ea typeface="Arial"/>
                <a:cs typeface="Arial"/>
                <a:sym typeface="Arial"/>
              </a:rPr>
              <a:t>SiPM</a:t>
            </a:r>
            <a:r>
              <a:rPr lang="en-US" sz="1600" b="0" i="0" u="none" strike="noStrike" cap="none" dirty="0">
                <a:solidFill>
                  <a:schemeClr val="dk1"/>
                </a:solidFill>
                <a:latin typeface="Arial"/>
                <a:ea typeface="Arial"/>
                <a:cs typeface="Arial"/>
                <a:sym typeface="Arial"/>
              </a:rPr>
              <a:t> were successfully produced in India  [Ref1] by SITAR</a:t>
            </a:r>
            <a:r>
              <a:rPr lang="en-US" sz="1700" b="0" i="0" u="none" strike="noStrike" cap="none" dirty="0">
                <a:solidFill>
                  <a:schemeClr val="dk1"/>
                </a:solidFill>
                <a:latin typeface="Arial"/>
                <a:ea typeface="Arial"/>
                <a:cs typeface="Arial"/>
                <a:sym typeface="Arial"/>
              </a:rPr>
              <a:t>*</a:t>
            </a:r>
            <a:endParaRPr sz="1700" b="0" i="0" u="none" strike="noStrike" cap="none" dirty="0">
              <a:solidFill>
                <a:schemeClr val="dk1"/>
              </a:solidFill>
              <a:latin typeface="Arial"/>
              <a:ea typeface="Arial"/>
              <a:cs typeface="Arial"/>
              <a:sym typeface="Arial"/>
            </a:endParaRPr>
          </a:p>
          <a:p>
            <a:pPr marL="285750" marR="0" lvl="0" indent="-285750" algn="l" rtl="0">
              <a:spcBef>
                <a:spcPts val="1028"/>
              </a:spcBef>
              <a:spcAft>
                <a:spcPts val="0"/>
              </a:spcAft>
              <a:buClr>
                <a:srgbClr val="000000"/>
              </a:buClr>
              <a:buSzPts val="1600"/>
              <a:buFont typeface="Arial"/>
              <a:buChar char="•"/>
            </a:pPr>
            <a:r>
              <a:rPr lang="en-US" sz="1600" dirty="0">
                <a:solidFill>
                  <a:schemeClr val="dk1"/>
                </a:solidFill>
                <a:latin typeface="Arial"/>
                <a:ea typeface="Arial"/>
                <a:cs typeface="Arial"/>
                <a:sym typeface="Arial"/>
              </a:rPr>
              <a:t>Simulations using </a:t>
            </a:r>
            <a:endParaRPr sz="1600" dirty="0">
              <a:solidFill>
                <a:schemeClr val="dk1"/>
              </a:solidFill>
              <a:latin typeface="Arial"/>
              <a:ea typeface="Arial"/>
              <a:cs typeface="Arial"/>
              <a:sym typeface="Arial"/>
            </a:endParaRPr>
          </a:p>
          <a:p>
            <a:pPr marL="546981" marR="0" lvl="1" indent="-285750" algn="l" rtl="0">
              <a:spcBef>
                <a:spcPts val="1028"/>
              </a:spcBef>
              <a:spcAft>
                <a:spcPts val="0"/>
              </a:spcAft>
              <a:buClr>
                <a:srgbClr val="000000"/>
              </a:buClr>
              <a:buSzPct val="75000"/>
              <a:buFont typeface="Courier New" panose="02070309020205020404" pitchFamily="49" charset="0"/>
              <a:buChar char="o"/>
            </a:pPr>
            <a:r>
              <a:rPr lang="en-US" sz="1600" b="0" i="0" u="none" strike="noStrike" cap="none" dirty="0">
                <a:solidFill>
                  <a:schemeClr val="dk1"/>
                </a:solidFill>
                <a:latin typeface="Arial"/>
                <a:ea typeface="Arial"/>
                <a:cs typeface="Arial"/>
                <a:sym typeface="Arial"/>
              </a:rPr>
              <a:t>TCAD (Process and Geometry), MC (Garfield++ and Allpix</a:t>
            </a:r>
            <a:r>
              <a:rPr lang="en-US" sz="1600" b="0" i="0" u="none" strike="noStrike" cap="none" baseline="30000" dirty="0">
                <a:solidFill>
                  <a:schemeClr val="dk1"/>
                </a:solidFill>
                <a:latin typeface="Arial"/>
                <a:ea typeface="Arial"/>
                <a:cs typeface="Arial"/>
                <a:sym typeface="Arial"/>
              </a:rPr>
              <a:t>2</a:t>
            </a:r>
            <a:r>
              <a:rPr lang="en-US" sz="1600" b="0" i="0" u="none" strike="noStrike" cap="none" dirty="0">
                <a:solidFill>
                  <a:schemeClr val="dk1"/>
                </a:solidFill>
                <a:latin typeface="Arial"/>
                <a:ea typeface="Arial"/>
                <a:cs typeface="Arial"/>
                <a:sym typeface="Arial"/>
              </a:rPr>
              <a:t>) on monolithic detectors with gain as LGAD</a:t>
            </a:r>
            <a:endParaRPr sz="1600" b="0" i="0" u="none" strike="noStrike" cap="none" dirty="0">
              <a:solidFill>
                <a:schemeClr val="dk1"/>
              </a:solidFill>
              <a:latin typeface="Arial"/>
              <a:ea typeface="Arial"/>
              <a:cs typeface="Arial"/>
              <a:sym typeface="Arial"/>
            </a:endParaRPr>
          </a:p>
          <a:p>
            <a:pPr marL="285750" marR="0" lvl="0" indent="-285750" algn="l" rtl="0">
              <a:spcBef>
                <a:spcPts val="1028"/>
              </a:spcBef>
              <a:spcAft>
                <a:spcPts val="0"/>
              </a:spcAft>
              <a:buClr>
                <a:srgbClr val="000000"/>
              </a:buClr>
              <a:buSzPts val="1600"/>
              <a:buFont typeface="Arial"/>
              <a:buChar char="•"/>
            </a:pPr>
            <a:r>
              <a:rPr lang="en-US" sz="1600" dirty="0">
                <a:solidFill>
                  <a:schemeClr val="dk1"/>
                </a:solidFill>
                <a:latin typeface="Arial"/>
                <a:ea typeface="Arial"/>
                <a:cs typeface="Arial"/>
                <a:sym typeface="Arial"/>
              </a:rPr>
              <a:t>LGADs require dedicated ASIC: </a:t>
            </a:r>
            <a:endParaRPr dirty="0"/>
          </a:p>
          <a:p>
            <a:pPr marL="742950" marR="0" lvl="1" indent="-285750" algn="l" rtl="0">
              <a:spcBef>
                <a:spcPts val="684"/>
              </a:spcBef>
              <a:spcAft>
                <a:spcPts val="0"/>
              </a:spcAft>
              <a:buClr>
                <a:srgbClr val="000000"/>
              </a:buClr>
              <a:buSzPct val="75000"/>
              <a:buFont typeface="Courier New" panose="02070309020205020404" pitchFamily="49" charset="0"/>
              <a:buChar char="o"/>
            </a:pPr>
            <a:r>
              <a:rPr lang="en-US" sz="1600" b="0" i="0" u="none" strike="noStrike" cap="none" dirty="0">
                <a:solidFill>
                  <a:schemeClr val="dk1"/>
                </a:solidFill>
                <a:latin typeface="Arial"/>
                <a:ea typeface="Arial"/>
                <a:cs typeface="Arial"/>
                <a:sym typeface="Arial"/>
              </a:rPr>
              <a:t>Either borrow or purchase such ASIC</a:t>
            </a:r>
            <a:endParaRPr dirty="0"/>
          </a:p>
          <a:p>
            <a:pPr marL="742950" marR="0" lvl="1" indent="-285750" algn="l" rtl="0">
              <a:spcBef>
                <a:spcPts val="684"/>
              </a:spcBef>
              <a:spcAft>
                <a:spcPts val="0"/>
              </a:spcAft>
              <a:buClr>
                <a:srgbClr val="000000"/>
              </a:buClr>
              <a:buSzPct val="75000"/>
              <a:buFont typeface="Courier New" panose="02070309020205020404" pitchFamily="49" charset="0"/>
              <a:buChar char="o"/>
            </a:pPr>
            <a:r>
              <a:rPr lang="en-US" sz="1600" b="0" i="0" u="none" strike="noStrike" cap="none" dirty="0">
                <a:solidFill>
                  <a:schemeClr val="dk1"/>
                </a:solidFill>
                <a:latin typeface="Arial"/>
                <a:ea typeface="Arial"/>
                <a:cs typeface="Arial"/>
                <a:sym typeface="Arial"/>
              </a:rPr>
              <a:t>Explore the possibilities to produce simple ASIC in Indian Si fab and perform electrical qualification studies in lab (with sources, lasers, cosmic rays) and teat beam</a:t>
            </a:r>
            <a:endParaRPr sz="1600" b="0" i="0" u="none" strike="noStrike" cap="none" dirty="0">
              <a:solidFill>
                <a:schemeClr val="dk1"/>
              </a:solidFill>
              <a:latin typeface="Arial"/>
              <a:ea typeface="Arial"/>
              <a:cs typeface="Arial"/>
              <a:sym typeface="Arial"/>
            </a:endParaRPr>
          </a:p>
        </p:txBody>
      </p:sp>
      <p:sp>
        <p:nvSpPr>
          <p:cNvPr id="143" name="Google Shape;143;p20"/>
          <p:cNvSpPr txBox="1"/>
          <p:nvPr/>
        </p:nvSpPr>
        <p:spPr>
          <a:xfrm>
            <a:off x="1327282" y="201571"/>
            <a:ext cx="9175003" cy="651773"/>
          </a:xfrm>
          <a:prstGeom prst="rect">
            <a:avLst/>
          </a:prstGeom>
          <a:solidFill>
            <a:schemeClr val="lt1"/>
          </a:solidFill>
          <a:ln>
            <a:noFill/>
          </a:ln>
        </p:spPr>
        <p:txBody>
          <a:bodyPr spcFirstLastPara="1" wrap="square" lIns="0" tIns="0" rIns="0" bIns="0" anchor="ctr" anchorCtr="0">
            <a:noAutofit/>
          </a:bodyPr>
          <a:lstStyle/>
          <a:p>
            <a:pPr marL="0" marR="0" lvl="0" indent="0" algn="ctr" rtl="0">
              <a:spcBef>
                <a:spcPts val="0"/>
              </a:spcBef>
              <a:spcAft>
                <a:spcPts val="0"/>
              </a:spcAft>
              <a:buNone/>
            </a:pPr>
            <a:r>
              <a:rPr lang="en-US" sz="3200">
                <a:solidFill>
                  <a:schemeClr val="dk1"/>
                </a:solidFill>
                <a:latin typeface="Arial"/>
                <a:ea typeface="Arial"/>
                <a:cs typeface="Arial"/>
                <a:sym typeface="Arial"/>
              </a:rPr>
              <a:t>Ideas for possible contribution – LGAD &amp; SiPM</a:t>
            </a:r>
            <a:endParaRPr sz="3200">
              <a:solidFill>
                <a:schemeClr val="dk1"/>
              </a:solidFill>
              <a:latin typeface="Arial"/>
              <a:ea typeface="Arial"/>
              <a:cs typeface="Arial"/>
              <a:sym typeface="Arial"/>
            </a:endParaRPr>
          </a:p>
        </p:txBody>
      </p:sp>
      <p:sp>
        <p:nvSpPr>
          <p:cNvPr id="144" name="Google Shape;144;p20"/>
          <p:cNvSpPr txBox="1"/>
          <p:nvPr/>
        </p:nvSpPr>
        <p:spPr>
          <a:xfrm>
            <a:off x="122001" y="6205035"/>
            <a:ext cx="5292556" cy="331764"/>
          </a:xfrm>
          <a:prstGeom prst="rect">
            <a:avLst/>
          </a:prstGeom>
          <a:noFill/>
          <a:ln>
            <a:noFill/>
          </a:ln>
        </p:spPr>
        <p:txBody>
          <a:bodyPr spcFirstLastPara="1" wrap="square" lIns="108825" tIns="54400" rIns="108825" bIns="54400" anchor="t" anchorCtr="0">
            <a:noAutofit/>
          </a:bodyPr>
          <a:lstStyle/>
          <a:p>
            <a:pPr marL="0" marR="0" lvl="0" indent="0" algn="l" rtl="0">
              <a:spcBef>
                <a:spcPts val="0"/>
              </a:spcBef>
              <a:spcAft>
                <a:spcPts val="0"/>
              </a:spcAft>
              <a:buNone/>
            </a:pPr>
            <a:r>
              <a:rPr lang="en-US" sz="1200">
                <a:solidFill>
                  <a:srgbClr val="000000"/>
                </a:solidFill>
                <a:latin typeface="Arial"/>
                <a:ea typeface="Arial"/>
                <a:cs typeface="Arial"/>
                <a:sym typeface="Arial"/>
              </a:rPr>
              <a:t>*</a:t>
            </a:r>
            <a:r>
              <a:rPr lang="en-US" sz="1200" u="sng">
                <a:solidFill>
                  <a:srgbClr val="000000"/>
                </a:solidFill>
                <a:latin typeface="Arial"/>
                <a:ea typeface="Arial"/>
                <a:cs typeface="Arial"/>
                <a:sym typeface="Arial"/>
                <a:hlinkClick r:id="rId3">
                  <a:extLst>
                    <a:ext uri="{A12FA001-AC4F-418D-AE19-62706E023703}">
                      <ahyp:hlinkClr xmlns:ahyp="http://schemas.microsoft.com/office/drawing/2018/hyperlinkcolor" val="tx"/>
                    </a:ext>
                  </a:extLst>
                </a:hlinkClick>
              </a:rPr>
              <a:t>Society For Integrated Circuit Technology And Applied Research</a:t>
            </a:r>
            <a:r>
              <a:rPr lang="en-US" sz="1200">
                <a:solidFill>
                  <a:srgbClr val="000000"/>
                </a:solidFill>
                <a:latin typeface="Arial"/>
                <a:ea typeface="Arial"/>
                <a:cs typeface="Arial"/>
                <a:sym typeface="Arial"/>
              </a:rPr>
              <a:t> (SITAR) </a:t>
            </a:r>
            <a:endParaRPr sz="1200">
              <a:solidFill>
                <a:schemeClr val="dk1"/>
              </a:solidFill>
              <a:latin typeface="Arial"/>
              <a:ea typeface="Arial"/>
              <a:cs typeface="Arial"/>
              <a:sym typeface="Arial"/>
            </a:endParaRPr>
          </a:p>
        </p:txBody>
      </p:sp>
      <p:grpSp>
        <p:nvGrpSpPr>
          <p:cNvPr id="145" name="Google Shape;145;p20"/>
          <p:cNvGrpSpPr/>
          <p:nvPr/>
        </p:nvGrpSpPr>
        <p:grpSpPr>
          <a:xfrm>
            <a:off x="9328105" y="1098330"/>
            <a:ext cx="2534384" cy="2695041"/>
            <a:chOff x="7779960" y="989280"/>
            <a:chExt cx="2095560" cy="2228400"/>
          </a:xfrm>
        </p:grpSpPr>
        <p:pic>
          <p:nvPicPr>
            <p:cNvPr id="146" name="Google Shape;146;p20"/>
            <p:cNvPicPr preferRelativeResize="0"/>
            <p:nvPr/>
          </p:nvPicPr>
          <p:blipFill rotWithShape="1">
            <a:blip r:embed="rId4">
              <a:alphaModFix/>
            </a:blip>
            <a:srcRect/>
            <a:stretch/>
          </p:blipFill>
          <p:spPr>
            <a:xfrm>
              <a:off x="7788960" y="1477440"/>
              <a:ext cx="2077200" cy="1740240"/>
            </a:xfrm>
            <a:prstGeom prst="rect">
              <a:avLst/>
            </a:prstGeom>
            <a:noFill/>
            <a:ln>
              <a:noFill/>
            </a:ln>
          </p:spPr>
        </p:pic>
        <p:sp>
          <p:nvSpPr>
            <p:cNvPr id="147" name="Google Shape;147;p20"/>
            <p:cNvSpPr/>
            <p:nvPr/>
          </p:nvSpPr>
          <p:spPr>
            <a:xfrm>
              <a:off x="7788960" y="989280"/>
              <a:ext cx="2077200" cy="2228400"/>
            </a:xfrm>
            <a:prstGeom prst="rect">
              <a:avLst/>
            </a:prstGeom>
            <a:noFill/>
            <a:ln w="9525" cap="flat" cmpd="sng">
              <a:solidFill>
                <a:srgbClr val="729FCF">
                  <a:alpha val="4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0"/>
            <p:cNvSpPr txBox="1"/>
            <p:nvPr/>
          </p:nvSpPr>
          <p:spPr>
            <a:xfrm>
              <a:off x="7779960" y="997920"/>
              <a:ext cx="2095560" cy="513720"/>
            </a:xfrm>
            <a:prstGeom prst="rect">
              <a:avLst/>
            </a:prstGeom>
            <a:noFill/>
            <a:ln>
              <a:noFill/>
            </a:ln>
          </p:spPr>
          <p:txBody>
            <a:bodyPr spcFirstLastPara="1" wrap="square" lIns="108825" tIns="54400" rIns="108825" bIns="54400" anchor="t" anchorCtr="0">
              <a:noAutofit/>
            </a:bodyPr>
            <a:lstStyle/>
            <a:p>
              <a:pPr marL="0" marR="0" lvl="0" indent="0" algn="l" rtl="0">
                <a:spcBef>
                  <a:spcPts val="0"/>
                </a:spcBef>
                <a:spcAft>
                  <a:spcPts val="0"/>
                </a:spcAft>
                <a:buNone/>
              </a:pPr>
              <a:r>
                <a:rPr lang="en-US" sz="1814">
                  <a:solidFill>
                    <a:schemeClr val="dk1"/>
                  </a:solidFill>
                  <a:latin typeface="Arial"/>
                  <a:ea typeface="Arial"/>
                  <a:cs typeface="Arial"/>
                  <a:sym typeface="Arial"/>
                </a:rPr>
                <a:t>SiPM produced on 6’’ wafers at SITAR, India</a:t>
              </a:r>
              <a:endParaRPr sz="1814">
                <a:solidFill>
                  <a:schemeClr val="dk1"/>
                </a:solidFill>
                <a:latin typeface="Arial"/>
                <a:ea typeface="Arial"/>
                <a:cs typeface="Arial"/>
                <a:sym typeface="Arial"/>
              </a:endParaRPr>
            </a:p>
          </p:txBody>
        </p:sp>
      </p:grpSp>
      <p:grpSp>
        <p:nvGrpSpPr>
          <p:cNvPr id="149" name="Google Shape;149;p20"/>
          <p:cNvGrpSpPr/>
          <p:nvPr/>
        </p:nvGrpSpPr>
        <p:grpSpPr>
          <a:xfrm>
            <a:off x="5746392" y="4147279"/>
            <a:ext cx="2412911" cy="989176"/>
            <a:chOff x="5648736" y="3934213"/>
            <a:chExt cx="2412911" cy="989176"/>
          </a:xfrm>
        </p:grpSpPr>
        <p:pic>
          <p:nvPicPr>
            <p:cNvPr id="150" name="Google Shape;150;p20"/>
            <p:cNvPicPr preferRelativeResize="0"/>
            <p:nvPr/>
          </p:nvPicPr>
          <p:blipFill rotWithShape="1">
            <a:blip r:embed="rId5">
              <a:alphaModFix/>
            </a:blip>
            <a:srcRect/>
            <a:stretch/>
          </p:blipFill>
          <p:spPr>
            <a:xfrm>
              <a:off x="5648736" y="4235914"/>
              <a:ext cx="2412911" cy="687475"/>
            </a:xfrm>
            <a:prstGeom prst="rect">
              <a:avLst/>
            </a:prstGeom>
            <a:noFill/>
            <a:ln>
              <a:noFill/>
            </a:ln>
          </p:spPr>
        </p:pic>
        <p:sp>
          <p:nvSpPr>
            <p:cNvPr id="151" name="Google Shape;151;p20"/>
            <p:cNvSpPr txBox="1"/>
            <p:nvPr/>
          </p:nvSpPr>
          <p:spPr>
            <a:xfrm>
              <a:off x="6056150" y="3934213"/>
              <a:ext cx="1638794" cy="365289"/>
            </a:xfrm>
            <a:prstGeom prst="rect">
              <a:avLst/>
            </a:prstGeom>
            <a:noFill/>
            <a:ln>
              <a:noFill/>
            </a:ln>
          </p:spPr>
          <p:txBody>
            <a:bodyPr spcFirstLastPara="1" wrap="square" lIns="108825" tIns="54400" rIns="108825" bIns="54400" anchor="t"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LGAD + ASIC</a:t>
              </a:r>
              <a:endParaRPr sz="1600">
                <a:solidFill>
                  <a:schemeClr val="dk1"/>
                </a:solidFill>
                <a:latin typeface="Arial"/>
                <a:ea typeface="Arial"/>
                <a:cs typeface="Arial"/>
                <a:sym typeface="Arial"/>
              </a:endParaRPr>
            </a:p>
          </p:txBody>
        </p:sp>
      </p:grpSp>
      <p:grpSp>
        <p:nvGrpSpPr>
          <p:cNvPr id="152" name="Google Shape;152;p20"/>
          <p:cNvGrpSpPr/>
          <p:nvPr/>
        </p:nvGrpSpPr>
        <p:grpSpPr>
          <a:xfrm>
            <a:off x="6348322" y="1491621"/>
            <a:ext cx="2740757" cy="1950531"/>
            <a:chOff x="7553520" y="3311280"/>
            <a:chExt cx="2266200" cy="1612800"/>
          </a:xfrm>
        </p:grpSpPr>
        <p:pic>
          <p:nvPicPr>
            <p:cNvPr id="153" name="Google Shape;153;p20"/>
            <p:cNvPicPr preferRelativeResize="0"/>
            <p:nvPr/>
          </p:nvPicPr>
          <p:blipFill rotWithShape="1">
            <a:blip r:embed="rId6">
              <a:alphaModFix/>
            </a:blip>
            <a:srcRect/>
            <a:stretch/>
          </p:blipFill>
          <p:spPr>
            <a:xfrm>
              <a:off x="7572960" y="3621960"/>
              <a:ext cx="2246760" cy="1149480"/>
            </a:xfrm>
            <a:prstGeom prst="rect">
              <a:avLst/>
            </a:prstGeom>
            <a:noFill/>
            <a:ln>
              <a:noFill/>
            </a:ln>
          </p:spPr>
        </p:pic>
        <p:sp>
          <p:nvSpPr>
            <p:cNvPr id="154" name="Google Shape;154;p20"/>
            <p:cNvSpPr txBox="1"/>
            <p:nvPr/>
          </p:nvSpPr>
          <p:spPr>
            <a:xfrm>
              <a:off x="7755840" y="3311280"/>
              <a:ext cx="1828800" cy="290160"/>
            </a:xfrm>
            <a:prstGeom prst="rect">
              <a:avLst/>
            </a:prstGeom>
            <a:noFill/>
            <a:ln>
              <a:noFill/>
            </a:ln>
          </p:spPr>
          <p:txBody>
            <a:bodyPr spcFirstLastPara="1" wrap="square" lIns="108825" tIns="54400" rIns="108825" bIns="54400" anchor="t" anchorCtr="0">
              <a:noAutofit/>
            </a:bodyPr>
            <a:lstStyle/>
            <a:p>
              <a:pPr marL="0" marR="0" lvl="0" indent="0" algn="l" rtl="0">
                <a:spcBef>
                  <a:spcPts val="0"/>
                </a:spcBef>
                <a:spcAft>
                  <a:spcPts val="0"/>
                </a:spcAft>
                <a:buNone/>
              </a:pPr>
              <a:r>
                <a:rPr lang="en-US" sz="1693">
                  <a:solidFill>
                    <a:schemeClr val="dk1"/>
                  </a:solidFill>
                  <a:latin typeface="Arial"/>
                  <a:ea typeface="Arial"/>
                  <a:cs typeface="Arial"/>
                  <a:sym typeface="Arial"/>
                </a:rPr>
                <a:t>Si diode vs. LGAD </a:t>
              </a:r>
              <a:endParaRPr/>
            </a:p>
          </p:txBody>
        </p:sp>
        <p:sp>
          <p:nvSpPr>
            <p:cNvPr id="155" name="Google Shape;155;p20"/>
            <p:cNvSpPr/>
            <p:nvPr/>
          </p:nvSpPr>
          <p:spPr>
            <a:xfrm>
              <a:off x="7553520" y="3311280"/>
              <a:ext cx="2266200" cy="1612800"/>
            </a:xfrm>
            <a:prstGeom prst="rect">
              <a:avLst/>
            </a:prstGeom>
            <a:noFill/>
            <a:ln w="9525" cap="flat" cmpd="sng">
              <a:solidFill>
                <a:srgbClr val="3465A4">
                  <a:alpha val="40000"/>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 name="Google Shape;156;p20"/>
          <p:cNvGrpSpPr/>
          <p:nvPr/>
        </p:nvGrpSpPr>
        <p:grpSpPr>
          <a:xfrm>
            <a:off x="8199006" y="3853691"/>
            <a:ext cx="3745394" cy="2363595"/>
            <a:chOff x="8199006" y="3853691"/>
            <a:chExt cx="3745394" cy="2363595"/>
          </a:xfrm>
        </p:grpSpPr>
        <p:pic>
          <p:nvPicPr>
            <p:cNvPr id="157" name="Google Shape;157;p20"/>
            <p:cNvPicPr preferRelativeResize="0"/>
            <p:nvPr/>
          </p:nvPicPr>
          <p:blipFill rotWithShape="1">
            <a:blip r:embed="rId7">
              <a:alphaModFix/>
            </a:blip>
            <a:srcRect/>
            <a:stretch/>
          </p:blipFill>
          <p:spPr>
            <a:xfrm>
              <a:off x="8199006" y="4167951"/>
              <a:ext cx="3745394" cy="1738746"/>
            </a:xfrm>
            <a:prstGeom prst="rect">
              <a:avLst/>
            </a:prstGeom>
            <a:noFill/>
            <a:ln>
              <a:noFill/>
            </a:ln>
          </p:spPr>
        </p:pic>
        <p:sp>
          <p:nvSpPr>
            <p:cNvPr id="158" name="Google Shape;158;p20"/>
            <p:cNvSpPr txBox="1"/>
            <p:nvPr/>
          </p:nvSpPr>
          <p:spPr>
            <a:xfrm>
              <a:off x="9278677" y="5885522"/>
              <a:ext cx="2665723" cy="331764"/>
            </a:xfrm>
            <a:prstGeom prst="rect">
              <a:avLst/>
            </a:prstGeom>
            <a:noFill/>
            <a:ln>
              <a:noFill/>
            </a:ln>
          </p:spPr>
          <p:txBody>
            <a:bodyPr spcFirstLastPara="1" wrap="square" lIns="108825" tIns="54400" rIns="108825" bIns="54400" anchor="t" anchorCtr="0">
              <a:noAutofit/>
            </a:bodyPr>
            <a:lstStyle/>
            <a:p>
              <a:pPr marL="0" marR="0" lvl="0" indent="0" algn="l" rtl="0">
                <a:spcBef>
                  <a:spcPts val="0"/>
                </a:spcBef>
                <a:spcAft>
                  <a:spcPts val="0"/>
                </a:spcAft>
                <a:buNone/>
              </a:pPr>
              <a:r>
                <a:rPr lang="en-US" sz="1000">
                  <a:solidFill>
                    <a:schemeClr val="accent1"/>
                  </a:solidFill>
                  <a:latin typeface="Arial"/>
                  <a:ea typeface="Arial"/>
                  <a:cs typeface="Arial"/>
                  <a:sym typeface="Arial"/>
                </a:rPr>
                <a:t>Ref. Y. Musienko (Iouri.Musienko@cern.ch)</a:t>
              </a:r>
              <a:endParaRPr sz="1000">
                <a:solidFill>
                  <a:schemeClr val="accent1"/>
                </a:solidFill>
                <a:latin typeface="Arial"/>
                <a:ea typeface="Arial"/>
                <a:cs typeface="Arial"/>
                <a:sym typeface="Arial"/>
              </a:endParaRPr>
            </a:p>
          </p:txBody>
        </p:sp>
        <p:sp>
          <p:nvSpPr>
            <p:cNvPr id="159" name="Google Shape;159;p20"/>
            <p:cNvSpPr/>
            <p:nvPr/>
          </p:nvSpPr>
          <p:spPr>
            <a:xfrm>
              <a:off x="9089079" y="3853691"/>
              <a:ext cx="2010057"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SiPM schematic</a:t>
              </a:r>
              <a:endParaRPr sz="1800">
                <a:solidFill>
                  <a:schemeClr val="dk1"/>
                </a:solidFill>
                <a:latin typeface="Calibri"/>
                <a:ea typeface="Calibri"/>
                <a:cs typeface="Calibri"/>
                <a:sym typeface="Calibri"/>
              </a:endParaRPr>
            </a:p>
          </p:txBody>
        </p:sp>
      </p:grpSp>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1"/>
          <p:cNvSpPr txBox="1">
            <a:spLocks noGrp="1"/>
          </p:cNvSpPr>
          <p:nvPr>
            <p:ph type="title"/>
          </p:nvPr>
        </p:nvSpPr>
        <p:spPr>
          <a:xfrm>
            <a:off x="702525" y="347999"/>
            <a:ext cx="10515600" cy="838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sz="3200" dirty="0">
                <a:latin typeface="Arial"/>
                <a:ea typeface="Arial"/>
                <a:cs typeface="Arial"/>
                <a:sym typeface="Arial"/>
              </a:rPr>
              <a:t>Possible contributions from India</a:t>
            </a:r>
            <a:endParaRPr sz="3200" dirty="0">
              <a:latin typeface="Arial"/>
              <a:ea typeface="Arial"/>
              <a:cs typeface="Arial"/>
              <a:sym typeface="Arial"/>
            </a:endParaRPr>
          </a:p>
        </p:txBody>
      </p:sp>
      <p:sp>
        <p:nvSpPr>
          <p:cNvPr id="165" name="Google Shape;165;p21"/>
          <p:cNvSpPr txBox="1">
            <a:spLocks noGrp="1"/>
          </p:cNvSpPr>
          <p:nvPr>
            <p:ph type="body" idx="1"/>
          </p:nvPr>
        </p:nvSpPr>
        <p:spPr>
          <a:xfrm>
            <a:off x="763775" y="1236050"/>
            <a:ext cx="10765500" cy="4309800"/>
          </a:xfrm>
          <a:prstGeom prst="rect">
            <a:avLst/>
          </a:prstGeom>
          <a:noFill/>
          <a:ln>
            <a:noFill/>
          </a:ln>
        </p:spPr>
        <p:txBody>
          <a:bodyPr spcFirstLastPara="1" wrap="square" lIns="91425" tIns="45700" rIns="91425" bIns="45700" anchor="t" anchorCtr="0">
            <a:noAutofit/>
          </a:bodyPr>
          <a:lstStyle/>
          <a:p>
            <a:pPr marL="381000" lvl="0" algn="just" rtl="0">
              <a:lnSpc>
                <a:spcPct val="90000"/>
              </a:lnSpc>
              <a:spcBef>
                <a:spcPts val="0"/>
              </a:spcBef>
              <a:spcAft>
                <a:spcPts val="0"/>
              </a:spcAft>
              <a:buClr>
                <a:schemeClr val="dk1"/>
              </a:buClr>
              <a:buSzPts val="2200"/>
              <a:buFont typeface="Arial" panose="020B0604020202020204" pitchFamily="34" charset="0"/>
              <a:buChar char="•"/>
            </a:pPr>
            <a:r>
              <a:rPr lang="en-US" sz="2200" dirty="0">
                <a:solidFill>
                  <a:srgbClr val="C00000"/>
                </a:solidFill>
              </a:rPr>
              <a:t>Muon</a:t>
            </a:r>
            <a:r>
              <a:rPr lang="en-US" sz="2200" dirty="0"/>
              <a:t>: </a:t>
            </a:r>
            <a:endParaRPr sz="2200" dirty="0"/>
          </a:p>
          <a:p>
            <a:pPr marL="774700" lvl="1" algn="just" rtl="0">
              <a:lnSpc>
                <a:spcPct val="90000"/>
              </a:lnSpc>
              <a:spcBef>
                <a:spcPts val="0"/>
              </a:spcBef>
              <a:spcAft>
                <a:spcPts val="0"/>
              </a:spcAft>
              <a:buClr>
                <a:schemeClr val="dk1"/>
              </a:buClr>
              <a:buSzPct val="65000"/>
              <a:buFont typeface="Courier New" panose="02070309020205020404" pitchFamily="49" charset="0"/>
              <a:buChar char="o"/>
            </a:pPr>
            <a:r>
              <a:rPr lang="en-US" sz="2200" dirty="0"/>
              <a:t>Building of RPC using indigenous materials and delivery</a:t>
            </a:r>
            <a:endParaRPr sz="2200" dirty="0"/>
          </a:p>
          <a:p>
            <a:pPr marL="381000" lvl="0" algn="just" rtl="0">
              <a:lnSpc>
                <a:spcPct val="90000"/>
              </a:lnSpc>
              <a:spcBef>
                <a:spcPts val="1000"/>
              </a:spcBef>
              <a:spcAft>
                <a:spcPts val="0"/>
              </a:spcAft>
              <a:buClr>
                <a:schemeClr val="dk1"/>
              </a:buClr>
              <a:buSzPts val="2200"/>
              <a:buFont typeface="Arial" panose="020B0604020202020204" pitchFamily="34" charset="0"/>
              <a:buChar char="•"/>
            </a:pPr>
            <a:r>
              <a:rPr lang="en-US" sz="2200" dirty="0">
                <a:solidFill>
                  <a:srgbClr val="C00000"/>
                </a:solidFill>
              </a:rPr>
              <a:t>TOF</a:t>
            </a:r>
            <a:r>
              <a:rPr lang="en-US" sz="2200" dirty="0"/>
              <a:t>: </a:t>
            </a:r>
            <a:endParaRPr sz="2200" dirty="0"/>
          </a:p>
          <a:p>
            <a:pPr marL="774700" lvl="1" algn="just" rtl="0">
              <a:lnSpc>
                <a:spcPct val="90000"/>
              </a:lnSpc>
              <a:spcBef>
                <a:spcPts val="1000"/>
              </a:spcBef>
              <a:spcAft>
                <a:spcPts val="0"/>
              </a:spcAft>
              <a:buClr>
                <a:schemeClr val="dk1"/>
              </a:buClr>
              <a:buSzPct val="65000"/>
              <a:buFont typeface="Courier New" panose="02070309020205020404" pitchFamily="49" charset="0"/>
              <a:buChar char="o"/>
            </a:pPr>
            <a:r>
              <a:rPr lang="en-US" sz="2200" dirty="0"/>
              <a:t>Explore possibilities to design, fabricate and test LGADs and </a:t>
            </a:r>
            <a:r>
              <a:rPr lang="en-US" sz="2200" dirty="0" err="1"/>
              <a:t>SiPMs</a:t>
            </a:r>
            <a:r>
              <a:rPr lang="en-US" sz="2200" dirty="0"/>
              <a:t> in Indian foundries (India is active contributor in ALICE FOCAL E-PAD array project), </a:t>
            </a:r>
            <a:endParaRPr sz="2200" dirty="0"/>
          </a:p>
          <a:p>
            <a:pPr marL="774700" lvl="1" algn="just" rtl="0">
              <a:lnSpc>
                <a:spcPct val="90000"/>
              </a:lnSpc>
              <a:spcBef>
                <a:spcPts val="1000"/>
              </a:spcBef>
              <a:spcAft>
                <a:spcPts val="0"/>
              </a:spcAft>
              <a:buClr>
                <a:schemeClr val="dk1"/>
              </a:buClr>
              <a:buSzPct val="65000"/>
              <a:buFont typeface="Courier New" panose="02070309020205020404" pitchFamily="49" charset="0"/>
              <a:buChar char="o"/>
            </a:pPr>
            <a:r>
              <a:rPr lang="en-US" sz="2200" dirty="0"/>
              <a:t>Participate in qualification studies of LGAD photosensors developed by collaboration and learn from them and improve our design</a:t>
            </a:r>
          </a:p>
          <a:p>
            <a:pPr marL="774700" lvl="1" algn="just" rtl="0">
              <a:lnSpc>
                <a:spcPct val="90000"/>
              </a:lnSpc>
              <a:spcBef>
                <a:spcPts val="1000"/>
              </a:spcBef>
              <a:spcAft>
                <a:spcPts val="0"/>
              </a:spcAft>
              <a:buClr>
                <a:schemeClr val="dk1"/>
              </a:buClr>
              <a:buSzPct val="65000"/>
              <a:buFont typeface="Courier New" panose="02070309020205020404" pitchFamily="49" charset="0"/>
              <a:buChar char="o"/>
            </a:pPr>
            <a:endParaRPr lang="en-US" sz="2200" dirty="0">
              <a:solidFill>
                <a:srgbClr val="C00000"/>
              </a:solidFill>
            </a:endParaRPr>
          </a:p>
          <a:p>
            <a:pPr marL="431800" lvl="1" indent="0" algn="just" rtl="0">
              <a:lnSpc>
                <a:spcPct val="90000"/>
              </a:lnSpc>
              <a:spcBef>
                <a:spcPts val="1000"/>
              </a:spcBef>
              <a:spcAft>
                <a:spcPts val="0"/>
              </a:spcAft>
              <a:buClr>
                <a:schemeClr val="dk1"/>
              </a:buClr>
              <a:buSzPct val="65000"/>
              <a:buNone/>
            </a:pPr>
            <a:r>
              <a:rPr lang="en-US" sz="2200" dirty="0" err="1">
                <a:solidFill>
                  <a:srgbClr val="C00000"/>
                </a:solidFill>
              </a:rPr>
              <a:t>SiPM</a:t>
            </a:r>
            <a:r>
              <a:rPr lang="en-US" sz="2200"/>
              <a:t>: In </a:t>
            </a:r>
            <a:r>
              <a:rPr lang="en-US" sz="2200" dirty="0"/>
              <a:t>various detectors (e.g. </a:t>
            </a:r>
            <a:r>
              <a:rPr lang="en-US" sz="2200" dirty="0" err="1"/>
              <a:t>EMCal</a:t>
            </a:r>
            <a:r>
              <a:rPr lang="en-US" sz="2200" dirty="0"/>
              <a:t>..) by Indian industries </a:t>
            </a:r>
          </a:p>
          <a:p>
            <a:pPr marL="774700" lvl="1" algn="just" rtl="0">
              <a:lnSpc>
                <a:spcPct val="90000"/>
              </a:lnSpc>
              <a:spcBef>
                <a:spcPts val="1000"/>
              </a:spcBef>
              <a:spcAft>
                <a:spcPts val="0"/>
              </a:spcAft>
              <a:buClr>
                <a:schemeClr val="dk1"/>
              </a:buClr>
              <a:buSzPct val="65000"/>
              <a:buFont typeface="Courier New" panose="02070309020205020404" pitchFamily="49" charset="0"/>
              <a:buChar char="o"/>
            </a:pPr>
            <a:endParaRPr lang="en-US" sz="2200" dirty="0"/>
          </a:p>
        </p:txBody>
      </p:sp>
      <p:sp>
        <p:nvSpPr>
          <p:cNvPr id="166" name="Google Shape;166;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38</a:t>
            </a:fld>
            <a:endParaRPr/>
          </a:p>
        </p:txBody>
      </p:sp>
      <p:sp>
        <p:nvSpPr>
          <p:cNvPr id="2" name="TextBox 1">
            <a:extLst>
              <a:ext uri="{FF2B5EF4-FFF2-40B4-BE49-F238E27FC236}">
                <a16:creationId xmlns:a16="http://schemas.microsoft.com/office/drawing/2014/main" id="{B0026060-2132-364A-8E3F-FE5ADDA6CB84}"/>
              </a:ext>
            </a:extLst>
          </p:cNvPr>
          <p:cNvSpPr txBox="1"/>
          <p:nvPr/>
        </p:nvSpPr>
        <p:spPr>
          <a:xfrm>
            <a:off x="1511251" y="5550990"/>
            <a:ext cx="9169498" cy="400110"/>
          </a:xfrm>
          <a:prstGeom prst="rect">
            <a:avLst/>
          </a:prstGeom>
          <a:noFill/>
          <a:ln>
            <a:solidFill>
              <a:schemeClr val="tx1"/>
            </a:solidFill>
          </a:ln>
        </p:spPr>
        <p:txBody>
          <a:bodyPr wrap="none" rtlCol="0">
            <a:spAutoFit/>
          </a:bodyPr>
          <a:lstStyle/>
          <a:p>
            <a:r>
              <a:rPr lang="en-US" sz="2000" b="1" dirty="0"/>
              <a:t>Should have a detailed plan for R&amp;D and submit projects to move forward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1622A00-CC56-5849-843F-B069A83B199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39</a:t>
            </a:fld>
            <a:endParaRPr lang="en-US"/>
          </a:p>
        </p:txBody>
      </p:sp>
      <p:sp>
        <p:nvSpPr>
          <p:cNvPr id="3" name="TextBox 2">
            <a:extLst>
              <a:ext uri="{FF2B5EF4-FFF2-40B4-BE49-F238E27FC236}">
                <a16:creationId xmlns:a16="http://schemas.microsoft.com/office/drawing/2014/main" id="{6C6F8BF7-FDB0-CA45-BCDD-1ECC492D53B6}"/>
              </a:ext>
            </a:extLst>
          </p:cNvPr>
          <p:cNvSpPr txBox="1"/>
          <p:nvPr/>
        </p:nvSpPr>
        <p:spPr>
          <a:xfrm>
            <a:off x="4363656" y="2569580"/>
            <a:ext cx="4140877" cy="1107996"/>
          </a:xfrm>
          <a:prstGeom prst="rect">
            <a:avLst/>
          </a:prstGeom>
          <a:noFill/>
        </p:spPr>
        <p:txBody>
          <a:bodyPr wrap="none" rtlCol="0">
            <a:spAutoFit/>
          </a:bodyPr>
          <a:lstStyle/>
          <a:p>
            <a:r>
              <a:rPr lang="en-US" sz="6600" dirty="0"/>
              <a:t>Thank you</a:t>
            </a:r>
          </a:p>
        </p:txBody>
      </p:sp>
    </p:spTree>
    <p:extLst>
      <p:ext uri="{BB962C8B-B14F-4D97-AF65-F5344CB8AC3E}">
        <p14:creationId xmlns:p14="http://schemas.microsoft.com/office/powerpoint/2010/main" val="3672195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C082574-E7F3-FF4C-85D2-469861AB067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4</a:t>
            </a:fld>
            <a:endParaRPr lang="en-US"/>
          </a:p>
        </p:txBody>
      </p:sp>
      <p:sp>
        <p:nvSpPr>
          <p:cNvPr id="3" name="TextBox 2">
            <a:extLst>
              <a:ext uri="{FF2B5EF4-FFF2-40B4-BE49-F238E27FC236}">
                <a16:creationId xmlns:a16="http://schemas.microsoft.com/office/drawing/2014/main" id="{68CE64F1-24F8-E449-BC28-F4C3EA773F19}"/>
              </a:ext>
            </a:extLst>
          </p:cNvPr>
          <p:cNvSpPr txBox="1"/>
          <p:nvPr/>
        </p:nvSpPr>
        <p:spPr>
          <a:xfrm>
            <a:off x="131662" y="-154802"/>
            <a:ext cx="11790262" cy="584775"/>
          </a:xfrm>
          <a:prstGeom prst="rect">
            <a:avLst/>
          </a:prstGeom>
          <a:solidFill>
            <a:schemeClr val="tx2">
              <a:lumMod val="90000"/>
            </a:schemeClr>
          </a:solidFill>
        </p:spPr>
        <p:txBody>
          <a:bodyPr wrap="square" rtlCol="0">
            <a:spAutoFit/>
          </a:bodyPr>
          <a:lstStyle/>
          <a:p>
            <a:pPr algn="ctr"/>
            <a:r>
              <a:rPr lang="en-US" sz="1600" dirty="0"/>
              <a:t>Why do you need to have a completely new detector after 25 years of operation and an upgrade?</a:t>
            </a:r>
          </a:p>
          <a:p>
            <a:pPr algn="ctr"/>
            <a:r>
              <a:rPr lang="en-US" sz="1600" dirty="0"/>
              <a:t>What have we learnt so far and what’s missing?</a:t>
            </a:r>
          </a:p>
        </p:txBody>
      </p:sp>
      <p:sp>
        <p:nvSpPr>
          <p:cNvPr id="4" name="TextBox 3">
            <a:extLst>
              <a:ext uri="{FF2B5EF4-FFF2-40B4-BE49-F238E27FC236}">
                <a16:creationId xmlns:a16="http://schemas.microsoft.com/office/drawing/2014/main" id="{4C11607D-F2E2-FF41-B062-0EEB8EE3E045}"/>
              </a:ext>
            </a:extLst>
          </p:cNvPr>
          <p:cNvSpPr txBox="1"/>
          <p:nvPr/>
        </p:nvSpPr>
        <p:spPr>
          <a:xfrm>
            <a:off x="131662" y="518745"/>
            <a:ext cx="11790262" cy="6617196"/>
          </a:xfrm>
          <a:prstGeom prst="rect">
            <a:avLst/>
          </a:prstGeom>
          <a:noFill/>
          <a:ln>
            <a:solidFill>
              <a:schemeClr val="accent1"/>
            </a:solidFill>
          </a:ln>
        </p:spPr>
        <p:txBody>
          <a:bodyPr wrap="square" rtlCol="0">
            <a:spAutoFit/>
          </a:bodyPr>
          <a:lstStyle/>
          <a:p>
            <a:r>
              <a:rPr lang="en-US" sz="1600" b="1" dirty="0">
                <a:solidFill>
                  <a:srgbClr val="002060"/>
                </a:solidFill>
              </a:rPr>
              <a:t>Key scientific questions addressed so far in ALICE</a:t>
            </a:r>
          </a:p>
          <a:p>
            <a:endParaRPr lang="en-US" sz="1600" b="1" dirty="0">
              <a:solidFill>
                <a:srgbClr val="002060"/>
              </a:solidFill>
            </a:endParaRPr>
          </a:p>
          <a:p>
            <a:pPr marL="342900" indent="-342900">
              <a:buAutoNum type="arabicPeriod"/>
            </a:pPr>
            <a:r>
              <a:rPr lang="en-IN" dirty="0">
                <a:effectLst/>
                <a:latin typeface="Helvetica" pitchFamily="2" charset="0"/>
              </a:rPr>
              <a:t>What are the thermodynamic and global properties of the QGP produced at the LHC?</a:t>
            </a:r>
          </a:p>
          <a:p>
            <a:pPr marL="285750" indent="-285750">
              <a:buFont typeface="Arial" panose="020B0604020202020204" pitchFamily="34" charset="0"/>
              <a:buChar char="•"/>
            </a:pPr>
            <a:r>
              <a:rPr lang="en-IN" dirty="0">
                <a:latin typeface="Helvetica" pitchFamily="2" charset="0"/>
              </a:rPr>
              <a:t>  </a:t>
            </a:r>
            <a:r>
              <a:rPr lang="en-IN" b="1" dirty="0">
                <a:solidFill>
                  <a:srgbClr val="FF0000"/>
                </a:solidFill>
                <a:latin typeface="Helvetica" pitchFamily="2" charset="0"/>
              </a:rPr>
              <a:t>At LHC energy density and effective temperature are high for QGP formation</a:t>
            </a:r>
          </a:p>
          <a:p>
            <a:endParaRPr lang="en-IN" dirty="0">
              <a:effectLst/>
              <a:latin typeface="Helvetica" pitchFamily="2" charset="0"/>
            </a:endParaRPr>
          </a:p>
          <a:p>
            <a:r>
              <a:rPr lang="en-IN" dirty="0">
                <a:effectLst/>
                <a:latin typeface="Helvetica" pitchFamily="2" charset="0"/>
              </a:rPr>
              <a:t>2. What are the hydrodynamic and transport properties of the QGP?</a:t>
            </a:r>
          </a:p>
          <a:p>
            <a:pPr marL="285750" indent="-285750">
              <a:buFont typeface="Arial" panose="020B0604020202020204" pitchFamily="34" charset="0"/>
              <a:buChar char="•"/>
            </a:pPr>
            <a:r>
              <a:rPr lang="en-IN" b="1" dirty="0">
                <a:solidFill>
                  <a:srgbClr val="FF0000"/>
                </a:solidFill>
                <a:effectLst/>
                <a:latin typeface="Helvetica" pitchFamily="2" charset="0"/>
              </a:rPr>
              <a:t>Hydrodynamics collective motion is developed with QGP EOS, studied the tem</a:t>
            </a:r>
            <a:r>
              <a:rPr lang="en-IN" b="1" dirty="0">
                <a:solidFill>
                  <a:srgbClr val="FF0000"/>
                </a:solidFill>
                <a:latin typeface="Helvetica" pitchFamily="2" charset="0"/>
              </a:rPr>
              <a:t>perature dependence and the “perfectness” of the fluid ,</a:t>
            </a:r>
            <a:r>
              <a:rPr lang="en-IN" b="1" dirty="0">
                <a:solidFill>
                  <a:srgbClr val="FF0000"/>
                </a:solidFill>
                <a:effectLst/>
                <a:latin typeface="Helvetica" pitchFamily="2" charset="0"/>
              </a:rPr>
              <a:t>details for the firs</a:t>
            </a:r>
            <a:r>
              <a:rPr lang="en-IN" b="1" dirty="0">
                <a:solidFill>
                  <a:srgbClr val="FF0000"/>
                </a:solidFill>
                <a:latin typeface="Helvetica" pitchFamily="2" charset="0"/>
              </a:rPr>
              <a:t>t time using heavy-flavours (do they follow </a:t>
            </a:r>
            <a:r>
              <a:rPr lang="en-IN" b="1" dirty="0" err="1">
                <a:solidFill>
                  <a:srgbClr val="FF0000"/>
                </a:solidFill>
                <a:latin typeface="Helvetica" pitchFamily="2" charset="0"/>
              </a:rPr>
              <a:t>collectivity</a:t>
            </a:r>
            <a:r>
              <a:rPr lang="en-IN" b="1" dirty="0">
                <a:solidFill>
                  <a:srgbClr val="FF0000"/>
                </a:solidFill>
                <a:latin typeface="Helvetica" pitchFamily="2" charset="0"/>
              </a:rPr>
              <a:t>?), polarization studies add to the hydro properties.</a:t>
            </a:r>
            <a:endParaRPr lang="en-IN" dirty="0">
              <a:effectLst/>
              <a:latin typeface="Helvetica" pitchFamily="2" charset="0"/>
            </a:endParaRPr>
          </a:p>
          <a:p>
            <a:r>
              <a:rPr lang="en-IN" dirty="0">
                <a:effectLst/>
                <a:latin typeface="Helvetica" pitchFamily="2" charset="0"/>
              </a:rPr>
              <a:t>3. How does the QGP affect the formation of hadrons?</a:t>
            </a:r>
          </a:p>
          <a:p>
            <a:pPr marL="285750" indent="-285750">
              <a:buFont typeface="Arial" panose="020B0604020202020204" pitchFamily="34" charset="0"/>
              <a:buChar char="•"/>
            </a:pPr>
            <a:r>
              <a:rPr lang="en-IN" b="1" dirty="0">
                <a:solidFill>
                  <a:srgbClr val="FF0000"/>
                </a:solidFill>
                <a:effectLst/>
                <a:latin typeface="Helvetica" pitchFamily="2" charset="0"/>
              </a:rPr>
              <a:t>Statistical model of hadroniza</a:t>
            </a:r>
            <a:r>
              <a:rPr lang="en-IN" b="1" dirty="0">
                <a:solidFill>
                  <a:srgbClr val="FF0000"/>
                </a:solidFill>
                <a:latin typeface="Helvetica" pitchFamily="2" charset="0"/>
              </a:rPr>
              <a:t>tion holds at LHC for thermal particles (protons??), fragmentation and recombination play significant roles (even for heavy flavours?)</a:t>
            </a:r>
            <a:endParaRPr lang="en-IN" b="1" dirty="0">
              <a:solidFill>
                <a:srgbClr val="FF0000"/>
              </a:solidFill>
              <a:effectLst/>
              <a:latin typeface="Helvetica" pitchFamily="2" charset="0"/>
            </a:endParaRPr>
          </a:p>
          <a:p>
            <a:r>
              <a:rPr lang="en-IN" dirty="0">
                <a:effectLst/>
                <a:latin typeface="Helvetica" pitchFamily="2" charset="0"/>
              </a:rPr>
              <a:t>4. How does the QGP affect the propagation of energetic </a:t>
            </a:r>
            <a:r>
              <a:rPr lang="en-IN" dirty="0" err="1">
                <a:effectLst/>
                <a:latin typeface="Helvetica" pitchFamily="2" charset="0"/>
              </a:rPr>
              <a:t>partons</a:t>
            </a:r>
            <a:r>
              <a:rPr lang="en-IN" dirty="0">
                <a:effectLst/>
                <a:latin typeface="Helvetica" pitchFamily="2" charset="0"/>
              </a:rPr>
              <a:t>?</a:t>
            </a:r>
          </a:p>
          <a:p>
            <a:pPr marL="285750" indent="-285750">
              <a:buFont typeface="Arial" panose="020B0604020202020204" pitchFamily="34" charset="0"/>
              <a:buChar char="•"/>
            </a:pPr>
            <a:r>
              <a:rPr lang="en-IN" b="1" dirty="0">
                <a:solidFill>
                  <a:srgbClr val="FF0000"/>
                </a:solidFill>
                <a:effectLst/>
                <a:latin typeface="Helvetica" pitchFamily="2" charset="0"/>
              </a:rPr>
              <a:t>Parton energy loss is established for the first time via direct Jet measurement, jet structures </a:t>
            </a:r>
            <a:r>
              <a:rPr lang="en-IN" b="1" dirty="0">
                <a:solidFill>
                  <a:srgbClr val="FF0000"/>
                </a:solidFill>
                <a:latin typeface="Helvetica" pitchFamily="2" charset="0"/>
              </a:rPr>
              <a:t>describes lost energy, establishes dense medium, spatial diffusion constants (Ds) for favours strongly coupled QGP in the heavy flavour sector, dead cone effect observed directly by mass dependence energy loss in heavy flavours.</a:t>
            </a:r>
          </a:p>
          <a:p>
            <a:r>
              <a:rPr lang="en-IN" b="1" dirty="0">
                <a:solidFill>
                  <a:srgbClr val="FF0000"/>
                </a:solidFill>
                <a:latin typeface="Helvetica" pitchFamily="2" charset="0"/>
              </a:rPr>
              <a:t>     </a:t>
            </a:r>
            <a:endParaRPr lang="en-IN" dirty="0">
              <a:effectLst/>
              <a:latin typeface="Helvetica" pitchFamily="2" charset="0"/>
            </a:endParaRPr>
          </a:p>
          <a:p>
            <a:r>
              <a:rPr lang="en-IN" dirty="0">
                <a:effectLst/>
                <a:latin typeface="Helvetica" pitchFamily="2" charset="0"/>
              </a:rPr>
              <a:t>5. How does deconfinement in the QGP affect the QCD force?</a:t>
            </a:r>
          </a:p>
          <a:p>
            <a:pPr marL="285750" indent="-285750">
              <a:buFont typeface="Arial" panose="020B0604020202020204" pitchFamily="34" charset="0"/>
              <a:buChar char="•"/>
            </a:pPr>
            <a:r>
              <a:rPr lang="en-IN" b="1" dirty="0">
                <a:solidFill>
                  <a:srgbClr val="FF0000"/>
                </a:solidFill>
                <a:latin typeface="Helvetica" pitchFamily="2" charset="0"/>
              </a:rPr>
              <a:t>Apart from suppression (affecting the QCD force), regeneration of </a:t>
            </a:r>
            <a:r>
              <a:rPr lang="en-IN" b="1" dirty="0" err="1">
                <a:solidFill>
                  <a:srgbClr val="FF0000"/>
                </a:solidFill>
                <a:latin typeface="Helvetica" pitchFamily="2" charset="0"/>
              </a:rPr>
              <a:t>quarkonia</a:t>
            </a:r>
            <a:r>
              <a:rPr lang="en-IN" b="1" dirty="0">
                <a:solidFill>
                  <a:srgbClr val="FF0000"/>
                </a:solidFill>
                <a:latin typeface="Helvetica" pitchFamily="2" charset="0"/>
              </a:rPr>
              <a:t> from free quarks establishes deconfinement, for the first time at LHC, </a:t>
            </a:r>
            <a:r>
              <a:rPr lang="en-IN" b="1" dirty="0" err="1">
                <a:solidFill>
                  <a:srgbClr val="FF0000"/>
                </a:solidFill>
                <a:latin typeface="Helvetica" pitchFamily="2" charset="0"/>
              </a:rPr>
              <a:t>bottomonia</a:t>
            </a:r>
            <a:r>
              <a:rPr lang="en-IN" b="1" dirty="0">
                <a:solidFill>
                  <a:srgbClr val="FF0000"/>
                </a:solidFill>
                <a:latin typeface="Helvetica" pitchFamily="2" charset="0"/>
              </a:rPr>
              <a:t> plays a crucial role in  pinpointing the effects of sequential suppression.</a:t>
            </a:r>
          </a:p>
          <a:p>
            <a:endParaRPr lang="en-IN" dirty="0">
              <a:effectLst/>
              <a:latin typeface="Helvetica" pitchFamily="2" charset="0"/>
            </a:endParaRPr>
          </a:p>
          <a:p>
            <a:r>
              <a:rPr lang="en-IN" dirty="0">
                <a:effectLst/>
                <a:latin typeface="Helvetica" pitchFamily="2" charset="0"/>
              </a:rPr>
              <a:t>6. Can the QGP lead to discovery of novel QCD effects?</a:t>
            </a:r>
          </a:p>
          <a:p>
            <a:pPr marL="285750" indent="-285750">
              <a:buFont typeface="Arial" panose="020B0604020202020204" pitchFamily="34" charset="0"/>
              <a:buChar char="•"/>
            </a:pPr>
            <a:r>
              <a:rPr lang="en-IN" b="1" dirty="0">
                <a:solidFill>
                  <a:srgbClr val="FF0000"/>
                </a:solidFill>
                <a:latin typeface="Helvetica" pitchFamily="2" charset="0"/>
              </a:rPr>
              <a:t>CME and CMW investigated, inconclusive at LHC due to large background.</a:t>
            </a:r>
          </a:p>
          <a:p>
            <a:endParaRPr lang="en-IN" dirty="0">
              <a:effectLst/>
              <a:latin typeface="Helvetica" pitchFamily="2" charset="0"/>
            </a:endParaRPr>
          </a:p>
          <a:p>
            <a:r>
              <a:rPr lang="en-IN" dirty="0">
                <a:effectLst/>
                <a:latin typeface="Helvetica" pitchFamily="2" charset="0"/>
              </a:rPr>
              <a:t>7. What are the limits of QGP formation?</a:t>
            </a:r>
          </a:p>
          <a:p>
            <a:pPr marL="285750" indent="-285750">
              <a:buFont typeface="Arial" panose="020B0604020202020204" pitchFamily="34" charset="0"/>
              <a:buChar char="•"/>
            </a:pPr>
            <a:r>
              <a:rPr lang="en-IN" b="1" dirty="0">
                <a:solidFill>
                  <a:srgbClr val="FF0000"/>
                </a:solidFill>
                <a:effectLst/>
                <a:latin typeface="Helvetica" pitchFamily="2" charset="0"/>
              </a:rPr>
              <a:t>High multiplicity pp and </a:t>
            </a:r>
            <a:r>
              <a:rPr lang="en-IN" b="1" dirty="0" err="1">
                <a:solidFill>
                  <a:srgbClr val="FF0000"/>
                </a:solidFill>
                <a:effectLst/>
                <a:latin typeface="Helvetica" pitchFamily="2" charset="0"/>
              </a:rPr>
              <a:t>pAu</a:t>
            </a:r>
            <a:r>
              <a:rPr lang="en-IN" b="1" dirty="0">
                <a:solidFill>
                  <a:srgbClr val="FF0000"/>
                </a:solidFill>
                <a:effectLst/>
                <a:latin typeface="Helvetica" pitchFamily="2" charset="0"/>
              </a:rPr>
              <a:t> collisions show similar results at LHC  in the soft sector as in </a:t>
            </a:r>
            <a:r>
              <a:rPr lang="en-IN" b="1" dirty="0" err="1">
                <a:solidFill>
                  <a:srgbClr val="FF0000"/>
                </a:solidFill>
                <a:effectLst/>
                <a:latin typeface="Helvetica" pitchFamily="2" charset="0"/>
              </a:rPr>
              <a:t>PbPb</a:t>
            </a:r>
            <a:r>
              <a:rPr lang="en-IN" b="1" dirty="0">
                <a:solidFill>
                  <a:srgbClr val="FF0000"/>
                </a:solidFill>
                <a:effectLst/>
                <a:latin typeface="Helvetica" pitchFamily="2" charset="0"/>
              </a:rPr>
              <a:t>, QGP in small systems??</a:t>
            </a:r>
            <a:endParaRPr lang="en-IN" dirty="0">
              <a:effectLst/>
              <a:latin typeface="Helvetica" pitchFamily="2" charset="0"/>
            </a:endParaRPr>
          </a:p>
          <a:p>
            <a:r>
              <a:rPr lang="en-IN" dirty="0">
                <a:effectLst/>
                <a:latin typeface="Helvetica" pitchFamily="2" charset="0"/>
              </a:rPr>
              <a:t>8. What is the nature of the initial state of heavy-ion collisions? </a:t>
            </a:r>
            <a:r>
              <a:rPr lang="en-IN" b="1" dirty="0">
                <a:solidFill>
                  <a:srgbClr val="FF0000"/>
                </a:solidFill>
                <a:effectLst/>
                <a:latin typeface="Helvetica" pitchFamily="2" charset="0"/>
              </a:rPr>
              <a:t>Glauber and CGC are the competing effects, important for concluding the medium properties</a:t>
            </a:r>
          </a:p>
          <a:p>
            <a:r>
              <a:rPr lang="en-IN" dirty="0">
                <a:effectLst/>
                <a:latin typeface="Helvetica" pitchFamily="2" charset="0"/>
              </a:rPr>
              <a:t>9. What is the nature of hadron–hadron interactions?</a:t>
            </a:r>
          </a:p>
          <a:p>
            <a:r>
              <a:rPr lang="en-IN" dirty="0">
                <a:effectLst/>
                <a:latin typeface="Helvetica" pitchFamily="2" charset="0"/>
              </a:rPr>
              <a:t>10. Can ALICE elucidate specific aspects of perturbative QCD and of related “long distance” QCD interactions?</a:t>
            </a:r>
          </a:p>
        </p:txBody>
      </p:sp>
      <p:sp>
        <p:nvSpPr>
          <p:cNvPr id="5" name="TextBox 4">
            <a:extLst>
              <a:ext uri="{FF2B5EF4-FFF2-40B4-BE49-F238E27FC236}">
                <a16:creationId xmlns:a16="http://schemas.microsoft.com/office/drawing/2014/main" id="{077C5625-98E0-D04C-8FFC-F8470E34294D}"/>
              </a:ext>
            </a:extLst>
          </p:cNvPr>
          <p:cNvSpPr txBox="1"/>
          <p:nvPr/>
        </p:nvSpPr>
        <p:spPr>
          <a:xfrm>
            <a:off x="9433367" y="925975"/>
            <a:ext cx="1402948" cy="369332"/>
          </a:xfrm>
          <a:prstGeom prst="rect">
            <a:avLst/>
          </a:prstGeom>
          <a:noFill/>
        </p:spPr>
        <p:txBody>
          <a:bodyPr wrap="none" rtlCol="0">
            <a:spAutoFit/>
          </a:bodyPr>
          <a:lstStyle/>
          <a:p>
            <a:r>
              <a:rPr lang="en-US" sz="1800" b="1" i="1" dirty="0"/>
              <a:t>2211.04384</a:t>
            </a:r>
          </a:p>
        </p:txBody>
      </p:sp>
    </p:spTree>
    <p:extLst>
      <p:ext uri="{BB962C8B-B14F-4D97-AF65-F5344CB8AC3E}">
        <p14:creationId xmlns:p14="http://schemas.microsoft.com/office/powerpoint/2010/main" val="11482962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2"/>
          <p:cNvSpPr txBox="1">
            <a:spLocks noGrp="1"/>
          </p:cNvSpPr>
          <p:nvPr>
            <p:ph type="title"/>
          </p:nvPr>
        </p:nvSpPr>
        <p:spPr>
          <a:xfrm>
            <a:off x="709050" y="2160350"/>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ALICE-India involvement in Si based detectors</a:t>
            </a:r>
            <a:endParaRPr/>
          </a:p>
        </p:txBody>
      </p:sp>
      <p:sp>
        <p:nvSpPr>
          <p:cNvPr id="173" name="Google Shape;173;p22"/>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40</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3"/>
          <p:cNvSpPr txBox="1">
            <a:spLocks noGrp="1"/>
          </p:cNvSpPr>
          <p:nvPr>
            <p:ph type="title"/>
          </p:nvPr>
        </p:nvSpPr>
        <p:spPr>
          <a:xfrm>
            <a:off x="838200" y="365125"/>
            <a:ext cx="10515600" cy="839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a:t>India In ALICE FOCAL project: 6x6 Si PAD</a:t>
            </a:r>
            <a:endParaRPr/>
          </a:p>
        </p:txBody>
      </p:sp>
      <p:sp>
        <p:nvSpPr>
          <p:cNvPr id="179" name="Google Shape;179;p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41</a:t>
            </a:fld>
            <a:endParaRPr/>
          </a:p>
        </p:txBody>
      </p:sp>
      <p:pic>
        <p:nvPicPr>
          <p:cNvPr id="180" name="Google Shape;180;p23"/>
          <p:cNvPicPr preferRelativeResize="0"/>
          <p:nvPr/>
        </p:nvPicPr>
        <p:blipFill>
          <a:blip r:embed="rId3">
            <a:alphaModFix/>
          </a:blip>
          <a:stretch>
            <a:fillRect/>
          </a:stretch>
        </p:blipFill>
        <p:spPr>
          <a:xfrm>
            <a:off x="369964" y="1347700"/>
            <a:ext cx="5633661" cy="2602750"/>
          </a:xfrm>
          <a:prstGeom prst="rect">
            <a:avLst/>
          </a:prstGeom>
          <a:noFill/>
          <a:ln>
            <a:noFill/>
          </a:ln>
        </p:spPr>
      </p:pic>
      <p:pic>
        <p:nvPicPr>
          <p:cNvPr id="181" name="Google Shape;181;p23"/>
          <p:cNvPicPr preferRelativeResize="0"/>
          <p:nvPr/>
        </p:nvPicPr>
        <p:blipFill>
          <a:blip r:embed="rId4">
            <a:alphaModFix/>
          </a:blip>
          <a:stretch>
            <a:fillRect/>
          </a:stretch>
        </p:blipFill>
        <p:spPr>
          <a:xfrm>
            <a:off x="6393075" y="1518200"/>
            <a:ext cx="3505899" cy="2719875"/>
          </a:xfrm>
          <a:prstGeom prst="rect">
            <a:avLst/>
          </a:prstGeom>
          <a:noFill/>
          <a:ln>
            <a:noFill/>
          </a:ln>
        </p:spPr>
      </p:pic>
      <p:pic>
        <p:nvPicPr>
          <p:cNvPr id="182" name="Google Shape;182;p23"/>
          <p:cNvPicPr preferRelativeResize="0"/>
          <p:nvPr/>
        </p:nvPicPr>
        <p:blipFill>
          <a:blip r:embed="rId5">
            <a:alphaModFix/>
          </a:blip>
          <a:stretch>
            <a:fillRect/>
          </a:stretch>
        </p:blipFill>
        <p:spPr>
          <a:xfrm>
            <a:off x="481600" y="4001575"/>
            <a:ext cx="5707166" cy="2719875"/>
          </a:xfrm>
          <a:prstGeom prst="rect">
            <a:avLst/>
          </a:prstGeom>
          <a:noFill/>
          <a:ln>
            <a:noFill/>
          </a:ln>
        </p:spPr>
      </p:pic>
      <p:pic>
        <p:nvPicPr>
          <p:cNvPr id="183" name="Google Shape;183;p23"/>
          <p:cNvPicPr preferRelativeResize="0"/>
          <p:nvPr/>
        </p:nvPicPr>
        <p:blipFill>
          <a:blip r:embed="rId6">
            <a:alphaModFix/>
          </a:blip>
          <a:stretch>
            <a:fillRect/>
          </a:stretch>
        </p:blipFill>
        <p:spPr>
          <a:xfrm>
            <a:off x="6269607" y="5223950"/>
            <a:ext cx="3752850" cy="1228725"/>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a:t>India In ALICE FOCAL project: 8x9 Si Pad</a:t>
            </a:r>
            <a:endParaRPr/>
          </a:p>
        </p:txBody>
      </p:sp>
      <p:sp>
        <p:nvSpPr>
          <p:cNvPr id="189" name="Google Shape;189;p2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42</a:t>
            </a:fld>
            <a:endParaRPr/>
          </a:p>
        </p:txBody>
      </p:sp>
      <p:pic>
        <p:nvPicPr>
          <p:cNvPr id="190" name="Google Shape;190;p24"/>
          <p:cNvPicPr preferRelativeResize="0"/>
          <p:nvPr/>
        </p:nvPicPr>
        <p:blipFill>
          <a:blip r:embed="rId3">
            <a:alphaModFix/>
          </a:blip>
          <a:stretch>
            <a:fillRect/>
          </a:stretch>
        </p:blipFill>
        <p:spPr>
          <a:xfrm>
            <a:off x="152400" y="1843225"/>
            <a:ext cx="4989913" cy="4862376"/>
          </a:xfrm>
          <a:prstGeom prst="rect">
            <a:avLst/>
          </a:prstGeom>
          <a:noFill/>
          <a:ln>
            <a:noFill/>
          </a:ln>
        </p:spPr>
      </p:pic>
      <p:pic>
        <p:nvPicPr>
          <p:cNvPr id="191" name="Google Shape;191;p24"/>
          <p:cNvPicPr preferRelativeResize="0"/>
          <p:nvPr/>
        </p:nvPicPr>
        <p:blipFill>
          <a:blip r:embed="rId4">
            <a:alphaModFix/>
          </a:blip>
          <a:stretch>
            <a:fillRect/>
          </a:stretch>
        </p:blipFill>
        <p:spPr>
          <a:xfrm>
            <a:off x="4961025" y="1900400"/>
            <a:ext cx="7102375" cy="4024950"/>
          </a:xfrm>
          <a:prstGeom prst="rect">
            <a:avLst/>
          </a:prstGeom>
          <a:noFill/>
          <a:ln>
            <a:noFill/>
          </a:ln>
        </p:spPr>
      </p:pic>
      <p:sp>
        <p:nvSpPr>
          <p:cNvPr id="192" name="Google Shape;192;p24"/>
          <p:cNvSpPr txBox="1"/>
          <p:nvPr/>
        </p:nvSpPr>
        <p:spPr>
          <a:xfrm>
            <a:off x="7087150" y="2475975"/>
            <a:ext cx="1771500" cy="4203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1000"/>
              </a:spcBef>
              <a:spcAft>
                <a:spcPts val="0"/>
              </a:spcAft>
              <a:buNone/>
            </a:pPr>
            <a:r>
              <a:rPr lang="en-US" sz="1700">
                <a:solidFill>
                  <a:schemeClr val="dk1"/>
                </a:solidFill>
                <a:latin typeface="Calibri"/>
                <a:ea typeface="Calibri"/>
                <a:cs typeface="Calibri"/>
                <a:sym typeface="Calibri"/>
              </a:rPr>
              <a:t>P-type (1x1 cm2)</a:t>
            </a:r>
            <a:endParaRPr sz="1100"/>
          </a:p>
        </p:txBody>
      </p:sp>
      <p:sp>
        <p:nvSpPr>
          <p:cNvPr id="193" name="Google Shape;193;p24"/>
          <p:cNvSpPr txBox="1"/>
          <p:nvPr/>
        </p:nvSpPr>
        <p:spPr>
          <a:xfrm>
            <a:off x="8570175" y="4107925"/>
            <a:ext cx="977100" cy="4203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1000"/>
              </a:spcBef>
              <a:spcAft>
                <a:spcPts val="0"/>
              </a:spcAft>
              <a:buNone/>
            </a:pPr>
            <a:r>
              <a:rPr lang="en-US" sz="1700">
                <a:solidFill>
                  <a:schemeClr val="dk1"/>
                </a:solidFill>
                <a:latin typeface="Calibri"/>
                <a:ea typeface="Calibri"/>
                <a:cs typeface="Calibri"/>
                <a:sym typeface="Calibri"/>
              </a:rPr>
              <a:t>IV curve</a:t>
            </a:r>
            <a:endParaRPr sz="1100"/>
          </a:p>
        </p:txBody>
      </p:sp>
      <p:sp>
        <p:nvSpPr>
          <p:cNvPr id="194" name="Google Shape;194;p24"/>
          <p:cNvSpPr txBox="1"/>
          <p:nvPr/>
        </p:nvSpPr>
        <p:spPr>
          <a:xfrm>
            <a:off x="6798675" y="4223100"/>
            <a:ext cx="757200" cy="4203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1000"/>
              </a:spcBef>
              <a:spcAft>
                <a:spcPts val="0"/>
              </a:spcAft>
              <a:buNone/>
            </a:pPr>
            <a:r>
              <a:rPr lang="en-US" sz="1700">
                <a:solidFill>
                  <a:schemeClr val="dk1"/>
                </a:solidFill>
                <a:latin typeface="Calibri"/>
                <a:ea typeface="Calibri"/>
                <a:cs typeface="Calibri"/>
                <a:sym typeface="Calibri"/>
              </a:rPr>
              <a:t>MIP</a:t>
            </a:r>
            <a:endParaRPr sz="1100"/>
          </a:p>
        </p:txBody>
      </p:sp>
      <p:sp>
        <p:nvSpPr>
          <p:cNvPr id="195" name="Google Shape;195;p24"/>
          <p:cNvSpPr txBox="1"/>
          <p:nvPr/>
        </p:nvSpPr>
        <p:spPr>
          <a:xfrm>
            <a:off x="9918600" y="1571400"/>
            <a:ext cx="1435200" cy="4203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1000"/>
              </a:spcBef>
              <a:spcAft>
                <a:spcPts val="0"/>
              </a:spcAft>
              <a:buNone/>
            </a:pPr>
            <a:r>
              <a:rPr lang="en-US" sz="1700">
                <a:solidFill>
                  <a:schemeClr val="dk1"/>
                </a:solidFill>
                <a:latin typeface="Calibri"/>
                <a:ea typeface="Calibri"/>
                <a:cs typeface="Calibri"/>
                <a:sym typeface="Calibri"/>
              </a:rPr>
              <a:t>sr-90 signal</a:t>
            </a:r>
            <a:endParaRPr sz="110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FE0732-89E3-424E-BC25-66334220B55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43</a:t>
            </a:fld>
            <a:endParaRPr lang="en-US"/>
          </a:p>
        </p:txBody>
      </p:sp>
      <p:pic>
        <p:nvPicPr>
          <p:cNvPr id="4" name="Picture 3">
            <a:extLst>
              <a:ext uri="{FF2B5EF4-FFF2-40B4-BE49-F238E27FC236}">
                <a16:creationId xmlns:a16="http://schemas.microsoft.com/office/drawing/2014/main" id="{51262BC0-7AF2-FF4B-94CA-BBB665627D07}"/>
              </a:ext>
            </a:extLst>
          </p:cNvPr>
          <p:cNvPicPr>
            <a:picLocks noChangeAspect="1"/>
          </p:cNvPicPr>
          <p:nvPr/>
        </p:nvPicPr>
        <p:blipFill>
          <a:blip r:embed="rId2"/>
          <a:stretch>
            <a:fillRect/>
          </a:stretch>
        </p:blipFill>
        <p:spPr>
          <a:xfrm>
            <a:off x="7346420" y="29188"/>
            <a:ext cx="4845579" cy="2702437"/>
          </a:xfrm>
          <a:prstGeom prst="rect">
            <a:avLst/>
          </a:prstGeom>
        </p:spPr>
      </p:pic>
      <p:pic>
        <p:nvPicPr>
          <p:cNvPr id="6" name="Picture 5">
            <a:extLst>
              <a:ext uri="{FF2B5EF4-FFF2-40B4-BE49-F238E27FC236}">
                <a16:creationId xmlns:a16="http://schemas.microsoft.com/office/drawing/2014/main" id="{D2C804AB-44D3-F245-9383-BBB6B34150EE}"/>
              </a:ext>
            </a:extLst>
          </p:cNvPr>
          <p:cNvPicPr>
            <a:picLocks noChangeAspect="1"/>
          </p:cNvPicPr>
          <p:nvPr/>
        </p:nvPicPr>
        <p:blipFill>
          <a:blip r:embed="rId3"/>
          <a:stretch>
            <a:fillRect/>
          </a:stretch>
        </p:blipFill>
        <p:spPr>
          <a:xfrm>
            <a:off x="7248565" y="2889133"/>
            <a:ext cx="4602946" cy="3309708"/>
          </a:xfrm>
          <a:prstGeom prst="rect">
            <a:avLst/>
          </a:prstGeom>
        </p:spPr>
      </p:pic>
      <p:pic>
        <p:nvPicPr>
          <p:cNvPr id="8" name="Picture 7">
            <a:extLst>
              <a:ext uri="{FF2B5EF4-FFF2-40B4-BE49-F238E27FC236}">
                <a16:creationId xmlns:a16="http://schemas.microsoft.com/office/drawing/2014/main" id="{E42C7F45-7B74-AF4F-9E85-28EA74732689}"/>
              </a:ext>
            </a:extLst>
          </p:cNvPr>
          <p:cNvPicPr>
            <a:picLocks noChangeAspect="1"/>
          </p:cNvPicPr>
          <p:nvPr/>
        </p:nvPicPr>
        <p:blipFill>
          <a:blip r:embed="rId4"/>
          <a:stretch>
            <a:fillRect/>
          </a:stretch>
        </p:blipFill>
        <p:spPr>
          <a:xfrm>
            <a:off x="0" y="110688"/>
            <a:ext cx="6096000" cy="3318312"/>
          </a:xfrm>
          <a:prstGeom prst="rect">
            <a:avLst/>
          </a:prstGeom>
        </p:spPr>
      </p:pic>
    </p:spTree>
    <p:extLst>
      <p:ext uri="{BB962C8B-B14F-4D97-AF65-F5344CB8AC3E}">
        <p14:creationId xmlns:p14="http://schemas.microsoft.com/office/powerpoint/2010/main" val="30207459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EBF992E-CC07-9A41-96CD-E67E0F19250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44</a:t>
            </a:fld>
            <a:endParaRPr lang="en-US"/>
          </a:p>
        </p:txBody>
      </p:sp>
      <p:pic>
        <p:nvPicPr>
          <p:cNvPr id="4" name="Picture 3">
            <a:extLst>
              <a:ext uri="{FF2B5EF4-FFF2-40B4-BE49-F238E27FC236}">
                <a16:creationId xmlns:a16="http://schemas.microsoft.com/office/drawing/2014/main" id="{F14ABB56-DE0A-4A48-B93C-F95D3CB40503}"/>
              </a:ext>
            </a:extLst>
          </p:cNvPr>
          <p:cNvPicPr>
            <a:picLocks noChangeAspect="1"/>
          </p:cNvPicPr>
          <p:nvPr/>
        </p:nvPicPr>
        <p:blipFill>
          <a:blip r:embed="rId2"/>
          <a:stretch>
            <a:fillRect/>
          </a:stretch>
        </p:blipFill>
        <p:spPr>
          <a:xfrm>
            <a:off x="0" y="855505"/>
            <a:ext cx="12192000" cy="5146989"/>
          </a:xfrm>
          <a:prstGeom prst="rect">
            <a:avLst/>
          </a:prstGeom>
        </p:spPr>
      </p:pic>
    </p:spTree>
    <p:extLst>
      <p:ext uri="{BB962C8B-B14F-4D97-AF65-F5344CB8AC3E}">
        <p14:creationId xmlns:p14="http://schemas.microsoft.com/office/powerpoint/2010/main" val="4239145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AF400C6-7A7B-2F4A-9623-435109EC62E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5</a:t>
            </a:fld>
            <a:endParaRPr lang="en-US"/>
          </a:p>
        </p:txBody>
      </p:sp>
      <p:sp>
        <p:nvSpPr>
          <p:cNvPr id="3" name="TextBox 2">
            <a:extLst>
              <a:ext uri="{FF2B5EF4-FFF2-40B4-BE49-F238E27FC236}">
                <a16:creationId xmlns:a16="http://schemas.microsoft.com/office/drawing/2014/main" id="{6A34A747-D5DD-E046-A805-3A7DB991E4C7}"/>
              </a:ext>
            </a:extLst>
          </p:cNvPr>
          <p:cNvSpPr txBox="1"/>
          <p:nvPr/>
        </p:nvSpPr>
        <p:spPr>
          <a:xfrm>
            <a:off x="276078" y="1582340"/>
            <a:ext cx="11639844" cy="3693319"/>
          </a:xfrm>
          <a:prstGeom prst="rect">
            <a:avLst/>
          </a:prstGeom>
          <a:noFill/>
          <a:ln>
            <a:solidFill>
              <a:schemeClr val="accent1"/>
            </a:solidFill>
          </a:ln>
        </p:spPr>
        <p:txBody>
          <a:bodyPr wrap="square" rtlCol="0">
            <a:spAutoFit/>
          </a:bodyPr>
          <a:lstStyle/>
          <a:p>
            <a:r>
              <a:rPr lang="en-IN" dirty="0">
                <a:effectLst/>
                <a:latin typeface="Helvetica" pitchFamily="2" charset="0"/>
              </a:rPr>
              <a:t>– </a:t>
            </a:r>
            <a:r>
              <a:rPr lang="en-IN" sz="2000" dirty="0">
                <a:effectLst/>
                <a:latin typeface="Helvetica" pitchFamily="2" charset="0"/>
              </a:rPr>
              <a:t>What is the nature of interactions between high-energy quarks and gluons and the quark–gluon plasma? How do transport properties arise from first-principle quantum chromodynamics?</a:t>
            </a:r>
          </a:p>
          <a:p>
            <a:endParaRPr lang="en-IN" sz="2000" dirty="0">
              <a:effectLst/>
              <a:latin typeface="Helvetica" pitchFamily="2" charset="0"/>
            </a:endParaRPr>
          </a:p>
          <a:p>
            <a:r>
              <a:rPr lang="en-IN" sz="2000" dirty="0">
                <a:effectLst/>
                <a:latin typeface="Helvetica" pitchFamily="2" charset="0"/>
              </a:rPr>
              <a:t>– Which mechanisms drive strongly-interacting matter towards equilibrium? To what extent</a:t>
            </a:r>
          </a:p>
          <a:p>
            <a:r>
              <a:rPr lang="en-IN" sz="2000" dirty="0">
                <a:effectLst/>
                <a:latin typeface="Helvetica" pitchFamily="2" charset="0"/>
              </a:rPr>
              <a:t>do quarks of different mass reach thermal equilibrium within the plasma? How do they</a:t>
            </a:r>
          </a:p>
          <a:p>
            <a:r>
              <a:rPr lang="en-IN" sz="2000" dirty="0">
                <a:effectLst/>
                <a:latin typeface="Helvetica" pitchFamily="2" charset="0"/>
              </a:rPr>
              <a:t>behave close to the diffusion regime?</a:t>
            </a:r>
          </a:p>
          <a:p>
            <a:endParaRPr lang="en-IN" sz="2000" dirty="0">
              <a:effectLst/>
              <a:latin typeface="Helvetica" pitchFamily="2" charset="0"/>
            </a:endParaRPr>
          </a:p>
          <a:p>
            <a:r>
              <a:rPr lang="en-IN" sz="2000" dirty="0">
                <a:effectLst/>
                <a:latin typeface="Helvetica" pitchFamily="2" charset="0"/>
              </a:rPr>
              <a:t>– How do </a:t>
            </a:r>
            <a:r>
              <a:rPr lang="en-IN" sz="2000" dirty="0" err="1">
                <a:effectLst/>
                <a:latin typeface="Helvetica" pitchFamily="2" charset="0"/>
              </a:rPr>
              <a:t>partons</a:t>
            </a:r>
            <a:r>
              <a:rPr lang="en-IN" sz="2000" dirty="0">
                <a:effectLst/>
                <a:latin typeface="Helvetica" pitchFamily="2" charset="0"/>
              </a:rPr>
              <a:t> transition to hadrons as the quark–gluon plasma cools down? How does</a:t>
            </a:r>
          </a:p>
          <a:p>
            <a:r>
              <a:rPr lang="en-IN" sz="2000" dirty="0">
                <a:effectLst/>
                <a:latin typeface="Helvetica" pitchFamily="2" charset="0"/>
              </a:rPr>
              <a:t>this process differ from hadron formation in elementary collisions?</a:t>
            </a:r>
          </a:p>
          <a:p>
            <a:endParaRPr lang="en-IN" sz="2000" dirty="0">
              <a:effectLst/>
              <a:latin typeface="Helvetica" pitchFamily="2" charset="0"/>
            </a:endParaRPr>
          </a:p>
          <a:p>
            <a:r>
              <a:rPr lang="en-IN" sz="2000" dirty="0">
                <a:effectLst/>
                <a:latin typeface="Helvetica" pitchFamily="2" charset="0"/>
              </a:rPr>
              <a:t>– What are the mechanisms for the restoration of chiral symmetry in the quark–gluon plasma?</a:t>
            </a:r>
          </a:p>
          <a:p>
            <a:endParaRPr lang="en-US" dirty="0"/>
          </a:p>
        </p:txBody>
      </p:sp>
      <p:sp>
        <p:nvSpPr>
          <p:cNvPr id="4" name="TextBox 3">
            <a:extLst>
              <a:ext uri="{FF2B5EF4-FFF2-40B4-BE49-F238E27FC236}">
                <a16:creationId xmlns:a16="http://schemas.microsoft.com/office/drawing/2014/main" id="{E476F461-BB21-684A-ACE4-4AA903F33674}"/>
              </a:ext>
            </a:extLst>
          </p:cNvPr>
          <p:cNvSpPr txBox="1"/>
          <p:nvPr/>
        </p:nvSpPr>
        <p:spPr>
          <a:xfrm>
            <a:off x="2141317" y="441830"/>
            <a:ext cx="8146782" cy="461665"/>
          </a:xfrm>
          <a:prstGeom prst="rect">
            <a:avLst/>
          </a:prstGeom>
          <a:solidFill>
            <a:schemeClr val="tx2">
              <a:lumMod val="90000"/>
            </a:schemeClr>
          </a:solidFill>
        </p:spPr>
        <p:txBody>
          <a:bodyPr wrap="none" rtlCol="0">
            <a:spAutoFit/>
          </a:bodyPr>
          <a:lstStyle/>
          <a:p>
            <a:r>
              <a:rPr lang="en-US" sz="2400" dirty="0"/>
              <a:t>Redefining the questions after decades of experimentation</a:t>
            </a:r>
          </a:p>
        </p:txBody>
      </p:sp>
      <p:sp>
        <p:nvSpPr>
          <p:cNvPr id="5" name="TextBox 4">
            <a:extLst>
              <a:ext uri="{FF2B5EF4-FFF2-40B4-BE49-F238E27FC236}">
                <a16:creationId xmlns:a16="http://schemas.microsoft.com/office/drawing/2014/main" id="{EA40058C-43F6-844F-A4E6-5CDE4D5886DE}"/>
              </a:ext>
            </a:extLst>
          </p:cNvPr>
          <p:cNvSpPr txBox="1"/>
          <p:nvPr/>
        </p:nvSpPr>
        <p:spPr>
          <a:xfrm>
            <a:off x="7998106" y="5787342"/>
            <a:ext cx="1402948" cy="369332"/>
          </a:xfrm>
          <a:prstGeom prst="rect">
            <a:avLst/>
          </a:prstGeom>
          <a:noFill/>
          <a:ln>
            <a:solidFill>
              <a:schemeClr val="bg2"/>
            </a:solidFill>
          </a:ln>
        </p:spPr>
        <p:txBody>
          <a:bodyPr wrap="none" rtlCol="0">
            <a:spAutoFit/>
          </a:bodyPr>
          <a:lstStyle/>
          <a:p>
            <a:r>
              <a:rPr lang="en-US" sz="1800" b="1" i="1" dirty="0"/>
              <a:t>2211.02491</a:t>
            </a:r>
          </a:p>
        </p:txBody>
      </p:sp>
    </p:spTree>
    <p:extLst>
      <p:ext uri="{BB962C8B-B14F-4D97-AF65-F5344CB8AC3E}">
        <p14:creationId xmlns:p14="http://schemas.microsoft.com/office/powerpoint/2010/main" val="382632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C4CB6D8-D250-C24F-B234-66C44CE912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6</a:t>
            </a:fld>
            <a:endParaRPr lang="en-US"/>
          </a:p>
        </p:txBody>
      </p:sp>
      <p:sp>
        <p:nvSpPr>
          <p:cNvPr id="4" name="TextBox 3">
            <a:extLst>
              <a:ext uri="{FF2B5EF4-FFF2-40B4-BE49-F238E27FC236}">
                <a16:creationId xmlns:a16="http://schemas.microsoft.com/office/drawing/2014/main" id="{2B0EE055-7101-7E49-B06A-699E58229DB0}"/>
              </a:ext>
            </a:extLst>
          </p:cNvPr>
          <p:cNvSpPr txBox="1"/>
          <p:nvPr/>
        </p:nvSpPr>
        <p:spPr>
          <a:xfrm>
            <a:off x="75235" y="1252742"/>
            <a:ext cx="12041529" cy="4801314"/>
          </a:xfrm>
          <a:prstGeom prst="rect">
            <a:avLst/>
          </a:prstGeom>
          <a:noFill/>
          <a:ln>
            <a:solidFill>
              <a:schemeClr val="accent1"/>
            </a:solidFill>
          </a:ln>
        </p:spPr>
        <p:txBody>
          <a:bodyPr wrap="square">
            <a:spAutoFit/>
          </a:bodyPr>
          <a:lstStyle/>
          <a:p>
            <a:pPr lvl="1"/>
            <a:r>
              <a:rPr lang="en-IN" dirty="0">
                <a:effectLst/>
                <a:latin typeface="Helvetica" pitchFamily="2" charset="0"/>
              </a:rPr>
              <a:t>– </a:t>
            </a:r>
            <a:r>
              <a:rPr lang="en-IN" sz="1800" dirty="0">
                <a:effectLst/>
                <a:latin typeface="Helvetica" pitchFamily="2" charset="0"/>
              </a:rPr>
              <a:t>accurate measurements of </a:t>
            </a:r>
            <a:r>
              <a:rPr lang="en-IN" sz="1800" b="1" dirty="0">
                <a:solidFill>
                  <a:srgbClr val="002060"/>
                </a:solidFill>
                <a:effectLst/>
                <a:latin typeface="Helvetica" pitchFamily="2" charset="0"/>
              </a:rPr>
              <a:t>charm and beauty hadrons</a:t>
            </a:r>
            <a:r>
              <a:rPr lang="en-IN" sz="1800" dirty="0">
                <a:effectLst/>
                <a:latin typeface="Helvetica" pitchFamily="2" charset="0"/>
              </a:rPr>
              <a:t>, including their </a:t>
            </a:r>
            <a:r>
              <a:rPr lang="en-IN" sz="1800" b="1" dirty="0">
                <a:effectLst/>
                <a:latin typeface="Helvetica" pitchFamily="2" charset="0"/>
              </a:rPr>
              <a:t>correlation over a wide rapidity range</a:t>
            </a:r>
            <a:r>
              <a:rPr lang="en-IN" sz="1800" dirty="0">
                <a:effectLst/>
                <a:latin typeface="Helvetica" pitchFamily="2" charset="0"/>
              </a:rPr>
              <a:t>, to determine the interactions of </a:t>
            </a:r>
            <a:r>
              <a:rPr lang="en-IN" sz="1800" b="1" dirty="0">
                <a:effectLst/>
                <a:latin typeface="Helvetica" pitchFamily="2" charset="0"/>
              </a:rPr>
              <a:t>heavy quarks of different mass </a:t>
            </a:r>
            <a:r>
              <a:rPr lang="en-IN" sz="1800" dirty="0">
                <a:effectLst/>
                <a:latin typeface="Helvetica" pitchFamily="2" charset="0"/>
              </a:rPr>
              <a:t>in the quark–gluon plasma down to the thermal scale.</a:t>
            </a:r>
          </a:p>
          <a:p>
            <a:pPr lvl="1"/>
            <a:endParaRPr lang="en-IN" sz="1800" dirty="0">
              <a:effectLst/>
              <a:latin typeface="Helvetica" pitchFamily="2" charset="0"/>
            </a:endParaRPr>
          </a:p>
          <a:p>
            <a:pPr lvl="1"/>
            <a:r>
              <a:rPr lang="en-IN" sz="1800" dirty="0">
                <a:effectLst/>
                <a:latin typeface="Helvetica" pitchFamily="2" charset="0"/>
              </a:rPr>
              <a:t>– systematic measurements of </a:t>
            </a:r>
            <a:r>
              <a:rPr lang="en-IN" sz="1800" b="1" dirty="0">
                <a:effectLst/>
                <a:latin typeface="Helvetica" pitchFamily="2" charset="0"/>
              </a:rPr>
              <a:t>multiply heavy-flavoured hadrons </a:t>
            </a:r>
            <a:r>
              <a:rPr lang="en-IN" sz="1800" dirty="0">
                <a:effectLst/>
                <a:latin typeface="Helvetica" pitchFamily="2" charset="0"/>
              </a:rPr>
              <a:t>for which the production from the quark–gluon plasma is expected to be enhanced by orders of magnitude, providing sensitivity to </a:t>
            </a:r>
            <a:r>
              <a:rPr lang="en-IN" sz="1800" b="1" dirty="0">
                <a:effectLst/>
                <a:latin typeface="Helvetica" pitchFamily="2" charset="0"/>
              </a:rPr>
              <a:t>how quarks combine into hadrons </a:t>
            </a:r>
            <a:r>
              <a:rPr lang="en-IN" sz="1800" dirty="0">
                <a:effectLst/>
                <a:latin typeface="Helvetica" pitchFamily="2" charset="0"/>
              </a:rPr>
              <a:t>depending on their </a:t>
            </a:r>
            <a:r>
              <a:rPr lang="en-IN" sz="1800" b="1" dirty="0">
                <a:effectLst/>
                <a:latin typeface="Helvetica" pitchFamily="2" charset="0"/>
              </a:rPr>
              <a:t>degree of thermalisation</a:t>
            </a:r>
            <a:r>
              <a:rPr lang="en-IN" sz="1800" dirty="0">
                <a:effectLst/>
                <a:latin typeface="Helvetica" pitchFamily="2" charset="0"/>
              </a:rPr>
              <a:t>.</a:t>
            </a:r>
          </a:p>
          <a:p>
            <a:pPr lvl="1"/>
            <a:endParaRPr lang="en-IN" sz="1800" dirty="0">
              <a:effectLst/>
              <a:latin typeface="Helvetica" pitchFamily="2" charset="0"/>
            </a:endParaRPr>
          </a:p>
          <a:p>
            <a:pPr lvl="1"/>
            <a:r>
              <a:rPr lang="en-IN" sz="1800" dirty="0">
                <a:effectLst/>
                <a:latin typeface="Helvetica" pitchFamily="2" charset="0"/>
              </a:rPr>
              <a:t>– comprehensive data on the production and behaviour of the charmed exotic states in the quark–gluon plasma and their structure, for example by determining the strong interaction potential between hadrons from measurements of their momentum correlations.</a:t>
            </a:r>
          </a:p>
          <a:p>
            <a:pPr lvl="1"/>
            <a:endParaRPr lang="en-IN" sz="1800" dirty="0">
              <a:effectLst/>
              <a:latin typeface="Helvetica" pitchFamily="2" charset="0"/>
            </a:endParaRPr>
          </a:p>
          <a:p>
            <a:pPr lvl="1"/>
            <a:r>
              <a:rPr lang="en-IN" sz="1800" dirty="0">
                <a:effectLst/>
                <a:latin typeface="Helvetica" pitchFamily="2" charset="0"/>
              </a:rPr>
              <a:t>– high-precision, </a:t>
            </a:r>
            <a:r>
              <a:rPr lang="en-IN" sz="1800" b="1" dirty="0">
                <a:effectLst/>
                <a:latin typeface="Helvetica" pitchFamily="2" charset="0"/>
              </a:rPr>
              <a:t>multi-differential measurements of electromagnetic radiation </a:t>
            </a:r>
            <a:r>
              <a:rPr lang="en-IN" sz="1800" dirty="0">
                <a:effectLst/>
                <a:latin typeface="Helvetica" pitchFamily="2" charset="0"/>
              </a:rPr>
              <a:t>from the quark–gluon plasma to probe its early evolution and the </a:t>
            </a:r>
            <a:r>
              <a:rPr lang="en-IN" sz="1800" b="1" dirty="0">
                <a:effectLst/>
                <a:latin typeface="Helvetica" pitchFamily="2" charset="0"/>
              </a:rPr>
              <a:t>restoration of chiral symmetry</a:t>
            </a:r>
            <a:r>
              <a:rPr lang="en-IN" sz="1800" dirty="0">
                <a:effectLst/>
                <a:latin typeface="Helvetica" pitchFamily="2" charset="0"/>
              </a:rPr>
              <a:t> through </a:t>
            </a:r>
            <a:r>
              <a:rPr lang="en-IN" sz="1800" dirty="0">
                <a:latin typeface="Helvetica" pitchFamily="2" charset="0"/>
              </a:rPr>
              <a:t>t</a:t>
            </a:r>
            <a:r>
              <a:rPr lang="en-IN" sz="1800" dirty="0">
                <a:effectLst/>
                <a:latin typeface="Helvetica" pitchFamily="2" charset="0"/>
              </a:rPr>
              <a:t>he coupling of vector and axial-vector mesons.</a:t>
            </a:r>
          </a:p>
          <a:p>
            <a:pPr lvl="1"/>
            <a:endParaRPr lang="en-IN" sz="1800" dirty="0">
              <a:effectLst/>
              <a:latin typeface="Helvetica" pitchFamily="2" charset="0"/>
            </a:endParaRPr>
          </a:p>
          <a:p>
            <a:pPr lvl="1"/>
            <a:r>
              <a:rPr lang="en-IN" sz="1800" dirty="0">
                <a:effectLst/>
                <a:latin typeface="Helvetica" pitchFamily="2" charset="0"/>
              </a:rPr>
              <a:t>– measurements of </a:t>
            </a:r>
            <a:r>
              <a:rPr lang="en-IN" sz="1800" b="1" dirty="0">
                <a:effectLst/>
                <a:latin typeface="Helvetica" pitchFamily="2" charset="0"/>
              </a:rPr>
              <a:t>net-quantum number fluctuations over a wide rapidity range </a:t>
            </a:r>
            <a:r>
              <a:rPr lang="en-IN" sz="1800" dirty="0">
                <a:effectLst/>
                <a:latin typeface="Helvetica" pitchFamily="2" charset="0"/>
              </a:rPr>
              <a:t>to constrain the susceptibilities of the quark–gluon plasma and to test the realisation of a cross-over phase transition as predicted by lattice QCD.</a:t>
            </a:r>
          </a:p>
        </p:txBody>
      </p:sp>
      <p:sp>
        <p:nvSpPr>
          <p:cNvPr id="5" name="TextBox 4">
            <a:extLst>
              <a:ext uri="{FF2B5EF4-FFF2-40B4-BE49-F238E27FC236}">
                <a16:creationId xmlns:a16="http://schemas.microsoft.com/office/drawing/2014/main" id="{B8EA3C18-5552-D547-AF02-CDD5C8330C8B}"/>
              </a:ext>
            </a:extLst>
          </p:cNvPr>
          <p:cNvSpPr txBox="1"/>
          <p:nvPr/>
        </p:nvSpPr>
        <p:spPr>
          <a:xfrm>
            <a:off x="1752062" y="473394"/>
            <a:ext cx="8746305" cy="400110"/>
          </a:xfrm>
          <a:prstGeom prst="rect">
            <a:avLst/>
          </a:prstGeom>
          <a:solidFill>
            <a:schemeClr val="tx2">
              <a:lumMod val="90000"/>
            </a:schemeClr>
          </a:solidFill>
        </p:spPr>
        <p:txBody>
          <a:bodyPr wrap="none" rtlCol="0">
            <a:spAutoFit/>
          </a:bodyPr>
          <a:lstStyle/>
          <a:p>
            <a:r>
              <a:rPr lang="en-US" sz="2000" b="1" dirty="0">
                <a:solidFill>
                  <a:srgbClr val="002060"/>
                </a:solidFill>
              </a:rPr>
              <a:t>Requirements of measurements even after Run3 and Run4 data taking</a:t>
            </a:r>
          </a:p>
        </p:txBody>
      </p:sp>
    </p:spTree>
    <p:extLst>
      <p:ext uri="{BB962C8B-B14F-4D97-AF65-F5344CB8AC3E}">
        <p14:creationId xmlns:p14="http://schemas.microsoft.com/office/powerpoint/2010/main" val="700117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07F4F6F-3576-1441-902B-B2E7C34A180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7</a:t>
            </a:fld>
            <a:endParaRPr lang="en-US"/>
          </a:p>
        </p:txBody>
      </p:sp>
      <p:pic>
        <p:nvPicPr>
          <p:cNvPr id="4" name="Picture 3">
            <a:extLst>
              <a:ext uri="{FF2B5EF4-FFF2-40B4-BE49-F238E27FC236}">
                <a16:creationId xmlns:a16="http://schemas.microsoft.com/office/drawing/2014/main" id="{5DAC46D7-5C61-0B44-B5FD-B7510AD18D4B}"/>
              </a:ext>
            </a:extLst>
          </p:cNvPr>
          <p:cNvPicPr>
            <a:picLocks noChangeAspect="1"/>
          </p:cNvPicPr>
          <p:nvPr/>
        </p:nvPicPr>
        <p:blipFill>
          <a:blip r:embed="rId2"/>
          <a:stretch>
            <a:fillRect/>
          </a:stretch>
        </p:blipFill>
        <p:spPr>
          <a:xfrm>
            <a:off x="0" y="133419"/>
            <a:ext cx="12192000" cy="6591162"/>
          </a:xfrm>
          <a:prstGeom prst="rect">
            <a:avLst/>
          </a:prstGeom>
        </p:spPr>
      </p:pic>
    </p:spTree>
    <p:extLst>
      <p:ext uri="{BB962C8B-B14F-4D97-AF65-F5344CB8AC3E}">
        <p14:creationId xmlns:p14="http://schemas.microsoft.com/office/powerpoint/2010/main" val="17873543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75BD229-3BB6-3C4E-BC43-49A89452AB5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8</a:t>
            </a:fld>
            <a:endParaRPr lang="en-US"/>
          </a:p>
        </p:txBody>
      </p:sp>
      <p:pic>
        <p:nvPicPr>
          <p:cNvPr id="4" name="Picture 3">
            <a:extLst>
              <a:ext uri="{FF2B5EF4-FFF2-40B4-BE49-F238E27FC236}">
                <a16:creationId xmlns:a16="http://schemas.microsoft.com/office/drawing/2014/main" id="{88C1A525-0DCF-5E4A-A196-5990CDCC370D}"/>
              </a:ext>
            </a:extLst>
          </p:cNvPr>
          <p:cNvPicPr>
            <a:picLocks noChangeAspect="1"/>
          </p:cNvPicPr>
          <p:nvPr/>
        </p:nvPicPr>
        <p:blipFill>
          <a:blip r:embed="rId2"/>
          <a:stretch>
            <a:fillRect/>
          </a:stretch>
        </p:blipFill>
        <p:spPr>
          <a:xfrm>
            <a:off x="552450" y="406400"/>
            <a:ext cx="11087100" cy="6045200"/>
          </a:xfrm>
          <a:prstGeom prst="rect">
            <a:avLst/>
          </a:prstGeom>
        </p:spPr>
      </p:pic>
    </p:spTree>
    <p:extLst>
      <p:ext uri="{BB962C8B-B14F-4D97-AF65-F5344CB8AC3E}">
        <p14:creationId xmlns:p14="http://schemas.microsoft.com/office/powerpoint/2010/main" val="3001844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08CA5D7-EB67-CF43-A1FC-D9C8ECF2A13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9</a:t>
            </a:fld>
            <a:endParaRPr lang="en-US"/>
          </a:p>
        </p:txBody>
      </p:sp>
      <p:pic>
        <p:nvPicPr>
          <p:cNvPr id="4" name="Picture 3">
            <a:extLst>
              <a:ext uri="{FF2B5EF4-FFF2-40B4-BE49-F238E27FC236}">
                <a16:creationId xmlns:a16="http://schemas.microsoft.com/office/drawing/2014/main" id="{3AD36C6E-FD80-B64E-B860-C3BC4D992F35}"/>
              </a:ext>
            </a:extLst>
          </p:cNvPr>
          <p:cNvPicPr>
            <a:picLocks noChangeAspect="1"/>
          </p:cNvPicPr>
          <p:nvPr/>
        </p:nvPicPr>
        <p:blipFill>
          <a:blip r:embed="rId2"/>
          <a:stretch>
            <a:fillRect/>
          </a:stretch>
        </p:blipFill>
        <p:spPr>
          <a:xfrm>
            <a:off x="0" y="38199"/>
            <a:ext cx="12192000" cy="6781601"/>
          </a:xfrm>
          <a:prstGeom prst="rect">
            <a:avLst/>
          </a:prstGeom>
        </p:spPr>
      </p:pic>
    </p:spTree>
    <p:extLst>
      <p:ext uri="{BB962C8B-B14F-4D97-AF65-F5344CB8AC3E}">
        <p14:creationId xmlns:p14="http://schemas.microsoft.com/office/powerpoint/2010/main" val="3678169728"/>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3153</TotalTime>
  <Words>2542</Words>
  <Application>Microsoft Macintosh PowerPoint</Application>
  <PresentationFormat>Widescreen</PresentationFormat>
  <Paragraphs>313</Paragraphs>
  <Slides>44</Slides>
  <Notes>16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44</vt:i4>
      </vt:variant>
    </vt:vector>
  </HeadingPairs>
  <TitlesOfParts>
    <vt:vector size="53" baseType="lpstr">
      <vt:lpstr>Courier New</vt:lpstr>
      <vt:lpstr>Tahoma</vt:lpstr>
      <vt:lpstr>Helvetica</vt:lpstr>
      <vt:lpstr>Times New Roman</vt:lpstr>
      <vt:lpstr>Calibri</vt:lpstr>
      <vt:lpstr>Gill Sans</vt:lpstr>
      <vt:lpstr>Arial</vt:lpstr>
      <vt:lpstr>Wingdings</vt:lpstr>
      <vt:lpstr>Office Theme</vt:lpstr>
      <vt:lpstr>ALICE3 - Possible contribution from India  Subhasis Chattopadhyay Variable Energy Cyclotron Centre Kolkata, India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ALICE3 </vt:lpstr>
      <vt:lpstr>PowerPoint Presentation</vt:lpstr>
      <vt:lpstr>PowerPoint Presentation</vt:lpstr>
      <vt:lpstr>ALICE3 - Proposed detector technologies</vt:lpstr>
      <vt:lpstr>PowerPoint Presentation</vt:lpstr>
      <vt:lpstr>PowerPoint Presentation</vt:lpstr>
      <vt:lpstr>Muon detection system</vt:lpstr>
      <vt:lpstr>PowerPoint Presentation</vt:lpstr>
      <vt:lpstr>PowerPoint Presentation</vt:lpstr>
      <vt:lpstr>PowerPoint Presentation</vt:lpstr>
      <vt:lpstr>PowerPoint Presentation</vt:lpstr>
      <vt:lpstr>RPC R&amp;D : The main detector component</vt:lpstr>
      <vt:lpstr>PowerPoint Presentation</vt:lpstr>
      <vt:lpstr>PowerPoint Presentation</vt:lpstr>
      <vt:lpstr>PowerPoint Presentation</vt:lpstr>
      <vt:lpstr>PowerPoint Presentation</vt:lpstr>
      <vt:lpstr>PowerPoint Presentation</vt:lpstr>
      <vt:lpstr>PowerPoint Presentation</vt:lpstr>
      <vt:lpstr>Large-size GEM chambers</vt:lpstr>
      <vt:lpstr>PowerPoint Presentation</vt:lpstr>
      <vt:lpstr>PowerPoint Presentation</vt:lpstr>
      <vt:lpstr>PowerPoint Presentation</vt:lpstr>
      <vt:lpstr>Scintillator with SiPM readout for Cosmic muon veto detector (CMVD) for  INO-ICAL</vt:lpstr>
      <vt:lpstr>PowerPoint Presentation</vt:lpstr>
      <vt:lpstr>PowerPoint Presentation</vt:lpstr>
      <vt:lpstr>PowerPoint Presentation</vt:lpstr>
      <vt:lpstr>Possible contributions from India</vt:lpstr>
      <vt:lpstr>PowerPoint Presentation</vt:lpstr>
      <vt:lpstr>ALICE-India involvement in Si based detectors</vt:lpstr>
      <vt:lpstr>India In ALICE FOCAL project: 6x6 Si PAD</vt:lpstr>
      <vt:lpstr>India In ALICE FOCAL project: 8x9 Si Pad</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ALICE3 - Possible contribution from India</dc:title>
  <cp:lastModifiedBy>Microsoft Office User</cp:lastModifiedBy>
  <cp:revision>58</cp:revision>
  <dcterms:modified xsi:type="dcterms:W3CDTF">2023-05-01T03:48:51Z</dcterms:modified>
</cp:coreProperties>
</file>