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8" r:id="rId3"/>
    <p:sldId id="262" r:id="rId4"/>
    <p:sldId id="378" r:id="rId5"/>
    <p:sldId id="354" r:id="rId6"/>
    <p:sldId id="381" r:id="rId7"/>
    <p:sldId id="361" r:id="rId8"/>
    <p:sldId id="362" r:id="rId9"/>
    <p:sldId id="363" r:id="rId10"/>
    <p:sldId id="382" r:id="rId11"/>
    <p:sldId id="365" r:id="rId12"/>
    <p:sldId id="406" r:id="rId13"/>
    <p:sldId id="410" r:id="rId14"/>
    <p:sldId id="400" r:id="rId15"/>
    <p:sldId id="386" r:id="rId16"/>
    <p:sldId id="304" r:id="rId17"/>
    <p:sldId id="305" r:id="rId18"/>
    <p:sldId id="306" r:id="rId19"/>
    <p:sldId id="403" r:id="rId20"/>
    <p:sldId id="389" r:id="rId21"/>
    <p:sldId id="392" r:id="rId22"/>
    <p:sldId id="343" r:id="rId23"/>
    <p:sldId id="372" r:id="rId24"/>
    <p:sldId id="401" r:id="rId25"/>
    <p:sldId id="393" r:id="rId26"/>
    <p:sldId id="405" r:id="rId27"/>
    <p:sldId id="373" r:id="rId28"/>
    <p:sldId id="407" r:id="rId29"/>
    <p:sldId id="281" r:id="rId30"/>
    <p:sldId id="358" r:id="rId31"/>
    <p:sldId id="40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B0A"/>
    <a:srgbClr val="0A0A06"/>
    <a:srgbClr val="5000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03" autoAdjust="0"/>
    <p:restoredTop sz="94434" autoAdjust="0"/>
  </p:normalViewPr>
  <p:slideViewPr>
    <p:cSldViewPr>
      <p:cViewPr varScale="1">
        <p:scale>
          <a:sx n="67" d="100"/>
          <a:sy n="67" d="100"/>
        </p:scale>
        <p:origin x="696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97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50C17-D946-45D8-9A67-7B688151328E}" type="datetimeFigureOut">
              <a:rPr lang="en-GB" smtClean="0"/>
              <a:t>15/12/2022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BE855-C4BF-46DD-B804-3AEF32AB3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340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BE855-C4BF-46DD-B804-3AEF32AB355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818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BE855-C4BF-46DD-B804-3AEF32AB355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439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24/5/2021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24/5/2021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24/5/2021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24/5/2021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24/5/2021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24/5/2021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24/5/2021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7.11275" TargetMode="External"/><Relationship Id="rId2" Type="http://schemas.openxmlformats.org/officeDocument/2006/relationships/hyperlink" Target="https://arxiv.org/abs/2206.05946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5.png"/><Relationship Id="rId7" Type="http://schemas.openxmlformats.org/officeDocument/2006/relationships/hyperlink" Target="https://arxiv.org/pdf/2207.06307.pdf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2215/contributions/4922985/attachments/2484188/4265485/ECFA_anomalies_intro.pdf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belle2.org/event/3812/contributions/23435/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link.springer.com/10.1007/JHEP09(2010)089" TargetMode="External"/><Relationship Id="rId3" Type="http://schemas.openxmlformats.org/officeDocument/2006/relationships/hyperlink" Target="https://journals.aps.org/prl/abstract/10.1103/PhysRevLett.125.011802" TargetMode="External"/><Relationship Id="rId7" Type="http://schemas.openxmlformats.org/officeDocument/2006/relationships/hyperlink" Target="http://link.springer.com/10.1007/JHEP12(2014)125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nk.aps.org/doi/10.1103/PhysRevLett.118.111801" TargetMode="External"/><Relationship Id="rId5" Type="http://schemas.openxmlformats.org/officeDocument/2006/relationships/hyperlink" Target="https://link.springer.com/10.1007/JHEP10(2018)047" TargetMode="External"/><Relationship Id="rId4" Type="http://schemas.openxmlformats.org/officeDocument/2006/relationships/hyperlink" Target="http://dx.doi.org/10.1016/j.physletb.2018.04.03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1"/>
            <a:ext cx="10515600" cy="2593975"/>
          </a:xfrm>
        </p:spPr>
        <p:txBody>
          <a:bodyPr/>
          <a:lstStyle/>
          <a:p>
            <a:r>
              <a:rPr lang="en-IN" dirty="0"/>
              <a:t>B anomalies: </a:t>
            </a:r>
            <a:br>
              <a:rPr lang="en-IN" dirty="0"/>
            </a:br>
            <a:r>
              <a:rPr lang="en-IN" dirty="0"/>
              <a:t>an experimental perspective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IN" dirty="0"/>
              <a:t>Jim Libby (IIT Madras)</a:t>
            </a:r>
          </a:p>
          <a:p>
            <a:r>
              <a:rPr lang="en-IN" dirty="0"/>
              <a:t>15</a:t>
            </a:r>
            <a:r>
              <a:rPr lang="en-IN" baseline="30000" dirty="0"/>
              <a:t>th</a:t>
            </a:r>
            <a:r>
              <a:rPr lang="en-IN" dirty="0"/>
              <a:t> December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0" y="120652"/>
            <a:ext cx="167640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751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LHCb</a:t>
            </a:r>
            <a:r>
              <a:rPr lang="en-IN" dirty="0"/>
              <a:t> in a slide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044" t="3354"/>
          <a:stretch/>
        </p:blipFill>
        <p:spPr>
          <a:xfrm>
            <a:off x="6047412" y="899477"/>
            <a:ext cx="4490052" cy="256762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2697"/>
          <a:stretch/>
        </p:blipFill>
        <p:spPr>
          <a:xfrm>
            <a:off x="6248400" y="3733801"/>
            <a:ext cx="4370035" cy="2878214"/>
          </a:xfrm>
          <a:prstGeom prst="rect">
            <a:avLst/>
          </a:prstGeom>
        </p:spPr>
      </p:pic>
      <p:sp>
        <p:nvSpPr>
          <p:cNvPr id="9" name="Content Placeholder 7"/>
          <p:cNvSpPr txBox="1">
            <a:spLocks/>
          </p:cNvSpPr>
          <p:nvPr/>
        </p:nvSpPr>
        <p:spPr>
          <a:xfrm>
            <a:off x="254091" y="1417637"/>
            <a:ext cx="5689510" cy="5187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800" dirty="0"/>
              <a:t>13 </a:t>
            </a:r>
            <a:r>
              <a:rPr lang="en-IN" sz="2800" dirty="0" err="1"/>
              <a:t>TeV</a:t>
            </a:r>
            <a:r>
              <a:rPr lang="en-IN" sz="2800" dirty="0"/>
              <a:t> pp collisions </a:t>
            </a:r>
          </a:p>
          <a:p>
            <a:pPr lvl="1"/>
            <a:r>
              <a:rPr lang="en-IN" sz="2800" dirty="0"/>
              <a:t>trillion bb/2 fb</a:t>
            </a:r>
            <a:r>
              <a:rPr lang="en-IN" sz="2800" baseline="30000" dirty="0">
                <a:sym typeface="Symbol" panose="05050102010706020507" pitchFamily="18" charset="2"/>
              </a:rPr>
              <a:t>1</a:t>
            </a:r>
          </a:p>
          <a:p>
            <a:pPr lvl="1"/>
            <a:r>
              <a:rPr lang="en-IN" sz="2800" dirty="0">
                <a:sym typeface="Symbol" panose="05050102010706020507" pitchFamily="18" charset="2"/>
              </a:rPr>
              <a:t>6 fb</a:t>
            </a:r>
            <a:r>
              <a:rPr lang="en-IN" sz="2800" baseline="30000" dirty="0">
                <a:sym typeface="Symbol" panose="05050102010706020507" pitchFamily="18" charset="2"/>
              </a:rPr>
              <a:t> 1 </a:t>
            </a:r>
            <a:r>
              <a:rPr lang="en-IN" sz="2800" dirty="0">
                <a:sym typeface="Symbol" panose="05050102010706020507" pitchFamily="18" charset="2"/>
              </a:rPr>
              <a:t>@ 13 </a:t>
            </a:r>
            <a:r>
              <a:rPr lang="en-IN" sz="2800" dirty="0" err="1">
                <a:sym typeface="Symbol" panose="05050102010706020507" pitchFamily="18" charset="2"/>
              </a:rPr>
              <a:t>TeV</a:t>
            </a:r>
            <a:r>
              <a:rPr lang="en-IN" sz="2800" dirty="0">
                <a:sym typeface="Symbol" panose="05050102010706020507" pitchFamily="18" charset="2"/>
              </a:rPr>
              <a:t> </a:t>
            </a:r>
          </a:p>
          <a:p>
            <a:pPr lvl="1"/>
            <a:r>
              <a:rPr lang="en-IN" sz="2800" dirty="0">
                <a:sym typeface="Symbol" panose="05050102010706020507" pitchFamily="18" charset="2"/>
              </a:rPr>
              <a:t>+ 3 fb </a:t>
            </a:r>
            <a:r>
              <a:rPr lang="en-IN" sz="2800" baseline="30000" dirty="0">
                <a:sym typeface="Symbol" panose="05050102010706020507" pitchFamily="18" charset="2"/>
              </a:rPr>
              <a:t>1 </a:t>
            </a:r>
            <a:r>
              <a:rPr lang="en-IN" sz="2800" dirty="0">
                <a:sym typeface="Symbol" panose="05050102010706020507" pitchFamily="18" charset="2"/>
              </a:rPr>
              <a:t>@ 7/8 </a:t>
            </a:r>
            <a:r>
              <a:rPr lang="en-IN" sz="2800" dirty="0" err="1">
                <a:sym typeface="Symbol" panose="05050102010706020507" pitchFamily="18" charset="2"/>
              </a:rPr>
              <a:t>TeV</a:t>
            </a:r>
            <a:r>
              <a:rPr lang="en-IN" sz="2800" dirty="0">
                <a:sym typeface="Symbol" panose="05050102010706020507" pitchFamily="18" charset="2"/>
              </a:rPr>
              <a:t> </a:t>
            </a:r>
          </a:p>
          <a:p>
            <a:r>
              <a:rPr lang="en-IN" sz="2800" dirty="0"/>
              <a:t>Forward geometry gets both b quarks in acceptance and boosted – exploit b lifetime to separate background</a:t>
            </a:r>
          </a:p>
          <a:p>
            <a:r>
              <a:rPr lang="en-IN" sz="2800" dirty="0" err="1"/>
              <a:t>RICHes</a:t>
            </a:r>
            <a:r>
              <a:rPr lang="en-IN" sz="2800" dirty="0"/>
              <a:t> for </a:t>
            </a:r>
            <a:r>
              <a:rPr lang="en-IN" sz="2800" dirty="0">
                <a:sym typeface="Symbol" panose="05050102010706020507" pitchFamily="18" charset="2"/>
              </a:rPr>
              <a:t>/K separation</a:t>
            </a:r>
          </a:p>
          <a:p>
            <a:r>
              <a:rPr lang="en-IN" sz="2800" dirty="0">
                <a:sym typeface="Symbol" panose="05050102010706020507" pitchFamily="18" charset="2"/>
              </a:rPr>
              <a:t>Full trigger bandwidth for B physics</a:t>
            </a:r>
            <a:endParaRPr lang="en-IN" sz="2800" dirty="0"/>
          </a:p>
          <a:p>
            <a:pPr marL="114300" indent="0">
              <a:buNone/>
            </a:pPr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9624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959" y="1631782"/>
            <a:ext cx="3913909" cy="141621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9982200" cy="1143000"/>
          </a:xfrm>
        </p:spPr>
        <p:txBody>
          <a:bodyPr/>
          <a:lstStyle/>
          <a:p>
            <a:r>
              <a:rPr lang="en-IN" dirty="0"/>
              <a:t>Tests of Lepton Universality Violation (LUV)</a:t>
            </a:r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358715" y="4170037"/>
            <a:ext cx="6496875" cy="2447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800" dirty="0"/>
              <a:t>Standard Model prediction ~1 to a few %</a:t>
            </a:r>
          </a:p>
          <a:p>
            <a:pPr lvl="1"/>
            <a:r>
              <a:rPr lang="en-IN" sz="2800" dirty="0"/>
              <a:t>limited theoretical uncertainties </a:t>
            </a:r>
          </a:p>
          <a:p>
            <a:r>
              <a:rPr lang="en-IN" sz="2800" dirty="0"/>
              <a:t>B</a:t>
            </a:r>
            <a:r>
              <a:rPr lang="en-IN" sz="2800" dirty="0">
                <a:sym typeface="Symbol" panose="05050102010706020507" pitchFamily="18" charset="2"/>
              </a:rPr>
              <a:t>K</a:t>
            </a:r>
            <a:r>
              <a:rPr lang="en-IN" sz="2800" baseline="30000" dirty="0">
                <a:sym typeface="Symbol" panose="05050102010706020507" pitchFamily="18" charset="2"/>
              </a:rPr>
              <a:t>(*)</a:t>
            </a:r>
            <a:r>
              <a:rPr lang="en-IN" sz="2800" dirty="0">
                <a:sym typeface="Symbol" panose="05050102010706020507" pitchFamily="18" charset="2"/>
              </a:rPr>
              <a:t>J/(</a:t>
            </a:r>
            <a:r>
              <a:rPr lang="en-IN" sz="2800" dirty="0" err="1">
                <a:sym typeface="Symbol" panose="05050102010706020507" pitchFamily="18" charset="2"/>
              </a:rPr>
              <a:t>l</a:t>
            </a:r>
            <a:r>
              <a:rPr lang="en-IN" sz="2800" baseline="30000" dirty="0" err="1">
                <a:sym typeface="Symbol" panose="05050102010706020507" pitchFamily="18" charset="2"/>
              </a:rPr>
              <a:t>+</a:t>
            </a:r>
            <a:r>
              <a:rPr lang="en-IN" sz="2800" dirty="0" err="1">
                <a:sym typeface="Symbol" panose="05050102010706020507" pitchFamily="18" charset="2"/>
              </a:rPr>
              <a:t>l</a:t>
            </a:r>
            <a:r>
              <a:rPr lang="en-IN" sz="2800" baseline="30000" dirty="0">
                <a:sym typeface="Symbol" panose="05050102010706020507" pitchFamily="18" charset="2"/>
              </a:rPr>
              <a:t></a:t>
            </a:r>
            <a:r>
              <a:rPr lang="en-IN" sz="2800" dirty="0">
                <a:sym typeface="Symbol" panose="05050102010706020507" pitchFamily="18" charset="2"/>
              </a:rPr>
              <a:t>) bountiful control channel</a:t>
            </a:r>
            <a:endParaRPr lang="en-IN" sz="2800" dirty="0"/>
          </a:p>
          <a:p>
            <a:pPr marL="114300" indent="0">
              <a:buNone/>
            </a:pPr>
            <a:endParaRPr lang="en-IN" sz="2800" dirty="0"/>
          </a:p>
          <a:p>
            <a:endParaRPr lang="en-IN" dirty="0"/>
          </a:p>
          <a:p>
            <a:endParaRPr lang="en-IN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50000"/>
          <a:stretch/>
        </p:blipFill>
        <p:spPr>
          <a:xfrm>
            <a:off x="6961780" y="4006201"/>
            <a:ext cx="3934820" cy="27755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10549" y="2905780"/>
            <a:ext cx="1617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dirty="0"/>
              <a:t>H=K or K*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ECA56D-DB1A-EE20-50FA-218D7D0B76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844"/>
          <a:stretch/>
        </p:blipFill>
        <p:spPr>
          <a:xfrm>
            <a:off x="6918636" y="1284378"/>
            <a:ext cx="3820089" cy="263380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8729BE9-1740-F7FD-7311-1D220D0DC731}"/>
              </a:ext>
            </a:extLst>
          </p:cNvPr>
          <p:cNvCxnSpPr>
            <a:cxnSpLocks/>
          </p:cNvCxnSpPr>
          <p:nvPr/>
        </p:nvCxnSpPr>
        <p:spPr>
          <a:xfrm flipH="1">
            <a:off x="7613647" y="3542549"/>
            <a:ext cx="905190" cy="717666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8C332C-DB33-F4F6-404C-484B62F54D23}"/>
              </a:ext>
            </a:extLst>
          </p:cNvPr>
          <p:cNvCxnSpPr>
            <a:cxnSpLocks/>
          </p:cNvCxnSpPr>
          <p:nvPr/>
        </p:nvCxnSpPr>
        <p:spPr>
          <a:xfrm>
            <a:off x="10075894" y="3529200"/>
            <a:ext cx="578927" cy="731015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7B1005D-30C6-5764-D3B8-1DF16091A162}"/>
              </a:ext>
            </a:extLst>
          </p:cNvPr>
          <p:cNvSpPr txBox="1"/>
          <p:nvPr/>
        </p:nvSpPr>
        <p:spPr>
          <a:xfrm>
            <a:off x="7445151" y="109231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JHEP </a:t>
            </a:r>
            <a:r>
              <a:rPr lang="en-US" b="1" dirty="0"/>
              <a:t>08</a:t>
            </a:r>
            <a:r>
              <a:rPr lang="en-US" dirty="0"/>
              <a:t> (2017) 055</a:t>
            </a:r>
          </a:p>
        </p:txBody>
      </p:sp>
    </p:spTree>
    <p:extLst>
      <p:ext uri="{BB962C8B-B14F-4D97-AF65-F5344CB8AC3E}">
        <p14:creationId xmlns:p14="http://schemas.microsoft.com/office/powerpoint/2010/main" val="400306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7A0C7D4-80A9-B242-5578-B66B1A3EC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9105" y="4233862"/>
            <a:ext cx="3511334" cy="25366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FE981C-0CEF-E9C4-6569-D9FB4EA05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10160000" cy="1143000"/>
          </a:xfrm>
        </p:spPr>
        <p:txBody>
          <a:bodyPr/>
          <a:lstStyle/>
          <a:p>
            <a:r>
              <a:rPr lang="en-US" dirty="0"/>
              <a:t>The results: muons low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236781-D0F6-CCDA-9382-B044B0C66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D2296-50AA-A066-DD05-C42B9FBDD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074D4C-93F6-B613-EB24-ED6155501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882" y="4334193"/>
            <a:ext cx="3491967" cy="2381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D95911-E3C3-8E61-0A64-A02D6FF6E9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8467" y="4367212"/>
            <a:ext cx="3511335" cy="23812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FE9E8B3-66B1-3AB8-DE0A-85769BD36243}"/>
              </a:ext>
            </a:extLst>
          </p:cNvPr>
          <p:cNvSpPr txBox="1"/>
          <p:nvPr/>
        </p:nvSpPr>
        <p:spPr>
          <a:xfrm>
            <a:off x="8229600" y="5524818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2.1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8E88E6-1EBD-1708-8616-65A1D1BA64A8}"/>
              </a:ext>
            </a:extLst>
          </p:cNvPr>
          <p:cNvSpPr txBox="1"/>
          <p:nvPr/>
        </p:nvSpPr>
        <p:spPr>
          <a:xfrm>
            <a:off x="9521658" y="5557837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2.4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68403F-3EE8-CEC0-DC37-918463CD8EE2}"/>
              </a:ext>
            </a:extLst>
          </p:cNvPr>
          <p:cNvSpPr txBox="1"/>
          <p:nvPr/>
        </p:nvSpPr>
        <p:spPr>
          <a:xfrm>
            <a:off x="3352800" y="3906599"/>
            <a:ext cx="473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b="1" u="sng" dirty="0"/>
              <a:t>B</a:t>
            </a:r>
            <a:r>
              <a:rPr lang="en-IN" sz="1800" b="1" u="sng" dirty="0">
                <a:sym typeface="Symbol" panose="05050102010706020507" pitchFamily="18" charset="2"/>
              </a:rPr>
              <a:t>K</a:t>
            </a:r>
            <a:r>
              <a:rPr lang="en-IN" sz="1800" b="1" u="sng" baseline="30000" dirty="0">
                <a:sym typeface="Symbol" panose="05050102010706020507" pitchFamily="18" charset="2"/>
              </a:rPr>
              <a:t>*</a:t>
            </a:r>
            <a:r>
              <a:rPr lang="en-IN" sz="1800" b="1" u="sng" dirty="0" err="1">
                <a:sym typeface="Symbol" panose="05050102010706020507" pitchFamily="18" charset="2"/>
              </a:rPr>
              <a:t>l</a:t>
            </a:r>
            <a:r>
              <a:rPr lang="en-IN" sz="1800" b="1" u="sng" baseline="30000" dirty="0" err="1">
                <a:sym typeface="Symbol" panose="05050102010706020507" pitchFamily="18" charset="2"/>
              </a:rPr>
              <a:t>+</a:t>
            </a:r>
            <a:r>
              <a:rPr lang="en-IN" sz="1800" b="1" u="sng" dirty="0" err="1">
                <a:sym typeface="Symbol" panose="05050102010706020507" pitchFamily="18" charset="2"/>
              </a:rPr>
              <a:t>l</a:t>
            </a:r>
            <a:r>
              <a:rPr lang="en-IN" sz="1800" b="1" u="sng" baseline="30000" dirty="0">
                <a:sym typeface="Symbol" panose="05050102010706020507" pitchFamily="18" charset="2"/>
              </a:rPr>
              <a:t></a:t>
            </a:r>
            <a:r>
              <a:rPr lang="en-IN" sz="1800" b="1" u="sng" dirty="0">
                <a:sym typeface="Symbol" panose="05050102010706020507" pitchFamily="18" charset="2"/>
              </a:rPr>
              <a:t> JHEP 08 (2017) 055 – Run 1 (25% data</a:t>
            </a:r>
            <a:r>
              <a:rPr lang="en-IN" sz="1800" dirty="0">
                <a:sym typeface="Symbol" panose="05050102010706020507" pitchFamily="18" charset="2"/>
              </a:rPr>
              <a:t>)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C4CB22-4A85-54D6-7CFD-CD16EA2AD6A5}"/>
              </a:ext>
            </a:extLst>
          </p:cNvPr>
          <p:cNvSpPr txBox="1"/>
          <p:nvPr/>
        </p:nvSpPr>
        <p:spPr>
          <a:xfrm>
            <a:off x="3309356" y="91269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b="1" u="sng" dirty="0"/>
              <a:t>B</a:t>
            </a:r>
            <a:r>
              <a:rPr lang="en-IN" sz="1800" b="1" u="sng" dirty="0">
                <a:sym typeface="Symbol" panose="05050102010706020507" pitchFamily="18" charset="2"/>
              </a:rPr>
              <a:t>K</a:t>
            </a:r>
            <a:r>
              <a:rPr lang="en-IN" sz="1800" b="1" u="sng" baseline="30000" dirty="0">
                <a:sym typeface="Symbol" panose="05050102010706020507" pitchFamily="18" charset="2"/>
              </a:rPr>
              <a:t>*</a:t>
            </a:r>
            <a:r>
              <a:rPr lang="en-IN" sz="1800" b="1" u="sng" dirty="0" err="1">
                <a:sym typeface="Symbol" panose="05050102010706020507" pitchFamily="18" charset="2"/>
              </a:rPr>
              <a:t>l</a:t>
            </a:r>
            <a:r>
              <a:rPr lang="en-IN" sz="1800" b="1" u="sng" baseline="30000" dirty="0" err="1">
                <a:sym typeface="Symbol" panose="05050102010706020507" pitchFamily="18" charset="2"/>
              </a:rPr>
              <a:t>+</a:t>
            </a:r>
            <a:r>
              <a:rPr lang="en-IN" sz="1800" b="1" u="sng" dirty="0" err="1">
                <a:sym typeface="Symbol" panose="05050102010706020507" pitchFamily="18" charset="2"/>
              </a:rPr>
              <a:t>l</a:t>
            </a:r>
            <a:r>
              <a:rPr lang="en-IN" sz="1800" b="1" u="sng" baseline="30000" dirty="0">
                <a:sym typeface="Symbol" panose="05050102010706020507" pitchFamily="18" charset="2"/>
              </a:rPr>
              <a:t></a:t>
            </a:r>
            <a:r>
              <a:rPr lang="en-IN" sz="1800" b="1" u="sng" dirty="0">
                <a:sym typeface="Symbol" panose="05050102010706020507" pitchFamily="18" charset="2"/>
              </a:rPr>
              <a:t> </a:t>
            </a:r>
            <a:r>
              <a:rPr lang="en-IN" b="1" u="sng" dirty="0">
                <a:sym typeface="Symbol" panose="05050102010706020507" pitchFamily="18" charset="2"/>
              </a:rPr>
              <a:t>PRL</a:t>
            </a:r>
            <a:r>
              <a:rPr lang="en-IN" sz="1800" b="1" u="sng" dirty="0">
                <a:sym typeface="Symbol" panose="05050102010706020507" pitchFamily="18" charset="2"/>
              </a:rPr>
              <a:t> Nature Physics 18 (2022) 277  – Run 1 </a:t>
            </a:r>
            <a:r>
              <a:rPr lang="en-IN" b="1" u="sng" dirty="0">
                <a:sym typeface="Symbol" panose="05050102010706020507" pitchFamily="18" charset="2"/>
              </a:rPr>
              <a:t>+ 2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319CDE8-75C6-847E-ED07-91FD4B7F55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844" y="1264560"/>
            <a:ext cx="7537386" cy="265950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C64E0ED-4536-9C8A-6E16-752E7B021A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1316" y="1323712"/>
            <a:ext cx="3594137" cy="239212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677E7EA-CEC7-8565-0D5C-D1A97A17BEB6}"/>
              </a:ext>
            </a:extLst>
          </p:cNvPr>
          <p:cNvSpPr txBox="1"/>
          <p:nvPr/>
        </p:nvSpPr>
        <p:spPr>
          <a:xfrm>
            <a:off x="7929678" y="2891789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3.1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313B39-2CDD-D044-6777-0BC784620E3D}"/>
              </a:ext>
            </a:extLst>
          </p:cNvPr>
          <p:cNvSpPr txBox="1"/>
          <p:nvPr/>
        </p:nvSpPr>
        <p:spPr>
          <a:xfrm>
            <a:off x="8305800" y="234284"/>
            <a:ext cx="2734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Consistent picture in other </a:t>
            </a:r>
          </a:p>
          <a:p>
            <a:r>
              <a:rPr lang="en-US" dirty="0"/>
              <a:t>modes (backup)</a:t>
            </a:r>
          </a:p>
        </p:txBody>
      </p:sp>
    </p:spTree>
    <p:extLst>
      <p:ext uri="{BB962C8B-B14F-4D97-AF65-F5344CB8AC3E}">
        <p14:creationId xmlns:p14="http://schemas.microsoft.com/office/powerpoint/2010/main" val="3850445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1255EF2-0D6E-68DA-3F06-4A1440638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E18EC1-FFC1-624B-B40C-1FD1EFD70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EB290C-741A-8875-D044-78243FBAE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24" y="623817"/>
            <a:ext cx="12178785" cy="562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95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598E2-584E-D761-83AA-CCD55A7E0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Anomaly related: B</a:t>
            </a:r>
            <a:r>
              <a:rPr lang="en-US" baseline="-25000" dirty="0"/>
              <a:t>(s)</a:t>
            </a:r>
            <a:r>
              <a:rPr lang="en-US" dirty="0"/>
              <a:t>→</a:t>
            </a:r>
            <a:r>
              <a:rPr lang="el-GR" dirty="0"/>
              <a:t>μ</a:t>
            </a:r>
            <a:r>
              <a:rPr lang="en-US" baseline="30000" dirty="0"/>
              <a:t>+</a:t>
            </a:r>
            <a:r>
              <a:rPr lang="el-GR" dirty="0"/>
              <a:t>μ</a:t>
            </a:r>
            <a:r>
              <a:rPr lang="el-GR" baseline="30000" dirty="0"/>
              <a:t>−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3A6D6-8818-6692-6F28-2DB2265D3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B81A38-F74C-26FD-A933-26F8BC6B7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B308EF-9A9A-FEF0-A0F3-AC3DD8DA4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540807-5A4D-5036-55BF-349C9D236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38" y="1417638"/>
            <a:ext cx="9510717" cy="48415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E85013-0E2D-B8CC-51C4-DB86779E8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4055" y="8527"/>
            <a:ext cx="2239223" cy="30811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8E8AB4-EE6A-20E1-6E43-29C63D886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0699" y="5905817"/>
            <a:ext cx="800100" cy="8001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5EC2EA6-DA8C-C243-5C05-F5C7D3AD63E1}"/>
              </a:ext>
            </a:extLst>
          </p:cNvPr>
          <p:cNvSpPr txBox="1"/>
          <p:nvPr/>
        </p:nvSpPr>
        <p:spPr>
          <a:xfrm>
            <a:off x="4658113" y="4286200"/>
            <a:ext cx="5512781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Highly suppressed in the 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Therefore, readily enhanced by non-SM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Clean experimental signature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Theoretically clean: decay constant vs form factors </a:t>
            </a:r>
          </a:p>
        </p:txBody>
      </p:sp>
    </p:spTree>
    <p:extLst>
      <p:ext uri="{BB962C8B-B14F-4D97-AF65-F5344CB8AC3E}">
        <p14:creationId xmlns:p14="http://schemas.microsoft.com/office/powerpoint/2010/main" val="1572454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“Please SIR, I WANT </a:t>
            </a:r>
            <a:r>
              <a:rPr lang="en-IN" dirty="0" err="1"/>
              <a:t>SOme</a:t>
            </a:r>
            <a:r>
              <a:rPr lang="en-IN" dirty="0"/>
              <a:t> More”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241301"/>
            <a:ext cx="4343400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5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Semi-</a:t>
            </a:r>
            <a:r>
              <a:rPr lang="en-IN" dirty="0" err="1"/>
              <a:t>tauonic</a:t>
            </a:r>
            <a:r>
              <a:rPr lang="en-IN" dirty="0"/>
              <a:t> decays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600200"/>
            <a:ext cx="9906000" cy="5257800"/>
          </a:xfrm>
        </p:spPr>
        <p:txBody>
          <a:bodyPr>
            <a:normAutofit/>
          </a:bodyPr>
          <a:lstStyle/>
          <a:p>
            <a:r>
              <a:rPr lang="en-IN" dirty="0"/>
              <a:t>Tree level in the SM but allows lepton universality tests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Measure ratios to reduce theoretical and experimental uncertainties</a:t>
            </a:r>
          </a:p>
          <a:p>
            <a:endParaRPr lang="en-IN" dirty="0"/>
          </a:p>
          <a:p>
            <a:endParaRPr lang="en-IN" dirty="0"/>
          </a:p>
          <a:p>
            <a:r>
              <a:rPr lang="en-IN" dirty="0" err="1"/>
              <a:t>BaBar</a:t>
            </a:r>
            <a:r>
              <a:rPr lang="en-IN" dirty="0"/>
              <a:t> reported an anomalous result PRL 109, 101802 (2012) much activity since</a:t>
            </a:r>
          </a:p>
          <a:p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38" y="2162175"/>
            <a:ext cx="8310563" cy="23392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6839" y="4819173"/>
            <a:ext cx="5445917" cy="87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75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2710" y="1220520"/>
            <a:ext cx="5190941" cy="22558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41118" y="3093815"/>
            <a:ext cx="7620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Belle results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518762" y="3625672"/>
            <a:ext cx="5618839" cy="3518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/>
              <a:t>Tag signal by fully reconstructing or identifying a </a:t>
            </a:r>
            <a:r>
              <a:rPr lang="en-IN" dirty="0" err="1"/>
              <a:t>semileptonic</a:t>
            </a:r>
            <a:r>
              <a:rPr lang="en-IN" dirty="0"/>
              <a:t> (SL) decay of the other B</a:t>
            </a:r>
          </a:p>
          <a:p>
            <a:r>
              <a:rPr lang="en-IN" dirty="0"/>
              <a:t>Then use residual energy in ECL, missing mass, </a:t>
            </a:r>
            <a:r>
              <a:rPr lang="en-IN" dirty="0" err="1"/>
              <a:t>multivariates</a:t>
            </a:r>
            <a:r>
              <a:rPr lang="en-IN" dirty="0"/>
              <a:t> and/or lepton momentum to separate signal</a:t>
            </a:r>
          </a:p>
          <a:p>
            <a:r>
              <a:rPr lang="en-IN" dirty="0"/>
              <a:t>Example: Phys. Rev. D </a:t>
            </a:r>
            <a:r>
              <a:rPr lang="en-IN" b="1" dirty="0"/>
              <a:t>94</a:t>
            </a:r>
            <a:r>
              <a:rPr lang="en-IN" dirty="0"/>
              <a:t>, 072007 (2016) </a:t>
            </a:r>
          </a:p>
          <a:p>
            <a:pPr lvl="1"/>
            <a:r>
              <a:rPr lang="en-IN" dirty="0" err="1"/>
              <a:t>Semileptonic</a:t>
            </a:r>
            <a:r>
              <a:rPr lang="en-IN" dirty="0"/>
              <a:t> tag</a:t>
            </a:r>
          </a:p>
          <a:p>
            <a:pPr marL="114300" indent="0">
              <a:buNone/>
            </a:pPr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750" y="392051"/>
            <a:ext cx="4395050" cy="33478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7119" y="3739903"/>
            <a:ext cx="4294681" cy="3137811"/>
          </a:xfrm>
          <a:prstGeom prst="rect">
            <a:avLst/>
          </a:prstGeom>
        </p:spPr>
      </p:pic>
      <p:cxnSp>
        <p:nvCxnSpPr>
          <p:cNvPr id="15" name="Straight Connector 14"/>
          <p:cNvCxnSpPr>
            <a:cxnSpLocks/>
          </p:cNvCxnSpPr>
          <p:nvPr/>
        </p:nvCxnSpPr>
        <p:spPr>
          <a:xfrm>
            <a:off x="9982201" y="762000"/>
            <a:ext cx="0" cy="2255838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 flipH="1">
            <a:off x="7168885" y="3018035"/>
            <a:ext cx="2794266" cy="839282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0350820" y="3047999"/>
            <a:ext cx="8585" cy="946597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468" y="12473"/>
            <a:ext cx="771733" cy="58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628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3820" y="997578"/>
            <a:ext cx="2569580" cy="137160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4126" y="402264"/>
            <a:ext cx="10674874" cy="6379536"/>
          </a:xfrm>
        </p:spPr>
        <p:txBody>
          <a:bodyPr/>
          <a:lstStyle/>
          <a:p>
            <a:r>
              <a:rPr lang="en-IN" dirty="0"/>
              <a:t>LHCb also in the game using their vertexing prowess – Run 1 data only 3 fb</a:t>
            </a:r>
            <a:r>
              <a:rPr lang="en-IN" baseline="30000" dirty="0"/>
              <a:t>−1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Use B flight for transverse momentum and approximate full longitudinal boost to measured component → 20% B momentum resolution</a:t>
            </a:r>
          </a:p>
          <a:p>
            <a:r>
              <a:rPr lang="en-IN" dirty="0"/>
              <a:t>Template fit in bins of q</a:t>
            </a:r>
            <a:r>
              <a:rPr lang="en-IN" baseline="30000" dirty="0"/>
              <a:t>2</a:t>
            </a:r>
            <a:r>
              <a:rPr lang="en-IN" dirty="0"/>
              <a:t>, E</a:t>
            </a:r>
            <a:r>
              <a:rPr lang="el-GR" baseline="-25000" dirty="0"/>
              <a:t>μ</a:t>
            </a:r>
            <a:r>
              <a:rPr lang="en-IN" baseline="30000" dirty="0"/>
              <a:t>  </a:t>
            </a:r>
            <a:r>
              <a:rPr lang="en-IN" dirty="0"/>
              <a:t>and missing-mass square in B’s frame </a:t>
            </a:r>
          </a:p>
          <a:p>
            <a:pPr lvl="1"/>
            <a:r>
              <a:rPr lang="en-IN" b="1" dirty="0"/>
              <a:t>New: simultaneously fit to D and D* signal + control samples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3696" y="913321"/>
            <a:ext cx="2692421" cy="14558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DF61B80-563D-FD7F-6ED8-5097B25A43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4038600"/>
            <a:ext cx="1852613" cy="252808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C5BA57E-AD08-F1EC-AC56-2E28F0E4E0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3942519"/>
            <a:ext cx="2965460" cy="29455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62205" y="4419600"/>
            <a:ext cx="737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rgbClr val="FF0000"/>
                </a:solidFill>
              </a:rPr>
              <a:t>Signal</a:t>
            </a:r>
          </a:p>
          <a:p>
            <a:r>
              <a:rPr lang="en-IN" dirty="0">
                <a:solidFill>
                  <a:srgbClr val="002060"/>
                </a:solidFill>
              </a:rPr>
              <a:t>Norm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1EAC860-582F-C330-C022-E34A6B6815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534" y="3959239"/>
            <a:ext cx="2895066" cy="29451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E07E7EC-9F79-BC3A-DDF6-742E45EAC8D9}"/>
              </a:ext>
            </a:extLst>
          </p:cNvPr>
          <p:cNvSpPr txBox="1"/>
          <p:nvPr/>
        </p:nvSpPr>
        <p:spPr>
          <a:xfrm>
            <a:off x="7493330" y="32932"/>
            <a:ext cx="367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i="0" u="none" strike="noStrike" baseline="0" dirty="0">
                <a:latin typeface="CMSS10"/>
              </a:rPr>
              <a:t>LHCb-PAPER-2022-039 in preparation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C20EA1-6BEF-0F82-A49E-0A1070EE44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5400" y="932371"/>
            <a:ext cx="2133600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16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5DA5409-D04B-1FDC-80E6-A48C437A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8BFBF0-4867-AEA6-AD12-16C736AAB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33E9C3-3432-56F6-578E-287D86B72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81000"/>
            <a:ext cx="9753600" cy="63357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9E7ABD-DCE6-1E6E-7809-00D4023324E6}"/>
              </a:ext>
            </a:extLst>
          </p:cNvPr>
          <p:cNvSpPr txBox="1"/>
          <p:nvPr/>
        </p:nvSpPr>
        <p:spPr>
          <a:xfrm>
            <a:off x="7010400" y="165981"/>
            <a:ext cx="3208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3.2</a:t>
            </a:r>
            <a:r>
              <a:rPr lang="el-GR" sz="2400" b="1" dirty="0"/>
              <a:t>σ</a:t>
            </a:r>
            <a:r>
              <a:rPr lang="en-US" sz="2400" b="1" dirty="0"/>
              <a:t> deviation </a:t>
            </a:r>
            <a:r>
              <a:rPr lang="en-US" sz="2400" b="1" dirty="0" err="1"/>
              <a:t>w.r.t.</a:t>
            </a:r>
            <a:r>
              <a:rPr lang="en-US" sz="2400" b="1" dirty="0"/>
              <a:t> SM</a:t>
            </a:r>
          </a:p>
        </p:txBody>
      </p:sp>
    </p:spTree>
    <p:extLst>
      <p:ext uri="{BB962C8B-B14F-4D97-AF65-F5344CB8AC3E}">
        <p14:creationId xmlns:p14="http://schemas.microsoft.com/office/powerpoint/2010/main" val="3330808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A Dickensian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6213"/>
            <a:ext cx="7620000" cy="4800600"/>
          </a:xfrm>
        </p:spPr>
        <p:txBody>
          <a:bodyPr>
            <a:normAutofit/>
          </a:bodyPr>
          <a:lstStyle/>
          <a:p>
            <a:pPr marL="628650" indent="-514350">
              <a:buFont typeface="+mj-lt"/>
              <a:buAutoNum type="arabicPeriod"/>
            </a:pPr>
            <a:r>
              <a:rPr lang="en-IN" sz="4000" dirty="0"/>
              <a:t>B-anomalies past</a:t>
            </a:r>
          </a:p>
          <a:p>
            <a:pPr lvl="1"/>
            <a:r>
              <a:rPr lang="en-IN" sz="3600" dirty="0"/>
              <a:t>continuation of flavour history</a:t>
            </a:r>
          </a:p>
          <a:p>
            <a:pPr marL="628650" indent="-514350">
              <a:buFont typeface="+mj-lt"/>
              <a:buAutoNum type="arabicPeriod"/>
            </a:pPr>
            <a:r>
              <a:rPr lang="en-IN" sz="4000" dirty="0"/>
              <a:t>B-anomalies present</a:t>
            </a:r>
          </a:p>
          <a:p>
            <a:pPr lvl="1"/>
            <a:r>
              <a:rPr lang="en-IN" sz="3600" dirty="0"/>
              <a:t>review of the measurements</a:t>
            </a:r>
          </a:p>
          <a:p>
            <a:pPr marL="628650" indent="-514350">
              <a:buFont typeface="+mj-lt"/>
              <a:buAutoNum type="arabicPeriod"/>
            </a:pPr>
            <a:r>
              <a:rPr lang="en-IN" sz="4000" dirty="0"/>
              <a:t>B-anomalies future</a:t>
            </a:r>
          </a:p>
          <a:p>
            <a:pPr lvl="1"/>
            <a:r>
              <a:rPr lang="en-IN" sz="3600" dirty="0"/>
              <a:t>LHC experiments</a:t>
            </a:r>
          </a:p>
          <a:p>
            <a:pPr lvl="1"/>
            <a:r>
              <a:rPr lang="en-IN" sz="3600" dirty="0"/>
              <a:t>Belle II</a:t>
            </a:r>
            <a:endParaRPr lang="en-IN" sz="4000" dirty="0"/>
          </a:p>
          <a:p>
            <a:pPr lvl="1"/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67500"/>
          <a:stretch/>
        </p:blipFill>
        <p:spPr>
          <a:xfrm>
            <a:off x="9329737" y="61048"/>
            <a:ext cx="1795463" cy="22098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2500" r="33333"/>
          <a:stretch/>
        </p:blipFill>
        <p:spPr>
          <a:xfrm>
            <a:off x="9354526" y="2484439"/>
            <a:ext cx="1692275" cy="1981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66667"/>
          <a:stretch/>
        </p:blipFill>
        <p:spPr>
          <a:xfrm>
            <a:off x="9384883" y="4620225"/>
            <a:ext cx="1714559" cy="205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79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 </a:t>
            </a:r>
            <a:r>
              <a:rPr lang="en-IN" dirty="0" err="1"/>
              <a:t>AnomAlIES</a:t>
            </a:r>
            <a:r>
              <a:rPr lang="en-IN" dirty="0"/>
              <a:t>: The Future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6937" y="2362200"/>
            <a:ext cx="3915155" cy="1633538"/>
          </a:xfrm>
        </p:spPr>
        <p:txBody>
          <a:bodyPr/>
          <a:lstStyle/>
          <a:p>
            <a:r>
              <a:rPr lang="en-IN" dirty="0"/>
              <a:t>‘Something will turn up’,                Mr. Micawber (David Copperfield)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1" y="265432"/>
            <a:ext cx="3663939" cy="483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5478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LHCb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" y="3129211"/>
            <a:ext cx="5257800" cy="3471564"/>
          </a:xfrm>
        </p:spPr>
        <p:txBody>
          <a:bodyPr>
            <a:normAutofit/>
          </a:bodyPr>
          <a:lstStyle/>
          <a:p>
            <a:r>
              <a:rPr lang="en-IN" dirty="0"/>
              <a:t>New silicon vertex, tracker and </a:t>
            </a:r>
            <a:r>
              <a:rPr lang="en-IN" dirty="0" err="1"/>
              <a:t>SciFi</a:t>
            </a:r>
            <a:r>
              <a:rPr lang="en-IN" dirty="0"/>
              <a:t> tracker</a:t>
            </a:r>
          </a:p>
          <a:p>
            <a:r>
              <a:rPr lang="en-IN" dirty="0"/>
              <a:t>40 MHz readout – factor 2-4 more in the trigger efficiency for hadrons (not so important for anomalies)</a:t>
            </a:r>
          </a:p>
          <a:p>
            <a:r>
              <a:rPr lang="en-IN" b="1" dirty="0" err="1"/>
              <a:t>LHCb</a:t>
            </a:r>
            <a:r>
              <a:rPr lang="en-IN" b="1" dirty="0"/>
              <a:t> will continue to have a big impact</a:t>
            </a:r>
          </a:p>
          <a:p>
            <a:r>
              <a:rPr lang="en-IN" b="1" dirty="0"/>
              <a:t>CMS and ATLAS also focusing more on B-physics in the future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9914" y="3174673"/>
            <a:ext cx="5549211" cy="28705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5546E8-4732-AF3F-C630-E8D539BA9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" y="1417638"/>
            <a:ext cx="10896600" cy="13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8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Belle II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0" y="130969"/>
            <a:ext cx="1447800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28800" y="2057400"/>
            <a:ext cx="1066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 10"/>
          <p:cNvSpPr/>
          <p:nvPr/>
        </p:nvSpPr>
        <p:spPr>
          <a:xfrm>
            <a:off x="2743200" y="1828800"/>
            <a:ext cx="1066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96FBFE-ABFE-BF32-6619-6B41C4A8D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92" y="1307307"/>
            <a:ext cx="8108162" cy="52760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FA0B50-C14D-CE9B-0D7E-9E8253CDCF34}"/>
              </a:ext>
            </a:extLst>
          </p:cNvPr>
          <p:cNvSpPr txBox="1"/>
          <p:nvPr/>
        </p:nvSpPr>
        <p:spPr>
          <a:xfrm>
            <a:off x="7859539" y="2020967"/>
            <a:ext cx="318946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Key advantages for anomaly measurements</a:t>
            </a:r>
          </a:p>
          <a:p>
            <a:endParaRPr lang="en-US" dirty="0"/>
          </a:p>
          <a:p>
            <a:r>
              <a:rPr lang="en-US" dirty="0"/>
              <a:t>Hermiticity</a:t>
            </a:r>
          </a:p>
          <a:p>
            <a:endParaRPr lang="en-US" dirty="0"/>
          </a:p>
          <a:p>
            <a:r>
              <a:rPr lang="en-US" dirty="0"/>
              <a:t>Known initial state kinematics, i.e., good missing momentum resolution</a:t>
            </a:r>
          </a:p>
          <a:p>
            <a:endParaRPr lang="en-US" dirty="0"/>
          </a:p>
          <a:p>
            <a:r>
              <a:rPr lang="en-US" dirty="0"/>
              <a:t>Similar electron and muon identification efficiencies</a:t>
            </a:r>
          </a:p>
          <a:p>
            <a:endParaRPr lang="en-US" dirty="0"/>
          </a:p>
          <a:p>
            <a:r>
              <a:rPr lang="en-US" b="1" dirty="0"/>
              <a:t>Disadvantage: sample size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9A5809-8F1D-B9A2-D5D8-0EC2BC859F03}"/>
              </a:ext>
            </a:extLst>
          </p:cNvPr>
          <p:cNvSpPr txBox="1"/>
          <p:nvPr/>
        </p:nvSpPr>
        <p:spPr>
          <a:xfrm>
            <a:off x="5257800" y="762000"/>
            <a:ext cx="2282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K. Trabelsi plenary</a:t>
            </a:r>
          </a:p>
        </p:txBody>
      </p:sp>
    </p:spTree>
    <p:extLst>
      <p:ext uri="{BB962C8B-B14F-4D97-AF65-F5344CB8AC3E}">
        <p14:creationId xmlns:p14="http://schemas.microsoft.com/office/powerpoint/2010/main" val="29786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7620000" cy="1143000"/>
          </a:xfrm>
        </p:spPr>
        <p:txBody>
          <a:bodyPr/>
          <a:lstStyle/>
          <a:p>
            <a:r>
              <a:rPr lang="en-IN" dirty="0"/>
              <a:t>Integrated luminosity so far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/>
              <a:t>XXV DAE-BRNS Symposium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C07F87-337D-D290-08D5-B28A95C32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086" y="1143001"/>
            <a:ext cx="7191829" cy="56400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02750B-E1B2-C32B-1CE8-BA3EB4EFFDF9}"/>
              </a:ext>
            </a:extLst>
          </p:cNvPr>
          <p:cNvSpPr txBox="1"/>
          <p:nvPr/>
        </p:nvSpPr>
        <p:spPr>
          <a:xfrm>
            <a:off x="3733800" y="3810000"/>
            <a:ext cx="20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2019                 2020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0CEA9F-5106-3166-786F-DEA34039F2CD}"/>
              </a:ext>
            </a:extLst>
          </p:cNvPr>
          <p:cNvSpPr txBox="1"/>
          <p:nvPr/>
        </p:nvSpPr>
        <p:spPr>
          <a:xfrm>
            <a:off x="6553200" y="1644134"/>
            <a:ext cx="20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2021                 2022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49FF0D-8AF3-8B4F-215B-C0D75667C5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470665"/>
            <a:ext cx="1767283" cy="98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4093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1540C-83D0-7676-E24C-27BEEFCD4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 → </a:t>
            </a:r>
            <a:r>
              <a:rPr lang="en-US" dirty="0" err="1"/>
              <a:t>sll</a:t>
            </a:r>
            <a:r>
              <a:rPr lang="en-US" dirty="0"/>
              <a:t> related results from Belle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C2863-E62B-6AC8-D979-CD250C1FA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850" y="1295400"/>
            <a:ext cx="10160000" cy="4800600"/>
          </a:xfrm>
        </p:spPr>
        <p:txBody>
          <a:bodyPr/>
          <a:lstStyle/>
          <a:p>
            <a:r>
              <a:rPr lang="en-US" dirty="0"/>
              <a:t>B→K*</a:t>
            </a:r>
            <a:r>
              <a:rPr lang="en-US" dirty="0" err="1"/>
              <a:t>ll</a:t>
            </a:r>
            <a:r>
              <a:rPr lang="en-US" dirty="0"/>
              <a:t> (charged and neutral) studied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Similar efficiency for e and μ</a:t>
            </a:r>
          </a:p>
          <a:p>
            <a:pPr lvl="1"/>
            <a:r>
              <a:rPr lang="en-US" dirty="0"/>
              <a:t>Absolute measurement possible</a:t>
            </a:r>
          </a:p>
          <a:p>
            <a:pPr lvl="1"/>
            <a:r>
              <a:rPr lang="en-US" b="0" u="none" strike="noStrike" dirty="0">
                <a:effectLst/>
                <a:hlinkClick r:id="rId2"/>
              </a:rPr>
              <a:t>arXiv:2206.05946</a:t>
            </a:r>
            <a:r>
              <a:rPr lang="en-US" b="1" dirty="0">
                <a:effectLst/>
              </a:rPr>
              <a:t> [hep-ex]</a:t>
            </a:r>
          </a:p>
          <a:p>
            <a:r>
              <a:rPr lang="en-US" dirty="0"/>
              <a:t>B→J/</a:t>
            </a:r>
            <a:r>
              <a:rPr lang="el-GR" dirty="0"/>
              <a:t>ψ</a:t>
            </a:r>
            <a:r>
              <a:rPr lang="en-US" dirty="0"/>
              <a:t>K also studied - </a:t>
            </a:r>
            <a:r>
              <a:rPr lang="en-US" b="0" u="none" strike="noStrike" dirty="0">
                <a:effectLst/>
                <a:hlinkClick r:id="rId3"/>
              </a:rPr>
              <a:t>arXiv:2207.11275</a:t>
            </a:r>
            <a:r>
              <a:rPr lang="en-US" b="1" dirty="0">
                <a:effectLst/>
              </a:rPr>
              <a:t> [hep-ex]</a:t>
            </a:r>
            <a:endParaRPr lang="en-US" dirty="0">
              <a:effectLst/>
            </a:endParaRPr>
          </a:p>
          <a:p>
            <a:endParaRPr lang="en-US" b="1" dirty="0">
              <a:effectLst/>
            </a:endParaRPr>
          </a:p>
          <a:p>
            <a:pPr lvl="1"/>
            <a:endParaRPr lang="en-US" b="1" dirty="0">
              <a:effectLst/>
            </a:endParaRPr>
          </a:p>
          <a:p>
            <a:endParaRPr lang="en-US" dirty="0">
              <a:effectLst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C96330-0533-A471-733A-1940C343D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D11B72-4366-81DE-AB3D-380FC58A3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1EE605-084B-6664-CDCD-914B16AA9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62" y="1676400"/>
            <a:ext cx="5638799" cy="9019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DCB4D21-E8B3-FA5B-8B99-BE7623E98F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63" y="4008973"/>
            <a:ext cx="7667625" cy="28126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478582B-9C18-9BC3-0137-54DB603379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9440" y="1285875"/>
            <a:ext cx="3614360" cy="5083174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1DA555-965F-61A6-1324-521B3FDADA46}"/>
              </a:ext>
            </a:extLst>
          </p:cNvPr>
          <p:cNvCxnSpPr/>
          <p:nvPr/>
        </p:nvCxnSpPr>
        <p:spPr>
          <a:xfrm>
            <a:off x="0" y="3657600"/>
            <a:ext cx="77523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84032B7-817F-5724-6021-2300E91FC0A6}"/>
              </a:ext>
            </a:extLst>
          </p:cNvPr>
          <p:cNvCxnSpPr>
            <a:cxnSpLocks/>
          </p:cNvCxnSpPr>
          <p:nvPr/>
        </p:nvCxnSpPr>
        <p:spPr>
          <a:xfrm>
            <a:off x="7708791" y="3657600"/>
            <a:ext cx="30649" cy="316398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00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05293D4-DE21-9F94-39BF-709AC7FF16E5}"/>
              </a:ext>
            </a:extLst>
          </p:cNvPr>
          <p:cNvSpPr txBox="1">
            <a:spLocks/>
          </p:cNvSpPr>
          <p:nvPr/>
        </p:nvSpPr>
        <p:spPr>
          <a:xfrm>
            <a:off x="582769" y="140297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IN" i="1" dirty="0" err="1"/>
              <a:t>b</a:t>
            </a:r>
            <a:r>
              <a:rPr lang="en-IN" i="1" dirty="0" err="1">
                <a:sym typeface="Symbol" panose="05050102010706020507" pitchFamily="18" charset="2"/>
              </a:rPr>
              <a:t>s</a:t>
            </a:r>
            <a:r>
              <a:rPr lang="en-IN" i="1" dirty="0">
                <a:sym typeface="Symbol" panose="05050102010706020507" pitchFamily="18" charset="2"/>
              </a:rPr>
              <a:t> </a:t>
            </a:r>
            <a:r>
              <a:rPr lang="en-IN" dirty="0">
                <a:sym typeface="Symbol" panose="05050102010706020507" pitchFamily="18" charset="2"/>
              </a:rPr>
              <a:t>- </a:t>
            </a:r>
            <a:r>
              <a:rPr lang="en-IN" sz="4000" dirty="0">
                <a:sym typeface="Symbol" panose="05050102010706020507" pitchFamily="18" charset="2"/>
              </a:rPr>
              <a:t>PRL </a:t>
            </a:r>
            <a:r>
              <a:rPr lang="en-IN" sz="4000" b="1" dirty="0">
                <a:sym typeface="Symbol" panose="05050102010706020507" pitchFamily="18" charset="2"/>
              </a:rPr>
              <a:t>127</a:t>
            </a:r>
            <a:r>
              <a:rPr lang="en-IN" sz="4000" dirty="0">
                <a:sym typeface="Symbol" panose="05050102010706020507" pitchFamily="18" charset="2"/>
              </a:rPr>
              <a:t>, 181802 (2021) </a:t>
            </a:r>
            <a:endParaRPr lang="en-IN" sz="40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F3EEAAF-117B-D5A5-164D-1873F8B2E3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0474869" y="1584960"/>
            <a:ext cx="2438399" cy="487680"/>
          </a:xfrm>
        </p:spPr>
        <p:txBody>
          <a:bodyPr/>
          <a:lstStyle/>
          <a:p>
            <a:r>
              <a:rPr lang="en-US">
                <a:solidFill>
                  <a:srgbClr val="DFDCB7"/>
                </a:solidFill>
              </a:rPr>
              <a:t>15/11/2022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0DACBB8-CDD7-416F-D42F-C20082D7C8FB}"/>
              </a:ext>
            </a:extLst>
          </p:cNvPr>
          <p:cNvSpPr txBox="1">
            <a:spLocks/>
          </p:cNvSpPr>
          <p:nvPr/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>
                <a:solidFill>
                  <a:srgbClr val="DFDCB7"/>
                </a:solidFill>
              </a:rPr>
              <a:t>ICTS Horizons meeting</a:t>
            </a:r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C1E02854-E4FD-7D8B-8F3F-D67BB9184BD2}"/>
              </a:ext>
            </a:extLst>
          </p:cNvPr>
          <p:cNvSpPr txBox="1">
            <a:spLocks/>
          </p:cNvSpPr>
          <p:nvPr/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73F4CF9-7152-6918-6F0A-312FF8A462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94" b="57838"/>
          <a:stretch/>
        </p:blipFill>
        <p:spPr>
          <a:xfrm>
            <a:off x="399489" y="2847561"/>
            <a:ext cx="8991600" cy="90359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D52E5E-40DC-86F5-9217-CDF35A1595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6" b="72405"/>
          <a:stretch/>
        </p:blipFill>
        <p:spPr>
          <a:xfrm>
            <a:off x="435115" y="1146311"/>
            <a:ext cx="9166085" cy="15990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C086273-C1D3-642A-EE4C-60A0A6E7AE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502" b="1"/>
          <a:stretch/>
        </p:blipFill>
        <p:spPr>
          <a:xfrm>
            <a:off x="150671" y="4078112"/>
            <a:ext cx="7524680" cy="2779888"/>
          </a:xfrm>
          <a:prstGeom prst="rect">
            <a:avLst/>
          </a:prstGeom>
        </p:spPr>
      </p:pic>
      <p:pic>
        <p:nvPicPr>
          <p:cNvPr id="15" name="Content Placeholder 10">
            <a:extLst>
              <a:ext uri="{FF2B5EF4-FFF2-40B4-BE49-F238E27FC236}">
                <a16:creationId xmlns:a16="http://schemas.microsoft.com/office/drawing/2014/main" id="{D4118661-D7BF-42A3-0B37-6522036DD3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653" t="30263" b="7002"/>
          <a:stretch/>
        </p:blipFill>
        <p:spPr>
          <a:xfrm>
            <a:off x="7528163" y="3546822"/>
            <a:ext cx="3700366" cy="33111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5D4C595-202D-C062-AAF1-312B6171D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8048" y="2390361"/>
            <a:ext cx="3155333" cy="126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80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1540C-83D0-7676-E24C-27BEEFCD4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Semileptonic</a:t>
            </a:r>
            <a:r>
              <a:rPr lang="en-US" dirty="0"/>
              <a:t> LUV  results from Belle II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C96330-0533-A471-733A-1940C343D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D11B72-4366-81DE-AB3D-380FC58A3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4857E-7989-1C8C-0235-C15EAFEA99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913" t="9270" b="5378"/>
          <a:stretch/>
        </p:blipFill>
        <p:spPr>
          <a:xfrm>
            <a:off x="6754190" y="1417637"/>
            <a:ext cx="4370917" cy="54154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87DBAA9-CC6B-09D9-453E-FFB890A4F9FA}"/>
                  </a:ext>
                </a:extLst>
              </p:cNvPr>
              <p:cNvSpPr txBox="1"/>
              <p:nvPr/>
            </p:nvSpPr>
            <p:spPr>
              <a:xfrm>
                <a:off x="254092" y="1219200"/>
                <a:ext cx="6476908" cy="5412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Test of LUV with inclusive </a:t>
                </a:r>
                <a:r>
                  <a:rPr lang="en-US" sz="2400" dirty="0" err="1"/>
                  <a:t>semileptonic</a:t>
                </a:r>
                <a:r>
                  <a:rPr lang="en-US" sz="2400" dirty="0"/>
                  <a:t> decays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Full reconstruction of one hadronic B decay then look at lepton spectrum from rest of the event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Fit CM frame lepton momentum while constraining background with wrong-sign lepton control sample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=1.033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±0.010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stat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±0.020 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syst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Most precise measurement of LUV in </a:t>
                </a:r>
                <a:r>
                  <a:rPr lang="en-US" sz="2400" dirty="0" err="1"/>
                  <a:t>semileptonic</a:t>
                </a:r>
                <a:r>
                  <a:rPr lang="en-US" sz="2400" dirty="0"/>
                  <a:t> decay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Key step toward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d>
                  </m:oMath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Paper in preparation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87DBAA9-CC6B-09D9-453E-FFB890A4F9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092" y="1219200"/>
                <a:ext cx="6476908" cy="5412444"/>
              </a:xfrm>
              <a:prstGeom prst="rect">
                <a:avLst/>
              </a:prstGeom>
              <a:blipFill>
                <a:blip r:embed="rId3"/>
                <a:stretch>
                  <a:fillRect l="-1318" t="-901" r="-23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18A01564-055E-9C08-56DE-A858829E7C73}"/>
              </a:ext>
            </a:extLst>
          </p:cNvPr>
          <p:cNvSpPr/>
          <p:nvPr/>
        </p:nvSpPr>
        <p:spPr>
          <a:xfrm>
            <a:off x="6553200" y="4419600"/>
            <a:ext cx="33138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0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Belle II data-taking plan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382EFD9-24E8-2AC6-AEF5-D3BD7895915A}"/>
              </a:ext>
            </a:extLst>
          </p:cNvPr>
          <p:cNvSpPr txBox="1">
            <a:spLocks/>
          </p:cNvSpPr>
          <p:nvPr/>
        </p:nvSpPr>
        <p:spPr>
          <a:xfrm>
            <a:off x="198521" y="1532930"/>
            <a:ext cx="2779378" cy="48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b="1"/>
              <a:t>High backgrounds from the beams have made stable running at high luminosity difficult</a:t>
            </a:r>
          </a:p>
          <a:p>
            <a:pPr marL="114300" indent="0">
              <a:buFont typeface="Arial" pitchFamily="34" charset="0"/>
              <a:buNone/>
            </a:pPr>
            <a:endParaRPr lang="en-US" b="1"/>
          </a:p>
          <a:p>
            <a:pPr marL="114300" indent="0">
              <a:buFont typeface="Arial" pitchFamily="34" charset="0"/>
              <a:buNone/>
            </a:pPr>
            <a:r>
              <a:rPr lang="en-US" b="1"/>
              <a:t>We have not accumulated data at the rate anticipated</a:t>
            </a:r>
          </a:p>
          <a:p>
            <a:pPr marL="114300" indent="0">
              <a:buFont typeface="Arial" pitchFamily="34" charset="0"/>
              <a:buNone/>
            </a:pPr>
            <a:endParaRPr lang="en-US" b="1"/>
          </a:p>
          <a:p>
            <a:pPr marL="114300" indent="0">
              <a:buFont typeface="Arial" pitchFamily="34" charset="0"/>
              <a:buNone/>
            </a:pPr>
            <a:r>
              <a:rPr lang="en-US" b="1"/>
              <a:t>Long shutdown ongoing: accelerator and detector improvements </a:t>
            </a:r>
          </a:p>
          <a:p>
            <a:pPr marL="114300" indent="0">
              <a:buFont typeface="Arial" pitchFamily="34" charset="0"/>
              <a:buNone/>
            </a:pPr>
            <a:endParaRPr lang="en-US" b="1"/>
          </a:p>
          <a:p>
            <a:pPr marL="114300" indent="0">
              <a:buFont typeface="Arial" pitchFamily="34" charset="0"/>
              <a:buNone/>
            </a:pPr>
            <a:r>
              <a:rPr lang="en-US" b="1"/>
              <a:t>Path to 2 x 10</a:t>
            </a:r>
            <a:r>
              <a:rPr lang="en-US" b="1" baseline="30000"/>
              <a:t>35 </a:t>
            </a:r>
            <a:r>
              <a:rPr lang="en-US" b="1"/>
              <a:t>cm</a:t>
            </a:r>
            <a:r>
              <a:rPr lang="en-US" b="1" baseline="30000"/>
              <a:t>−2</a:t>
            </a:r>
            <a:r>
              <a:rPr lang="en-US" b="1"/>
              <a:t>s</a:t>
            </a:r>
            <a:r>
              <a:rPr lang="en-US" b="1" baseline="30000"/>
              <a:t>−1</a:t>
            </a:r>
          </a:p>
          <a:p>
            <a:pPr marL="114300" indent="0">
              <a:buFont typeface="Arial" pitchFamily="34" charset="0"/>
              <a:buNone/>
            </a:pPr>
            <a:r>
              <a:rPr lang="en-US" b="1"/>
              <a:t>but thereafter more work required</a:t>
            </a:r>
            <a:endParaRPr lang="en-US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B8F357-1D9D-AB78-198D-F62A99D42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575" y="1676400"/>
            <a:ext cx="8227956" cy="3972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FA1F73-39DE-E4F7-322C-B6A0B31679A3}"/>
              </a:ext>
            </a:extLst>
          </p:cNvPr>
          <p:cNvSpPr txBox="1"/>
          <p:nvPr/>
        </p:nvSpPr>
        <p:spPr>
          <a:xfrm>
            <a:off x="5348508" y="3087469"/>
            <a:ext cx="3582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Long shutdown 2 for upgrade of detector and IR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99A3D01-D2F3-158D-D63A-5259A00166A9}"/>
              </a:ext>
            </a:extLst>
          </p:cNvPr>
          <p:cNvCxnSpPr>
            <a:cxnSpLocks/>
          </p:cNvCxnSpPr>
          <p:nvPr/>
        </p:nvCxnSpPr>
        <p:spPr>
          <a:xfrm>
            <a:off x="7091877" y="3733800"/>
            <a:ext cx="451923" cy="49784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7080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Some Belle II prospects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FBE0DE-F3FE-DCDA-F4EE-DD7C2F68F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55" y="1798102"/>
            <a:ext cx="5562317" cy="42179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99D1EE-26A1-0955-3191-79683E05D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772" y="4541903"/>
            <a:ext cx="5672444" cy="21405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E58D87B-E253-DD72-2862-521CC74914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103"/>
          <a:stretch/>
        </p:blipFill>
        <p:spPr>
          <a:xfrm>
            <a:off x="6248400" y="427383"/>
            <a:ext cx="4199126" cy="41145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1CD3635-1A18-A673-3BE7-B4D17E5089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7963" y="1417638"/>
            <a:ext cx="2162175" cy="3998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7BD8C4D-BD06-58E2-54E2-34D244EDFF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41185" y="457200"/>
            <a:ext cx="774259" cy="59136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0F36FFE-406A-ECEE-CD8F-DB8F3E08EC2A}"/>
              </a:ext>
            </a:extLst>
          </p:cNvPr>
          <p:cNvSpPr txBox="1"/>
          <p:nvPr/>
        </p:nvSpPr>
        <p:spPr>
          <a:xfrm>
            <a:off x="6705600" y="13055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arXiv:2110.03871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79FDC5-35BE-040B-33BC-669E0D26021D}"/>
              </a:ext>
            </a:extLst>
          </p:cNvPr>
          <p:cNvSpPr txBox="1"/>
          <p:nvPr/>
        </p:nvSpPr>
        <p:spPr>
          <a:xfrm>
            <a:off x="104455" y="6211669"/>
            <a:ext cx="6400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https://arxiv.org/pdf/2207.06307.pdf</a:t>
            </a:r>
            <a:r>
              <a:rPr lang="en-US" dirty="0"/>
              <a:t> - Belle II Snowmass</a:t>
            </a:r>
          </a:p>
          <a:p>
            <a:r>
              <a:rPr lang="en-US" dirty="0"/>
              <a:t>Nitty gritty and up to date predictions of what we can achieve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DE5A377-6999-8270-493D-AE3F5DA74087}"/>
              </a:ext>
            </a:extLst>
          </p:cNvPr>
          <p:cNvGrpSpPr/>
          <p:nvPr/>
        </p:nvGrpSpPr>
        <p:grpSpPr>
          <a:xfrm>
            <a:off x="1905000" y="762000"/>
            <a:ext cx="7200900" cy="5534025"/>
            <a:chOff x="1905000" y="762000"/>
            <a:chExt cx="7200900" cy="553402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51B4E0C-BF9F-E216-EBAD-A16C0AFD1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905000" y="762000"/>
              <a:ext cx="7200900" cy="553402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F9CB7C6-6A18-8653-7C66-974F050A00CD}"/>
                </a:ext>
              </a:extLst>
            </p:cNvPr>
            <p:cNvSpPr txBox="1"/>
            <p:nvPr/>
          </p:nvSpPr>
          <p:spPr>
            <a:xfrm>
              <a:off x="2923020" y="1297716"/>
              <a:ext cx="25955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PRL 120 (2018) 181802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746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36192"/>
            <a:ext cx="8001000" cy="5169408"/>
          </a:xfrm>
        </p:spPr>
        <p:txBody>
          <a:bodyPr>
            <a:normAutofit/>
          </a:bodyPr>
          <a:lstStyle/>
          <a:p>
            <a:r>
              <a:rPr lang="en-IN" dirty="0"/>
              <a:t>‘It was the best of times, …..’ </a:t>
            </a:r>
          </a:p>
          <a:p>
            <a:pPr lvl="1"/>
            <a:r>
              <a:rPr lang="en-IN" dirty="0"/>
              <a:t>Many measurements in B decay (and elsewhere) showing deviations from the SM – several related to lepton flavour universality violation</a:t>
            </a:r>
          </a:p>
          <a:p>
            <a:r>
              <a:rPr lang="en-IN" dirty="0"/>
              <a:t>‘it was the worst of times.’</a:t>
            </a:r>
          </a:p>
          <a:p>
            <a:pPr lvl="1"/>
            <a:r>
              <a:rPr lang="en-IN" dirty="0"/>
              <a:t>No single 5</a:t>
            </a:r>
            <a:r>
              <a:rPr lang="en-IN" dirty="0">
                <a:sym typeface="Symbol" panose="05050102010706020507" pitchFamily="18" charset="2"/>
              </a:rPr>
              <a:t> observation in a robust observable</a:t>
            </a:r>
          </a:p>
          <a:p>
            <a:pPr lvl="1"/>
            <a:r>
              <a:rPr lang="en-IN" dirty="0">
                <a:sym typeface="Symbol" panose="05050102010706020507" pitchFamily="18" charset="2"/>
              </a:rPr>
              <a:t>No corroboration between two experiments</a:t>
            </a:r>
          </a:p>
          <a:p>
            <a:r>
              <a:rPr lang="en-IN" dirty="0">
                <a:sym typeface="Symbol" panose="05050102010706020507" pitchFamily="18" charset="2"/>
              </a:rPr>
              <a:t>However, more data coming for LHC and Belle II</a:t>
            </a:r>
          </a:p>
          <a:p>
            <a:r>
              <a:rPr lang="en-IN" dirty="0">
                <a:sym typeface="Symbol" panose="05050102010706020507" pitchFamily="18" charset="2"/>
              </a:rPr>
              <a:t>Let us see where we are </a:t>
            </a:r>
            <a:r>
              <a:rPr lang="en-IN">
                <a:sym typeface="Symbol" panose="05050102010706020507" pitchFamily="18" charset="2"/>
              </a:rPr>
              <a:t>by the XXVIth</a:t>
            </a:r>
            <a:r>
              <a:rPr lang="en-IN" dirty="0">
                <a:sym typeface="Symbol" panose="05050102010706020507" pitchFamily="18" charset="2"/>
              </a:rPr>
              <a:t> DAE-BRNS </a:t>
            </a:r>
            <a:endParaRPr lang="en-IN" dirty="0"/>
          </a:p>
          <a:p>
            <a:pPr lvl="1"/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800" y="1988760"/>
            <a:ext cx="2362200" cy="368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40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62322"/>
            <a:ext cx="8074588" cy="1143000"/>
          </a:xfrm>
        </p:spPr>
        <p:txBody>
          <a:bodyPr/>
          <a:lstStyle/>
          <a:p>
            <a:r>
              <a:rPr lang="en-IN" sz="4000" dirty="0"/>
              <a:t>Flavour physics – history of discovery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76" y="1524000"/>
            <a:ext cx="5147924" cy="5181600"/>
          </a:xfrm>
        </p:spPr>
        <p:txBody>
          <a:bodyPr>
            <a:normAutofit fontScale="85000" lnSpcReduction="10000"/>
          </a:bodyPr>
          <a:lstStyle/>
          <a:p>
            <a:r>
              <a:rPr lang="en-IN" sz="2800" dirty="0"/>
              <a:t>Several aspects of the SM came about through flavour predictions</a:t>
            </a:r>
          </a:p>
          <a:p>
            <a:pPr lvl="1"/>
            <a:r>
              <a:rPr lang="en-IN" sz="2800" dirty="0"/>
              <a:t>GIM mechanism to explain rate of</a:t>
            </a:r>
          </a:p>
          <a:p>
            <a:pPr lvl="1"/>
            <a:endParaRPr lang="en-IN" sz="2800" dirty="0"/>
          </a:p>
          <a:p>
            <a:pPr lvl="1"/>
            <a:endParaRPr lang="en-IN" sz="2800" dirty="0"/>
          </a:p>
          <a:p>
            <a:pPr marL="411480" lvl="1" indent="0">
              <a:buNone/>
            </a:pPr>
            <a:r>
              <a:rPr lang="en-IN" sz="2800" dirty="0"/>
              <a:t>results in prediction of charm quark</a:t>
            </a:r>
          </a:p>
          <a:p>
            <a:pPr lvl="1"/>
            <a:r>
              <a:rPr lang="en-IN" sz="2800" dirty="0"/>
              <a:t>Kobayashi-</a:t>
            </a:r>
            <a:r>
              <a:rPr lang="en-IN" sz="2800" dirty="0" err="1"/>
              <a:t>Maskawa</a:t>
            </a:r>
            <a:r>
              <a:rPr lang="en-IN" sz="2800" dirty="0"/>
              <a:t> extend to three generations to explain CP violation</a:t>
            </a:r>
          </a:p>
          <a:p>
            <a:pPr lvl="1"/>
            <a:r>
              <a:rPr lang="en-IN" sz="2800" dirty="0"/>
              <a:t>B mixing </a:t>
            </a:r>
            <a:r>
              <a:rPr lang="en-IN" sz="2800" dirty="0">
                <a:sym typeface="Symbol" panose="05050102010706020507" pitchFamily="18" charset="2"/>
              </a:rPr>
              <a:t> heavy top</a:t>
            </a:r>
            <a:r>
              <a:rPr lang="en-IN" sz="2800" dirty="0"/>
              <a:t> </a:t>
            </a:r>
          </a:p>
          <a:p>
            <a:r>
              <a:rPr lang="en-IN" sz="3000" b="1" dirty="0"/>
              <a:t>Common: low energy phenomena probing higher mass scales</a:t>
            </a:r>
            <a:r>
              <a:rPr lang="en-IN" sz="3000" dirty="0"/>
              <a:t>  </a:t>
            </a:r>
          </a:p>
          <a:p>
            <a:pPr marL="114300" indent="0">
              <a:buNone/>
            </a:pPr>
            <a:endParaRPr lang="en-IN" dirty="0"/>
          </a:p>
          <a:p>
            <a:endParaRPr lang="en-IN" dirty="0"/>
          </a:p>
          <a:p>
            <a:endParaRPr lang="en-IN" dirty="0"/>
          </a:p>
          <a:p>
            <a:pPr marL="114300" indent="0">
              <a:buNone/>
            </a:pPr>
            <a:endParaRPr lang="en-IN" dirty="0"/>
          </a:p>
          <a:p>
            <a:pPr lvl="1"/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623418"/>
              </p:ext>
            </p:extLst>
          </p:nvPr>
        </p:nvGraphicFramePr>
        <p:xfrm>
          <a:off x="1830387" y="2914649"/>
          <a:ext cx="2461846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23880" imgH="330120" progId="Equation.DSMT4">
                  <p:embed/>
                </p:oleObj>
              </mc:Choice>
              <mc:Fallback>
                <p:oleObj name="Equation" r:id="rId3" imgW="1523880" imgH="330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0387" y="2914649"/>
                        <a:ext cx="2461846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6381554"/>
              </p:ext>
            </p:extLst>
          </p:nvPr>
        </p:nvGraphicFramePr>
        <p:xfrm>
          <a:off x="5775107" y="4292600"/>
          <a:ext cx="5505781" cy="208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036970" imgH="1527146" progId="Equation.DSMT4">
                  <p:embed/>
                </p:oleObj>
              </mc:Choice>
              <mc:Fallback>
                <p:oleObj name="Equation" r:id="rId5" imgW="4036970" imgH="152714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75107" y="4292600"/>
                        <a:ext cx="5505781" cy="208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0581229"/>
              </p:ext>
            </p:extLst>
          </p:nvPr>
        </p:nvGraphicFramePr>
        <p:xfrm>
          <a:off x="5867400" y="1780255"/>
          <a:ext cx="5413488" cy="1420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841400" imgH="482400" progId="Equation.DSMT4">
                  <p:embed/>
                </p:oleObj>
              </mc:Choice>
              <mc:Fallback>
                <p:oleObj name="Equation" r:id="rId7" imgW="184140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780255"/>
                        <a:ext cx="5413488" cy="14201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630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BACKUP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867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53204CA-06E3-BA5C-5701-2BC511B41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238F43-C0E4-9E67-15B6-CAD5B033E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795372-0042-E3A4-7B89-784E54274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33400"/>
            <a:ext cx="9096375" cy="6134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B2AFB4-D377-EA7E-AFAD-168169DE7CF5}"/>
              </a:ext>
            </a:extLst>
          </p:cNvPr>
          <p:cNvSpPr txBox="1"/>
          <p:nvPr/>
        </p:nvSpPr>
        <p:spPr>
          <a:xfrm>
            <a:off x="6477000" y="190500"/>
            <a:ext cx="4285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Guy Wilkinson ECFA Open Session July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60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91" y="259329"/>
            <a:ext cx="10160000" cy="1143000"/>
          </a:xfrm>
        </p:spPr>
        <p:txBody>
          <a:bodyPr/>
          <a:lstStyle/>
          <a:p>
            <a:r>
              <a:rPr lang="en-IN" dirty="0"/>
              <a:t>Complementarity to direct searches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1565" b="20573"/>
          <a:stretch/>
        </p:blipFill>
        <p:spPr>
          <a:xfrm>
            <a:off x="5105400" y="1746770"/>
            <a:ext cx="5782989" cy="431978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0" y="5290101"/>
            <a:ext cx="654402" cy="3856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9747" y="5271295"/>
            <a:ext cx="692333" cy="4508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83621" y="6150167"/>
            <a:ext cx="550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hlinkClick r:id="rId5"/>
              </a:rPr>
              <a:t>Figure from A. Crivellin talk to Belle II Summer Workshop</a:t>
            </a:r>
            <a:endParaRPr lang="en-IN" dirty="0"/>
          </a:p>
        </p:txBody>
      </p:sp>
      <p:sp>
        <p:nvSpPr>
          <p:cNvPr id="3" name="Oval 2"/>
          <p:cNvSpPr/>
          <p:nvPr/>
        </p:nvSpPr>
        <p:spPr>
          <a:xfrm>
            <a:off x="6629400" y="4876800"/>
            <a:ext cx="1143000" cy="1066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BEC8851E-7AE5-E6E8-93D9-20262D8333E6}"/>
              </a:ext>
            </a:extLst>
          </p:cNvPr>
          <p:cNvSpPr txBox="1">
            <a:spLocks/>
          </p:cNvSpPr>
          <p:nvPr/>
        </p:nvSpPr>
        <p:spPr>
          <a:xfrm>
            <a:off x="254091" y="1506363"/>
            <a:ext cx="5029711" cy="49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3200" dirty="0"/>
              <a:t>Loop-mediated processes in quark and lepton flavour allow probes of higher masses scales</a:t>
            </a:r>
          </a:p>
          <a:p>
            <a:r>
              <a:rPr lang="en-IN" sz="2800" dirty="0"/>
              <a:t>Names of the game</a:t>
            </a:r>
          </a:p>
          <a:p>
            <a:pPr lvl="1"/>
            <a:r>
              <a:rPr lang="en-IN" sz="2800" dirty="0"/>
              <a:t>Precise measurement </a:t>
            </a:r>
          </a:p>
          <a:p>
            <a:pPr lvl="1"/>
            <a:r>
              <a:rPr lang="en-IN" sz="2800" dirty="0"/>
              <a:t>Rare process search</a:t>
            </a:r>
          </a:p>
          <a:p>
            <a:r>
              <a:rPr lang="en-IN" sz="2800" dirty="0"/>
              <a:t>Pattern of deviations from SM can point to toward what is next</a:t>
            </a:r>
          </a:p>
          <a:p>
            <a:pPr marL="114300" indent="0">
              <a:buNone/>
            </a:pPr>
            <a:endParaRPr lang="en-IN" sz="2600" dirty="0"/>
          </a:p>
          <a:p>
            <a:pPr marL="114300" indent="0">
              <a:buFont typeface="Arial" pitchFamily="34" charset="0"/>
              <a:buNone/>
            </a:pPr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3037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 anomalies Present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“There are </a:t>
            </a:r>
            <a:r>
              <a:rPr lang="en-IN" strike="sngStrike" dirty="0"/>
              <a:t>books</a:t>
            </a:r>
            <a:r>
              <a:rPr lang="en-IN" dirty="0"/>
              <a:t> talks of which the </a:t>
            </a:r>
            <a:r>
              <a:rPr lang="en-IN" strike="sngStrike" dirty="0"/>
              <a:t>backs</a:t>
            </a:r>
            <a:r>
              <a:rPr lang="en-IN" dirty="0"/>
              <a:t> conclusion and </a:t>
            </a:r>
            <a:r>
              <a:rPr lang="en-IN" strike="sngStrike" dirty="0"/>
              <a:t>covers</a:t>
            </a:r>
            <a:r>
              <a:rPr lang="en-IN" dirty="0"/>
              <a:t> titles are by far the best parts”, paraphrasing Dickens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129F84-3882-67FA-D94D-426A64AF0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800" y="10668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150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r="65589"/>
          <a:stretch/>
        </p:blipFill>
        <p:spPr>
          <a:xfrm>
            <a:off x="1363693" y="4509552"/>
            <a:ext cx="2859384" cy="23349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Overview of B modes with anomalies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620000" cy="4800600"/>
          </a:xfrm>
        </p:spPr>
        <p:txBody>
          <a:bodyPr/>
          <a:lstStyle/>
          <a:p>
            <a:r>
              <a:rPr lang="en-IN" dirty="0"/>
              <a:t>Flavour changing neutral current </a:t>
            </a:r>
            <a:r>
              <a:rPr lang="en-IN" dirty="0" err="1"/>
              <a:t>b</a:t>
            </a:r>
            <a:r>
              <a:rPr lang="en-IN" dirty="0" err="1">
                <a:sym typeface="Symbol" panose="05050102010706020507" pitchFamily="18" charset="2"/>
              </a:rPr>
              <a:t>sll</a:t>
            </a:r>
            <a:r>
              <a:rPr lang="en-IN" dirty="0">
                <a:sym typeface="Symbol" panose="05050102010706020507" pitchFamily="18" charset="2"/>
              </a:rPr>
              <a:t> at loop level only</a:t>
            </a:r>
          </a:p>
          <a:p>
            <a:endParaRPr lang="en-IN" dirty="0">
              <a:sym typeface="Symbol" panose="05050102010706020507" pitchFamily="18" charset="2"/>
            </a:endParaRPr>
          </a:p>
          <a:p>
            <a:endParaRPr lang="en-IN" dirty="0">
              <a:sym typeface="Symbol" panose="05050102010706020507" pitchFamily="18" charset="2"/>
            </a:endParaRPr>
          </a:p>
          <a:p>
            <a:endParaRPr lang="en-IN" dirty="0">
              <a:sym typeface="Symbol" panose="05050102010706020507" pitchFamily="18" charset="2"/>
            </a:endParaRPr>
          </a:p>
          <a:p>
            <a:endParaRPr lang="en-IN" dirty="0">
              <a:sym typeface="Symbol" panose="05050102010706020507" pitchFamily="18" charset="2"/>
            </a:endParaRPr>
          </a:p>
          <a:p>
            <a:endParaRPr lang="en-IN" dirty="0">
              <a:sym typeface="Symbol" panose="05050102010706020507" pitchFamily="18" charset="2"/>
            </a:endParaRPr>
          </a:p>
          <a:p>
            <a:r>
              <a:rPr lang="en-IN" dirty="0"/>
              <a:t>Tree level </a:t>
            </a:r>
            <a:r>
              <a:rPr lang="en-IN" dirty="0" err="1"/>
              <a:t>b</a:t>
            </a:r>
            <a:r>
              <a:rPr lang="en-IN" dirty="0" err="1">
                <a:sym typeface="Symbol" panose="05050102010706020507" pitchFamily="18" charset="2"/>
              </a:rPr>
              <a:t>c</a:t>
            </a:r>
            <a:r>
              <a:rPr lang="en-IN" dirty="0">
                <a:sym typeface="Symbol" panose="05050102010706020507" pitchFamily="18" charset="2"/>
              </a:rPr>
              <a:t> </a:t>
            </a:r>
            <a:r>
              <a:rPr lang="en-IN" dirty="0" err="1">
                <a:sym typeface="Symbol" panose="05050102010706020507" pitchFamily="18" charset="2"/>
              </a:rPr>
              <a:t>semileptonic</a:t>
            </a:r>
            <a:r>
              <a:rPr lang="en-IN" dirty="0">
                <a:sym typeface="Symbol" panose="05050102010706020507" pitchFamily="18" charset="2"/>
              </a:rPr>
              <a:t> </a:t>
            </a:r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9615" y="1948243"/>
            <a:ext cx="6467475" cy="2124075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265409"/>
              </p:ext>
            </p:extLst>
          </p:nvPr>
        </p:nvGraphicFramePr>
        <p:xfrm>
          <a:off x="5533352" y="4510822"/>
          <a:ext cx="5379385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0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9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err="1"/>
                        <a:t>b</a:t>
                      </a:r>
                      <a:r>
                        <a:rPr lang="en-IN" dirty="0" err="1">
                          <a:sym typeface="Symbol" panose="05050102010706020507" pitchFamily="18" charset="2"/>
                        </a:rPr>
                        <a:t>sll</a:t>
                      </a:r>
                      <a:r>
                        <a:rPr lang="en-IN" dirty="0">
                          <a:sym typeface="Symbol" panose="05050102010706020507" pitchFamily="18" charset="2"/>
                        </a:rPr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New</a:t>
                      </a:r>
                      <a:r>
                        <a:rPr lang="en-IN" baseline="0" dirty="0"/>
                        <a:t> physics reach O(10 </a:t>
                      </a:r>
                      <a:r>
                        <a:rPr lang="en-IN" baseline="0" dirty="0" err="1"/>
                        <a:t>TeV</a:t>
                      </a:r>
                      <a:r>
                        <a:rPr lang="en-IN" baseline="0" dirty="0"/>
                        <a:t>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One</a:t>
                      </a:r>
                      <a:r>
                        <a:rPr lang="en-IN" baseline="0" dirty="0"/>
                        <a:t> experiment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err="1"/>
                        <a:t>b</a:t>
                      </a:r>
                      <a:r>
                        <a:rPr lang="en-IN" dirty="0" err="1">
                          <a:sym typeface="Symbol" panose="05050102010706020507" pitchFamily="18" charset="2"/>
                        </a:rPr>
                        <a:t>c</a:t>
                      </a:r>
                      <a:r>
                        <a:rPr lang="en-IN" dirty="0">
                          <a:sym typeface="Symbol" panose="05050102010706020507" pitchFamily="18" charset="2"/>
                        </a:rPr>
                        <a:t>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Three</a:t>
                      </a:r>
                      <a:r>
                        <a:rPr lang="en-IN" baseline="0" dirty="0"/>
                        <a:t> experiments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New</a:t>
                      </a:r>
                      <a:r>
                        <a:rPr lang="en-IN" baseline="0" dirty="0"/>
                        <a:t> physics near the EW scale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986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/>
              <a:t>B→K</a:t>
            </a:r>
            <a:r>
              <a:rPr lang="en-IN" i="1" baseline="30000" dirty="0"/>
              <a:t>*</a:t>
            </a:r>
            <a:r>
              <a:rPr lang="en-IN" i="1" dirty="0"/>
              <a:t>(892)</a:t>
            </a:r>
            <a:r>
              <a:rPr lang="en-IN" i="1" dirty="0" err="1"/>
              <a:t>l</a:t>
            </a:r>
            <a:r>
              <a:rPr lang="en-IN" i="1" baseline="30000" dirty="0" err="1"/>
              <a:t>+</a:t>
            </a:r>
            <a:r>
              <a:rPr lang="en-IN" i="1" dirty="0" err="1"/>
              <a:t>l</a:t>
            </a:r>
            <a:r>
              <a:rPr lang="en-IN" i="1" baseline="30000" dirty="0"/>
              <a:t>−</a:t>
            </a:r>
            <a:endParaRPr lang="en-IN" i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461342"/>
            <a:ext cx="4876800" cy="4800600"/>
          </a:xfrm>
        </p:spPr>
        <p:txBody>
          <a:bodyPr/>
          <a:lstStyle/>
          <a:p>
            <a:r>
              <a:rPr lang="en-IN" sz="2400" dirty="0"/>
              <a:t>The K*→K</a:t>
            </a:r>
            <a:r>
              <a:rPr lang="en-IN" sz="2400" dirty="0">
                <a:sym typeface="Symbol" panose="05050102010706020507" pitchFamily="18" charset="2"/>
              </a:rPr>
              <a:t> decay leads to four-body final state</a:t>
            </a:r>
            <a:endParaRPr lang="en-IN" sz="2400" dirty="0"/>
          </a:p>
          <a:p>
            <a:r>
              <a:rPr lang="en-IN" sz="2400" dirty="0"/>
              <a:t>Allows differential distributions to be probed</a:t>
            </a:r>
          </a:p>
          <a:p>
            <a:pPr lvl="1"/>
            <a:r>
              <a:rPr lang="en-IN" sz="2400" dirty="0"/>
              <a:t>Large new physics contributions possible as they appear via interference </a:t>
            </a:r>
          </a:p>
          <a:p>
            <a:pPr lvl="1"/>
            <a:r>
              <a:rPr lang="en-IN" sz="2400" b="1" dirty="0"/>
              <a:t>Textbook example forward-backward asymmetries in </a:t>
            </a:r>
            <a:r>
              <a:rPr lang="en-IN" sz="2400" b="1" dirty="0" err="1"/>
              <a:t>e</a:t>
            </a:r>
            <a:r>
              <a:rPr lang="en-IN" sz="2400" b="1" baseline="30000" dirty="0" err="1"/>
              <a:t>+</a:t>
            </a:r>
            <a:r>
              <a:rPr lang="en-IN" sz="2400" b="1" dirty="0" err="1"/>
              <a:t>e</a:t>
            </a:r>
            <a:r>
              <a:rPr lang="en-IN" sz="2400" b="1" baseline="30000" dirty="0"/>
              <a:t>−</a:t>
            </a:r>
            <a:endParaRPr lang="en-IN" sz="2400" b="1" dirty="0"/>
          </a:p>
          <a:p>
            <a:r>
              <a:rPr lang="en-IN" sz="2400" dirty="0"/>
              <a:t>Also variation with the invariant mass of the </a:t>
            </a:r>
            <a:r>
              <a:rPr lang="en-IN" sz="2400" dirty="0" err="1"/>
              <a:t>l</a:t>
            </a:r>
            <a:r>
              <a:rPr lang="en-IN" sz="2400" baseline="30000" dirty="0" err="1"/>
              <a:t>+</a:t>
            </a:r>
            <a:r>
              <a:rPr lang="en-IN" sz="2400" dirty="0" err="1"/>
              <a:t>l</a:t>
            </a:r>
            <a:r>
              <a:rPr lang="en-IN" sz="2400" baseline="30000" dirty="0"/>
              <a:t>−</a:t>
            </a:r>
            <a:r>
              <a:rPr lang="en-IN" sz="2400" dirty="0"/>
              <a:t> system - q</a:t>
            </a:r>
            <a:r>
              <a:rPr lang="en-IN" sz="2400" baseline="30000" dirty="0"/>
              <a:t>2</a:t>
            </a:r>
          </a:p>
          <a:p>
            <a:pPr marL="114300" indent="0">
              <a:buNone/>
            </a:pPr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465233"/>
            <a:ext cx="3790950" cy="25827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505201"/>
            <a:ext cx="3886200" cy="3168578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BAE2E1E-2D8B-9269-ED63-7173352BB522}"/>
              </a:ext>
            </a:extLst>
          </p:cNvPr>
          <p:cNvGrpSpPr/>
          <p:nvPr/>
        </p:nvGrpSpPr>
        <p:grpSpPr>
          <a:xfrm>
            <a:off x="982630" y="455708"/>
            <a:ext cx="9007539" cy="5838798"/>
            <a:chOff x="1600200" y="457994"/>
            <a:chExt cx="9007539" cy="583879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7514CD1-A2AC-61C0-AA38-1F612509D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00200" y="600075"/>
              <a:ext cx="7067550" cy="5657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DC2B02A-D205-1C63-5A6B-4E7D07CB7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05458" y="457994"/>
              <a:ext cx="2186342" cy="330892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AAC68C6-B63A-60AE-5ED3-D10AAF0E18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3333" r="24667"/>
            <a:stretch/>
          </p:blipFill>
          <p:spPr>
            <a:xfrm>
              <a:off x="8406928" y="3757395"/>
              <a:ext cx="2200811" cy="253939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3E7A40B-1D10-48E1-F83B-5B3E16B94071}"/>
                </a:ext>
              </a:extLst>
            </p:cNvPr>
            <p:cNvSpPr txBox="1"/>
            <p:nvPr/>
          </p:nvSpPr>
          <p:spPr>
            <a:xfrm>
              <a:off x="8625968" y="3316870"/>
              <a:ext cx="16610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1925 - 2022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314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/>
              <a:t>B→K</a:t>
            </a:r>
            <a:r>
              <a:rPr lang="en-IN" i="1" baseline="30000" dirty="0"/>
              <a:t>*</a:t>
            </a:r>
            <a:r>
              <a:rPr lang="en-IN" i="1" dirty="0"/>
              <a:t>(892)</a:t>
            </a:r>
            <a:r>
              <a:rPr lang="en-IN" i="1" dirty="0" err="1"/>
              <a:t>l</a:t>
            </a:r>
            <a:r>
              <a:rPr lang="en-IN" i="1" baseline="30000" dirty="0" err="1"/>
              <a:t>+</a:t>
            </a:r>
            <a:r>
              <a:rPr lang="en-IN" i="1" dirty="0" err="1"/>
              <a:t>l</a:t>
            </a:r>
            <a:r>
              <a:rPr lang="en-IN" i="1" baseline="30000" dirty="0"/>
              <a:t>− </a:t>
            </a:r>
            <a:r>
              <a:rPr lang="en-IN" dirty="0"/>
              <a:t>nomenclature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5538" y="1524001"/>
            <a:ext cx="6791325" cy="24288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762000" y="3952874"/>
            <a:ext cx="10007600" cy="2447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/>
              <a:t>Goal is to measure this 4D differential distribution and extract the coefficients from data to compare to the SM predictions</a:t>
            </a:r>
          </a:p>
          <a:p>
            <a:r>
              <a:rPr lang="en-IN" dirty="0"/>
              <a:t>Much work on defining observables with minimal theoretical uncertainties</a:t>
            </a:r>
          </a:p>
          <a:p>
            <a:r>
              <a:rPr lang="en-IN" dirty="0"/>
              <a:t>Let us focus on S</a:t>
            </a:r>
            <a:r>
              <a:rPr lang="en-IN" baseline="-25000" dirty="0"/>
              <a:t>5</a:t>
            </a:r>
            <a:r>
              <a:rPr lang="en-IN" dirty="0"/>
              <a:t> which get normalized as </a:t>
            </a:r>
          </a:p>
          <a:p>
            <a:pPr marL="114300" indent="0">
              <a:buNone/>
            </a:pPr>
            <a:r>
              <a:rPr lang="en-IN" baseline="-25000" dirty="0"/>
              <a:t> </a:t>
            </a:r>
            <a:r>
              <a:rPr lang="en-IN" dirty="0"/>
              <a:t>   to minimize form factor uncertainties</a:t>
            </a:r>
          </a:p>
          <a:p>
            <a:pPr marL="114300" indent="0">
              <a:buNone/>
            </a:pPr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266390"/>
              </p:ext>
            </p:extLst>
          </p:nvPr>
        </p:nvGraphicFramePr>
        <p:xfrm>
          <a:off x="6477000" y="5334001"/>
          <a:ext cx="2514600" cy="1072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30040" imgH="482400" progId="Equation.DSMT4">
                  <p:embed/>
                </p:oleObj>
              </mc:Choice>
              <mc:Fallback>
                <p:oleObj name="Equation" r:id="rId3" imgW="113004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77000" y="5334001"/>
                        <a:ext cx="2514600" cy="1072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2149957"/>
            <a:ext cx="2650071" cy="180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9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21494"/>
            <a:ext cx="6625126" cy="486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5452"/>
            <a:ext cx="7620000" cy="1143000"/>
          </a:xfrm>
        </p:spPr>
        <p:txBody>
          <a:bodyPr/>
          <a:lstStyle/>
          <a:p>
            <a:r>
              <a:rPr lang="en-IN" dirty="0"/>
              <a:t>P</a:t>
            </a:r>
            <a:r>
              <a:rPr lang="en-IN" baseline="-25000" dirty="0"/>
              <a:t>5</a:t>
            </a:r>
            <a:r>
              <a:rPr lang="en-IN" dirty="0">
                <a:sym typeface="Symbol" panose="05050102010706020507" pitchFamily="18" charset="2"/>
              </a:rPr>
              <a:t> anomaly: the first in </a:t>
            </a:r>
            <a:r>
              <a:rPr lang="en-IN" dirty="0" err="1">
                <a:sym typeface="Symbol" panose="05050102010706020507" pitchFamily="18" charset="2"/>
              </a:rPr>
              <a:t>bsl</a:t>
            </a:r>
            <a:r>
              <a:rPr lang="en-IN" baseline="30000" dirty="0" err="1">
                <a:sym typeface="Symbol" panose="05050102010706020507" pitchFamily="18" charset="2"/>
              </a:rPr>
              <a:t>+</a:t>
            </a:r>
            <a:r>
              <a:rPr lang="en-IN" dirty="0" err="1">
                <a:sym typeface="Symbol" panose="05050102010706020507" pitchFamily="18" charset="2"/>
              </a:rPr>
              <a:t>l</a:t>
            </a:r>
            <a:r>
              <a:rPr lang="en-IN" baseline="30000" dirty="0">
                <a:sym typeface="Symbol" panose="05050102010706020507" pitchFamily="18" charset="2"/>
              </a:rPr>
              <a:t>-</a:t>
            </a:r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XXV DAE-BRNS Symposium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38045" y="6192273"/>
            <a:ext cx="4083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&gt; 3 </a:t>
            </a:r>
            <a:r>
              <a:rPr lang="el-GR" b="1" dirty="0"/>
              <a:t>σ</a:t>
            </a:r>
            <a:r>
              <a:rPr lang="en-IN" b="1" dirty="0"/>
              <a:t> disagreement with Standard Model</a:t>
            </a:r>
          </a:p>
          <a:p>
            <a:endParaRPr lang="en-IN" dirty="0"/>
          </a:p>
        </p:txBody>
      </p:sp>
      <p:sp>
        <p:nvSpPr>
          <p:cNvPr id="11" name="Rectangle 10"/>
          <p:cNvSpPr/>
          <p:nvPr/>
        </p:nvSpPr>
        <p:spPr>
          <a:xfrm>
            <a:off x="3379566" y="1096719"/>
            <a:ext cx="5771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56" y="1096720"/>
            <a:ext cx="10598943" cy="5321029"/>
          </a:xfrm>
        </p:spPr>
        <p:txBody>
          <a:bodyPr/>
          <a:lstStyle/>
          <a:p>
            <a:r>
              <a:rPr lang="en-US" sz="2400" dirty="0">
                <a:cs typeface="Calibri"/>
              </a:rPr>
              <a:t>Constructed in such a way that the form factor  dependence is  minimized</a:t>
            </a:r>
          </a:p>
          <a:p>
            <a:endParaRPr lang="en-IN" dirty="0"/>
          </a:p>
        </p:txBody>
      </p:sp>
      <p:sp>
        <p:nvSpPr>
          <p:cNvPr id="15" name="TextBox 14"/>
          <p:cNvSpPr txBox="1"/>
          <p:nvPr/>
        </p:nvSpPr>
        <p:spPr>
          <a:xfrm>
            <a:off x="7453801" y="2116042"/>
            <a:ext cx="36111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Note this is just for </a:t>
            </a:r>
          </a:p>
          <a:p>
            <a:r>
              <a:rPr lang="en-IN" sz="2800" dirty="0"/>
              <a:t>B</a:t>
            </a:r>
            <a:r>
              <a:rPr lang="en-IN" sz="2800" baseline="30000" dirty="0"/>
              <a:t>0</a:t>
            </a:r>
            <a:r>
              <a:rPr lang="en-IN" sz="2800" dirty="0">
                <a:sym typeface="Symbol" panose="05050102010706020507" pitchFamily="18" charset="2"/>
              </a:rPr>
              <a:t>K*</a:t>
            </a:r>
            <a:r>
              <a:rPr lang="en-IN" sz="2800" baseline="30000" dirty="0">
                <a:sym typeface="Symbol" panose="05050102010706020507" pitchFamily="18" charset="2"/>
              </a:rPr>
              <a:t>0 </a:t>
            </a:r>
            <a:r>
              <a:rPr lang="en-IN" sz="2800" dirty="0">
                <a:sym typeface="Symbol" panose="05050102010706020507" pitchFamily="18" charset="2"/>
              </a:rPr>
              <a:t>(K</a:t>
            </a:r>
            <a:r>
              <a:rPr lang="en-IN" sz="2800" baseline="30000" dirty="0">
                <a:sym typeface="Symbol" panose="05050102010706020507" pitchFamily="18" charset="2"/>
              </a:rPr>
              <a:t>+</a:t>
            </a:r>
            <a:r>
              <a:rPr lang="en-IN" sz="2800" dirty="0">
                <a:sym typeface="Symbol" panose="05050102010706020507" pitchFamily="18" charset="2"/>
              </a:rPr>
              <a:t></a:t>
            </a:r>
            <a:r>
              <a:rPr lang="en-IN" sz="2800" baseline="30000" dirty="0">
                <a:sym typeface="Symbol" panose="05050102010706020507" pitchFamily="18" charset="2"/>
              </a:rPr>
              <a:t>−</a:t>
            </a:r>
            <a:r>
              <a:rPr lang="en-IN" sz="2800" dirty="0">
                <a:sym typeface="Symbol" panose="05050102010706020507" pitchFamily="18" charset="2"/>
              </a:rPr>
              <a:t>)</a:t>
            </a:r>
            <a:r>
              <a:rPr lang="en-IN" sz="2800" baseline="30000" dirty="0">
                <a:sym typeface="Symbol" panose="05050102010706020507" pitchFamily="18" charset="2"/>
              </a:rPr>
              <a:t>+</a:t>
            </a:r>
            <a:r>
              <a:rPr lang="en-IN" sz="2800" dirty="0">
                <a:sym typeface="Symbol" panose="05050102010706020507" pitchFamily="18" charset="2"/>
              </a:rPr>
              <a:t></a:t>
            </a:r>
            <a:r>
              <a:rPr lang="en-IN" sz="2800" baseline="30000" dirty="0">
                <a:sym typeface="Symbol" panose="05050102010706020507" pitchFamily="18" charset="2"/>
              </a:rPr>
              <a:t>−</a:t>
            </a:r>
            <a:r>
              <a:rPr lang="en-IN" sz="2800" dirty="0">
                <a:sym typeface="Symbol" panose="05050102010706020507" pitchFamily="18" charset="2"/>
              </a:rPr>
              <a:t> -</a:t>
            </a:r>
          </a:p>
          <a:p>
            <a:r>
              <a:rPr lang="en-IN" sz="2800" dirty="0">
                <a:sym typeface="Symbol" panose="05050102010706020507" pitchFamily="18" charset="2"/>
              </a:rPr>
              <a:t>time to talk about </a:t>
            </a:r>
            <a:r>
              <a:rPr lang="en-IN" sz="2800" dirty="0" err="1">
                <a:sym typeface="Symbol" panose="05050102010706020507" pitchFamily="18" charset="2"/>
              </a:rPr>
              <a:t>LHCb</a:t>
            </a:r>
            <a:endParaRPr lang="en-IN" sz="2800" dirty="0">
              <a:sym typeface="Symbol" panose="05050102010706020507" pitchFamily="18" charset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37DDC3-6F0B-4876-0F8D-A56457F0350E}"/>
              </a:ext>
            </a:extLst>
          </p:cNvPr>
          <p:cNvSpPr txBox="1"/>
          <p:nvPr/>
        </p:nvSpPr>
        <p:spPr>
          <a:xfrm>
            <a:off x="7543800" y="4495800"/>
            <a:ext cx="26852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>
                <a:effectLst/>
                <a:latin typeface="Helvetica Neu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PRL </a:t>
            </a:r>
            <a:r>
              <a:rPr lang="en-US" b="1" i="0" dirty="0">
                <a:effectLst/>
                <a:latin typeface="Helvetica Neu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</a:t>
            </a:r>
            <a:r>
              <a:rPr lang="en-US" b="0" i="0" dirty="0">
                <a:effectLst/>
                <a:latin typeface="Helvetica Neu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011802 (2020)</a:t>
            </a:r>
            <a:endParaRPr lang="en-US" b="0" i="0" dirty="0">
              <a:effectLst/>
              <a:latin typeface="Helvetica Neue"/>
            </a:endParaRPr>
          </a:p>
          <a:p>
            <a:r>
              <a:rPr lang="en-US" b="0" i="0" u="none" strike="noStrike" dirty="0">
                <a:solidFill>
                  <a:srgbClr val="00B050"/>
                </a:solidFill>
                <a:effectLst/>
                <a:latin typeface="Helvetica Neue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PLB </a:t>
            </a:r>
            <a:r>
              <a:rPr lang="en-US" b="1" i="0" u="none" strike="noStrike" dirty="0">
                <a:solidFill>
                  <a:srgbClr val="00B050"/>
                </a:solidFill>
                <a:effectLst/>
                <a:latin typeface="Helvetica Neue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781</a:t>
            </a:r>
            <a:r>
              <a:rPr lang="en-US" b="0" i="0" u="none" strike="noStrike" dirty="0">
                <a:solidFill>
                  <a:srgbClr val="00B050"/>
                </a:solidFill>
                <a:effectLst/>
                <a:latin typeface="Helvetica Neue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517 (2018)</a:t>
            </a:r>
            <a:endParaRPr lang="en-US" b="0" i="0" u="none" strike="noStrike" dirty="0">
              <a:solidFill>
                <a:srgbClr val="00B050"/>
              </a:solidFill>
              <a:effectLst/>
              <a:latin typeface="Helvetica Neue"/>
            </a:endParaRPr>
          </a:p>
          <a:p>
            <a:r>
              <a:rPr lang="en-US" dirty="0">
                <a:solidFill>
                  <a:srgbClr val="0070C0"/>
                </a:solidFill>
                <a:latin typeface="Helvetica Neu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JHEP </a:t>
            </a:r>
            <a:r>
              <a:rPr lang="en-US" b="1" dirty="0">
                <a:solidFill>
                  <a:srgbClr val="0070C0"/>
                </a:solidFill>
                <a:latin typeface="Helvetica Neu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dirty="0">
                <a:solidFill>
                  <a:srgbClr val="0070C0"/>
                </a:solidFill>
                <a:latin typeface="Helvetica Neu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(2018) 047</a:t>
            </a:r>
            <a:endParaRPr lang="en-US" dirty="0">
              <a:solidFill>
                <a:srgbClr val="0070C0"/>
              </a:solidFill>
              <a:latin typeface="Helvetica Neue"/>
            </a:endParaRPr>
          </a:p>
          <a:p>
            <a:r>
              <a:rPr lang="en-US" b="0" i="0" u="none" strike="noStrike" dirty="0">
                <a:solidFill>
                  <a:srgbClr val="FF0000"/>
                </a:solidFill>
                <a:effectLst/>
                <a:latin typeface="Helvetica Neue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PRL </a:t>
            </a:r>
            <a:r>
              <a:rPr lang="en-US" b="1" i="0" u="none" strike="noStrike" dirty="0">
                <a:solidFill>
                  <a:srgbClr val="FF0000"/>
                </a:solidFill>
                <a:effectLst/>
                <a:latin typeface="Helvetica Neue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118</a:t>
            </a:r>
            <a:r>
              <a:rPr lang="en-US" b="0" i="0" u="none" strike="noStrike" dirty="0">
                <a:solidFill>
                  <a:srgbClr val="FF0000"/>
                </a:solidFill>
                <a:effectLst/>
                <a:latin typeface="Helvetica Neue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111801 (2017)</a:t>
            </a:r>
            <a:endParaRPr lang="en-US" b="0" i="0" u="none" strike="noStrike" dirty="0">
              <a:solidFill>
                <a:srgbClr val="FF0000"/>
              </a:solidFill>
              <a:effectLst/>
              <a:latin typeface="Helvetica Neue"/>
            </a:endParaRPr>
          </a:p>
          <a:p>
            <a:r>
              <a:rPr lang="en-US" dirty="0">
                <a:solidFill>
                  <a:srgbClr val="EC7B0A"/>
                </a:solidFill>
                <a:latin typeface="Helvetica Neue"/>
                <a:hlinkClick r:id="rId7"/>
              </a:rPr>
              <a:t>JHEP 12 (2014) 125</a:t>
            </a:r>
            <a:endParaRPr lang="en-US" dirty="0">
              <a:solidFill>
                <a:srgbClr val="EC7B0A"/>
              </a:solidFill>
              <a:latin typeface="Helvetica Neue"/>
            </a:endParaRPr>
          </a:p>
          <a:p>
            <a:r>
              <a:rPr lang="en-US" dirty="0">
                <a:solidFill>
                  <a:srgbClr val="7030A0"/>
                </a:solidFill>
                <a:latin typeface="Helvetica Neue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JHEP 09 (2010) 089</a:t>
            </a:r>
            <a:endParaRPr lang="en-US" dirty="0">
              <a:solidFill>
                <a:srgbClr val="7030A0"/>
              </a:solidFill>
              <a:latin typeface="Helvetica Neue"/>
            </a:endParaRPr>
          </a:p>
          <a:p>
            <a:endParaRPr lang="en-US" u="none" strike="noStrike" dirty="0">
              <a:solidFill>
                <a:srgbClr val="FF0000"/>
              </a:solidFill>
              <a:latin typeface="Helvetica Neue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144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10930</TotalTime>
  <Words>1367</Words>
  <Application>Microsoft Office PowerPoint</Application>
  <PresentationFormat>Widescreen</PresentationFormat>
  <Paragraphs>276</Paragraphs>
  <Slides>31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Cambria</vt:lpstr>
      <vt:lpstr>Cambria Math</vt:lpstr>
      <vt:lpstr>CMSS10</vt:lpstr>
      <vt:lpstr>Helvetica Neue</vt:lpstr>
      <vt:lpstr>Symbol</vt:lpstr>
      <vt:lpstr>Adjacency</vt:lpstr>
      <vt:lpstr>Equation</vt:lpstr>
      <vt:lpstr>B anomalies:  an experimental perspective</vt:lpstr>
      <vt:lpstr>A Dickensian overview</vt:lpstr>
      <vt:lpstr>Flavour physics – history of discovery</vt:lpstr>
      <vt:lpstr>Complementarity to direct searches</vt:lpstr>
      <vt:lpstr>B anomalies Present</vt:lpstr>
      <vt:lpstr>Overview of B modes with anomalies</vt:lpstr>
      <vt:lpstr>B→K*(892)l+l−</vt:lpstr>
      <vt:lpstr>B→K*(892)l+l− nomenclature</vt:lpstr>
      <vt:lpstr>P5 anomaly: the first in bsl+l-</vt:lpstr>
      <vt:lpstr>LHCb in a slide</vt:lpstr>
      <vt:lpstr>Tests of Lepton Universality Violation (LUV)</vt:lpstr>
      <vt:lpstr>The results: muons low</vt:lpstr>
      <vt:lpstr>PowerPoint Presentation</vt:lpstr>
      <vt:lpstr>Anomaly related: B(s)→μ+μ−</vt:lpstr>
      <vt:lpstr>“Please SIR, I WANT SOme More”</vt:lpstr>
      <vt:lpstr>Semi-tauonic decays</vt:lpstr>
      <vt:lpstr>Belle results</vt:lpstr>
      <vt:lpstr>PowerPoint Presentation</vt:lpstr>
      <vt:lpstr>PowerPoint Presentation</vt:lpstr>
      <vt:lpstr>B AnomAlIES: The Future</vt:lpstr>
      <vt:lpstr>LHCb status</vt:lpstr>
      <vt:lpstr>Belle II</vt:lpstr>
      <vt:lpstr>Integrated luminosity so far</vt:lpstr>
      <vt:lpstr>b → sll related results from Belle II</vt:lpstr>
      <vt:lpstr>PowerPoint Presentation</vt:lpstr>
      <vt:lpstr>Semileptonic LUV  results from Belle II</vt:lpstr>
      <vt:lpstr>Belle II data-taking plan</vt:lpstr>
      <vt:lpstr>Some Belle II prospects</vt:lpstr>
      <vt:lpstr>Conclusion</vt:lpstr>
      <vt:lpstr>BACKUP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Belle II: flavour physics at the intensity frontier</dc:title>
  <dc:creator>jim</dc:creator>
  <cp:lastModifiedBy>James Libby</cp:lastModifiedBy>
  <cp:revision>238</cp:revision>
  <dcterms:created xsi:type="dcterms:W3CDTF">2006-08-16T00:00:00Z</dcterms:created>
  <dcterms:modified xsi:type="dcterms:W3CDTF">2022-12-15T06:16:40Z</dcterms:modified>
</cp:coreProperties>
</file>