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charts/chart1.xml" ContentType="application/vnd.openxmlformats-officedocument.drawingml.chart+xml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>
              <a:defRPr b="0" i="1" strike="noStrike" sz="4000" u="none">
                <a:solidFill>
                  <a:srgbClr val="000000"/>
                </a:solidFill>
                <a:latin typeface="Helvetica Neue"/>
              </a:defRPr>
            </a:pPr>
            <a:r>
              <a:rPr b="0" i="1" strike="noStrike" sz="4000" u="none">
                <a:solidFill>
                  <a:srgbClr val="000000"/>
                </a:solidFill>
                <a:latin typeface="Helvetica Neue"/>
              </a:rPr>
              <a:t>BR</a:t>
            </a:r>
          </a:p>
        </c:rich>
      </c:tx>
      <c:layout>
        <c:manualLayout>
          <c:xMode val="edge"/>
          <c:yMode val="edge"/>
          <c:x val="0.322281"/>
          <c:y val="0"/>
          <c:w val="0.0982195"/>
          <c:h val="0.124402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05"/>
          <c:y val="0.124402"/>
          <c:w val="0.742781"/>
          <c:h val="0.863098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chemeClr val="accent1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chemeClr val="accent3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chemeClr val="accent4">
                  <a:hueOff val="-461056"/>
                  <a:satOff val="4338"/>
                  <a:lumOff val="-10225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rgbClr val="FF2600"/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40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40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40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40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40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Sheet1!$B$1:$E$1</c:f>
              <c:strCache>
                <c:ptCount val="0"/>
              </c:strCache>
            </c:strRef>
          </c:cat>
          <c:val>
            <c:numRef>
              <c:f>Sheet1!$B$2:$E$2</c:f>
              <c:numCache>
                <c:ptCount val="4"/>
                <c:pt idx="0">
                  <c:v>11.100000</c:v>
                </c:pt>
                <c:pt idx="1">
                  <c:v>11.400000</c:v>
                </c:pt>
                <c:pt idx="2">
                  <c:v>10.700000</c:v>
                </c:pt>
                <c:pt idx="3">
                  <c:v>66.500000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717885"/>
          <c:y val="0.0725681"/>
          <c:w val="0.282115"/>
          <c:h val="0.421195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b="0" i="1" strike="noStrike" sz="4000" u="none">
              <a:solidFill>
                <a:srgbClr val="000000"/>
              </a:solidFill>
              <a:latin typeface="Helvetica Neue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5" name="Shape 15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" name="Body Level One…"/>
          <p:cNvSpPr txBox="1"/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</p:spPr>
        <p:txBody>
          <a:bodyPr lIns="71437" tIns="71437" rIns="71437" bIns="71437"/>
          <a:lstStyle>
            <a:lvl1pPr marL="617361" indent="-617361" defTabSz="821531"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1061861" indent="-617361" defTabSz="821531"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1506361" indent="-617361" defTabSz="821531"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1950861" indent="-617361" defTabSz="821531"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2395361" indent="-617361" defTabSz="821531">
              <a:buSzPct val="75000"/>
              <a:defRPr sz="50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mage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2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8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Image"/>
          <p:cNvSpPr/>
          <p:nvPr>
            <p:ph type="pic" sz="quarter" idx="21"/>
          </p:nvPr>
        </p:nvSpPr>
        <p:spPr>
          <a:xfrm>
            <a:off x="15681340" y="70358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7" name="Image"/>
          <p:cNvSpPr/>
          <p:nvPr>
            <p:ph type="pic" sz="quarter" idx="22"/>
          </p:nvPr>
        </p:nvSpPr>
        <p:spPr>
          <a:xfrm>
            <a:off x="15290800" y="11303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8" name="Image"/>
          <p:cNvSpPr/>
          <p:nvPr>
            <p:ph type="pic" idx="23"/>
          </p:nvPr>
        </p:nvSpPr>
        <p:spPr>
          <a:xfrm>
            <a:off x="-3048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9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4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/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532204087_1355x1355.jpg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532241774_2880x1920.jpg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hyperlink" Target="https://arxiv.org/abs/2208.02751" TargetMode="Externa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8.png"/><Relationship Id="rId3" Type="http://schemas.openxmlformats.org/officeDocument/2006/relationships/image" Target="../media/image3.png"/><Relationship Id="rId4" Type="http://schemas.openxmlformats.org/officeDocument/2006/relationships/hyperlink" Target="https://journals.aps.org/prd/abstract/10.1103/PhysRevD.93.014020" TargetMode="External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hyperlink" Target="https://doi.org/10.48550/arXiv.2205.02314" TargetMode="Externa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hyperlink" Target="https://doi.org/10.48550/arXiv.2205.02314" TargetMode="Externa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5.png"/><Relationship Id="rId3" Type="http://schemas.openxmlformats.org/officeDocument/2006/relationships/image" Target="../media/image3.png"/><Relationship Id="rId4" Type="http://schemas.openxmlformats.org/officeDocument/2006/relationships/hyperlink" Target="https://doi.org/10.1007/JHEP05(2022)091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3.png"/><Relationship Id="rId5" Type="http://schemas.openxmlformats.org/officeDocument/2006/relationships/image" Target="../media/image41.png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hyperlink" Target="https://doi.org/10.1007/JHEP02(2018)031" TargetMode="Externa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hyperlink" Target="http://dx.doi.org/10.1140/epjc/s10052-019-7593-7" TargetMode="External"/><Relationship Id="rId7" Type="http://schemas.openxmlformats.org/officeDocument/2006/relationships/image" Target="../media/image3.png"/><Relationship Id="rId8" Type="http://schemas.openxmlformats.org/officeDocument/2006/relationships/hyperlink" Target="https://cds.cern.ch/record/2827591" TargetMode="External"/><Relationship Id="rId9" Type="http://schemas.openxmlformats.org/officeDocument/2006/relationships/image" Target="../media/image44.png"/><Relationship Id="rId10" Type="http://schemas.openxmlformats.org/officeDocument/2006/relationships/image" Target="../media/image45.png"/><Relationship Id="rId11" Type="http://schemas.openxmlformats.org/officeDocument/2006/relationships/hyperlink" Target="http://dx.doi.org/10.1007/JHEP11(2019)082" TargetMode="Externa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hyperlink" Target="https://twiki.cern.ch/twiki/bin/view/LHCPhysics/LHCTopWGSummaryPlots" TargetMode="External"/><Relationship Id="rId5" Type="http://schemas.openxmlformats.org/officeDocument/2006/relationships/hyperlink" Target="https://cds.cern.ch/record/2827591" TargetMode="External"/><Relationship Id="rId6" Type="http://schemas.openxmlformats.org/officeDocument/2006/relationships/image" Target="../media/image1.png"/><Relationship Id="rId7" Type="http://schemas.openxmlformats.org/officeDocument/2006/relationships/image" Target="../media/image2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8.png"/><Relationship Id="rId3" Type="http://schemas.openxmlformats.org/officeDocument/2006/relationships/image" Target="../media/image3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hyperlink" Target="https://doi.org/10.1038/s41567-021-01236-w" TargetMode="Externa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hyperlink" Target="https://twiki.cern.ch/twiki/bin/view/LHCPhysics/LHCTopWGSummaryPlots" TargetMode="Externa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0" Type="http://schemas.openxmlformats.org/officeDocument/2006/relationships/image" Target="../media/image56.png"/><Relationship Id="rId11" Type="http://schemas.openxmlformats.org/officeDocument/2006/relationships/hyperlink" Target="http://dx.doi.org/10.1016/j.physletb.2019.135042" TargetMode="Externa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hyperlink" Target="https://doi.org/10.1016/j.physletb.2020.135609" TargetMode="Externa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gif"/><Relationship Id="rId6" Type="http://schemas.openxmlformats.org/officeDocument/2006/relationships/image" Target="../media/image1.png"/><Relationship Id="rId7" Type="http://schemas.openxmlformats.org/officeDocument/2006/relationships/chart" Target="../charts/chart1.xml"/><Relationship Id="rId8" Type="http://schemas.openxmlformats.org/officeDocument/2006/relationships/image" Target="../media/image2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hyperlink" Target="https://doi.org/10.1007/JHEP12(2021)161" TargetMode="Externa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5.png"/><Relationship Id="rId3" Type="http://schemas.openxmlformats.org/officeDocument/2006/relationships/image" Target="../media/image3.png"/><Relationship Id="rId4" Type="http://schemas.openxmlformats.org/officeDocument/2006/relationships/hyperlink" Target="https://twiki.cern.ch/twiki/bin/view/AtlasPublic/TopPublicResults" TargetMode="External"/><Relationship Id="rId5" Type="http://schemas.openxmlformats.org/officeDocument/2006/relationships/hyperlink" Target="https://twiki.cern.ch/twiki/bin/view/CMSPublic/PhysicsResultsTOP" TargetMode="External"/><Relationship Id="rId6" Type="http://schemas.openxmlformats.org/officeDocument/2006/relationships/hyperlink" Target="https://twiki.cern.ch/twiki/bin/view/LHCPhysics/LHCTopWGSummaryPlots" TargetMode="Externa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hyperlink" Target="https://doi.org/10.1007/JHEP12(2021)180" TargetMode="Externa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69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0.png"/><Relationship Id="rId3" Type="http://schemas.openxmlformats.org/officeDocument/2006/relationships/hyperlink" Target="https://doi.org/10.1007/JHEP05(2022)091" TargetMode="External"/><Relationship Id="rId4" Type="http://schemas.openxmlformats.org/officeDocument/2006/relationships/image" Target="../media/image71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2.png"/><Relationship Id="rId3" Type="http://schemas.openxmlformats.org/officeDocument/2006/relationships/hyperlink" Target="https://doi.org/10.1038/s41567-021-01236-w" TargetMode="External"/><Relationship Id="rId4" Type="http://schemas.openxmlformats.org/officeDocument/2006/relationships/image" Target="../media/image73.png"/><Relationship Id="rId5" Type="http://schemas.openxmlformats.org/officeDocument/2006/relationships/hyperlink" Target="http://dx.doi.org/10.1007/JHEP12(2021)161" TargetMode="Externa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4.png"/><Relationship Id="rId3" Type="http://schemas.openxmlformats.org/officeDocument/2006/relationships/hyperlink" Target="https://doi.org/10.48550/arXiv.2205.02314" TargetMode="External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hyperlink" Target="https://doi.org/10.1126/science.abk1781" TargetMode="Externa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7.png"/><Relationship Id="rId3" Type="http://schemas.openxmlformats.org/officeDocument/2006/relationships/hyperlink" Target="https://arxiv.org/abs/2208.02751" TargetMode="External"/><Relationship Id="rId4" Type="http://schemas.openxmlformats.org/officeDocument/2006/relationships/image" Target="../media/image78.png"/><Relationship Id="rId5" Type="http://schemas.openxmlformats.org/officeDocument/2006/relationships/hyperlink" Target="https://doi.org/10.1016/j.physletb.2020.135609" TargetMode="Externa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9.png"/><Relationship Id="rId3" Type="http://schemas.openxmlformats.org/officeDocument/2006/relationships/hyperlink" Target="https://cds.cern.ch/record/2827591" TargetMode="External"/><Relationship Id="rId4" Type="http://schemas.openxmlformats.org/officeDocument/2006/relationships/image" Target="../media/image80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s://twiki.cern.ch/twiki/bin/view/LHCPhysics/LHCTopWGSummaryPlots" TargetMode="External"/><Relationship Id="rId3" Type="http://schemas.openxmlformats.org/officeDocument/2006/relationships/image" Target="../media/image8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hyperlink" Target="https://doi.org/10.1007/JHEP08(2012)098" TargetMode="External"/><Relationship Id="rId8" Type="http://schemas.openxmlformats.org/officeDocument/2006/relationships/image" Target="../media/image3.png"/><Relationship Id="rId9" Type="http://schemas.openxmlformats.org/officeDocument/2006/relationships/hyperlink" Target="https://doi.org/10.1140/epjc/s10052-018-6131-3" TargetMode="External"/><Relationship Id="rId10" Type="http://schemas.openxmlformats.org/officeDocument/2006/relationships/image" Target="../media/image10.png"/><Relationship Id="rId11" Type="http://schemas.openxmlformats.org/officeDocument/2006/relationships/image" Target="../media/image1.png"/><Relationship Id="rId12" Type="http://schemas.openxmlformats.org/officeDocument/2006/relationships/image" Target="../media/image2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Relationship Id="rId4" Type="http://schemas.openxmlformats.org/officeDocument/2006/relationships/hyperlink" Target="https://twiki.cern.ch/twiki/bin/view/LHCPhysics/LHCTopWGSummaryPlots" TargetMode="External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4" Type="http://schemas.openxmlformats.org/officeDocument/2006/relationships/hyperlink" Target="https://twiki.cern.ch/twiki/bin/view/CMSPublic/PhysicsResultsSUS" TargetMode="External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4" Type="http://schemas.openxmlformats.org/officeDocument/2006/relationships/hyperlink" Target="http://dx.doi.org/10.1103/PhysRevD.105.072008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7" Type="http://schemas.openxmlformats.org/officeDocument/2006/relationships/image" Target="../media/image3.png"/><Relationship Id="rId8" Type="http://schemas.openxmlformats.org/officeDocument/2006/relationships/hyperlink" Target="https://arxiv.org/abs/1910.08819" TargetMode="External"/><Relationship Id="rId9" Type="http://schemas.openxmlformats.org/officeDocument/2006/relationships/image" Target="../media/image1.png"/><Relationship Id="rId10" Type="http://schemas.openxmlformats.org/officeDocument/2006/relationships/image" Target="../media/image2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93.png"/><Relationship Id="rId4" Type="http://schemas.openxmlformats.org/officeDocument/2006/relationships/image" Target="../media/image3.png"/><Relationship Id="rId5" Type="http://schemas.openxmlformats.org/officeDocument/2006/relationships/image" Target="../media/image94.png"/><Relationship Id="rId6" Type="http://schemas.openxmlformats.org/officeDocument/2006/relationships/hyperlink" Target="https://doi.org/10.1088/1748-0221/15/06/P06005" TargetMode="External"/><Relationship Id="rId7" Type="http://schemas.openxmlformats.org/officeDocument/2006/relationships/image" Target="../media/image95.png"/><Relationship Id="rId8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1.png"/><Relationship Id="rId3" Type="http://schemas.openxmlformats.org/officeDocument/2006/relationships/image" Target="../media/image3.jpeg"/><Relationship Id="rId4" Type="http://schemas.openxmlformats.org/officeDocument/2006/relationships/image" Target="../media/image12.png"/><Relationship Id="rId5" Type="http://schemas.openxmlformats.org/officeDocument/2006/relationships/hyperlink" Target="https://doi.org/10.22323/1.414.0897" TargetMode="External"/><Relationship Id="rId6" Type="http://schemas.openxmlformats.org/officeDocument/2006/relationships/hyperlink" Target="https://doi.org/10.1126/science.abk1781" TargetMode="Externa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3.png"/><Relationship Id="rId3" Type="http://schemas.openxmlformats.org/officeDocument/2006/relationships/image" Target="../media/image3.png"/><Relationship Id="rId4" Type="http://schemas.openxmlformats.org/officeDocument/2006/relationships/image" Target="../media/image14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15.png"/><Relationship Id="rId8" Type="http://schemas.openxmlformats.org/officeDocument/2006/relationships/hyperlink" Target="https://cds.cern.ch/record/2815281" TargetMode="Externa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16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tif"/><Relationship Id="rId3" Type="http://schemas.openxmlformats.org/officeDocument/2006/relationships/image" Target="../media/image3.png"/><Relationship Id="rId4" Type="http://schemas.openxmlformats.org/officeDocument/2006/relationships/image" Target="../media/image2.tif"/><Relationship Id="rId5" Type="http://schemas.openxmlformats.org/officeDocument/2006/relationships/image" Target="../media/image17.png"/><Relationship Id="rId6" Type="http://schemas.openxmlformats.org/officeDocument/2006/relationships/image" Target="../media/image1.png"/><Relationship Id="rId7" Type="http://schemas.openxmlformats.org/officeDocument/2006/relationships/image" Target="../media/image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.png"/><Relationship Id="rId3" Type="http://schemas.openxmlformats.org/officeDocument/2006/relationships/image" Target="../media/image18.png"/><Relationship Id="rId4" Type="http://schemas.openxmlformats.org/officeDocument/2006/relationships/hyperlink" Target="https://arxiv.org/abs/1910.08819" TargetMode="External"/><Relationship Id="rId5" Type="http://schemas.openxmlformats.org/officeDocument/2006/relationships/hyperlink" Target="https://twiki.cern.ch/twiki/bin/view/LHCPhysics/TtbarNNLO" TargetMode="External"/><Relationship Id="rId6" Type="http://schemas.openxmlformats.org/officeDocument/2006/relationships/image" Target="../media/image19.png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hyperlink" Target="https://twiki.cern.ch/twiki/bin/view/LHCPhysics/LHCTopWGSummaryPlots" TargetMode="External"/><Relationship Id="rId10" Type="http://schemas.openxmlformats.org/officeDocument/2006/relationships/hyperlink" Target="http://cms-results.web.cern.ch/cms-results/public-results/preliminary-results/TOP-22-012/index.html" TargetMode="External"/><Relationship Id="rId11" Type="http://schemas.openxmlformats.org/officeDocument/2006/relationships/image" Target="../media/image2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1.png"/><Relationship Id="rId3" Type="http://schemas.openxmlformats.org/officeDocument/2006/relationships/image" Target="../media/image3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hyperlink" Target="http://arxiv.org/abs/arXiv:1207.0331" TargetMode="External"/><Relationship Id="rId8" Type="http://schemas.openxmlformats.org/officeDocument/2006/relationships/image" Target="../media/image1.png"/><Relationship Id="rId9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SM_particles_ladder.jpeg" descr="SM_particles_ladder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767" y="5513585"/>
            <a:ext cx="9569312" cy="7521479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Probing new physics with top quarks at LHC"/>
          <p:cNvSpPr txBox="1"/>
          <p:nvPr>
            <p:ph type="ctrTitle"/>
          </p:nvPr>
        </p:nvSpPr>
        <p:spPr>
          <a:xfrm>
            <a:off x="366021" y="26376"/>
            <a:ext cx="23651958" cy="3236509"/>
          </a:xfrm>
          <a:prstGeom prst="rect">
            <a:avLst/>
          </a:prstGeom>
        </p:spPr>
        <p:txBody>
          <a:bodyPr anchor="ctr"/>
          <a:lstStyle>
            <a:lvl1pPr>
              <a:defRPr b="1" sz="8700">
                <a:solidFill>
                  <a:schemeClr val="accent2">
                    <a:hueOff val="260011"/>
                    <a:satOff val="17755"/>
                    <a:lumOff val="-25437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Probing new physics with top quarks at LHC</a:t>
            </a:r>
          </a:p>
        </p:txBody>
      </p:sp>
      <p:sp>
        <p:nvSpPr>
          <p:cNvPr id="159" name="Dr. Soureek Mitra…"/>
          <p:cNvSpPr txBox="1"/>
          <p:nvPr>
            <p:ph type="subTitle" sz="quarter" idx="1"/>
          </p:nvPr>
        </p:nvSpPr>
        <p:spPr>
          <a:xfrm>
            <a:off x="7184238" y="3420280"/>
            <a:ext cx="13546070" cy="3397594"/>
          </a:xfrm>
          <a:prstGeom prst="rect">
            <a:avLst/>
          </a:prstGeom>
        </p:spPr>
        <p:txBody>
          <a:bodyPr/>
          <a:lstStyle/>
          <a:p>
            <a:pPr defTabSz="759459">
              <a:defRPr sz="4968"/>
            </a:pPr>
            <a:r>
              <a:t>Dr. Soureek Mitra</a:t>
            </a:r>
          </a:p>
          <a:p>
            <a:pPr defTabSz="759459">
              <a:defRPr sz="4968"/>
            </a:pPr>
            <a:r>
              <a:t>Institute of Experimental Particle Physics (ETP),</a:t>
            </a:r>
          </a:p>
          <a:p>
            <a:pPr defTabSz="759459">
              <a:defRPr sz="4968"/>
            </a:pPr>
            <a:r>
              <a:t>Karlsruhe Institute of Technology (KIT),</a:t>
            </a:r>
          </a:p>
          <a:p>
            <a:pPr defTabSz="759459">
              <a:defRPr sz="4968"/>
            </a:pPr>
            <a:r>
              <a:t>Karlsruhe, Germany </a:t>
            </a:r>
          </a:p>
        </p:txBody>
      </p:sp>
      <p:pic>
        <p:nvPicPr>
          <p:cNvPr id="16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496800" y="8968192"/>
            <a:ext cx="4887063" cy="3027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KIT_Logo.png" descr="KIT_Logo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518060" y="9507859"/>
            <a:ext cx="4887063" cy="2443533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DAE HEP 2022, IISER Mohali"/>
          <p:cNvSpPr txBox="1"/>
          <p:nvPr/>
        </p:nvSpPr>
        <p:spPr>
          <a:xfrm>
            <a:off x="10153345" y="13254635"/>
            <a:ext cx="4077310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2400">
                <a:solidFill>
                  <a:srgbClr val="5E5E5E"/>
                </a:solidFill>
              </a:defRPr>
            </a:lvl1pPr>
          </a:lstStyle>
          <a:p>
            <a:pPr/>
            <a:r>
              <a:t>DAE HEP 2022, IISER Mohali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Final state consists of 1𝓁 ( ), 1 AK8 jet , 1 b-tagged jet (AK4)…"/>
          <p:cNvSpPr txBox="1"/>
          <p:nvPr>
            <p:ph type="body" sz="half" idx="1"/>
          </p:nvPr>
        </p:nvSpPr>
        <p:spPr>
          <a:xfrm>
            <a:off x="322342" y="1615640"/>
            <a:ext cx="14952343" cy="7928555"/>
          </a:xfrm>
          <a:prstGeom prst="rect">
            <a:avLst/>
          </a:prstGeom>
        </p:spPr>
        <p:txBody>
          <a:bodyPr/>
          <a:lstStyle/>
          <a:p>
            <a:pPr marL="529166" indent="-529166">
              <a:buSzPct val="50000"/>
              <a:buBlip>
                <a:blip r:embed="rId2"/>
              </a:buBlip>
              <a:defRPr sz="4000"/>
            </a:pPr>
            <a:r>
              <a:t>Final state consists of 1𝓁 (</a:t>
            </a:r>
            <a14:m>
              <m:oMath>
                <m:r>
                  <a:rPr xmlns:a="http://schemas.openxmlformats.org/drawingml/2006/main" sz="51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e</m:t>
                </m:r>
                <m:r>
                  <a:rPr xmlns:a="http://schemas.openxmlformats.org/drawingml/2006/main" sz="51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r>
                  <a:rPr xmlns:a="http://schemas.openxmlformats.org/drawingml/2006/main" sz="51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μ</m:t>
                </m:r>
              </m:oMath>
            </a14:m>
            <a:r>
              <a:t>), 1 AK8 jet , 1 b-tagged jet (AK4)</a:t>
            </a:r>
          </a:p>
          <a:p>
            <a:pPr marL="529166" indent="-529166">
              <a:buSzPct val="50000"/>
              <a:buBlip>
                <a:blip r:embed="rId2"/>
              </a:buBlip>
              <a:defRPr sz="4000"/>
            </a:pPr>
            <a:r>
              <a:t>Event categories based on the boosted jet tagging</a:t>
            </a:r>
          </a:p>
          <a:p>
            <a:pPr marL="529166" indent="-529166">
              <a:buSzPct val="50000"/>
              <a:buBlip>
                <a:blip r:embed="rId2"/>
              </a:buBlip>
              <a:defRPr sz="4000"/>
            </a:pPr>
            <a:r>
              <a:t>Measurement performed inclusively as well as in bins of </a:t>
            </a:r>
            <a14:m>
              <m:oMath>
                <m:sSub>
                  <m:e>
                    <m:r>
                      <a:rPr xmlns:a="http://schemas.openxmlformats.org/drawingml/2006/main" sz="4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4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bar>
                      <m:barPr>
                        <m:ctrlPr>
                          <a:rPr xmlns:a="http://schemas.openxmlformats.org/drawingml/2006/main" sz="4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a:rPr xmlns:a="http://schemas.openxmlformats.org/drawingml/2006/main" sz="4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bar>
                  </m:sub>
                </m:sSub>
                <m:r>
                  <a:rPr xmlns:a="http://schemas.openxmlformats.org/drawingml/2006/main" sz="48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∈</m:t>
                </m:r>
                <m:r>
                  <a:rPr xmlns:a="http://schemas.openxmlformats.org/drawingml/2006/main" sz="48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[</m:t>
                </m:r>
                <m:r>
                  <a:rPr xmlns:a="http://schemas.openxmlformats.org/drawingml/2006/main" sz="48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750,900</m:t>
                </m:r>
                <m:r>
                  <a:rPr xmlns:a="http://schemas.openxmlformats.org/drawingml/2006/main" sz="48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]</m:t>
                </m:r>
                <m:r>
                  <m:rPr>
                    <m:sty m:val="p"/>
                  </m:rPr>
                  <a:rPr xmlns:a="http://schemas.openxmlformats.org/drawingml/2006/main" sz="48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or</m:t>
                </m:r>
                <m:r>
                  <a:rPr xmlns:a="http://schemas.openxmlformats.org/drawingml/2006/main" sz="48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&gt;</m:t>
                </m:r>
                <m:r>
                  <a:rPr xmlns:a="http://schemas.openxmlformats.org/drawingml/2006/main" sz="48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900</m:t>
                </m:r>
                <m:r>
                  <m:rPr>
                    <m:sty m:val="p"/>
                  </m:rPr>
                  <a:rPr xmlns:a="http://schemas.openxmlformats.org/drawingml/2006/main" sz="48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GeV</m:t>
                </m:r>
              </m:oMath>
            </a14:m>
            <a:r>
              <a:t> </a:t>
            </a:r>
          </a:p>
          <a:p>
            <a:pPr marL="529166" indent="-529166">
              <a:buSzPct val="50000"/>
              <a:buBlip>
                <a:blip r:embed="rId2"/>
              </a:buBlip>
              <a:defRPr sz="4000"/>
            </a:pPr>
            <a:r>
              <a:t>Bkg. rate is determined directly from the fit</a:t>
            </a:r>
          </a:p>
          <a:p>
            <a:pPr marL="529166" indent="-529166">
              <a:buSzPct val="50000"/>
              <a:buBlip>
                <a:blip r:embed="rId2"/>
              </a:buBlip>
              <a:defRPr sz="4000"/>
            </a:pPr>
            <a:r>
              <a:t>Inclusive measurement agrees well with SM prediction</a:t>
            </a:r>
          </a:p>
          <a:p>
            <a:pPr marL="529166" indent="-529166">
              <a:buSzPct val="50000"/>
              <a:buBlip>
                <a:blip r:embed="rId2"/>
              </a:buBlip>
              <a:defRPr sz="4000"/>
            </a:pPr>
            <a:r>
              <a:t>Dominant sources: </a:t>
            </a:r>
            <a14:m>
              <m:oMath>
                <m:sSub>
                  <m:e>
                    <m: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</m:t>
                    </m:r>
                  </m:e>
                  <m:sub>
                    <m: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F</m:t>
                    </m:r>
                  </m:sub>
                </m:sSub>
              </m:oMath>
            </a14:m>
            <a:r>
              <a:t> scale, PDF etc.</a:t>
            </a:r>
          </a:p>
        </p:txBody>
      </p:sp>
      <p:pic>
        <p:nvPicPr>
          <p:cNvPr id="284" name="CMS-TOP-21-014_Figure_003-b.png" descr="CMS-TOP-21-014_Figure_003-b.png"/>
          <p:cNvPicPr>
            <a:picLocks noChangeAspect="1"/>
          </p:cNvPicPr>
          <p:nvPr/>
        </p:nvPicPr>
        <p:blipFill>
          <a:blip r:embed="rId3">
            <a:extLst/>
          </a:blip>
          <a:srcRect l="0" t="0" r="7001" b="2777"/>
          <a:stretch>
            <a:fillRect/>
          </a:stretch>
        </p:blipFill>
        <p:spPr>
          <a:xfrm>
            <a:off x="15510594" y="8081764"/>
            <a:ext cx="8772421" cy="55939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Screen Shot 2022-06-24 at 4.02.56 AM.png" descr="Screen Shot 2022-06-24 at 4.02.56 AM.png"/>
          <p:cNvPicPr>
            <a:picLocks noChangeAspect="1"/>
          </p:cNvPicPr>
          <p:nvPr/>
        </p:nvPicPr>
        <p:blipFill>
          <a:blip r:embed="rId4">
            <a:extLst/>
          </a:blip>
          <a:srcRect l="12896" t="0" r="3981" b="40905"/>
          <a:stretch>
            <a:fillRect/>
          </a:stretch>
        </p:blipFill>
        <p:spPr>
          <a:xfrm>
            <a:off x="797980" y="9659739"/>
            <a:ext cx="13943733" cy="3349203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charge asymmetry with boosted tops"/>
          <p:cNvSpPr txBox="1"/>
          <p:nvPr/>
        </p:nvSpPr>
        <p:spPr>
          <a:xfrm>
            <a:off x="4725792" y="-15519"/>
            <a:ext cx="14932416" cy="1015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14:m>
              <m:oMath>
                <m:r>
                  <a:rPr xmlns:a="http://schemas.openxmlformats.org/drawingml/2006/main" sz="570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70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70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 charge asymmetry with boosted tops</a:t>
            </a:r>
          </a:p>
        </p:txBody>
      </p:sp>
      <p:sp>
        <p:nvSpPr>
          <p:cNvPr id="287" name="Rectangle"/>
          <p:cNvSpPr/>
          <p:nvPr/>
        </p:nvSpPr>
        <p:spPr>
          <a:xfrm>
            <a:off x="1240692" y="11938000"/>
            <a:ext cx="1675615" cy="5685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8" name="Rectangle"/>
          <p:cNvSpPr/>
          <p:nvPr/>
        </p:nvSpPr>
        <p:spPr>
          <a:xfrm>
            <a:off x="5236307" y="11938000"/>
            <a:ext cx="2173388" cy="5685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89" name="Rectangle"/>
          <p:cNvSpPr/>
          <p:nvPr/>
        </p:nvSpPr>
        <p:spPr>
          <a:xfrm>
            <a:off x="10218615" y="11938000"/>
            <a:ext cx="1675614" cy="56856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290" name="CMS-TOP-21-014_Figure_001-a.png" descr="CMS-TOP-21-014_Figure_001-a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690316" y="1558692"/>
            <a:ext cx="9015059" cy="6471616"/>
          </a:xfrm>
          <a:prstGeom prst="rect">
            <a:avLst/>
          </a:prstGeom>
          <a:ln w="12700">
            <a:miter lim="400000"/>
          </a:ln>
        </p:spPr>
      </p:pic>
      <p:sp>
        <p:nvSpPr>
          <p:cNvPr id="291" name="CMS-TOP-21-014"/>
          <p:cNvSpPr txBox="1"/>
          <p:nvPr/>
        </p:nvSpPr>
        <p:spPr>
          <a:xfrm>
            <a:off x="18308079" y="1219200"/>
            <a:ext cx="317755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6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6" invalidUrl="" action="" tgtFrame="" tooltip="" history="1" highlightClick="0" endSnd="0"/>
              </a:rPr>
              <a:t>CMS-TOP-21-014</a:t>
            </a:r>
          </a:p>
        </p:txBody>
      </p:sp>
      <p:pic>
        <p:nvPicPr>
          <p:cNvPr id="29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1834284" cy="113628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KIT_Logo.png" descr="KIT_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2006165" y="0"/>
            <a:ext cx="2377835" cy="1188918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hO4gx3wM3_FnyTCALyBxmAJojLNiduLn0fBNkSGoUpbap_mLJXFjQxlAST329LAfp0t5TmNMXqkQGvUgypQcTPho2F98pqQFDUSAVCCZMt7iD0DOforJLfdAlmUFxumXeAs3pOTA5CmXeE2JZKTscgsJuAyZDWXJcOpoRAb3mXvgr9s71y4GV-3j1mjrM7aR.png" descr="hO4gx3wM3_FnyTCALyBxmAJojLNiduLn0fBNkSGoUpbap_mLJXFjQxlAST329LAfp0t5TmNMXqkQGvUgypQcTPho2F98pqQFDUSAVCCZMt7iD0DOforJLfdAlmUFxumXeAs3pOTA5CmXeE2JZKTscgsJuAyZDWXJcOpoRAb3mXvgr9s71y4GV-3j1mjrM7a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052205"/>
            <a:ext cx="9441358" cy="12630580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BSM interaction modifies   coupling…"/>
          <p:cNvSpPr txBox="1"/>
          <p:nvPr>
            <p:ph type="body" sz="quarter" idx="1"/>
          </p:nvPr>
        </p:nvSpPr>
        <p:spPr>
          <a:xfrm>
            <a:off x="9687222" y="1244600"/>
            <a:ext cx="14316127" cy="4516499"/>
          </a:xfrm>
          <a:prstGeom prst="rect">
            <a:avLst/>
          </a:prstGeom>
        </p:spPr>
        <p:txBody>
          <a:bodyPr/>
          <a:lstStyle/>
          <a:p>
            <a:pPr marL="529166" indent="-529166" defTabSz="457200">
              <a:lnSpc>
                <a:spcPts val="7000"/>
              </a:lnSpc>
              <a:spcBef>
                <a:spcPts val="0"/>
              </a:spcBef>
              <a:buSzPct val="50000"/>
              <a:buBlip>
                <a:blip r:embed="rId3"/>
              </a:buBlip>
              <a:defRPr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BSM interaction modifies </a:t>
            </a:r>
            <a14:m>
              <m:oMath>
                <m:r>
                  <a:rPr xmlns:a="http://schemas.openxmlformats.org/drawingml/2006/main" sz="53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53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g</m:t>
                </m:r>
              </m:oMath>
            </a14:m>
            <a:r>
              <a:t> coupling</a:t>
            </a:r>
          </a:p>
          <a:p>
            <a:pPr marL="0" indent="0" defTabSz="457200">
              <a:lnSpc>
                <a:spcPts val="7000"/>
              </a:lnSpc>
              <a:spcBef>
                <a:spcPts val="0"/>
              </a:spcBef>
              <a:buSzTx/>
              <a:buNone/>
              <a:defRPr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 </a:t>
            </a:r>
          </a:p>
          <a:p>
            <a:pPr lvl="1" marL="0" indent="457200" defTabSz="457200">
              <a:lnSpc>
                <a:spcPts val="7000"/>
              </a:lnSpc>
              <a:spcBef>
                <a:spcPts val="0"/>
              </a:spcBef>
              <a:buSzTx/>
              <a:buNone/>
              <a:defRPr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☞</a:t>
            </a:r>
            <a:r>
              <a:rPr>
                <a:solidFill>
                  <a:srgbClr val="0000FF"/>
                </a:solidFill>
              </a:rPr>
              <a:t> </a:t>
            </a:r>
            <a:r>
              <a:t>invokes</a:t>
            </a:r>
            <a:r>
              <a:rPr>
                <a:solidFill>
                  <a:srgbClr val="0000FF"/>
                </a:solidFill>
              </a:rPr>
              <a:t> </a:t>
            </a:r>
            <a:r>
              <a:t>Chromo-electric-dipole-moment (CEDM) </a:t>
            </a:r>
            <a14:m>
              <m:oMath>
                <m:sSub>
                  <m:e>
                    <m:r>
                      <a:rPr xmlns:a="http://schemas.openxmlformats.org/drawingml/2006/main" sz="4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d</m:t>
                    </m:r>
                  </m:e>
                  <m:sub>
                    <m:r>
                      <a:rPr xmlns:a="http://schemas.openxmlformats.org/drawingml/2006/main" sz="4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xmlns:a="http://schemas.openxmlformats.org/drawingml/2006/main" sz="4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</m:t>
                    </m:r>
                  </m:sub>
                </m:sSub>
              </m:oMath>
            </a14:m>
            <a:r>
              <a:t> [</a:t>
            </a:r>
            <a:r>
              <a:rPr u="sng">
                <a:solidFill>
                  <a:srgbClr val="0097A7"/>
                </a:solidFill>
                <a:hlinkClick r:id="rId4" invalidUrl="" action="" tgtFrame="" tooltip="" history="1" highlightClick="0" endSnd="0"/>
              </a:rPr>
              <a:t>ref</a:t>
            </a:r>
            <a:r>
              <a:t>] </a:t>
            </a:r>
            <a:r>
              <a:rPr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  <a:p>
            <a:pPr lvl="1" marL="0" indent="457200" defTabSz="457200">
              <a:lnSpc>
                <a:spcPts val="7000"/>
              </a:lnSpc>
              <a:spcBef>
                <a:spcPts val="0"/>
              </a:spcBef>
              <a:buSzTx/>
              <a:buNone/>
              <a:defRPr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☞</a:t>
            </a:r>
            <a:r>
              <a:rPr>
                <a:solidFill>
                  <a:srgbClr val="0000FF"/>
                </a:solidFill>
              </a:rPr>
              <a:t> </a:t>
            </a:r>
            <a:r>
              <a:t>possible source of CP violation in strong interaction</a:t>
            </a:r>
            <a:br>
              <a:rPr>
                <a:solidFill>
                  <a:srgbClr val="38761D"/>
                </a:solidFill>
              </a:rPr>
            </a:br>
            <a:endParaRPr>
              <a:solidFill>
                <a:srgbClr val="38761D"/>
              </a:solidFill>
            </a:endParaRPr>
          </a:p>
          <a:p>
            <a:pPr marL="529166" indent="-529166" defTabSz="457200">
              <a:lnSpc>
                <a:spcPts val="7000"/>
              </a:lnSpc>
              <a:spcBef>
                <a:spcPts val="0"/>
              </a:spcBef>
              <a:buSzPct val="50000"/>
              <a:buBlip>
                <a:blip r:embed="rId3"/>
              </a:buBlip>
              <a:defRPr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Following Dim-6 operators are considered </a:t>
            </a:r>
          </a:p>
        </p:txBody>
      </p:sp>
      <p:pic>
        <p:nvPicPr>
          <p:cNvPr id="298" name="GEZys4Cvf4jLLQaewQOc_QRl1GDFo4F1STTsELQb5KCiMKd1yyzTu7tCXads6yNj5BgwwLl91RSst-_356y_eYYpOhYWIjGsoH3rMddL2JHyuQJofIij68u6nck5xzHg--E4Klr3d3xpM2xNmwO6bHqxlI7tpLMgQYKU4mGE7RVZT9_-etyD1fKdvb4VAdkx.png" descr="GEZys4Cvf4jLLQaewQOc_QRl1GDFo4F1STTsELQb5KCiMKd1yyzTu7tCXads6yNj5BgwwLl91RSst-_356y_eYYpOhYWIjGsoH3rMddL2JHyuQJofIij68u6nck5xzHg--E4Klr3d3xpM2xNmwO6bHqxlI7tpLMgQYKU4mGE7RVZT9_-etyD1fKdvb4VAdkx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716592" y="6005298"/>
            <a:ext cx="11380726" cy="29777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_tahHqj3-MjvOmHX_V6u92AluvOvJzSKd27XeyJxgn09FEnQdLqZJP9NShfWJXftLKZ-2gByaZogfaURVZh4gd_WfJA4e6g2pBAU_qMg2VZBjAFSJVKTiyTFm5dHztngzccs5acDMafo6zyvvJqD3o0nVNCipSTJrhgzluRJmUdhTaaR2Ru9oGuDL6InUzTv.png" descr="_tahHqj3-MjvOmHX_V6u92AluvOvJzSKd27XeyJxgn09FEnQdLqZJP9NShfWJXftLKZ-2gByaZogfaURVZh4gd_WfJA4e6g2pBAU_qMg2VZBjAFSJVKTiyTFm5dHztngzccs5acDMafo6zyvvJqD3o0nVNCipSTJrhgzluRJmUdhTaaR2Ru9oGuDL6InUzTv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336638" y="9518050"/>
            <a:ext cx="12909319" cy="1263085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Search for CP violation in    lepton + jets events"/>
          <p:cNvSpPr txBox="1"/>
          <p:nvPr/>
        </p:nvSpPr>
        <p:spPr>
          <a:xfrm>
            <a:off x="4725792" y="-15519"/>
            <a:ext cx="14932416" cy="1015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:r>
              <a:t>Search for CP violation in </a:t>
            </a:r>
            <a14:m>
              <m:oMath>
                <m:r>
                  <a:rPr xmlns:a="http://schemas.openxmlformats.org/drawingml/2006/main" sz="570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70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70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  lepton + jets events</a:t>
            </a:r>
          </a:p>
        </p:txBody>
      </p:sp>
      <p:pic>
        <p:nvPicPr>
          <p:cNvPr id="30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1834284" cy="113628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KIT_Logo.png" descr="KIT_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2006165" y="0"/>
            <a:ext cx="2377835" cy="1188918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CEDM contribution can be ~ 8% &amp; 0.4% for   &amp;"/>
          <p:cNvSpPr txBox="1"/>
          <p:nvPr/>
        </p:nvSpPr>
        <p:spPr>
          <a:xfrm>
            <a:off x="9742185" y="11449824"/>
            <a:ext cx="14681701" cy="14142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29166" indent="-529166" algn="l" defTabSz="457200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CEDM contribution can be ~ 8% &amp; 0.4% for </a:t>
            </a:r>
            <a14:m>
              <m:oMath>
                <m:sSub>
                  <m:e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</m:sub>
                </m:sSub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b>
                  <m:e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O</m:t>
                    </m:r>
                  </m:e>
                  <m:sub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b>
                </m:sSub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&amp; </a:t>
            </a:r>
            <a14:m>
              <m:oMath>
                <m:sSub>
                  <m:e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</m:sub>
                </m:sSub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b>
                  <m:e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O</m:t>
                    </m:r>
                  </m:e>
                  <m:sub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12</m:t>
                    </m:r>
                  </m:sub>
                </m:sSub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</a:t>
            </a:r>
          </a:p>
        </p:txBody>
      </p:sp>
      <p:sp>
        <p:nvSpPr>
          <p:cNvPr id="304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5" name="CMS-TOP-20-005"/>
          <p:cNvSpPr txBox="1"/>
          <p:nvPr/>
        </p:nvSpPr>
        <p:spPr>
          <a:xfrm>
            <a:off x="16673047" y="12548271"/>
            <a:ext cx="317755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ts val="5500"/>
              </a:lnSpc>
              <a:defRPr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9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9" invalidUrl="" action="" tgtFrame="" tooltip="" history="1" highlightClick="0" endSnd="0"/>
              </a:rPr>
              <a:t>CMS-TOP-20-005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Hadronic top quark reco. based on min.…"/>
          <p:cNvSpPr txBox="1"/>
          <p:nvPr>
            <p:ph type="body" sz="half" idx="1"/>
          </p:nvPr>
        </p:nvSpPr>
        <p:spPr>
          <a:xfrm>
            <a:off x="253023" y="1374408"/>
            <a:ext cx="10668153" cy="11287492"/>
          </a:xfrm>
          <a:prstGeom prst="rect">
            <a:avLst/>
          </a:prstGeom>
        </p:spPr>
        <p:txBody>
          <a:bodyPr/>
          <a:lstStyle/>
          <a:p>
            <a:pPr marL="463020" indent="-463020">
              <a:buSzPct val="50000"/>
              <a:buBlip>
                <a:blip r:embed="rId2"/>
              </a:buBlip>
              <a:defRPr sz="3500"/>
            </a:pPr>
            <a:r>
              <a:t>Hadronic top quark reco. based on min. </a:t>
            </a:r>
            <a14:m>
              <m:oMath>
                <m:sSup>
                  <m:e>
                    <m:r>
                      <a:rPr xmlns:a="http://schemas.openxmlformats.org/drawingml/2006/main" sz="3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χ</m:t>
                    </m:r>
                  </m:e>
                  <m:sup>
                    <m:r>
                      <a:rPr xmlns:a="http://schemas.openxmlformats.org/drawingml/2006/main" sz="3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</m:oMath>
            </a14:m>
            <a:r>
              <a:t> </a:t>
            </a:r>
          </a:p>
          <a:p>
            <a:pPr marL="463020" indent="-463020">
              <a:buSzPct val="50000"/>
              <a:buBlip>
                <a:blip r:embed="rId2"/>
              </a:buBlip>
              <a:defRPr sz="3500"/>
            </a:pPr>
            <a:r>
              <a:t>Data-driven bkg. estimation</a:t>
            </a:r>
          </a:p>
          <a:p>
            <a:pPr marL="463020" indent="-463020">
              <a:buSzPct val="50000"/>
              <a:buBlip>
                <a:blip r:embed="rId2"/>
              </a:buBlip>
              <a:defRPr sz="3500"/>
            </a:pPr>
            <a:r>
              <a:t>ML fit to data using the </a:t>
            </a:r>
            <a14:m>
              <m:oMath>
                <m:sSub>
                  <m:e>
                    <m:r>
                      <a:rPr xmlns:a="http://schemas.openxmlformats.org/drawingml/2006/main" sz="4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4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ℓ</m:t>
                    </m:r>
                    <m:r>
                      <a:rPr xmlns:a="http://schemas.openxmlformats.org/drawingml/2006/main" sz="4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</m:t>
                    </m:r>
                  </m:sub>
                </m:sSub>
              </m:oMath>
            </a14:m>
            <a:r>
              <a:t> template</a:t>
            </a:r>
          </a:p>
          <a:p>
            <a:pPr marL="463020" indent="-463020">
              <a:buSzPct val="50000"/>
              <a:buBlip>
                <a:blip r:embed="rId2"/>
              </a:buBlip>
              <a:defRPr sz="3500"/>
            </a:pPr>
            <a:r>
              <a:t>Measured </a:t>
            </a:r>
            <a14:m>
              <m:oMath>
                <m:sSubSup>
                  <m:e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</m:sub>
                  <m:sup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bSup>
              </m:oMath>
            </a14:m>
            <a:r>
              <a:t> calibrated w.r.t  </a:t>
            </a:r>
            <a14:m>
              <m:oMath>
                <m:sSub>
                  <m:e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</m:sub>
                </m:sSub>
              </m:oMath>
            </a14:m>
            <a:r>
              <a:t> at truth level</a:t>
            </a:r>
          </a:p>
          <a:p>
            <a:pPr marL="463020" indent="-463020">
              <a:buSzPct val="50000"/>
              <a:buBlip>
                <a:blip r:embed="rId2"/>
              </a:buBlip>
              <a:defRPr sz="3500"/>
            </a:pPr>
            <a14:m>
              <m:oMath>
                <m:sSub>
                  <m:e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d</m:t>
                    </m:r>
                  </m:e>
                  <m:sub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</m:t>
                    </m:r>
                  </m:sub>
                </m:sSub>
              </m:oMath>
            </a14:m>
            <a:r>
              <a:t> determined from </a:t>
            </a:r>
            <a14:m>
              <m:oMath>
                <m:sSub>
                  <m:e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40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</m:sub>
                </m:sSub>
              </m:oMath>
            </a14:m>
            <a:r>
              <a:t> : </a:t>
            </a:r>
            <a14:m>
              <m:oMath>
                <m:sSub>
                  <m:e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A</m:t>
                    </m:r>
                  </m:e>
                  <m:sub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P</m:t>
                    </m:r>
                  </m:sub>
                </m:sSub>
                <m:r>
                  <a:rPr xmlns:a="http://schemas.openxmlformats.org/drawingml/2006/main" sz="420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sSub>
                      <m:e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a</m:t>
                    </m:r>
                  </m:num>
                  <m:den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b</m:t>
                    </m:r>
                    <m:sSubSup>
                      <m:e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  <m:sup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c</m:t>
                    </m:r>
                    <m:sSub>
                      <m:e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xmlns:a="http://schemas.openxmlformats.org/drawingml/2006/main" sz="42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xmlns:a="http://schemas.openxmlformats.org/drawingml/2006/main" sz="42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d</m:t>
                    </m:r>
                  </m:den>
                </m:f>
              </m:oMath>
            </a14:m>
          </a:p>
          <a:p>
            <a:pPr marL="463020" indent="-463020">
              <a:buSzPct val="50000"/>
              <a:buBlip>
                <a:blip r:embed="rId2"/>
              </a:buBlip>
              <a:defRPr sz="35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14:m>
              <m:oMath>
                <m:sSub>
                  <m:e>
                    <m:r>
                      <a:rPr xmlns:a="http://schemas.openxmlformats.org/drawingml/2006/main" sz="4200" i="1">
                        <a:solidFill>
                          <a:srgbClr val="017000"/>
                        </a:solidFill>
                        <a:latin typeface="Cambria Math" panose="02040503050406030204" pitchFamily="18" charset="0"/>
                      </a:rPr>
                      <m:t>d</m:t>
                    </m:r>
                  </m:e>
                  <m:sub>
                    <m:r>
                      <a:rPr xmlns:a="http://schemas.openxmlformats.org/drawingml/2006/main" sz="4200" i="1">
                        <a:solidFill>
                          <a:srgbClr val="017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xmlns:a="http://schemas.openxmlformats.org/drawingml/2006/main" sz="4200" i="1">
                        <a:solidFill>
                          <a:srgbClr val="017000"/>
                        </a:solidFill>
                        <a:latin typeface="Cambria Math" panose="02040503050406030204" pitchFamily="18" charset="0"/>
                      </a:rPr>
                      <m:t>G</m:t>
                    </m:r>
                  </m:sub>
                </m:sSub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0.04</m:t>
                </m:r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±</m:t>
                </m:r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0.10</m:t>
                </m:r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(</m:t>
                </m:r>
                <m:r>
                  <m:rPr>
                    <m:sty m:val="p"/>
                  </m:rP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stat</m:t>
                </m:r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±</m:t>
                </m:r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0.07</m:t>
                </m:r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(</m:t>
                </m:r>
                <m:r>
                  <m:rPr>
                    <m:sty m:val="p"/>
                  </m:rP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syst</m:t>
                </m:r>
                <m:r>
                  <a:rPr xmlns:a="http://schemas.openxmlformats.org/drawingml/2006/main" sz="420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t> </a:t>
            </a:r>
          </a:p>
          <a:p>
            <a:pPr lvl="1" marL="0" indent="457200">
              <a:buSzTx/>
              <a:buNone/>
              <a:defRPr sz="35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t>☞ consistent with SM prediction </a:t>
            </a:r>
            <a14:m>
              <m:oMath>
                <m:sSub>
                  <m:e>
                    <m:r>
                      <a:rPr xmlns:a="http://schemas.openxmlformats.org/drawingml/2006/main" sz="4250" i="1">
                        <a:solidFill>
                          <a:srgbClr val="017000"/>
                        </a:solidFill>
                        <a:latin typeface="Cambria Math" panose="02040503050406030204" pitchFamily="18" charset="0"/>
                      </a:rPr>
                      <m:t>d</m:t>
                    </m:r>
                  </m:e>
                  <m:sub>
                    <m:r>
                      <a:rPr xmlns:a="http://schemas.openxmlformats.org/drawingml/2006/main" sz="4250" i="1">
                        <a:solidFill>
                          <a:srgbClr val="017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r>
                      <a:rPr xmlns:a="http://schemas.openxmlformats.org/drawingml/2006/main" sz="4250" i="1">
                        <a:solidFill>
                          <a:srgbClr val="017000"/>
                        </a:solidFill>
                        <a:latin typeface="Cambria Math" panose="02040503050406030204" pitchFamily="18" charset="0"/>
                      </a:rPr>
                      <m:t>G</m:t>
                    </m:r>
                  </m:sub>
                </m:sSub>
                <m:r>
                  <a:rPr xmlns:a="http://schemas.openxmlformats.org/drawingml/2006/main" sz="425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4250" i="1">
                    <a:solidFill>
                      <a:srgbClr val="017000"/>
                    </a:solidFill>
                    <a:latin typeface="Cambria Math" panose="02040503050406030204" pitchFamily="18" charset="0"/>
                  </a:rPr>
                  <m:t>0</m:t>
                </m:r>
              </m:oMath>
            </a14:m>
            <a:endParaRPr>
              <a:solidFill>
                <a:srgbClr val="017100"/>
              </a:solidFill>
            </a:endParaRPr>
          </a:p>
        </p:txBody>
      </p:sp>
      <p:pic>
        <p:nvPicPr>
          <p:cNvPr id="308" name="P0RMsq62UEjHadP9MYhfYanWWcAzFYNxaTwEUj44Mw7tNuLQftyMvJft-n4IU85ZAIojyhZIpaxV7zqvC3m6keLHx7TIrRU0DQ8o0XlbJATU5BeAWOLoeb8JQ27VkhaZNFU0FQTA0n3bOFORmZDo-hzk6FYAXshlrcJS-L4eEg1-KV6YcqTOi6BjZy5w3ibO.png" descr="P0RMsq62UEjHadP9MYhfYanWWcAzFYNxaTwEUj44Mw7tNuLQftyMvJft-n4IU85ZAIojyhZIpaxV7zqvC3m6keLHx7TIrRU0DQ8o0XlbJATU5BeAWOLoeb8JQ27VkhaZNFU0FQTA0n3bOFORmZDo-hzk6FYAXshlrcJS-L4eEg1-KV6YcqTOi6BjZy5w3ib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3023" y="1374408"/>
            <a:ext cx="7514394" cy="16406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x2ZhvxSu9gOVQ0o39eX6kJ-fFpwiD7Hby8vXWysP1FXw6MFW2u4S6Qaq4oTrtwajBpxLySX0fQx2TRHSykseH7owZdJxCmJ9VA4WPOcEeLcJd8omaU5iZ5BWqAKmnbJeBC55JoAmNJfRPIPO1yJhex7KmBTGrwGBx7g5sRQXVKPgHoU6GnZ-b0Go1xp0ZSwV.png" descr="x2ZhvxSu9gOVQ0o39eX6kJ-fFpwiD7Hby8vXWysP1FXw6MFW2u4S6Qaq4oTrtwajBpxLySX0fQx2TRHSykseH7owZdJxCmJ9VA4WPOcEeLcJd8omaU5iZ5BWqAKmnbJeBC55JoAmNJfRPIPO1yJhex7KmBTGrwGBx7g5sRQXVKPgHoU6GnZ-b0Go1xp0ZSwV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76720" y="1858719"/>
            <a:ext cx="12835160" cy="51420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N0qGpJIqEttLFlgH9NU09ZD0Lae03teozdA3bwWP7i5xugGK8SVBCu31MMFQEQcaouM55iJmYF768oJPDfobd4aS4EaF20RvPsQ5peztYVxDJdCXKp_Fh3E-Pcpmp_SNZTyh1XehOEKye4KbFhyJUMxva0WWEyBweFAK9Fp_B4mvpugSdla5MjHoxUxA6Lv8.png" descr="N0qGpJIqEttLFlgH9NU09ZD0Lae03teozdA3bwWP7i5xugGK8SVBCu31MMFQEQcaouM55iJmYF768oJPDfobd4aS4EaF20RvPsQ5peztYVxDJdCXKp_Fh3E-Pcpmp_SNZTyh1XehOEKye4KbFhyJUMxva0WWEyBweFAK9Fp_B4mvpugSdla5MjHoxUxA6Lv8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877209" y="7290900"/>
            <a:ext cx="6518515" cy="6278145"/>
          </a:xfrm>
          <a:prstGeom prst="rect">
            <a:avLst/>
          </a:prstGeom>
          <a:ln w="12700">
            <a:miter lim="400000"/>
          </a:ln>
        </p:spPr>
      </p:pic>
      <p:pic>
        <p:nvPicPr>
          <p:cNvPr id="311" name="Tu2BgP74RLowIK9pmNDOTx_Ym6_3BxAhb1dqLmIAsHjXcRVRDWNSLNRKtxul5jEFsdd45THjqViK83uxuW7QltApqqJzUnMYIrS9lsAy54r3ZxYG3HSpNIbOsaTpTsXKi7ByhvlT6m8pLoZCw6E_Bs5B_IjoFmrCAQ591QMtskEFh6meOb2QU_IGWfzZUxCv.png" descr="Tu2BgP74RLowIK9pmNDOTx_Ym6_3BxAhb1dqLmIAsHjXcRVRDWNSLNRKtxul5jEFsdd45THjqViK83uxuW7QltApqqJzUnMYIrS9lsAy54r3ZxYG3HSpNIbOsaTpTsXKi7ByhvlT6m8pLoZCw6E_Bs5B_IjoFmrCAQ591QMtskEFh6meOb2QU_IGWfzZUxCv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961302" y="7859126"/>
            <a:ext cx="6986729" cy="5641784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Search for CP violation in    lepton + jets events"/>
          <p:cNvSpPr txBox="1"/>
          <p:nvPr/>
        </p:nvSpPr>
        <p:spPr>
          <a:xfrm>
            <a:off x="4725792" y="-15519"/>
            <a:ext cx="14932416" cy="1015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:r>
              <a:t>Search for CP violation in </a:t>
            </a:r>
            <a14:m>
              <m:oMath>
                <m:r>
                  <a:rPr xmlns:a="http://schemas.openxmlformats.org/drawingml/2006/main" sz="570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70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70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  lepton + jets events</a:t>
            </a:r>
          </a:p>
        </p:txBody>
      </p:sp>
      <p:pic>
        <p:nvPicPr>
          <p:cNvPr id="31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1834284" cy="113628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KIT_Logo.png" descr="KIT_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2006165" y="0"/>
            <a:ext cx="2377835" cy="1188918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6" name="CMS-TOP-20-005"/>
          <p:cNvSpPr txBox="1"/>
          <p:nvPr/>
        </p:nvSpPr>
        <p:spPr>
          <a:xfrm>
            <a:off x="16643739" y="1219200"/>
            <a:ext cx="317755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ts val="5500"/>
              </a:lnSpc>
              <a:defRPr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9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9" invalidUrl="" action="" tgtFrame="" tooltip="" history="1" highlightClick="0" endSnd="0"/>
              </a:rPr>
              <a:t>CMS-TOP-20-005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CMS-TOP-21-004_Figure_013-b.png" descr="CMS-TOP-21-004_Figure_013-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21920" y="6729487"/>
            <a:ext cx="7592047" cy="6970510"/>
          </a:xfrm>
          <a:prstGeom prst="rect">
            <a:avLst/>
          </a:prstGeom>
          <a:ln w="12700">
            <a:miter lim="400000"/>
          </a:ln>
        </p:spPr>
      </p:pic>
      <p:sp>
        <p:nvSpPr>
          <p:cNvPr id="319" name="NLO prediction:"/>
          <p:cNvSpPr txBox="1"/>
          <p:nvPr/>
        </p:nvSpPr>
        <p:spPr>
          <a:xfrm>
            <a:off x="250652" y="1432810"/>
            <a:ext cx="15676543" cy="833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3"/>
              </a:buBlip>
              <a:defRPr b="0" sz="3500"/>
            </a:pPr>
            <a:r>
              <a:t>NLO prediction: </a:t>
            </a:r>
            <a14:m>
              <m:oMath>
                <m:sSub>
                  <m:e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σ</m:t>
                    </m:r>
                  </m:e>
                  <m:sub>
                    <m:r>
                      <m:rPr>
                        <m:sty m:val="p"/>
                      </m:rP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bar>
                      <m:barPr>
                        <m:ctrlPr>
                          <a:rPr xmlns:a="http://schemas.openxmlformats.org/drawingml/2006/main" sz="42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m:rPr>
                            <m:sty m:val="p"/>
                          </m:rPr>
                          <a:rPr xmlns:a="http://schemas.openxmlformats.org/drawingml/2006/main" sz="42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ba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sub>
                </m:sSub>
                <m:r>
                  <a:rPr xmlns:a="http://schemas.openxmlformats.org/drawingml/2006/main" sz="42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42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155</m:t>
                </m:r>
                <m:r>
                  <a:rPr xmlns:a="http://schemas.openxmlformats.org/drawingml/2006/main" sz="42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±</m:t>
                </m:r>
                <m:r>
                  <a:rPr xmlns:a="http://schemas.openxmlformats.org/drawingml/2006/main" sz="42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27</m:t>
                </m:r>
                <m:r>
                  <m:rPr>
                    <m:sty m:val="p"/>
                  </m:rPr>
                  <a:rPr xmlns:a="http://schemas.openxmlformats.org/drawingml/2006/main" sz="42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fb</m:t>
                </m:r>
                <m:d>
                  <m:dPr>
                    <m:ctrlP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begChr m:val="["/>
                    <m:endChr m:val="]"/>
                  </m:dPr>
                  <m:e>
                    <m:sSub>
                      <m:e>
                        <m:r>
                          <a:rPr xmlns:a="http://schemas.openxmlformats.org/drawingml/2006/main" sz="42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xmlns:a="http://schemas.openxmlformats.org/drawingml/2006/main" sz="42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20</m:t>
                    </m:r>
                    <m:r>
                      <m:rPr>
                        <m:sty m:val="p"/>
                      </m:rP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/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η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1.442</m:t>
                    </m:r>
                  </m:e>
                </m:d>
              </m:oMath>
            </a14:m>
          </a:p>
        </p:txBody>
      </p:sp>
      <p:sp>
        <p:nvSpPr>
          <p:cNvPr id="320" name="Exactly 1 𝛾, exactly 2 OS 𝓁, ≥ 1 b-tagged jet in the final state…"/>
          <p:cNvSpPr txBox="1"/>
          <p:nvPr/>
        </p:nvSpPr>
        <p:spPr>
          <a:xfrm>
            <a:off x="297690" y="2193552"/>
            <a:ext cx="16404555" cy="1416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3"/>
              </a:buBlip>
              <a:defRPr b="0" sz="3500"/>
            </a:pPr>
            <a:r>
              <a:t>Exactly 1 𝛾, exactly 2 OS 𝓁, ≥ 1 b-tagged jet in the final state</a:t>
            </a:r>
          </a:p>
          <a:p>
            <a:pPr lvl="1" algn="l">
              <a:defRPr b="0" sz="3500"/>
            </a:pPr>
            <a:r>
              <a:t>➛ Bkgs.: Non-prompt </a:t>
            </a:r>
            <a14:m>
              <m:oMath>
                <m:r>
                  <a:rPr xmlns:a="http://schemas.openxmlformats.org/drawingml/2006/main" sz="41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γ</m:t>
                </m:r>
              </m:oMath>
            </a14:m>
            <a:r>
              <a:t> (data-driven), Z</a:t>
            </a:r>
            <a14:m>
              <m:oMath>
                <m:r>
                  <a:rPr xmlns:a="http://schemas.openxmlformats.org/drawingml/2006/main" sz="41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γ</m:t>
                </m:r>
              </m:oMath>
            </a14:m>
            <a:r>
              <a:t> (from Z peak), others from simulation  </a:t>
            </a:r>
          </a:p>
        </p:txBody>
      </p:sp>
      <p:sp>
        <p:nvSpPr>
          <p:cNvPr id="321" name="Measured:…"/>
          <p:cNvSpPr txBox="1"/>
          <p:nvPr/>
        </p:nvSpPr>
        <p:spPr>
          <a:xfrm>
            <a:off x="156760" y="3892300"/>
            <a:ext cx="13750467" cy="13541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3"/>
              </a:buBlip>
              <a:defRPr b="0" sz="3500"/>
            </a:pPr>
            <a:r>
              <a:t>Measured: </a:t>
            </a:r>
            <a14:m>
              <m:oMath>
                <m:sSub>
                  <m:e>
                    <m:r>
                      <a:rPr xmlns:a="http://schemas.openxmlformats.org/drawingml/2006/main"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σ</m:t>
                    </m:r>
                  </m:e>
                  <m:sub>
                    <m:r>
                      <a:rPr xmlns:a="http://schemas.openxmlformats.org/drawingml/2006/main"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bar>
                      <m:barPr>
                        <m:ctrlPr>
                          <a:rPr xmlns:a="http://schemas.openxmlformats.org/drawingml/2006/main"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a:rPr xmlns:a="http://schemas.openxmlformats.org/drawingml/2006/main" sz="4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bar>
                    <m:r>
                      <a:rPr xmlns:a="http://schemas.openxmlformats.org/drawingml/2006/main" sz="4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sub>
                </m:sSub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175.2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±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2.5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m:rPr>
                    <m:sty m:val="p"/>
                  </m:rP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stat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±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6.3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m:rPr>
                    <m:sty m:val="p"/>
                  </m:rP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syst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  <m:r>
                  <m:rPr>
                    <m:sty m:val="p"/>
                  </m:rP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fb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4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%</m:t>
                </m:r>
                <m:r>
                  <a:rPr xmlns:a="http://schemas.openxmlformats.org/drawingml/2006/main" sz="42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  <a:p>
            <a:pPr lvl="1" algn="l">
              <a:defRPr b="0" sz="3500"/>
            </a:pPr>
            <a:r>
              <a:t>➛ Dominant sources: Luminosity, signal model, bkg. normalization</a:t>
            </a:r>
          </a:p>
        </p:txBody>
      </p:sp>
      <p:sp>
        <p:nvSpPr>
          <p:cNvPr id="322" name="Differential measurements used to extract combined (2𝓁 &amp; 𝓁 + jets ) limits on EFT coupling CtZ"/>
          <p:cNvSpPr txBox="1"/>
          <p:nvPr/>
        </p:nvSpPr>
        <p:spPr>
          <a:xfrm>
            <a:off x="111491" y="5681588"/>
            <a:ext cx="19968515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3"/>
              </a:buBlip>
              <a:defRPr b="0" sz="3500"/>
            </a:pPr>
            <a:r>
              <a:t>Differential measurements used to extract combined (2𝓁 &amp; 𝓁 + jets ) limits on EFT coupling C</a:t>
            </a:r>
            <a:r>
              <a:rPr baseline="-5999"/>
              <a:t>tZ</a:t>
            </a:r>
            <a:r>
              <a:t>  </a:t>
            </a:r>
          </a:p>
        </p:txBody>
      </p:sp>
      <p:sp>
        <p:nvSpPr>
          <p:cNvPr id="323" name="Inclusive and differential  𝛾 cross section - 2𝓁"/>
          <p:cNvSpPr txBox="1"/>
          <p:nvPr/>
        </p:nvSpPr>
        <p:spPr>
          <a:xfrm>
            <a:off x="2244163" y="-50580"/>
            <a:ext cx="19217793" cy="1345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6000">
                <a:solidFill>
                  <a:srgbClr val="017B76"/>
                </a:solidFill>
              </a:defRPr>
            </a:pPr>
            <a:r>
              <a:t>Inclusive and differential </a:t>
            </a:r>
            <a14:m>
              <m:oMath>
                <m:r>
                  <a:rPr xmlns:a="http://schemas.openxmlformats.org/drawingml/2006/main" sz="685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6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6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𝛾 cross section - 2𝓁</a:t>
            </a:r>
          </a:p>
        </p:txBody>
      </p:sp>
      <p:sp>
        <p:nvSpPr>
          <p:cNvPr id="324" name="JHEP 05 (2022) 091"/>
          <p:cNvSpPr txBox="1"/>
          <p:nvPr/>
        </p:nvSpPr>
        <p:spPr>
          <a:xfrm>
            <a:off x="17421082" y="1532117"/>
            <a:ext cx="4133470" cy="634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 u="sng">
                <a:solidFill>
                  <a:schemeClr val="accent1">
                    <a:lumOff val="-13575"/>
                  </a:schemeClr>
                </a:solidFill>
                <a:hlinkClick r:id="rId4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4" invalidUrl="" action="" tgtFrame="" tooltip="" history="1" highlightClick="0" endSnd="0"/>
              </a:rPr>
              <a:t>JHEP 05 (2022) 091</a:t>
            </a:r>
          </a:p>
        </p:txBody>
      </p:sp>
      <p:pic>
        <p:nvPicPr>
          <p:cNvPr id="32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156923" cy="13361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KIT_Logo.png" descr="KIT_Logo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549194" y="0"/>
            <a:ext cx="2834806" cy="1417403"/>
          </a:xfrm>
          <a:prstGeom prst="rect">
            <a:avLst/>
          </a:prstGeom>
          <a:ln w="12700">
            <a:miter lim="400000"/>
          </a:ln>
        </p:spPr>
      </p:pic>
      <p:sp>
        <p:nvSpPr>
          <p:cNvPr id="327" name="Slide Number"/>
          <p:cNvSpPr txBox="1"/>
          <p:nvPr>
            <p:ph type="sldNum" sz="quarter" idx="4294967295"/>
          </p:nvPr>
        </p:nvSpPr>
        <p:spPr>
          <a:xfrm>
            <a:off x="23930762" y="13254941"/>
            <a:ext cx="453239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28" name="CMS-TOP-21-004_Figure_001-a.png" descr="CMS-TOP-21-004_Figure_001-a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7413124" y="2472793"/>
            <a:ext cx="6009639" cy="2890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CMS-TOP-21-004_Figure_002-e.png" descr="CMS-TOP-21-004_Figure_002-e.png"/>
          <p:cNvPicPr>
            <a:picLocks noChangeAspect="1"/>
          </p:cNvPicPr>
          <p:nvPr/>
        </p:nvPicPr>
        <p:blipFill>
          <a:blip r:embed="rId8">
            <a:extLst/>
          </a:blip>
          <a:srcRect l="0" t="0" r="2315" b="1917"/>
          <a:stretch>
            <a:fillRect/>
          </a:stretch>
        </p:blipFill>
        <p:spPr>
          <a:xfrm>
            <a:off x="62256" y="7088756"/>
            <a:ext cx="8489964" cy="637895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CMS-TOP-21-004_Figure_008-a.png" descr="CMS-TOP-21-004_Figure_008-a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8659085" y="6718655"/>
            <a:ext cx="7592047" cy="69653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Screen Shot 2022-01-20 at 10.33.36 AM.png" descr="Screen Shot 2022-01-20 at 10.33.36 AM.png"/>
          <p:cNvPicPr>
            <a:picLocks noChangeAspect="1"/>
          </p:cNvPicPr>
          <p:nvPr/>
        </p:nvPicPr>
        <p:blipFill>
          <a:blip r:embed="rId2">
            <a:extLst/>
          </a:blip>
          <a:srcRect l="0" t="6309" r="0" b="0"/>
          <a:stretch>
            <a:fillRect/>
          </a:stretch>
        </p:blipFill>
        <p:spPr>
          <a:xfrm>
            <a:off x="579803" y="1785456"/>
            <a:ext cx="16281353" cy="396928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" name="Screen Shot 2022-01-20 at 10.08.08 AM.png" descr="Screen Shot 2022-01-20 at 10.08.08 AM.png"/>
          <p:cNvPicPr>
            <a:picLocks noChangeAspect="1"/>
          </p:cNvPicPr>
          <p:nvPr/>
        </p:nvPicPr>
        <p:blipFill>
          <a:blip r:embed="rId3">
            <a:extLst/>
          </a:blip>
          <a:srcRect l="3155" t="0" r="0" b="0"/>
          <a:stretch>
            <a:fillRect/>
          </a:stretch>
        </p:blipFill>
        <p:spPr>
          <a:xfrm>
            <a:off x="18208631" y="1926980"/>
            <a:ext cx="5674328" cy="3969148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Production of 4 tops ( )"/>
          <p:cNvSpPr txBox="1"/>
          <p:nvPr/>
        </p:nvSpPr>
        <p:spPr>
          <a:xfrm>
            <a:off x="2922044" y="-79019"/>
            <a:ext cx="18539912" cy="1015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:r>
              <a:t>Production of 4 tops (</a:t>
            </a:r>
            <a14:m>
              <m:oMath>
                <m:r>
                  <a:rPr xmlns:a="http://schemas.openxmlformats.org/drawingml/2006/main" sz="585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  <m:r>
                  <a:rPr xmlns:a="http://schemas.openxmlformats.org/drawingml/2006/main" sz="585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)</a:t>
            </a:r>
          </a:p>
        </p:txBody>
      </p:sp>
      <p:sp>
        <p:nvSpPr>
          <p:cNvPr id="335" name="QCD"/>
          <p:cNvSpPr txBox="1"/>
          <p:nvPr/>
        </p:nvSpPr>
        <p:spPr>
          <a:xfrm>
            <a:off x="2501704" y="1218375"/>
            <a:ext cx="975361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QCD</a:t>
            </a:r>
          </a:p>
        </p:txBody>
      </p:sp>
      <p:sp>
        <p:nvSpPr>
          <p:cNvPr id="336" name="EWK"/>
          <p:cNvSpPr txBox="1"/>
          <p:nvPr/>
        </p:nvSpPr>
        <p:spPr>
          <a:xfrm>
            <a:off x="8222537" y="1218375"/>
            <a:ext cx="995935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EWK</a:t>
            </a:r>
          </a:p>
        </p:txBody>
      </p:sp>
      <p:sp>
        <p:nvSpPr>
          <p:cNvPr id="337" name="Four-fermion EFT coupling"/>
          <p:cNvSpPr txBox="1"/>
          <p:nvPr/>
        </p:nvSpPr>
        <p:spPr>
          <a:xfrm>
            <a:off x="12023768" y="1218375"/>
            <a:ext cx="4960240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Four-fermion EFT coupling</a:t>
            </a:r>
          </a:p>
        </p:txBody>
      </p:sp>
      <p:sp>
        <p:nvSpPr>
          <p:cNvPr id="338" name="SUSY"/>
          <p:cNvSpPr txBox="1"/>
          <p:nvPr/>
        </p:nvSpPr>
        <p:spPr>
          <a:xfrm>
            <a:off x="20473247" y="1218375"/>
            <a:ext cx="1145287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SUSY</a:t>
            </a:r>
          </a:p>
        </p:txBody>
      </p:sp>
      <p:sp>
        <p:nvSpPr>
          <p:cNvPr id="339" name="Prediction:"/>
          <p:cNvSpPr txBox="1"/>
          <p:nvPr/>
        </p:nvSpPr>
        <p:spPr>
          <a:xfrm>
            <a:off x="634959" y="6289303"/>
            <a:ext cx="2833159" cy="60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63020" indent="-463020">
              <a:buSzPct val="50000"/>
              <a:buBlip>
                <a:blip r:embed="rId4"/>
              </a:buBlip>
              <a:defRPr b="0" sz="3500"/>
            </a:lvl1pPr>
          </a:lstStyle>
          <a:p>
            <a:pPr/>
            <a:r>
              <a:t>Prediction: </a:t>
            </a:r>
          </a:p>
        </p:txBody>
      </p:sp>
      <p:sp>
        <p:nvSpPr>
          <p:cNvPr id="340" name="Equation"/>
          <p:cNvSpPr txBox="1"/>
          <p:nvPr/>
        </p:nvSpPr>
        <p:spPr>
          <a:xfrm>
            <a:off x="3510005" y="6337388"/>
            <a:ext cx="4313924" cy="51409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bar>
                        <m:barPr>
                          <m:ctrlPr>
                            <a:rPr xmlns:a="http://schemas.openxmlformats.org/drawingml/2006/main"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bar>
                      <m:r>
                        <m:rPr>
                          <m:sty m:val="p"/>
                        </m:rP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bar>
                        <m:barPr>
                          <m:ctrlPr>
                            <a:rPr xmlns:a="http://schemas.openxmlformats.org/drawingml/2006/main"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4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bar>
                    </m:sub>
                  </m:sSub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12</m:t>
                  </m:r>
                  <m:r>
                    <m:rPr>
                      <m:sty m:val="p"/>
                    </m:rP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fb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20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%</m:t>
                  </m:r>
                </m:oMath>
              </m:oMathPara>
            </a14:m>
            <a:endParaRPr sz="4200"/>
          </a:p>
        </p:txBody>
      </p:sp>
      <p:sp>
        <p:nvSpPr>
          <p:cNvPr id="341" name="Final state consists of 4 b-jets, other jets and leptons"/>
          <p:cNvSpPr txBox="1"/>
          <p:nvPr/>
        </p:nvSpPr>
        <p:spPr>
          <a:xfrm>
            <a:off x="707581" y="7112583"/>
            <a:ext cx="11091080" cy="60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63020" indent="-463020">
              <a:buSzPct val="50000"/>
              <a:buBlip>
                <a:blip r:embed="rId4"/>
              </a:buBlip>
              <a:defRPr b="0" sz="3500"/>
            </a:lvl1pPr>
          </a:lstStyle>
          <a:p>
            <a:pPr/>
            <a:r>
              <a:t>Final state consists of 4 b-jets, other jets and leptons</a:t>
            </a:r>
          </a:p>
        </p:txBody>
      </p:sp>
      <p:pic>
        <p:nvPicPr>
          <p:cNvPr id="342" name="Screen Shot 2022-01-20 at 10.46.29 AM.png" descr="Screen Shot 2022-01-20 at 10.46.29 A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666426" y="5813226"/>
            <a:ext cx="6221304" cy="396914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343" name="Table"/>
          <p:cNvGraphicFramePr/>
          <p:nvPr/>
        </p:nvGraphicFramePr>
        <p:xfrm>
          <a:off x="599830" y="8161215"/>
          <a:ext cx="13957729" cy="489271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{2708684C-4D16-4618-839F-0558EEFCDFE6}</a:tableStyleId>
              </a:tblPr>
              <a:tblGrid>
                <a:gridCol w="6886352"/>
                <a:gridCol w="7045976"/>
              </a:tblGrid>
              <a:tr h="12168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3500">
                          <a:sym typeface="Helvetica Neue"/>
                        </a:rPr>
                        <a:t>1𝓁 or 2𝓁 (OS)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3500">
                          <a:sym typeface="Helvetica Neue"/>
                        </a:rPr>
                        <a:t>SSML: 2𝓁(SS) or ≥ 3𝓁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2168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500">
                          <a:sym typeface="Helvetica Neue"/>
                        </a:rPr>
                        <a:t>Combined BR ~ 57%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500">
                          <a:sym typeface="Helvetica Neue"/>
                        </a:rPr>
                        <a:t>Combined BR ~13%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2168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500">
                          <a:sym typeface="Helvetica Neue"/>
                        </a:rPr>
                        <a:t>Dominant tt¯ + HF bkg. 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500">
                          <a:sym typeface="Helvetica Neue"/>
                        </a:rPr>
                        <a:t>Dominant tt¯V bkg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21682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500">
                          <a:sym typeface="Helvetica Neue"/>
                        </a:rPr>
                        <a:t>Negligible fake or non-prompt 𝓁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500">
                          <a:sym typeface="Helvetica Neue"/>
                        </a:rPr>
                        <a:t>Fake or non-prompt 𝓁 significant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344" name="Extensive use of MVA techniques to extract signal in both types of final states"/>
          <p:cNvSpPr txBox="1"/>
          <p:nvPr/>
        </p:nvSpPr>
        <p:spPr>
          <a:xfrm>
            <a:off x="15020576" y="9927994"/>
            <a:ext cx="8753342" cy="1130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63020" indent="-463020" algn="l">
              <a:buSzPct val="50000"/>
              <a:buBlip>
                <a:blip r:embed="rId4"/>
              </a:buBlip>
              <a:defRPr b="0" sz="3500"/>
            </a:lvl1pPr>
          </a:lstStyle>
          <a:p>
            <a:pPr/>
            <a:r>
              <a:t>Extensive use of MVA techniques to extract signal in both types of final states</a:t>
            </a:r>
          </a:p>
        </p:txBody>
      </p:sp>
      <p:pic>
        <p:nvPicPr>
          <p:cNvPr id="34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0"/>
            <a:ext cx="1987327" cy="1231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KIT_Logo.png" descr="KIT_Logo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1921824" y="0"/>
            <a:ext cx="2462176" cy="1231088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JHEP 02 (2018) 031"/>
          <p:cNvSpPr txBox="1"/>
          <p:nvPr/>
        </p:nvSpPr>
        <p:spPr>
          <a:xfrm>
            <a:off x="8022282" y="6258173"/>
            <a:ext cx="4174364" cy="60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sz="3500">
                <a:solidFill>
                  <a:schemeClr val="accent1">
                    <a:lumOff val="-13575"/>
                  </a:schemeClr>
                </a:solidFill>
              </a:defRPr>
            </a:pPr>
            <a:r>
              <a:rPr u="sng">
                <a:hlinkClick r:id="rId8" invalidUrl="" action="" tgtFrame="" tooltip="" history="1" highlightClick="0" endSnd="0"/>
              </a:rPr>
              <a:t>JHEP 02 (2018) 031</a:t>
            </a:r>
            <a:r>
              <a:t> </a:t>
            </a:r>
          </a:p>
        </p:txBody>
      </p:sp>
      <p:sp>
        <p:nvSpPr>
          <p:cNvPr id="348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9" name="SSML: limits on top-Yukawa coupling…"/>
          <p:cNvSpPr txBox="1"/>
          <p:nvPr/>
        </p:nvSpPr>
        <p:spPr>
          <a:xfrm>
            <a:off x="15084593" y="11223219"/>
            <a:ext cx="8907551" cy="233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4"/>
              </a:buBlip>
              <a:defRPr b="0" sz="3500"/>
            </a:pPr>
            <a:r>
              <a:t>SSML: limits on top-Yukawa coupling</a:t>
            </a:r>
          </a:p>
          <a:p>
            <a:pPr algn="l">
              <a:defRPr b="0" sz="3500"/>
            </a:pPr>
          </a:p>
          <a:p>
            <a:pPr marL="463020" indent="-463020" algn="l">
              <a:buSzPct val="50000"/>
              <a:buBlip>
                <a:blip r:embed="rId4"/>
              </a:buBlip>
              <a:defRPr b="0" sz="3500"/>
            </a:pPr>
            <a:r>
              <a:t>1𝓁/2𝓁OS : EFT interpretation with limits on Wilson coefficients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CMS-PAS-TOP-21-005_Figure_002.png" descr="CMS-PAS-TOP-21-005_Figure_002.png"/>
          <p:cNvPicPr>
            <a:picLocks noChangeAspect="1"/>
          </p:cNvPicPr>
          <p:nvPr/>
        </p:nvPicPr>
        <p:blipFill>
          <a:blip r:embed="rId2">
            <a:extLst/>
          </a:blip>
          <a:srcRect l="0" t="0" r="52098" b="2629"/>
          <a:stretch>
            <a:fillRect/>
          </a:stretch>
        </p:blipFill>
        <p:spPr>
          <a:xfrm>
            <a:off x="16345484" y="6132211"/>
            <a:ext cx="8049675" cy="7619849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CMS-TOP-18-003_Figure_005.pdf" descr="CMS-TOP-18-003_Figure_005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28146" y="1263917"/>
            <a:ext cx="7897577" cy="7897576"/>
          </a:xfrm>
          <a:prstGeom prst="rect">
            <a:avLst/>
          </a:prstGeom>
          <a:ln w="12700">
            <a:miter lim="400000"/>
          </a:ln>
        </p:spPr>
      </p:pic>
      <p:sp>
        <p:nvSpPr>
          <p:cNvPr id="353" name="Production of 4 tops ( )"/>
          <p:cNvSpPr txBox="1"/>
          <p:nvPr/>
        </p:nvSpPr>
        <p:spPr>
          <a:xfrm>
            <a:off x="2922044" y="-79019"/>
            <a:ext cx="18539912" cy="1015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:r>
              <a:t>Production of 4 tops (</a:t>
            </a:r>
            <a14:m>
              <m:oMath>
                <m:r>
                  <a:rPr xmlns:a="http://schemas.openxmlformats.org/drawingml/2006/main" sz="585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  <m:r>
                  <a:rPr xmlns:a="http://schemas.openxmlformats.org/drawingml/2006/main" sz="585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)</a:t>
            </a:r>
          </a:p>
        </p:txBody>
      </p:sp>
      <p:pic>
        <p:nvPicPr>
          <p:cNvPr id="354" name="KIT_Logo.png" descr="KIT_Logo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921824" y="0"/>
            <a:ext cx="2462176" cy="1231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1987327" cy="1231088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EPJC 80 (2020) 75"/>
          <p:cNvSpPr txBox="1"/>
          <p:nvPr/>
        </p:nvSpPr>
        <p:spPr>
          <a:xfrm>
            <a:off x="1579192" y="3324454"/>
            <a:ext cx="3347467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6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6" invalidUrl="" action="" tgtFrame="" tooltip="" history="1" highlightClick="0" endSnd="0"/>
              </a:rPr>
              <a:t>EPJC 80 (2020) 75</a:t>
            </a:r>
          </a:p>
        </p:txBody>
      </p:sp>
      <p:sp>
        <p:nvSpPr>
          <p:cNvPr id="357" name="First time the all-hadronic channel is used in 4 top searches!…"/>
          <p:cNvSpPr txBox="1"/>
          <p:nvPr/>
        </p:nvSpPr>
        <p:spPr>
          <a:xfrm>
            <a:off x="835733" y="9567529"/>
            <a:ext cx="14966717" cy="224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9791" indent="-449791" algn="l" defTabSz="457200">
              <a:buSzPct val="50000"/>
              <a:buBlip>
                <a:blip r:embed="rId7"/>
              </a:buBlip>
              <a:defRPr b="0" sz="34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First time the all-hadronic channel is used in 4 top searches! </a:t>
            </a:r>
          </a:p>
          <a:p>
            <a:pPr marL="449791" indent="-449791" algn="l" defTabSz="457200">
              <a:buSzPct val="50000"/>
              <a:buBlip>
                <a:blip r:embed="rId7"/>
              </a:buBlip>
              <a:defRPr b="0" sz="3400">
                <a:latin typeface="Helvetica"/>
                <a:ea typeface="Helvetica"/>
                <a:cs typeface="Helvetica"/>
                <a:sym typeface="Helvetica"/>
              </a:defRPr>
            </a:pPr>
            <a:r>
              <a:t>Fit to BDT score for signal / multijet separation </a:t>
            </a:r>
          </a:p>
          <a:p>
            <a:pPr marL="449791" indent="-449791" algn="l" defTabSz="457200">
              <a:buSzPct val="50000"/>
              <a:buBlip>
                <a:blip r:embed="rId7"/>
              </a:buBlip>
              <a:defRPr b="0" sz="3400">
                <a:latin typeface="Helvetica"/>
                <a:ea typeface="Helvetica"/>
                <a:cs typeface="Helvetica"/>
                <a:sym typeface="Helvetica"/>
              </a:defRPr>
            </a:pPr>
            <a:r>
              <a:t>Event categories of based on resolved / boosted top candidates and H</a:t>
            </a:r>
            <a:r>
              <a:rPr baseline="-20705"/>
              <a:t>T</a:t>
            </a:r>
            <a:r>
              <a:t> </a:t>
            </a:r>
          </a:p>
          <a:p>
            <a:pPr marL="449791" indent="-449791" algn="l" defTabSz="457200">
              <a:buSzPct val="50000"/>
              <a:buBlip>
                <a:blip r:embed="rId7"/>
              </a:buBlip>
              <a:defRPr b="0" sz="3400">
                <a:latin typeface="Helvetica"/>
                <a:ea typeface="Helvetica"/>
                <a:cs typeface="Helvetica"/>
                <a:sym typeface="Helvetica"/>
              </a:defRPr>
            </a:pPr>
            <a:r>
              <a:t>Data-driven estimation of multijet / tt+jets backgrounds</a:t>
            </a:r>
          </a:p>
        </p:txBody>
      </p:sp>
      <p:sp>
        <p:nvSpPr>
          <p:cNvPr id="358" name="CMS-PAS-TOP-21-005"/>
          <p:cNvSpPr txBox="1"/>
          <p:nvPr/>
        </p:nvSpPr>
        <p:spPr>
          <a:xfrm>
            <a:off x="19759693" y="7943538"/>
            <a:ext cx="4186429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8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8" invalidUrl="" action="" tgtFrame="" tooltip="" history="1" highlightClick="0" endSnd="0"/>
              </a:rPr>
              <a:t>CMS-PAS-TOP-21-005</a:t>
            </a:r>
          </a:p>
        </p:txBody>
      </p:sp>
      <p:grpSp>
        <p:nvGrpSpPr>
          <p:cNvPr id="361" name="CMS-TOP-17-019_Table_006.png"/>
          <p:cNvGrpSpPr/>
          <p:nvPr/>
        </p:nvGrpSpPr>
        <p:grpSpPr>
          <a:xfrm>
            <a:off x="11788371" y="1868373"/>
            <a:ext cx="10834339" cy="3902924"/>
            <a:chOff x="0" y="0"/>
            <a:chExt cx="10834337" cy="3902923"/>
          </a:xfrm>
        </p:grpSpPr>
        <p:pic>
          <p:nvPicPr>
            <p:cNvPr id="360" name="CMS-TOP-17-019_Table_006.png" descr="CMS-TOP-17-019_Table_006.png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215900" y="139700"/>
              <a:ext cx="10402538" cy="334412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59" name="CMS-TOP-17-019_Table_006.png" descr="CMS-TOP-17-019_Table_006.png"/>
            <p:cNvPicPr>
              <a:picLocks noChangeAspect="0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10834338" cy="3902924"/>
            </a:xfrm>
            <a:prstGeom prst="rect">
              <a:avLst/>
            </a:prstGeom>
            <a:effectLst/>
          </p:spPr>
        </p:pic>
      </p:grpSp>
      <p:sp>
        <p:nvSpPr>
          <p:cNvPr id="362" name="JHEP 11 (2019) 082"/>
          <p:cNvSpPr txBox="1"/>
          <p:nvPr/>
        </p:nvSpPr>
        <p:spPr>
          <a:xfrm>
            <a:off x="14204235" y="1219200"/>
            <a:ext cx="356041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11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11" invalidUrl="" action="" tgtFrame="" tooltip="" history="1" highlightClick="0" endSnd="0"/>
              </a:rPr>
              <a:t>JHEP 11 (2019) 082</a:t>
            </a:r>
          </a:p>
        </p:txBody>
      </p:sp>
      <p:sp>
        <p:nvSpPr>
          <p:cNvPr id="363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CMS-PAS-TOP-21-005_Figure_003.png" descr="CMS-PAS-TOP-21-005_Figure_00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8352" y="2902885"/>
            <a:ext cx="11717002" cy="90358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6" name="fourtop_summary_nov22.pdf" descr="fourtop_summary_nov22.pdf"/>
          <p:cNvPicPr>
            <a:picLocks noChangeAspect="1"/>
          </p:cNvPicPr>
          <p:nvPr/>
        </p:nvPicPr>
        <p:blipFill>
          <a:blip r:embed="rId3">
            <a:extLst/>
          </a:blip>
          <a:srcRect l="2690" t="3128" r="2690" b="0"/>
          <a:stretch>
            <a:fillRect/>
          </a:stretch>
        </p:blipFill>
        <p:spPr>
          <a:xfrm>
            <a:off x="12819731" y="3019304"/>
            <a:ext cx="11160666" cy="9330606"/>
          </a:xfrm>
          <a:prstGeom prst="rect">
            <a:avLst/>
          </a:prstGeom>
          <a:ln w="12700">
            <a:miter lim="400000"/>
          </a:ln>
        </p:spPr>
      </p:pic>
      <p:sp>
        <p:nvSpPr>
          <p:cNvPr id="367" name="LHCTOPWGSummaryPlots"/>
          <p:cNvSpPr txBox="1"/>
          <p:nvPr/>
        </p:nvSpPr>
        <p:spPr>
          <a:xfrm>
            <a:off x="16203709" y="12584559"/>
            <a:ext cx="4989196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4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4" invalidUrl="" action="" tgtFrame="" tooltip="" history="1" highlightClick="0" endSnd="0"/>
              </a:rPr>
              <a:t>LHCTOPWGSummaryPlots</a:t>
            </a:r>
          </a:p>
        </p:txBody>
      </p:sp>
      <p:sp>
        <p:nvSpPr>
          <p:cNvPr id="368" name="CMS-PAS-TOP-21-005"/>
          <p:cNvSpPr txBox="1"/>
          <p:nvPr/>
        </p:nvSpPr>
        <p:spPr>
          <a:xfrm>
            <a:off x="5243249" y="12584559"/>
            <a:ext cx="4186429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5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5" invalidUrl="" action="" tgtFrame="" tooltip="" history="1" highlightClick="0" endSnd="0"/>
              </a:rPr>
              <a:t>CMS-PAS-TOP-21-005</a:t>
            </a:r>
          </a:p>
        </p:txBody>
      </p:sp>
      <p:sp>
        <p:nvSpPr>
          <p:cNvPr id="369" name="Production of 4 tops ( )"/>
          <p:cNvSpPr txBox="1"/>
          <p:nvPr/>
        </p:nvSpPr>
        <p:spPr>
          <a:xfrm>
            <a:off x="2922044" y="-79019"/>
            <a:ext cx="18539912" cy="1015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:r>
              <a:t>Production of 4 tops (</a:t>
            </a:r>
            <a14:m>
              <m:oMath>
                <m:r>
                  <a:rPr xmlns:a="http://schemas.openxmlformats.org/drawingml/2006/main" sz="585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  <m:r>
                  <a:rPr xmlns:a="http://schemas.openxmlformats.org/drawingml/2006/main" sz="585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8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)</a:t>
            </a:r>
          </a:p>
        </p:txBody>
      </p:sp>
      <p:pic>
        <p:nvPicPr>
          <p:cNvPr id="37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0"/>
            <a:ext cx="1987327" cy="1231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71" name="KIT_Logo.png" descr="KIT_Logo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1921824" y="0"/>
            <a:ext cx="2462176" cy="1231088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fig_04.png" descr="fig_0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09854" y="6879487"/>
            <a:ext cx="10649097" cy="6836513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Lepton flavor universality using   events"/>
          <p:cNvSpPr txBox="1"/>
          <p:nvPr/>
        </p:nvSpPr>
        <p:spPr>
          <a:xfrm>
            <a:off x="2274791" y="-113167"/>
            <a:ext cx="19834418" cy="1381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7000">
                <a:solidFill>
                  <a:srgbClr val="017B76"/>
                </a:solidFill>
              </a:defRPr>
            </a:pPr>
            <a:r>
              <a:rPr i="1"/>
              <a:t>Lepton flavor universality</a:t>
            </a:r>
            <a:r>
              <a:t> using </a:t>
            </a:r>
            <a14:m>
              <m:oMath>
                <m:r>
                  <a:rPr xmlns:a="http://schemas.openxmlformats.org/drawingml/2006/main" sz="795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79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79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 events</a:t>
            </a:r>
          </a:p>
        </p:txBody>
      </p:sp>
      <p:sp>
        <p:nvSpPr>
          <p:cNvPr id="376" name="Equation"/>
          <p:cNvSpPr txBox="1"/>
          <p:nvPr/>
        </p:nvSpPr>
        <p:spPr>
          <a:xfrm>
            <a:off x="741069" y="1862632"/>
            <a:ext cx="7075708" cy="47046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τ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/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W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τ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ν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/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W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ν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4200"/>
          </a:p>
        </p:txBody>
      </p:sp>
      <p:sp>
        <p:nvSpPr>
          <p:cNvPr id="377" name="Previous LEP result 2.7𝜎 away from SM prediction"/>
          <p:cNvSpPr txBox="1"/>
          <p:nvPr/>
        </p:nvSpPr>
        <p:spPr>
          <a:xfrm>
            <a:off x="128349" y="2653741"/>
            <a:ext cx="10630134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63020" indent="-463020">
              <a:buSzPct val="50000"/>
              <a:buBlip>
                <a:blip r:embed="rId3"/>
              </a:buBlip>
              <a:defRPr b="0" sz="3500"/>
            </a:pPr>
            <a:r>
              <a:t>Previous LEP result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2.7𝜎 away from SM prediction</a:t>
            </a:r>
            <a:r>
              <a:t> </a:t>
            </a:r>
          </a:p>
        </p:txBody>
      </p:sp>
      <p:sp>
        <p:nvSpPr>
          <p:cNvPr id="378" name="Equation"/>
          <p:cNvSpPr txBox="1"/>
          <p:nvPr/>
        </p:nvSpPr>
        <p:spPr>
          <a:xfrm>
            <a:off x="409964" y="9027583"/>
            <a:ext cx="12718272" cy="46602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τ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/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0.992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0.007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stat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0.011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syst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0.992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1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0.013</m:t>
                  </m:r>
                </m:oMath>
              </m:oMathPara>
            </a14:m>
            <a:endParaRPr sz="4100"/>
          </a:p>
        </p:txBody>
      </p:sp>
      <p:sp>
        <p:nvSpPr>
          <p:cNvPr id="379" name="Most Precise result :"/>
          <p:cNvSpPr txBox="1"/>
          <p:nvPr/>
        </p:nvSpPr>
        <p:spPr>
          <a:xfrm>
            <a:off x="229211" y="7970165"/>
            <a:ext cx="4628050" cy="60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63020" indent="-463020">
              <a:buSzPct val="50000"/>
              <a:buBlip>
                <a:blip r:embed="rId3"/>
              </a:buBlip>
              <a:defRPr b="0" sz="3500"/>
            </a:lvl1pPr>
          </a:lstStyle>
          <a:p>
            <a:pPr/>
            <a:r>
              <a:t>Most Precise result :</a:t>
            </a:r>
          </a:p>
        </p:txBody>
      </p:sp>
      <p:sp>
        <p:nvSpPr>
          <p:cNvPr id="380" name="Measurement in tt¯ dilepton events using Tag&amp;Probe…"/>
          <p:cNvSpPr txBox="1"/>
          <p:nvPr/>
        </p:nvSpPr>
        <p:spPr>
          <a:xfrm>
            <a:off x="111956" y="3508074"/>
            <a:ext cx="10911058" cy="11305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63020" indent="-463020">
              <a:buSzPct val="50000"/>
              <a:buBlip>
                <a:blip r:embed="rId3"/>
              </a:buBlip>
              <a:defRPr b="0" sz="3500"/>
            </a:pPr>
            <a:r>
              <a:t>Measurement in </a:t>
            </a:r>
            <a:r>
              <a:rPr i="1"/>
              <a:t>tt¯</a:t>
            </a:r>
            <a:r>
              <a:t> dilepton events using Tag&amp;Probe</a:t>
            </a:r>
          </a:p>
          <a:p>
            <a:pPr algn="l">
              <a:defRPr b="0" sz="3500"/>
            </a:pPr>
            <a:r>
              <a:t>    ➛ tight </a:t>
            </a:r>
            <a:r>
              <a:rPr i="1"/>
              <a:t>e</a:t>
            </a:r>
            <a:r>
              <a:t>/</a:t>
            </a:r>
            <a:r>
              <a:rPr i="1"/>
              <a:t>μ , check second μ</a:t>
            </a:r>
          </a:p>
        </p:txBody>
      </p:sp>
      <p:sp>
        <p:nvSpPr>
          <p:cNvPr id="381" name="Impact parameter ( d0 ) discriminant…"/>
          <p:cNvSpPr txBox="1"/>
          <p:nvPr/>
        </p:nvSpPr>
        <p:spPr>
          <a:xfrm>
            <a:off x="135356" y="4772160"/>
            <a:ext cx="7683395" cy="2032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63020" indent="-463020">
              <a:buSzPct val="50000"/>
              <a:buBlip>
                <a:blip r:embed="rId3"/>
              </a:buBlip>
              <a:defRPr b="0" sz="3500"/>
            </a:pPr>
            <a:r>
              <a:rPr u="sng"/>
              <a:t>Impact parameter</a:t>
            </a:r>
            <a:r>
              <a:t> ( d</a:t>
            </a:r>
            <a:r>
              <a:rPr baseline="-34571"/>
              <a:t>0</a:t>
            </a:r>
            <a:r>
              <a:t> ) discriminant</a:t>
            </a:r>
          </a:p>
          <a:p>
            <a:pPr algn="l">
              <a:defRPr b="0" sz="3500"/>
            </a:pPr>
            <a:r>
              <a:t>    low d</a:t>
            </a:r>
            <a:r>
              <a:rPr baseline="-34571"/>
              <a:t>0</a:t>
            </a:r>
            <a:r>
              <a:t>  : Likely </a:t>
            </a:r>
            <a:r>
              <a:rPr i="1"/>
              <a:t>W</a:t>
            </a:r>
            <a:r>
              <a:t> ➛ </a:t>
            </a:r>
            <a:r>
              <a:rPr i="1"/>
              <a:t>μ</a:t>
            </a:r>
            <a:endParaRPr i="1"/>
          </a:p>
          <a:p>
            <a:pPr algn="l">
              <a:defRPr b="0" sz="3500"/>
            </a:pPr>
            <a:r>
              <a:rPr i="1"/>
              <a:t>    </a:t>
            </a:r>
            <a:r>
              <a:t>high</a:t>
            </a:r>
            <a:r>
              <a:rPr i="1"/>
              <a:t> </a:t>
            </a:r>
            <a:r>
              <a:t>d</a:t>
            </a:r>
            <a:r>
              <a:rPr baseline="-34571"/>
              <a:t>0</a:t>
            </a:r>
            <a:r>
              <a:t> : Likely W ➛ </a:t>
            </a:r>
            <a:r>
              <a:rPr i="1"/>
              <a:t>τ</a:t>
            </a:r>
            <a:r>
              <a:t> ➛ </a:t>
            </a:r>
            <a:r>
              <a:rPr i="1"/>
              <a:t>μ</a:t>
            </a:r>
          </a:p>
        </p:txBody>
      </p:sp>
      <p:sp>
        <p:nvSpPr>
          <p:cNvPr id="382" name="d0 calibrated using Z ➛ μ μ"/>
          <p:cNvSpPr txBox="1"/>
          <p:nvPr/>
        </p:nvSpPr>
        <p:spPr>
          <a:xfrm>
            <a:off x="219823" y="7065279"/>
            <a:ext cx="6082292" cy="736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63020" indent="-463020">
              <a:buSzPct val="50000"/>
              <a:buBlip>
                <a:blip r:embed="rId3"/>
              </a:buBlip>
              <a:defRPr b="0" sz="3500"/>
            </a:pPr>
            <a:r>
              <a:t>d</a:t>
            </a:r>
            <a:r>
              <a:rPr baseline="-34571"/>
              <a:t>0</a:t>
            </a:r>
            <a:r>
              <a:t> calibrated using </a:t>
            </a:r>
            <a:r>
              <a:rPr i="1"/>
              <a:t>Z</a:t>
            </a:r>
            <a:r>
              <a:t> ➛ </a:t>
            </a:r>
            <a:r>
              <a:rPr i="1"/>
              <a:t>μ</a:t>
            </a:r>
            <a:r>
              <a:t> </a:t>
            </a:r>
            <a:r>
              <a:rPr i="1"/>
              <a:t>μ</a:t>
            </a:r>
            <a:r>
              <a:t> </a:t>
            </a:r>
          </a:p>
        </p:txBody>
      </p:sp>
      <p:sp>
        <p:nvSpPr>
          <p:cNvPr id="383" name="Rectangle"/>
          <p:cNvSpPr/>
          <p:nvPr/>
        </p:nvSpPr>
        <p:spPr>
          <a:xfrm>
            <a:off x="273538" y="8771142"/>
            <a:ext cx="12991124" cy="857882"/>
          </a:xfrm>
          <a:prstGeom prst="rect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384" name="fig_03e.png" descr="fig_03e.png"/>
          <p:cNvPicPr>
            <a:picLocks noChangeAspect="1"/>
          </p:cNvPicPr>
          <p:nvPr/>
        </p:nvPicPr>
        <p:blipFill>
          <a:blip r:embed="rId4">
            <a:extLst/>
          </a:blip>
          <a:srcRect l="0" t="3039" r="3161" b="0"/>
          <a:stretch>
            <a:fillRect/>
          </a:stretch>
        </p:blipFill>
        <p:spPr>
          <a:xfrm>
            <a:off x="11261192" y="1205989"/>
            <a:ext cx="6386358" cy="5604273"/>
          </a:xfrm>
          <a:prstGeom prst="rect">
            <a:avLst/>
          </a:prstGeom>
          <a:ln w="12700">
            <a:miter lim="400000"/>
          </a:ln>
        </p:spPr>
      </p:pic>
      <p:pic>
        <p:nvPicPr>
          <p:cNvPr id="385" name="fig_03f.png" descr="fig_03f.png"/>
          <p:cNvPicPr>
            <a:picLocks noChangeAspect="1"/>
          </p:cNvPicPr>
          <p:nvPr/>
        </p:nvPicPr>
        <p:blipFill>
          <a:blip r:embed="rId5">
            <a:extLst/>
          </a:blip>
          <a:srcRect l="0" t="3488" r="2206" b="0"/>
          <a:stretch>
            <a:fillRect/>
          </a:stretch>
        </p:blipFill>
        <p:spPr>
          <a:xfrm>
            <a:off x="17885885" y="1205989"/>
            <a:ext cx="6386697" cy="5524068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Dominant syst. sources…"/>
          <p:cNvSpPr txBox="1"/>
          <p:nvPr/>
        </p:nvSpPr>
        <p:spPr>
          <a:xfrm>
            <a:off x="193582" y="9974451"/>
            <a:ext cx="7142276" cy="1778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3"/>
              </a:buBlip>
              <a:defRPr b="0" sz="3500"/>
            </a:pPr>
            <a:r>
              <a:t>Dominant syst. sources</a:t>
            </a:r>
          </a:p>
          <a:p>
            <a:pPr algn="l">
              <a:defRPr b="0" sz="3500"/>
            </a:pPr>
            <a:r>
              <a:t>    ➛ d</a:t>
            </a:r>
            <a:r>
              <a:rPr baseline="-34571"/>
              <a:t>0</a:t>
            </a:r>
            <a:r>
              <a:t> template modelling </a:t>
            </a:r>
          </a:p>
          <a:p>
            <a:pPr algn="l">
              <a:defRPr b="0" sz="3500"/>
            </a:pPr>
            <a:r>
              <a:t>    ➛ </a:t>
            </a:r>
            <a:r>
              <a:rPr i="1"/>
              <a:t>μ </a:t>
            </a:r>
            <a:r>
              <a:t>isolation and reconstruction </a:t>
            </a:r>
          </a:p>
        </p:txBody>
      </p:sp>
      <p:sp>
        <p:nvSpPr>
          <p:cNvPr id="387" name="Unc. dominated by syst."/>
          <p:cNvSpPr txBox="1"/>
          <p:nvPr/>
        </p:nvSpPr>
        <p:spPr>
          <a:xfrm>
            <a:off x="4964207" y="7970165"/>
            <a:ext cx="4956240" cy="60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Unc. dominated by syst.</a:t>
            </a:r>
          </a:p>
        </p:txBody>
      </p:sp>
      <p:sp>
        <p:nvSpPr>
          <p:cNvPr id="388" name="NP 17, 813–818 (2021)"/>
          <p:cNvSpPr txBox="1"/>
          <p:nvPr/>
        </p:nvSpPr>
        <p:spPr>
          <a:xfrm>
            <a:off x="7444482" y="12085434"/>
            <a:ext cx="4685539" cy="634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 u="sng">
                <a:solidFill>
                  <a:schemeClr val="accent1">
                    <a:lumOff val="-13575"/>
                  </a:schemeClr>
                </a:solidFill>
                <a:hlinkClick r:id="rId6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6" invalidUrl="" action="" tgtFrame="" tooltip="" history="1" highlightClick="0" endSnd="0"/>
              </a:rPr>
              <a:t>NP 17, 813–818 (2021)</a:t>
            </a:r>
          </a:p>
        </p:txBody>
      </p:sp>
      <p:sp>
        <p:nvSpPr>
          <p:cNvPr id="389" name="Line"/>
          <p:cNvSpPr/>
          <p:nvPr/>
        </p:nvSpPr>
        <p:spPr>
          <a:xfrm flipV="1">
            <a:off x="7865031" y="4258950"/>
            <a:ext cx="3853886" cy="838048"/>
          </a:xfrm>
          <a:prstGeom prst="line">
            <a:avLst/>
          </a:prstGeom>
          <a:ln w="889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390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2052425" cy="1271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391" name="KIT_Logo.png" descr="KIT_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841172" y="0"/>
            <a:ext cx="2542828" cy="1271414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singletop_allchannels_nov22.pdf" descr="singletop_allchannels_nov2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382" y="5912555"/>
            <a:ext cx="10842267" cy="6864857"/>
          </a:xfrm>
          <a:prstGeom prst="rect">
            <a:avLst/>
          </a:prstGeom>
          <a:ln w="12700">
            <a:miter lim="400000"/>
          </a:ln>
        </p:spPr>
      </p:pic>
      <p:pic>
        <p:nvPicPr>
          <p:cNvPr id="395" name="feynman_tqb_bb_bold_midblue.png" descr="feynman_tqb_bb_bold_midblue.png"/>
          <p:cNvPicPr>
            <a:picLocks noChangeAspect="1"/>
          </p:cNvPicPr>
          <p:nvPr/>
        </p:nvPicPr>
        <p:blipFill>
          <a:blip r:embed="rId3">
            <a:extLst/>
          </a:blip>
          <a:srcRect l="7667" t="5215" r="5060" b="5215"/>
          <a:stretch>
            <a:fillRect/>
          </a:stretch>
        </p:blipFill>
        <p:spPr>
          <a:xfrm>
            <a:off x="177773" y="2404158"/>
            <a:ext cx="3740445" cy="29636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6" name="feynman_tb_bold_ltblue_whitebkgd.png" descr="feynman_tb_bold_ltblue_whitebkgd.png"/>
          <p:cNvPicPr>
            <a:picLocks noChangeAspect="1"/>
          </p:cNvPicPr>
          <p:nvPr/>
        </p:nvPicPr>
        <p:blipFill>
          <a:blip r:embed="rId4">
            <a:extLst/>
          </a:blip>
          <a:srcRect l="0" t="12942" r="0" b="15889"/>
          <a:stretch>
            <a:fillRect/>
          </a:stretch>
        </p:blipFill>
        <p:spPr>
          <a:xfrm>
            <a:off x="18609678" y="2695541"/>
            <a:ext cx="4918516" cy="27058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97" name="feynman_tW_bold_midblue_hori.png" descr="feynman_tW_bold_midblue_hori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921181" y="2471947"/>
            <a:ext cx="8046704" cy="3081889"/>
          </a:xfrm>
          <a:prstGeom prst="rect">
            <a:avLst/>
          </a:prstGeom>
          <a:ln w="12700">
            <a:miter lim="400000"/>
          </a:ln>
        </p:spPr>
      </p:pic>
      <p:sp>
        <p:nvSpPr>
          <p:cNvPr id="398" name="Electroweak production"/>
          <p:cNvSpPr txBox="1"/>
          <p:nvPr/>
        </p:nvSpPr>
        <p:spPr>
          <a:xfrm>
            <a:off x="2922044" y="-9017"/>
            <a:ext cx="18539912" cy="1155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sz="7000">
                <a:solidFill>
                  <a:srgbClr val="017B76"/>
                </a:solidFill>
              </a:defRPr>
            </a:lvl1pPr>
          </a:lstStyle>
          <a:p>
            <a:pPr/>
            <a:r>
              <a:t>Electroweak production </a:t>
            </a:r>
          </a:p>
        </p:txBody>
      </p:sp>
      <p:sp>
        <p:nvSpPr>
          <p:cNvPr id="399" name="t-channel (∼ 73% at LHC)"/>
          <p:cNvSpPr txBox="1"/>
          <p:nvPr/>
        </p:nvSpPr>
        <p:spPr>
          <a:xfrm>
            <a:off x="1366541" y="1343600"/>
            <a:ext cx="4410783" cy="566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t</a:t>
            </a:r>
            <a:r>
              <a:t>-channel (∼ 73% at LHC)</a:t>
            </a:r>
          </a:p>
        </p:txBody>
      </p:sp>
      <p:sp>
        <p:nvSpPr>
          <p:cNvPr id="400" name="tW (∼ 24% at LHC)"/>
          <p:cNvSpPr txBox="1"/>
          <p:nvPr/>
        </p:nvSpPr>
        <p:spPr>
          <a:xfrm>
            <a:off x="11290084" y="1343600"/>
            <a:ext cx="3308897" cy="566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tW (∼ 24% at LHC)</a:t>
            </a:r>
          </a:p>
        </p:txBody>
      </p:sp>
      <p:sp>
        <p:nvSpPr>
          <p:cNvPr id="401" name="s-channel (∼ 3% at LHC)"/>
          <p:cNvSpPr txBox="1"/>
          <p:nvPr/>
        </p:nvSpPr>
        <p:spPr>
          <a:xfrm>
            <a:off x="18927146" y="1343600"/>
            <a:ext cx="4283535" cy="566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s</a:t>
            </a:r>
            <a:r>
              <a:t>-channel (∼ 3% at LHC)</a:t>
            </a:r>
          </a:p>
        </p:txBody>
      </p:sp>
      <p:sp>
        <p:nvSpPr>
          <p:cNvPr id="402" name="Golden Channel, sensitive to FCNC"/>
          <p:cNvSpPr txBox="1"/>
          <p:nvPr/>
        </p:nvSpPr>
        <p:spPr>
          <a:xfrm>
            <a:off x="650882" y="1899895"/>
            <a:ext cx="5842102" cy="510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D6A800"/>
                </a:solidFill>
              </a:defRPr>
            </a:lvl1pPr>
          </a:lstStyle>
          <a:p>
            <a:pPr/>
            <a:r>
              <a:t>Golden Channel, sensitive to FCNC</a:t>
            </a:r>
          </a:p>
        </p:txBody>
      </p:sp>
      <p:sp>
        <p:nvSpPr>
          <p:cNvPr id="403" name="Observed at LHC, sensitive to BSM couplings"/>
          <p:cNvSpPr txBox="1"/>
          <p:nvPr/>
        </p:nvSpPr>
        <p:spPr>
          <a:xfrm>
            <a:off x="9181834" y="1951800"/>
            <a:ext cx="7525399" cy="510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D6A800"/>
                </a:solidFill>
              </a:defRPr>
            </a:lvl1pPr>
          </a:lstStyle>
          <a:p>
            <a:pPr/>
            <a:r>
              <a:t>Observed at LHC, sensitive to BSM couplings</a:t>
            </a:r>
          </a:p>
        </p:txBody>
      </p:sp>
      <p:sp>
        <p:nvSpPr>
          <p:cNvPr id="404" name="Challenging at LHC"/>
          <p:cNvSpPr txBox="1"/>
          <p:nvPr/>
        </p:nvSpPr>
        <p:spPr>
          <a:xfrm>
            <a:off x="19396081" y="1899895"/>
            <a:ext cx="3276182" cy="510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>
                <a:solidFill>
                  <a:srgbClr val="D6A800"/>
                </a:solidFill>
              </a:defRPr>
            </a:lvl1pPr>
          </a:lstStyle>
          <a:p>
            <a:pPr/>
            <a:r>
              <a:t>Challenging at LHC</a:t>
            </a:r>
          </a:p>
        </p:txBody>
      </p:sp>
      <p:pic>
        <p:nvPicPr>
          <p:cNvPr id="405" name="feynman_tq_bold_midblue.png" descr="feynman_tq_bold_midblue.png"/>
          <p:cNvPicPr>
            <a:picLocks noChangeAspect="1"/>
          </p:cNvPicPr>
          <p:nvPr/>
        </p:nvPicPr>
        <p:blipFill>
          <a:blip r:embed="rId6">
            <a:extLst/>
          </a:blip>
          <a:srcRect l="11161" t="8322" r="7689" b="8322"/>
          <a:stretch>
            <a:fillRect/>
          </a:stretch>
        </p:blipFill>
        <p:spPr>
          <a:xfrm>
            <a:off x="3814999" y="2463233"/>
            <a:ext cx="3737123" cy="2963477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Equation"/>
          <p:cNvSpPr txBox="1"/>
          <p:nvPr/>
        </p:nvSpPr>
        <p:spPr>
          <a:xfrm>
            <a:off x="19311596" y="6467779"/>
            <a:ext cx="2752636" cy="78044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5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σ</m:t>
                  </m:r>
                  <m:r>
                    <a:rPr xmlns:a="http://schemas.openxmlformats.org/drawingml/2006/main" sz="5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∝</m:t>
                  </m:r>
                  <m:r>
                    <a:rPr xmlns:a="http://schemas.openxmlformats.org/drawingml/2006/main" sz="5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5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5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tb</m:t>
                      </m:r>
                    </m:sub>
                  </m:sSub>
                  <m:sSup>
                    <m:e>
                      <m:r>
                        <a:rPr xmlns:a="http://schemas.openxmlformats.org/drawingml/2006/main" sz="5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e>
                    <m:sup>
                      <m:r>
                        <a:rPr xmlns:a="http://schemas.openxmlformats.org/drawingml/2006/main" sz="5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  <a:endParaRPr sz="5200"/>
          </a:p>
        </p:txBody>
      </p:sp>
      <p:sp>
        <p:nvSpPr>
          <p:cNvPr id="407" name="LHCTOPWGSummaryPlots"/>
          <p:cNvSpPr txBox="1"/>
          <p:nvPr/>
        </p:nvSpPr>
        <p:spPr>
          <a:xfrm>
            <a:off x="2898017" y="12701316"/>
            <a:ext cx="4989196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7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7" invalidUrl="" action="" tgtFrame="" tooltip="" history="1" highlightClick="0" endSnd="0"/>
              </a:rPr>
              <a:t>LHCTOPWGSummaryPlots</a:t>
            </a:r>
          </a:p>
        </p:txBody>
      </p:sp>
      <p:pic>
        <p:nvPicPr>
          <p:cNvPr id="408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0" y="0"/>
            <a:ext cx="2089834" cy="1294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409" name="KIT_Logo.png" descr="KIT_Logo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1631363" y="0"/>
            <a:ext cx="2752636" cy="1376318"/>
          </a:xfrm>
          <a:prstGeom prst="rect">
            <a:avLst/>
          </a:prstGeom>
          <a:ln w="12700">
            <a:miter lim="400000"/>
          </a:ln>
        </p:spPr>
      </p:pic>
      <p:pic>
        <p:nvPicPr>
          <p:cNvPr id="410" name="Screen Shot 2021-08-04 at 8.33.41 AM.png" descr="Screen Shot 2021-08-04 at 8.33.41 AM.png"/>
          <p:cNvPicPr>
            <a:picLocks noChangeAspect="1"/>
          </p:cNvPicPr>
          <p:nvPr/>
        </p:nvPicPr>
        <p:blipFill>
          <a:blip r:embed="rId10">
            <a:extLst/>
          </a:blip>
          <a:srcRect l="0" t="11420" r="73244" b="39376"/>
          <a:stretch>
            <a:fillRect/>
          </a:stretch>
        </p:blipFill>
        <p:spPr>
          <a:xfrm>
            <a:off x="11465277" y="5525877"/>
            <a:ext cx="6251736" cy="3379704"/>
          </a:xfrm>
          <a:prstGeom prst="rect">
            <a:avLst/>
          </a:prstGeom>
          <a:ln w="12700">
            <a:miter lim="400000"/>
          </a:ln>
        </p:spPr>
      </p:pic>
      <p:sp>
        <p:nvSpPr>
          <p:cNvPr id="411" name="Equation"/>
          <p:cNvSpPr txBox="1"/>
          <p:nvPr/>
        </p:nvSpPr>
        <p:spPr>
          <a:xfrm>
            <a:off x="11669745" y="9371355"/>
            <a:ext cx="12449110" cy="124968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e>
                    <m:sub>
                      <m: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sub>
                  </m:sSub>
                  <m:sSub>
                    <m:e>
                      <m: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tb</m:t>
                      </m:r>
                    </m:sub>
                  </m:sSub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ad>
                    <m:radPr>
                      <m:ctrlP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degHide m:val="on"/>
                    </m:radPr>
                    <m:deg/>
                    <m:e>
                      <m:f>
                        <m:fPr>
                          <m:ctrlPr>
                            <a:rPr xmlns:a="http://schemas.openxmlformats.org/drawingml/2006/main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bar"/>
                        </m:fPr>
                        <m:num>
                          <m:sSub>
                            <m:e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num>
                        <m:den>
                          <m:sSub>
                            <m:e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  <m:r>
                            <a:rPr xmlns:a="http://schemas.openxmlformats.org/drawingml/2006/main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xmlns:a="http://schemas.openxmlformats.org/drawingml/2006/main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e>
                              <m: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xmlns:a="http://schemas.openxmlformats.org/drawingml/2006/main" sz="4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tb</m:t>
                              </m:r>
                            </m:sub>
                          </m:sSub>
                          <m:r>
                            <a:rPr xmlns:a="http://schemas.openxmlformats.org/drawingml/2006/main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xmlns:a="http://schemas.openxmlformats.org/drawingml/2006/main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xmlns:a="http://schemas.openxmlformats.org/drawingml/2006/main" sz="4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e>
                  </m:rad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m:rPr>
                      <m:sty m:val="p"/>
                    </m:rP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Assuming</m:t>
                  </m:r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td</m:t>
                      </m:r>
                    </m:sub>
                  </m:sSub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ts</m:t>
                      </m:r>
                    </m:sub>
                  </m:sSub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≪</m:t>
                  </m:r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tb</m:t>
                      </m:r>
                    </m:sub>
                  </m:sSub>
                  <m:r>
                    <a:rPr xmlns:a="http://schemas.openxmlformats.org/drawingml/2006/main" sz="40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</m:oMath>
              </m:oMathPara>
            </a14:m>
            <a:endParaRPr sz="4000"/>
          </a:p>
        </p:txBody>
      </p:sp>
      <p:sp>
        <p:nvSpPr>
          <p:cNvPr id="412" name="fLV accounts for possible BSM contribution ➛ fLV = 1 for SM"/>
          <p:cNvSpPr txBox="1"/>
          <p:nvPr/>
        </p:nvSpPr>
        <p:spPr>
          <a:xfrm>
            <a:off x="11078926" y="10790494"/>
            <a:ext cx="12807442" cy="6733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0" sz="3500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defRPr>
            </a:pPr>
            <a:r>
              <a:rPr i="1"/>
              <a:t>f</a:t>
            </a:r>
            <a:r>
              <a:rPr baseline="-20285" i="1"/>
              <a:t>LV</a:t>
            </a:r>
            <a:r>
              <a:t> accounts for possible BSM contribution ➛ </a:t>
            </a:r>
            <a:r>
              <a:rPr i="1"/>
              <a:t>f</a:t>
            </a:r>
            <a:r>
              <a:rPr baseline="-20285" i="1"/>
              <a:t>LV </a:t>
            </a:r>
            <a:r>
              <a:t>= 1 for SM</a:t>
            </a:r>
          </a:p>
        </p:txBody>
      </p:sp>
      <p:sp>
        <p:nvSpPr>
          <p:cNvPr id="413" name="Equation"/>
          <p:cNvSpPr txBox="1"/>
          <p:nvPr/>
        </p:nvSpPr>
        <p:spPr>
          <a:xfrm>
            <a:off x="10920482" y="11598704"/>
            <a:ext cx="13124330" cy="6785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bar>
                        <m:barPr>
                          <m:ctrlPr>
                            <a:rPr xmlns:a="http://schemas.openxmlformats.org/drawingml/2006/main"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bar>
                    </m:sub>
                    <m:sup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m:rPr>
                          <m:sty m:val="p"/>
                        </m:rP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ch</m:t>
                      </m:r>
                    </m:sup>
                  </m:sSubSup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13</m:t>
                  </m:r>
                  <m:r>
                    <m:rPr>
                      <m:sty m:val="p"/>
                    </m:rP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TeV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207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stat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31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syst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m:rPr>
                      <m:sty m:val="p"/>
                    </m:rP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pb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207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31</m:t>
                  </m:r>
                  <m:r>
                    <m:rPr>
                      <m:sty m:val="p"/>
                    </m:rP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pb</m:t>
                  </m:r>
                </m:oMath>
              </m:oMathPara>
            </a14:m>
            <a:endParaRPr sz="4300"/>
          </a:p>
        </p:txBody>
      </p:sp>
      <p:sp>
        <p:nvSpPr>
          <p:cNvPr id="414" name="PLB 800 (2019) 135042"/>
          <p:cNvSpPr txBox="1"/>
          <p:nvPr/>
        </p:nvSpPr>
        <p:spPr>
          <a:xfrm>
            <a:off x="14339673" y="12957244"/>
            <a:ext cx="4883560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500"/>
              </a:spcBef>
              <a:defRPr sz="3500"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11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11" invalidUrl="" action="" tgtFrame="" tooltip="" history="1" highlightClick="0" endSnd="0"/>
              </a:rPr>
              <a:t>PLB 800 (2019) 135042</a:t>
            </a:r>
          </a:p>
        </p:txBody>
      </p:sp>
      <p:sp>
        <p:nvSpPr>
          <p:cNvPr id="415" name="5FS"/>
          <p:cNvSpPr txBox="1"/>
          <p:nvPr/>
        </p:nvSpPr>
        <p:spPr>
          <a:xfrm>
            <a:off x="5283817" y="4965852"/>
            <a:ext cx="799339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5FS</a:t>
            </a:r>
          </a:p>
        </p:txBody>
      </p:sp>
      <p:sp>
        <p:nvSpPr>
          <p:cNvPr id="416" name="4FS"/>
          <p:cNvSpPr txBox="1"/>
          <p:nvPr/>
        </p:nvSpPr>
        <p:spPr>
          <a:xfrm>
            <a:off x="1356586" y="4973351"/>
            <a:ext cx="799339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4FS</a:t>
            </a:r>
          </a:p>
        </p:txBody>
      </p:sp>
      <p:sp>
        <p:nvSpPr>
          <p:cNvPr id="417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CMS-PAS-TOP-17-012_Figure_001.pdf" descr="CMS-PAS-TOP-17-012_Figure_001.pdf"/>
          <p:cNvPicPr>
            <a:picLocks noChangeAspect="1"/>
          </p:cNvPicPr>
          <p:nvPr/>
        </p:nvPicPr>
        <p:blipFill>
          <a:blip r:embed="rId2">
            <a:extLst/>
          </a:blip>
          <a:srcRect l="1162" t="0" r="2523" b="0"/>
          <a:stretch>
            <a:fillRect/>
          </a:stretch>
        </p:blipFill>
        <p:spPr>
          <a:xfrm>
            <a:off x="59676" y="1030033"/>
            <a:ext cx="8537874" cy="7010136"/>
          </a:xfrm>
          <a:prstGeom prst="rect">
            <a:avLst/>
          </a:prstGeom>
          <a:ln w="12700">
            <a:miter lim="400000"/>
          </a:ln>
        </p:spPr>
      </p:pic>
      <p:sp>
        <p:nvSpPr>
          <p:cNvPr id="420" name="|Vtq| in t-channel"/>
          <p:cNvSpPr txBox="1"/>
          <p:nvPr/>
        </p:nvSpPr>
        <p:spPr>
          <a:xfrm>
            <a:off x="2922044" y="-1"/>
            <a:ext cx="18539912" cy="12188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7000">
                <a:solidFill>
                  <a:srgbClr val="017B76"/>
                </a:solidFill>
              </a:defRPr>
            </a:pPr>
            <a:r>
              <a:t>|</a:t>
            </a:r>
            <a:r>
              <a:rPr i="1"/>
              <a:t>V</a:t>
            </a:r>
            <a:r>
              <a:rPr baseline="-13142" i="1"/>
              <a:t>tq</a:t>
            </a:r>
            <a:r>
              <a:t>| in </a:t>
            </a:r>
            <a:r>
              <a:rPr i="1"/>
              <a:t>t</a:t>
            </a:r>
            <a:r>
              <a:t>-channel</a:t>
            </a:r>
          </a:p>
        </p:txBody>
      </p:sp>
      <p:pic>
        <p:nvPicPr>
          <p:cNvPr id="421" name="CMS-TOP-17-012_Figure_006-c.png" descr="CMS-TOP-17-012_Figure_006-c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51860" y="1258633"/>
            <a:ext cx="8188763" cy="6730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422" name="Screen Shot 2019-12-24 at 3.34.04 PM.png" descr="Screen Shot 2019-12-24 at 3.34.04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857708" y="1229699"/>
            <a:ext cx="7134093" cy="6012789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SM scenario"/>
          <p:cNvSpPr txBox="1"/>
          <p:nvPr/>
        </p:nvSpPr>
        <p:spPr>
          <a:xfrm>
            <a:off x="1923755" y="8198568"/>
            <a:ext cx="2756409" cy="634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 u="sng"/>
            </a:lvl1pPr>
          </a:lstStyle>
          <a:p>
            <a:pPr/>
            <a:r>
              <a:t>SM scenario</a:t>
            </a:r>
          </a:p>
        </p:txBody>
      </p:sp>
      <p:sp>
        <p:nvSpPr>
          <p:cNvPr id="424" name="Equation"/>
          <p:cNvSpPr txBox="1"/>
          <p:nvPr/>
        </p:nvSpPr>
        <p:spPr>
          <a:xfrm>
            <a:off x="1789743" y="10941717"/>
            <a:ext cx="2136736" cy="47104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sub>
                  </m:sSub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&gt;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0.9</m:t>
                  </m:r>
                </m:oMath>
              </m:oMathPara>
            </a14:m>
            <a:endParaRPr sz="3900"/>
          </a:p>
        </p:txBody>
      </p:sp>
      <p:sp>
        <p:nvSpPr>
          <p:cNvPr id="425" name="Equation"/>
          <p:cNvSpPr txBox="1"/>
          <p:nvPr/>
        </p:nvSpPr>
        <p:spPr>
          <a:xfrm>
            <a:off x="1205109" y="11997517"/>
            <a:ext cx="4485004" cy="58638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sub>
                  </m:sSub>
                  <m:sSup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sub>
                  </m:sSub>
                  <m:sSup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&lt;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0.057</m:t>
                  </m:r>
                </m:oMath>
              </m:oMathPara>
            </a14:m>
            <a:endParaRPr sz="3900"/>
          </a:p>
        </p:txBody>
      </p:sp>
      <p:sp>
        <p:nvSpPr>
          <p:cNvPr id="426" name="Equation"/>
          <p:cNvSpPr txBox="1"/>
          <p:nvPr/>
        </p:nvSpPr>
        <p:spPr>
          <a:xfrm>
            <a:off x="1141130" y="9103414"/>
            <a:ext cx="3376545" cy="125354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limLow>
                    <m:e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∑</m:t>
                      </m:r>
                    </m:e>
                    <m:lim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lim>
                  </m:limLow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sub>
                  </m:sSub>
                  <m:sSup>
                    <m:e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e>
                    <m:sup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</m:oMath>
              </m:oMathPara>
            </a14:m>
            <a:endParaRPr sz="4200"/>
          </a:p>
        </p:txBody>
      </p:sp>
      <p:sp>
        <p:nvSpPr>
          <p:cNvPr id="427" name="BSM scenario 1"/>
          <p:cNvSpPr txBox="1"/>
          <p:nvPr/>
        </p:nvSpPr>
        <p:spPr>
          <a:xfrm>
            <a:off x="9244230" y="8160468"/>
            <a:ext cx="3440050" cy="634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 u="sng"/>
            </a:lvl1pPr>
          </a:lstStyle>
          <a:p>
            <a:pPr/>
            <a:r>
              <a:t>BSM scenario 1</a:t>
            </a:r>
          </a:p>
        </p:txBody>
      </p:sp>
      <p:sp>
        <p:nvSpPr>
          <p:cNvPr id="428" name="Only partial widths altered (keeping total width fixed) because of modified CKM matrix elements"/>
          <p:cNvSpPr txBox="1"/>
          <p:nvPr/>
        </p:nvSpPr>
        <p:spPr>
          <a:xfrm>
            <a:off x="7661644" y="8691961"/>
            <a:ext cx="7416590" cy="1651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b="0" sz="35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Only partial widths altered (keeping total width fixed) because of modified CKM matrix elements</a:t>
            </a:r>
          </a:p>
        </p:txBody>
      </p:sp>
      <p:sp>
        <p:nvSpPr>
          <p:cNvPr id="429" name="Equation"/>
          <p:cNvSpPr txBox="1"/>
          <p:nvPr/>
        </p:nvSpPr>
        <p:spPr>
          <a:xfrm>
            <a:off x="8477111" y="10759440"/>
            <a:ext cx="4914784" cy="53143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sub>
                  </m:sSub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0.988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0.051</m:t>
                  </m:r>
                </m:oMath>
              </m:oMathPara>
            </a14:m>
            <a:endParaRPr sz="4400"/>
          </a:p>
        </p:txBody>
      </p:sp>
      <p:sp>
        <p:nvSpPr>
          <p:cNvPr id="430" name="Equation"/>
          <p:cNvSpPr txBox="1"/>
          <p:nvPr/>
        </p:nvSpPr>
        <p:spPr>
          <a:xfrm>
            <a:off x="8100828" y="11967446"/>
            <a:ext cx="6345872" cy="64652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sub>
                  </m:sSub>
                  <m:sSup>
                    <m:e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e>
                    <m:sup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sub>
                  </m:sSub>
                  <m:sSup>
                    <m:e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e>
                    <m:sup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0.06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0.06</m:t>
                  </m:r>
                </m:oMath>
              </m:oMathPara>
            </a14:m>
            <a:endParaRPr sz="4300"/>
          </a:p>
        </p:txBody>
      </p:sp>
      <p:sp>
        <p:nvSpPr>
          <p:cNvPr id="431" name="Rectangle"/>
          <p:cNvSpPr/>
          <p:nvPr/>
        </p:nvSpPr>
        <p:spPr>
          <a:xfrm>
            <a:off x="828617" y="8071818"/>
            <a:ext cx="5237988" cy="5190592"/>
          </a:xfrm>
          <a:prstGeom prst="rect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32" name="Rectangle"/>
          <p:cNvSpPr/>
          <p:nvPr/>
        </p:nvSpPr>
        <p:spPr>
          <a:xfrm>
            <a:off x="7538741" y="8110589"/>
            <a:ext cx="7662398" cy="511305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33" name="BSM scenario 2"/>
          <p:cNvSpPr txBox="1"/>
          <p:nvPr/>
        </p:nvSpPr>
        <p:spPr>
          <a:xfrm>
            <a:off x="18424246" y="8198568"/>
            <a:ext cx="3440050" cy="634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 u="sng"/>
            </a:lvl1pPr>
          </a:lstStyle>
          <a:p>
            <a:pPr/>
            <a:r>
              <a:t>BSM scenario 2</a:t>
            </a:r>
          </a:p>
        </p:txBody>
      </p:sp>
      <p:sp>
        <p:nvSpPr>
          <p:cNvPr id="434" name="Partial widths unchanged, but the total width increases due to BSM decays"/>
          <p:cNvSpPr txBox="1"/>
          <p:nvPr/>
        </p:nvSpPr>
        <p:spPr>
          <a:xfrm>
            <a:off x="16558973" y="8755461"/>
            <a:ext cx="7535440" cy="1651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b="0" sz="35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:r>
              <a:t>Partial widths unchanged, but the total width increases due to BSM decays</a:t>
            </a:r>
          </a:p>
        </p:txBody>
      </p:sp>
      <p:sp>
        <p:nvSpPr>
          <p:cNvPr id="435" name="Equation"/>
          <p:cNvSpPr txBox="1"/>
          <p:nvPr/>
        </p:nvSpPr>
        <p:spPr>
          <a:xfrm>
            <a:off x="17942526" y="10533221"/>
            <a:ext cx="4846226" cy="51935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</m:sub>
                  </m:sSub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0.988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0.024</m:t>
                  </m:r>
                </m:oMath>
              </m:oMathPara>
            </a14:m>
            <a:endParaRPr sz="4300"/>
          </a:p>
        </p:txBody>
      </p:sp>
      <p:sp>
        <p:nvSpPr>
          <p:cNvPr id="436" name="Rectangle"/>
          <p:cNvSpPr/>
          <p:nvPr/>
        </p:nvSpPr>
        <p:spPr>
          <a:xfrm>
            <a:off x="16480922" y="8126171"/>
            <a:ext cx="7696517" cy="5081886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37" name="Equation"/>
          <p:cNvSpPr txBox="1"/>
          <p:nvPr/>
        </p:nvSpPr>
        <p:spPr>
          <a:xfrm>
            <a:off x="17266493" y="11290871"/>
            <a:ext cx="6198293" cy="63149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</m:t>
                      </m:r>
                    </m:sub>
                  </m:sSub>
                  <m:sSup>
                    <m:e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e>
                    <m:sup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</m:e>
                    <m:sub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sub>
                  </m:sSub>
                  <m:sSup>
                    <m:e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e>
                    <m:sup>
                      <m:r>
                        <a:rPr xmlns:a="http://schemas.openxmlformats.org/drawingml/2006/main" sz="4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0.06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2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0.06</m:t>
                  </m:r>
                </m:oMath>
              </m:oMathPara>
            </a14:m>
            <a:endParaRPr sz="4200"/>
          </a:p>
        </p:txBody>
      </p:sp>
      <p:sp>
        <p:nvSpPr>
          <p:cNvPr id="438" name="Equation"/>
          <p:cNvSpPr txBox="1"/>
          <p:nvPr/>
        </p:nvSpPr>
        <p:spPr>
          <a:xfrm>
            <a:off x="18059716" y="12290710"/>
            <a:ext cx="4901264" cy="62219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m:rPr>
                          <m:sty m:val="p"/>
                        </m:rP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b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  <m:sup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sup>
                  </m:sSubSup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/</m:t>
                  </m:r>
                  <m:sSub>
                    <m:e>
                      <m:r>
                        <m:rPr>
                          <m:sty m:val="p"/>
                        </m:rP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b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</m:sSub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0.99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0.42</m:t>
                  </m:r>
                </m:oMath>
              </m:oMathPara>
            </a14:m>
            <a:endParaRPr sz="4400"/>
          </a:p>
        </p:txBody>
      </p:sp>
      <p:pic>
        <p:nvPicPr>
          <p:cNvPr id="439" name="KIT_Logo.png" descr="KIT_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841172" y="0"/>
            <a:ext cx="2542828" cy="1271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44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0"/>
            <a:ext cx="2052425" cy="1271414"/>
          </a:xfrm>
          <a:prstGeom prst="rect">
            <a:avLst/>
          </a:prstGeom>
          <a:ln w="12700">
            <a:miter lim="400000"/>
          </a:ln>
        </p:spPr>
      </p:pic>
      <p:sp>
        <p:nvSpPr>
          <p:cNvPr id="441" name="PLB 808 (2020) 135609"/>
          <p:cNvSpPr txBox="1"/>
          <p:nvPr/>
        </p:nvSpPr>
        <p:spPr>
          <a:xfrm>
            <a:off x="10007754" y="7352785"/>
            <a:ext cx="4834002" cy="634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3500" u="sng">
                <a:solidFill>
                  <a:schemeClr val="accent1">
                    <a:lumOff val="-13575"/>
                  </a:schemeClr>
                </a:solidFill>
                <a:hlinkClick r:id="rId7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7" invalidUrl="" action="" tgtFrame="" tooltip="" history="1" highlightClick="0" endSnd="0"/>
              </a:rPr>
              <a:t>PLB 808 (2020) 135609</a:t>
            </a:r>
          </a:p>
        </p:txBody>
      </p:sp>
      <p:sp>
        <p:nvSpPr>
          <p:cNvPr id="442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Quarks_Cartoon.jpeg" descr="Quarks_Cartoon.jpeg"/>
          <p:cNvPicPr>
            <a:picLocks noChangeAspect="1"/>
          </p:cNvPicPr>
          <p:nvPr/>
        </p:nvPicPr>
        <p:blipFill>
          <a:blip r:embed="rId2">
            <a:extLst/>
          </a:blip>
          <a:srcRect l="49062" t="32086" r="31490" b="6601"/>
          <a:stretch>
            <a:fillRect/>
          </a:stretch>
        </p:blipFill>
        <p:spPr>
          <a:xfrm>
            <a:off x="22301088" y="10081910"/>
            <a:ext cx="2057944" cy="3654689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Heaviest known elementary particle (mt ~ 172 GeV) ➛ largest coupling to the Higgs boson…"/>
          <p:cNvSpPr txBox="1"/>
          <p:nvPr>
            <p:ph type="body" sz="half" idx="1"/>
          </p:nvPr>
        </p:nvSpPr>
        <p:spPr>
          <a:xfrm>
            <a:off x="35971" y="1970110"/>
            <a:ext cx="8004107" cy="9267780"/>
          </a:xfrm>
          <a:prstGeom prst="rect">
            <a:avLst/>
          </a:prstGeom>
        </p:spPr>
        <p:txBody>
          <a:bodyPr anchor="t"/>
          <a:lstStyle/>
          <a:p>
            <a:pPr marL="486833" indent="-486833" defTabSz="759459">
              <a:spcBef>
                <a:spcPts val="4100"/>
              </a:spcBef>
              <a:buSzPct val="50000"/>
              <a:buBlip>
                <a:blip r:embed="rId3"/>
              </a:buBlip>
              <a:defRPr sz="3680"/>
            </a:pPr>
            <a:r>
              <a:t>Heaviest known elementary particle (m</a:t>
            </a:r>
            <a:r>
              <a:rPr baseline="-19586"/>
              <a:t>t</a:t>
            </a:r>
            <a:r>
              <a:t> ~ 172 GeV) ➛ largest coupling to the Higgs boson </a:t>
            </a:r>
          </a:p>
          <a:p>
            <a:pPr marL="486833" indent="-486833" defTabSz="759459">
              <a:spcBef>
                <a:spcPts val="4100"/>
              </a:spcBef>
              <a:buSzPct val="50000"/>
              <a:buBlip>
                <a:blip r:embed="rId3"/>
              </a:buBlip>
              <a:defRPr sz="3680"/>
            </a:pPr>
            <a:r>
              <a:t>Discovered 27 years ago at TeVatron, Fermilab, USA</a:t>
            </a:r>
          </a:p>
          <a:p>
            <a:pPr marL="486833" indent="-486833" defTabSz="759459">
              <a:spcBef>
                <a:spcPts val="4100"/>
              </a:spcBef>
              <a:buSzPct val="50000"/>
              <a:buBlip>
                <a:blip r:embed="rId3"/>
              </a:buBlip>
              <a:defRPr sz="3680"/>
            </a:pPr>
            <a:r>
              <a:t>Sensitive to stability of EW vacuum</a:t>
            </a:r>
          </a:p>
          <a:p>
            <a:pPr marL="486833" indent="-486833" defTabSz="759459">
              <a:spcBef>
                <a:spcPts val="4100"/>
              </a:spcBef>
              <a:buSzPct val="50000"/>
              <a:buBlip>
                <a:blip r:embed="rId3"/>
              </a:buBlip>
              <a:defRPr sz="3680"/>
            </a:pPr>
            <a:r>
              <a:t>Decays almost exclusively to </a:t>
            </a:r>
            <a:r>
              <a:rPr i="1"/>
              <a:t>bW</a:t>
            </a:r>
            <a:r>
              <a:t> pair</a:t>
            </a:r>
          </a:p>
          <a:p>
            <a:pPr marL="486833" indent="-486833" defTabSz="759459">
              <a:spcBef>
                <a:spcPts val="5400"/>
              </a:spcBef>
              <a:buSzPct val="50000"/>
              <a:buBlip>
                <a:blip r:embed="rId3"/>
              </a:buBlip>
              <a:defRPr sz="3680"/>
            </a:pPr>
            <a:r>
              <a:t>Unique behavior:</a:t>
            </a:r>
            <a:br/>
            <a:r>
              <a:rPr b="1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τ</a:t>
            </a:r>
            <a:r>
              <a:rPr b="1" baseline="-5999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decay</a:t>
            </a:r>
            <a:r>
              <a:rPr b="1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 (≈10</a:t>
            </a:r>
            <a:r>
              <a:rPr b="1" baseline="45586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-25</a:t>
            </a:r>
            <a:r>
              <a:rPr b="1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 s) &lt; τ</a:t>
            </a:r>
            <a:r>
              <a:rPr b="1" baseline="-5999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had. </a:t>
            </a:r>
            <a:r>
              <a:rPr b="1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(≈10</a:t>
            </a:r>
            <a:r>
              <a:rPr b="1" baseline="45586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-24</a:t>
            </a:r>
            <a:r>
              <a:rPr b="1">
                <a:solidFill>
                  <a:schemeClr val="accent3">
                    <a:hueOff val="914337"/>
                    <a:satOff val="31515"/>
                    <a:lumOff val="-30790"/>
                  </a:schemeClr>
                </a:solidFill>
              </a:rPr>
              <a:t> s)</a:t>
            </a:r>
            <a:r>
              <a:t>   ➛ access to bare quark properties via its daughters</a:t>
            </a:r>
          </a:p>
        </p:txBody>
      </p:sp>
      <p:pic>
        <p:nvPicPr>
          <p:cNvPr id="166" name="feynman_t_decay_ljetsqq_pink-1024x611.png" descr="feynman_t_decay_ljetsqq_pink-1024x61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928121" y="1305071"/>
            <a:ext cx="5872172" cy="3503806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Rectangle"/>
          <p:cNvSpPr/>
          <p:nvPr/>
        </p:nvSpPr>
        <p:spPr>
          <a:xfrm>
            <a:off x="20395710" y="2934677"/>
            <a:ext cx="305938" cy="2445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8" name="Rectangle"/>
          <p:cNvSpPr/>
          <p:nvPr/>
        </p:nvSpPr>
        <p:spPr>
          <a:xfrm>
            <a:off x="22328835" y="2209632"/>
            <a:ext cx="305938" cy="2445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69" name="Equation"/>
          <p:cNvSpPr txBox="1"/>
          <p:nvPr/>
        </p:nvSpPr>
        <p:spPr>
          <a:xfrm>
            <a:off x="22918673" y="7792091"/>
            <a:ext cx="1031445" cy="63337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q</m:t>
                  </m:r>
                  <m:bar>
                    <m:barPr>
                      <m:ctrlPr>
                        <a:rPr xmlns:a="http://schemas.openxmlformats.org/drawingml/2006/main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pos m:val="top"/>
                    </m:barPr>
                    <m:e>
                      <m:sSup>
                        <m:e>
                          <m:r>
                            <a:rPr xmlns:a="http://schemas.openxmlformats.org/drawingml/2006/main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p>
                          <m:r>
                            <a:rPr xmlns:a="http://schemas.openxmlformats.org/drawingml/2006/main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e>
                  </m:bar>
                </m:oMath>
              </m:oMathPara>
            </a14:m>
            <a:endParaRPr sz="4800"/>
          </a:p>
        </p:txBody>
      </p:sp>
      <p:sp>
        <p:nvSpPr>
          <p:cNvPr id="170" name="Equation"/>
          <p:cNvSpPr txBox="1"/>
          <p:nvPr/>
        </p:nvSpPr>
        <p:spPr>
          <a:xfrm>
            <a:off x="22918673" y="7199098"/>
            <a:ext cx="822626" cy="42794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τ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ν</m:t>
                  </m:r>
                </m:oMath>
              </m:oMathPara>
            </a14:m>
            <a:endParaRPr sz="4800"/>
          </a:p>
        </p:txBody>
      </p:sp>
      <p:sp>
        <p:nvSpPr>
          <p:cNvPr id="171" name="Equation"/>
          <p:cNvSpPr txBox="1"/>
          <p:nvPr/>
        </p:nvSpPr>
        <p:spPr>
          <a:xfrm>
            <a:off x="22897845" y="6586273"/>
            <a:ext cx="891846" cy="54193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ν</m:t>
                  </m:r>
                </m:oMath>
              </m:oMathPara>
            </a14:m>
            <a:endParaRPr sz="4800"/>
          </a:p>
        </p:txBody>
      </p:sp>
      <p:sp>
        <p:nvSpPr>
          <p:cNvPr id="172" name="Equation"/>
          <p:cNvSpPr txBox="1"/>
          <p:nvPr/>
        </p:nvSpPr>
        <p:spPr>
          <a:xfrm>
            <a:off x="22918673" y="6008401"/>
            <a:ext cx="841859" cy="42794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ν</m:t>
                  </m:r>
                </m:oMath>
              </m:oMathPara>
            </a14:m>
            <a:endParaRPr sz="4800"/>
          </a:p>
        </p:txBody>
      </p:sp>
      <p:pic>
        <p:nvPicPr>
          <p:cNvPr id="173" name="978-3-642-14070-9_4_Fig1_HTML.gif" descr="978-3-642-14070-9_4_Fig1_HTML.g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14914" y="1826679"/>
            <a:ext cx="8004107" cy="11080894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The top quark"/>
          <p:cNvSpPr txBox="1"/>
          <p:nvPr/>
        </p:nvSpPr>
        <p:spPr>
          <a:xfrm>
            <a:off x="4725792" y="-1"/>
            <a:ext cx="14932416" cy="1155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7000">
                <a:solidFill>
                  <a:srgbClr val="017B76"/>
                </a:solidFill>
              </a:defRPr>
            </a:pPr>
            <a:r>
              <a:t>The </a:t>
            </a:r>
            <a:r>
              <a:rPr i="1"/>
              <a:t>top</a:t>
            </a:r>
            <a:r>
              <a:t> quark</a:t>
            </a:r>
          </a:p>
        </p:txBody>
      </p:sp>
      <p:sp>
        <p:nvSpPr>
          <p:cNvPr id="175" name="Slide Number"/>
          <p:cNvSpPr txBox="1"/>
          <p:nvPr>
            <p:ph type="sldNum" sz="quarter" idx="4294967295"/>
          </p:nvPr>
        </p:nvSpPr>
        <p:spPr>
          <a:xfrm>
            <a:off x="12050115" y="13254941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0"/>
            <a:ext cx="1840774" cy="114030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7" name="BR"/>
          <p:cNvGraphicFramePr/>
          <p:nvPr/>
        </p:nvGraphicFramePr>
        <p:xfrm>
          <a:off x="16593856" y="5570838"/>
          <a:ext cx="7085762" cy="6010946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7"/>
          </a:graphicData>
        </a:graphic>
      </p:graphicFrame>
      <p:pic>
        <p:nvPicPr>
          <p:cNvPr id="178" name="KIT_Logo.png" descr="KIT_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2129326" y="0"/>
            <a:ext cx="2254674" cy="1127337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Triangle"/>
          <p:cNvSpPr/>
          <p:nvPr/>
        </p:nvSpPr>
        <p:spPr>
          <a:xfrm rot="18000000">
            <a:off x="21958455" y="4156225"/>
            <a:ext cx="837360" cy="1270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929292">
              <a:alpha val="53531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CMS-TOP-19-009_Figure_006-c.pdf" descr="CMS-TOP-19-009_Figure_006-c.pdf"/>
          <p:cNvPicPr>
            <a:picLocks noChangeAspect="1"/>
          </p:cNvPicPr>
          <p:nvPr/>
        </p:nvPicPr>
        <p:blipFill>
          <a:blip r:embed="rId2">
            <a:extLst/>
          </a:blip>
          <a:srcRect l="3771" t="0" r="9817" b="0"/>
          <a:stretch>
            <a:fillRect/>
          </a:stretch>
        </p:blipFill>
        <p:spPr>
          <a:xfrm>
            <a:off x="-7912" y="3645098"/>
            <a:ext cx="7754685" cy="6425926"/>
          </a:xfrm>
          <a:prstGeom prst="rect">
            <a:avLst/>
          </a:prstGeom>
          <a:ln w="12700">
            <a:miter lim="400000"/>
          </a:ln>
        </p:spPr>
      </p:pic>
      <p:sp>
        <p:nvSpPr>
          <p:cNvPr id="445" name="Separate meas. of top quark and antiquark masses based on the charge of the lepton"/>
          <p:cNvSpPr txBox="1"/>
          <p:nvPr/>
        </p:nvSpPr>
        <p:spPr>
          <a:xfrm>
            <a:off x="205153" y="1641727"/>
            <a:ext cx="775454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3"/>
              </a:buBlip>
              <a:defRPr b="0" sz="3300">
                <a:latin typeface="Helvetica"/>
                <a:ea typeface="Helvetica"/>
                <a:cs typeface="Helvetica"/>
                <a:sym typeface="Helvetica"/>
              </a:defRPr>
            </a:pPr>
            <a:r>
              <a:t>Separate meas. of top quark and antiquark masses based on the </a:t>
            </a:r>
            <a:r>
              <a:rPr b="1"/>
              <a:t>charge</a:t>
            </a:r>
            <a:r>
              <a:t> of the </a:t>
            </a:r>
            <a:r>
              <a:rPr i="1"/>
              <a:t>lepton</a:t>
            </a:r>
          </a:p>
        </p:txBody>
      </p:sp>
      <p:sp>
        <p:nvSpPr>
          <p:cNvPr id="446" name="Equation"/>
          <p:cNvSpPr txBox="1"/>
          <p:nvPr/>
        </p:nvSpPr>
        <p:spPr>
          <a:xfrm>
            <a:off x="17217663" y="11364965"/>
            <a:ext cx="6146519" cy="58390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3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Δ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</m:sSub>
                  <m:r>
                    <a:rPr xmlns:a="http://schemas.openxmlformats.org/drawingml/2006/main" sz="3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</m:sSub>
                  <m:r>
                    <a:rPr xmlns:a="http://schemas.openxmlformats.org/drawingml/2006/main" sz="3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bar>
                        <m:barPr>
                          <m:ctrlPr>
                            <a:rPr xmlns:a="http://schemas.openxmlformats.org/drawingml/2006/main" sz="3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3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bar>
                    </m:sub>
                  </m:sSub>
                  <m:r>
                    <a:rPr xmlns:a="http://schemas.openxmlformats.org/drawingml/2006/main" sz="3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0.83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1.35</m:t>
                      </m:r>
                    </m:sub>
                    <m:sup>
                      <m: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3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1.79</m:t>
                      </m:r>
                    </m:sup>
                  </m:sSubSup>
                  <m:r>
                    <m:rPr>
                      <m:sty m:val="p"/>
                    </m:rPr>
                    <a:rPr xmlns:a="http://schemas.openxmlformats.org/drawingml/2006/main" sz="3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GeV</m:t>
                  </m:r>
                </m:oMath>
              </m:oMathPara>
            </a14:m>
            <a:endParaRPr sz="3800"/>
          </a:p>
        </p:txBody>
      </p:sp>
      <p:sp>
        <p:nvSpPr>
          <p:cNvPr id="447" name="Rectangle"/>
          <p:cNvSpPr/>
          <p:nvPr/>
        </p:nvSpPr>
        <p:spPr>
          <a:xfrm>
            <a:off x="16834360" y="11047317"/>
            <a:ext cx="6913127" cy="1270001"/>
          </a:xfrm>
          <a:prstGeom prst="rect">
            <a:avLst/>
          </a:prstGeom>
          <a:ln w="635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44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0"/>
            <a:ext cx="2052425" cy="1271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449" name="KIT_Logo.png" descr="KIT_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841172" y="0"/>
            <a:ext cx="2542828" cy="1271414"/>
          </a:xfrm>
          <a:prstGeom prst="rect">
            <a:avLst/>
          </a:prstGeom>
          <a:ln w="12700">
            <a:miter lim="400000"/>
          </a:ln>
        </p:spPr>
      </p:pic>
      <p:sp>
        <p:nvSpPr>
          <p:cNvPr id="450" name="Test of CPT invariance in single top events"/>
          <p:cNvSpPr txBox="1"/>
          <p:nvPr/>
        </p:nvSpPr>
        <p:spPr>
          <a:xfrm>
            <a:off x="4725792" y="0"/>
            <a:ext cx="14932416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:r>
              <a:t>Test of</a:t>
            </a:r>
            <a:r>
              <a:rPr i="1"/>
              <a:t> CPT invariance </a:t>
            </a:r>
            <a:r>
              <a:t>in single top events</a:t>
            </a:r>
          </a:p>
        </p:txBody>
      </p:sp>
      <p:pic>
        <p:nvPicPr>
          <p:cNvPr id="451" name="CMS-TOP-19-009_Figure_007-a.pdf" descr="CMS-TOP-19-009_Figure_007-a.pdf"/>
          <p:cNvPicPr>
            <a:picLocks noChangeAspect="1"/>
          </p:cNvPicPr>
          <p:nvPr/>
        </p:nvPicPr>
        <p:blipFill>
          <a:blip r:embed="rId6">
            <a:extLst/>
          </a:blip>
          <a:srcRect l="4743" t="0" r="11004" b="0"/>
          <a:stretch>
            <a:fillRect/>
          </a:stretch>
        </p:blipFill>
        <p:spPr>
          <a:xfrm>
            <a:off x="8324845" y="1062095"/>
            <a:ext cx="7560550" cy="6425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CMS-TOP-19-009_Figure_007-b.pdf" descr="CMS-TOP-19-009_Figure_007-b.pdf"/>
          <p:cNvPicPr>
            <a:picLocks noChangeAspect="1"/>
          </p:cNvPicPr>
          <p:nvPr/>
        </p:nvPicPr>
        <p:blipFill>
          <a:blip r:embed="rId7">
            <a:extLst/>
          </a:blip>
          <a:srcRect l="5146" t="0" r="10388" b="0"/>
          <a:stretch>
            <a:fillRect/>
          </a:stretch>
        </p:blipFill>
        <p:spPr>
          <a:xfrm>
            <a:off x="8671391" y="7506008"/>
            <a:ext cx="7206279" cy="6109055"/>
          </a:xfrm>
          <a:prstGeom prst="rect">
            <a:avLst/>
          </a:prstGeom>
          <a:ln w="12700">
            <a:miter lim="400000"/>
          </a:ln>
        </p:spPr>
      </p:pic>
      <p:sp>
        <p:nvSpPr>
          <p:cNvPr id="453" name="Line"/>
          <p:cNvSpPr/>
          <p:nvPr/>
        </p:nvSpPr>
        <p:spPr>
          <a:xfrm flipV="1">
            <a:off x="7210118" y="4627651"/>
            <a:ext cx="1942240" cy="1942240"/>
          </a:xfrm>
          <a:prstGeom prst="line">
            <a:avLst/>
          </a:prstGeom>
          <a:ln w="63500">
            <a:solidFill>
              <a:srgbClr val="000000"/>
            </a:solidFill>
            <a:custDash>
              <a:ds d="200000" sp="200000"/>
            </a:custDash>
            <a:miter lim="400000"/>
            <a:tail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54" name="Line"/>
          <p:cNvSpPr/>
          <p:nvPr/>
        </p:nvSpPr>
        <p:spPr>
          <a:xfrm>
            <a:off x="2403578" y="7152773"/>
            <a:ext cx="7192945" cy="3447588"/>
          </a:xfrm>
          <a:prstGeom prst="line">
            <a:avLst/>
          </a:prstGeom>
          <a:ln w="63500">
            <a:solidFill>
              <a:srgbClr val="000000"/>
            </a:solidFill>
            <a:custDash>
              <a:ds d="200000" sp="200000"/>
            </a:custDash>
            <a:miter lim="400000"/>
            <a:tail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55" name="Slide Number"/>
          <p:cNvSpPr txBox="1"/>
          <p:nvPr>
            <p:ph type="sldNum" sz="quarter" idx="4294967295"/>
          </p:nvPr>
        </p:nvSpPr>
        <p:spPr>
          <a:xfrm>
            <a:off x="11965381" y="13254941"/>
            <a:ext cx="453238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56" name="Optimized selection threshold on BDT discriminants to select event sample with high (≈ 60 %) signal purity…"/>
          <p:cNvSpPr txBox="1"/>
          <p:nvPr/>
        </p:nvSpPr>
        <p:spPr>
          <a:xfrm>
            <a:off x="217507" y="10143872"/>
            <a:ext cx="7729834" cy="3483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3"/>
              </a:buBlip>
              <a:defRPr b="0" sz="3200">
                <a:latin typeface="Helvetica"/>
                <a:ea typeface="Helvetica"/>
                <a:cs typeface="Helvetica"/>
                <a:sym typeface="Helvetica"/>
              </a:defRPr>
            </a:pPr>
            <a:r>
              <a:t>Optimized selection threshold on BDT discriminants to select event sample with high (≈ 60 %) signal purity</a:t>
            </a:r>
          </a:p>
          <a:p>
            <a:pPr algn="l">
              <a:defRPr b="0" sz="32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463020" indent="-463020" algn="l">
              <a:buSzPct val="50000"/>
              <a:buBlip>
                <a:blip r:embed="rId3"/>
              </a:buBlip>
              <a:defRPr b="0" sz="3200">
                <a:latin typeface="Helvetica"/>
                <a:ea typeface="Helvetica"/>
                <a:cs typeface="Helvetica"/>
                <a:sym typeface="Helvetica"/>
              </a:defRPr>
            </a:pPr>
            <a:r>
              <a:t>ML fit to </a:t>
            </a:r>
            <a14:m>
              <m:oMath>
                <m:r>
                  <a:rPr xmlns:a="http://schemas.openxmlformats.org/drawingml/2006/main" sz="390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ζ</m:t>
                </m:r>
                <m:r>
                  <a:rPr xmlns:a="http://schemas.openxmlformats.org/drawingml/2006/main" sz="390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=</m:t>
                </m:r>
                <m:r>
                  <m:rPr>
                    <m:sty m:val="p"/>
                  </m:rPr>
                  <a:rPr xmlns:a="http://schemas.openxmlformats.org/drawingml/2006/main" sz="390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ln</m:t>
                </m:r>
                <m:r>
                  <a:rPr xmlns:a="http://schemas.openxmlformats.org/drawingml/2006/main" sz="390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(</m:t>
                </m:r>
                <m:f>
                  <m:fPr>
                    <m:ctrlPr>
                      <a:rPr xmlns:a="http://schemas.openxmlformats.org/drawingml/2006/main" sz="39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sSub>
                      <m:e>
                        <m:r>
                          <a:rPr xmlns:a="http://schemas.openxmlformats.org/drawingml/2006/main" sz="39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xmlns:a="http://schemas.openxmlformats.org/drawingml/2006/main" sz="3900" i="1">
                            <a:solidFill>
                              <a:srgbClr val="ED220B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num>
                  <m:den>
                    <m:r>
                      <a:rPr xmlns:a="http://schemas.openxmlformats.org/drawingml/2006/main" sz="39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GeV</m:t>
                    </m:r>
                  </m:den>
                </m:f>
                <m:r>
                  <a:rPr xmlns:a="http://schemas.openxmlformats.org/drawingml/2006/main" sz="390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 </a:t>
            </a:r>
            <a:r>
              <a:t>using analytic templates to extract mass</a:t>
            </a:r>
            <a:endParaRPr>
              <a:solidFill>
                <a:srgbClr val="EE220C"/>
              </a:solidFill>
            </a:endParaRPr>
          </a:p>
        </p:txBody>
      </p:sp>
      <p:sp>
        <p:nvSpPr>
          <p:cNvPr id="457" name="➛ sensitive to violation of local gauge invariance and/or Lorentz symmetry"/>
          <p:cNvSpPr txBox="1"/>
          <p:nvPr/>
        </p:nvSpPr>
        <p:spPr>
          <a:xfrm>
            <a:off x="16741598" y="12473368"/>
            <a:ext cx="7378051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sz="3300">
                <a:solidFill>
                  <a:schemeClr val="accent6">
                    <a:satOff val="-15798"/>
                    <a:lumOff val="-1751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➛ sensitive to violation of local gauge invariance and/or Lorentz symmetry</a:t>
            </a:r>
          </a:p>
        </p:txBody>
      </p:sp>
      <p:pic>
        <p:nvPicPr>
          <p:cNvPr id="458" name="tChannel_NLO_decay.png" descr="tChannel_NLO_decay.png"/>
          <p:cNvPicPr>
            <a:picLocks noChangeAspect="1"/>
          </p:cNvPicPr>
          <p:nvPr/>
        </p:nvPicPr>
        <p:blipFill>
          <a:blip r:embed="rId8">
            <a:extLst/>
          </a:blip>
          <a:srcRect l="0" t="4244" r="0" b="4244"/>
          <a:stretch>
            <a:fillRect/>
          </a:stretch>
        </p:blipFill>
        <p:spPr>
          <a:xfrm>
            <a:off x="17023722" y="1171314"/>
            <a:ext cx="4529442" cy="37745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9" name="CMS-TOP-19-009_Figure_010.pdf" descr="CMS-TOP-19-009_Figure_010.pdf"/>
          <p:cNvPicPr>
            <a:picLocks noChangeAspect="1"/>
          </p:cNvPicPr>
          <p:nvPr/>
        </p:nvPicPr>
        <p:blipFill>
          <a:blip r:embed="rId9">
            <a:extLst/>
          </a:blip>
          <a:srcRect l="6332" t="5057" r="7473" b="0"/>
          <a:stretch>
            <a:fillRect/>
          </a:stretch>
        </p:blipFill>
        <p:spPr>
          <a:xfrm>
            <a:off x="16640690" y="4897292"/>
            <a:ext cx="7745558" cy="6109107"/>
          </a:xfrm>
          <a:prstGeom prst="rect">
            <a:avLst/>
          </a:prstGeom>
          <a:ln w="12700">
            <a:miter lim="400000"/>
          </a:ln>
        </p:spPr>
      </p:pic>
      <p:sp>
        <p:nvSpPr>
          <p:cNvPr id="460" name="Oval"/>
          <p:cNvSpPr/>
          <p:nvPr/>
        </p:nvSpPr>
        <p:spPr>
          <a:xfrm>
            <a:off x="21059965" y="2273493"/>
            <a:ext cx="353334" cy="783124"/>
          </a:xfrm>
          <a:prstGeom prst="ellipse">
            <a:avLst/>
          </a:prstGeom>
          <a:ln w="63500">
            <a:solidFill>
              <a:schemeClr val="accent5">
                <a:hueOff val="-82419"/>
                <a:satOff val="-9513"/>
                <a:lumOff val="-16343"/>
              </a:schemeClr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461" name="JHEP 12 (2021) 161"/>
          <p:cNvSpPr txBox="1"/>
          <p:nvPr/>
        </p:nvSpPr>
        <p:spPr>
          <a:xfrm>
            <a:off x="19887561" y="5195925"/>
            <a:ext cx="4133470" cy="634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 u="sng">
                <a:solidFill>
                  <a:schemeClr val="accent1">
                    <a:lumOff val="-13575"/>
                  </a:schemeClr>
                </a:solidFill>
                <a:hlinkClick r:id="rId10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10" invalidUrl="" action="" tgtFrame="" tooltip="" history="1" highlightClick="0" endSnd="0"/>
              </a:rPr>
              <a:t>JHEP 12 (2021) 161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" name="tHIbx6ozD85UI1etmzBzXQi9axHK9uI5_f9nchiyR6FpNYWF8LulmHZeIbdtd8_sHJOtcNQQ-xayToWgXpPPjkIExlEVlGyiF__IyHwVgRoIo0pckEEydxIe2T_k7zeMxHc4NN1YMmIYKzDLvgIZXQM7NbJmSBLD4sJARBEUaPuk-x_3rbKpnNSeuBBpYIgr.png" descr="tHIbx6ozD85UI1etmzBzXQi9axHK9uI5_f9nchiyR6FpNYWF8LulmHZeIbdtd8_sHJOtcNQQ-xayToWgXpPPjkIExlEVlGyiF__IyHwVgRoIo0pckEEydxIe2T_k7zeMxHc4NN1YMmIYKzDLvgIZXQM7NbJmSBLD4sJARBEUaPuk-x_3rbKpnNSeuBBpYIg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84680" y="2405545"/>
            <a:ext cx="11193935" cy="6223829"/>
          </a:xfrm>
          <a:prstGeom prst="rect">
            <a:avLst/>
          </a:prstGeom>
          <a:ln w="12700">
            <a:miter lim="400000"/>
          </a:ln>
        </p:spPr>
      </p:pic>
      <p:sp>
        <p:nvSpPr>
          <p:cNvPr id="464" name="LHC ≡ top quark Factory ⇒ precision lab for studying top quark production and properties ⇒ portal to new physics beyond SM…"/>
          <p:cNvSpPr txBox="1"/>
          <p:nvPr>
            <p:ph type="body" idx="1"/>
          </p:nvPr>
        </p:nvSpPr>
        <p:spPr>
          <a:xfrm>
            <a:off x="147702" y="2105910"/>
            <a:ext cx="12584648" cy="11383780"/>
          </a:xfrm>
          <a:prstGeom prst="rect">
            <a:avLst/>
          </a:prstGeom>
        </p:spPr>
        <p:txBody>
          <a:bodyPr/>
          <a:lstStyle/>
          <a:p>
            <a:pPr marL="520700" indent="-520700" defTabSz="676909">
              <a:spcBef>
                <a:spcPts val="4800"/>
              </a:spcBef>
              <a:buSzPct val="50000"/>
              <a:buBlip>
                <a:blip r:embed="rId3"/>
              </a:buBlip>
              <a:defRPr sz="3936"/>
            </a:pPr>
            <a:r>
              <a:t>LHC </a:t>
            </a:r>
            <a:r>
              <a:rPr>
                <a:latin typeface="Andale Mono"/>
                <a:ea typeface="Andale Mono"/>
                <a:cs typeface="Andale Mono"/>
                <a:sym typeface="Andale Mono"/>
              </a:rPr>
              <a:t>≡</a:t>
            </a:r>
            <a:r>
              <a:t> top quark Factory ⇒ precision lab for studying top quark production and properties ⇒ portal to new physics beyond SM</a:t>
            </a:r>
          </a:p>
          <a:p>
            <a:pPr marL="520700" indent="-520700" defTabSz="676909">
              <a:spcBef>
                <a:spcPts val="4800"/>
              </a:spcBef>
              <a:buSzPct val="50000"/>
              <a:buBlip>
                <a:blip r:embed="rId3"/>
              </a:buBlip>
              <a:defRPr sz="3936"/>
            </a:pPr>
            <a:r>
              <a:t>Most measurements agree with SM prediction within uncertainties</a:t>
            </a:r>
          </a:p>
          <a:p>
            <a:pPr marL="520700" indent="-520700" defTabSz="676909">
              <a:spcBef>
                <a:spcPts val="4800"/>
              </a:spcBef>
              <a:buSzPct val="50000"/>
              <a:buBlip>
                <a:blip r:embed="rId3"/>
              </a:buBlip>
              <a:defRPr sz="3936"/>
            </a:pPr>
            <a:r>
              <a:t>Provides good understanding of the various modeling aspects such as PDF, PS, UE and CR etc.</a:t>
            </a:r>
          </a:p>
          <a:p>
            <a:pPr marL="520700" indent="-520700" defTabSz="676909">
              <a:spcBef>
                <a:spcPts val="4800"/>
              </a:spcBef>
              <a:buSzPct val="50000"/>
              <a:buBlip>
                <a:blip r:embed="rId3"/>
              </a:buBlip>
              <a:defRPr sz="3936"/>
            </a:pPr>
            <a:r>
              <a:t>Stringent limits on couplings are placed with EFT interpretation using Run2 data</a:t>
            </a:r>
          </a:p>
          <a:p>
            <a:pPr marL="520700" indent="-520700" defTabSz="676909">
              <a:spcBef>
                <a:spcPts val="4800"/>
              </a:spcBef>
              <a:buSzPct val="50000"/>
              <a:buBlip>
                <a:blip r:embed="rId3"/>
              </a:buBlip>
              <a:defRPr sz="3936"/>
            </a:pPr>
            <a:r>
              <a:t>Rare processes involving top quarks waiting to be fully exploited during Run3 and HL-LHC</a:t>
            </a:r>
          </a:p>
          <a:p>
            <a:pPr marL="520699" indent="-520699" defTabSz="676909">
              <a:spcBef>
                <a:spcPts val="4800"/>
              </a:spcBef>
              <a:buSzPct val="50000"/>
              <a:buBlip>
                <a:blip r:embed="rId3"/>
              </a:buBlip>
              <a:defRPr sz="3690"/>
            </a:pPr>
            <a:r>
              <a:t>More information :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4" invalidUrl="" action="" tgtFrame="" tooltip="" history="1" highlightClick="0" endSnd="0"/>
              </a:rPr>
              <a:t>ATLAS Top Public Results</a:t>
            </a:r>
            <a:r>
              <a:t> ,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5" invalidUrl="" action="" tgtFrame="" tooltip="" history="1" highlightClick="0" endSnd="0"/>
              </a:rPr>
              <a:t>CMS Top Public Results</a:t>
            </a:r>
            <a:r>
              <a:t>, 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6" invalidUrl="" action="" tgtFrame="" tooltip="" history="1" highlightClick="0" endSnd="0"/>
              </a:rPr>
              <a:t>LHC Top WG</a:t>
            </a:r>
            <a:r>
              <a:t> </a:t>
            </a:r>
          </a:p>
        </p:txBody>
      </p:sp>
      <p:sp>
        <p:nvSpPr>
          <p:cNvPr id="465" name="Thank you for your attention"/>
          <p:cNvSpPr txBox="1"/>
          <p:nvPr/>
        </p:nvSpPr>
        <p:spPr>
          <a:xfrm>
            <a:off x="14276280" y="10832790"/>
            <a:ext cx="8777623" cy="125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defRPr b="0" sz="7400">
                <a:solidFill>
                  <a:srgbClr val="7A4300"/>
                </a:solidFill>
                <a:latin typeface="Brush Script MT Italic"/>
                <a:ea typeface="Brush Script MT Italic"/>
                <a:cs typeface="Brush Script MT Italic"/>
                <a:sym typeface="Brush Script MT Italic"/>
              </a:defRPr>
            </a:lvl1pPr>
          </a:lstStyle>
          <a:p>
            <a:pPr/>
            <a:r>
              <a:t>Thank you for your attention</a:t>
            </a:r>
          </a:p>
        </p:txBody>
      </p:sp>
      <p:sp>
        <p:nvSpPr>
          <p:cNvPr id="466" name="Summary"/>
          <p:cNvSpPr txBox="1"/>
          <p:nvPr/>
        </p:nvSpPr>
        <p:spPr>
          <a:xfrm>
            <a:off x="2922044" y="9150"/>
            <a:ext cx="18539912" cy="1019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sz="6000">
                <a:solidFill>
                  <a:srgbClr val="017B76"/>
                </a:solidFill>
              </a:defRPr>
            </a:lvl1pPr>
          </a:lstStyle>
          <a:p>
            <a:pPr/>
            <a:r>
              <a:t>Summary</a:t>
            </a:r>
          </a:p>
        </p:txBody>
      </p:sp>
      <p:pic>
        <p:nvPicPr>
          <p:cNvPr id="46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1840774" cy="1140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468" name="KIT_Logo.png" descr="KIT_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2004004" y="0"/>
            <a:ext cx="2379996" cy="11899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Back up"/>
          <p:cNvSpPr txBox="1"/>
          <p:nvPr>
            <p:ph type="title"/>
          </p:nvPr>
        </p:nvSpPr>
        <p:spPr>
          <a:xfrm>
            <a:off x="2040792" y="5715000"/>
            <a:ext cx="21005801" cy="2286000"/>
          </a:xfrm>
          <a:prstGeom prst="rect">
            <a:avLst/>
          </a:prstGeom>
        </p:spPr>
        <p:txBody>
          <a:bodyPr/>
          <a:lstStyle/>
          <a:p>
            <a:pPr/>
            <a:r>
              <a:t>Back 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NLO Prediction:"/>
          <p:cNvSpPr txBox="1"/>
          <p:nvPr/>
        </p:nvSpPr>
        <p:spPr>
          <a:xfrm>
            <a:off x="325179" y="1546332"/>
            <a:ext cx="4331950" cy="69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63020" indent="-463020">
              <a:buSzPct val="50000"/>
              <a:buBlip>
                <a:blip r:embed="rId2"/>
              </a:buBlip>
              <a:defRPr b="0" sz="4000"/>
            </a:lvl1pPr>
          </a:lstStyle>
          <a:p>
            <a:pPr/>
            <a:r>
              <a:t>NLO Prediction: </a:t>
            </a:r>
          </a:p>
        </p:txBody>
      </p:sp>
      <p:sp>
        <p:nvSpPr>
          <p:cNvPr id="473" name="Final state consists of exactly 1 𝛾, exactly 1 𝓁, ≥ 3 jets, ≥ 1 b-tagged jet"/>
          <p:cNvSpPr txBox="1"/>
          <p:nvPr/>
        </p:nvSpPr>
        <p:spPr>
          <a:xfrm>
            <a:off x="305418" y="2619840"/>
            <a:ext cx="1681909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63020" indent="-463020">
              <a:buSzPct val="50000"/>
              <a:buBlip>
                <a:blip r:embed="rId2"/>
              </a:buBlip>
              <a:defRPr b="0" sz="4000"/>
            </a:lvl1pPr>
          </a:lstStyle>
          <a:p>
            <a:pPr/>
            <a:r>
              <a:t> Final state consists of exactly 1 𝛾, exactly 1 𝓁, ≥ 3 jets, ≥ 1 b-tagged jet</a:t>
            </a:r>
          </a:p>
        </p:txBody>
      </p:sp>
      <p:sp>
        <p:nvSpPr>
          <p:cNvPr id="474" name="Equation"/>
          <p:cNvSpPr txBox="1"/>
          <p:nvPr/>
        </p:nvSpPr>
        <p:spPr>
          <a:xfrm>
            <a:off x="4916774" y="1590422"/>
            <a:ext cx="12484311" cy="70686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bar>
                        <m:barPr>
                          <m:ctrlPr>
                            <a:rPr xmlns:a="http://schemas.openxmlformats.org/drawingml/2006/main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ba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</m:sSub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773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135</m:t>
                  </m:r>
                  <m:r>
                    <m:rPr>
                      <m:sty m:val="p"/>
                    </m:rPr>
                    <a:rPr xmlns:a="http://schemas.openxmlformats.org/drawingml/2006/main" sz="4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fb</m:t>
                  </m:r>
                  <m:d>
                    <m:dPr>
                      <m:ctrlP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begChr m:val="["/>
                      <m:endChr m:val="]"/>
                    </m:dPr>
                    <m:e>
                      <m:sSub>
                        <m:e>
                          <m:r>
                            <a:rPr xmlns:a="http://schemas.openxmlformats.org/drawingml/2006/main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xmlns:a="http://schemas.openxmlformats.org/drawingml/2006/main"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20</m:t>
                      </m:r>
                      <m:r>
                        <m:rPr>
                          <m:sty m:val="p"/>
                        </m:rP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/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xmlns:a="http://schemas.openxmlformats.org/drawingml/2006/main"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1.442</m:t>
                      </m:r>
                    </m:e>
                  </m:d>
                </m:oMath>
              </m:oMathPara>
            </a14:m>
            <a:endParaRPr sz="4400"/>
          </a:p>
        </p:txBody>
      </p:sp>
      <p:pic>
        <p:nvPicPr>
          <p:cNvPr id="475" name="CMS-TOP-18-010_Figure_002-a.pdf" descr="CMS-TOP-18-010_Figure_002-a.pdf"/>
          <p:cNvPicPr>
            <a:picLocks noChangeAspect="1"/>
          </p:cNvPicPr>
          <p:nvPr/>
        </p:nvPicPr>
        <p:blipFill>
          <a:blip r:embed="rId3">
            <a:extLst/>
          </a:blip>
          <a:srcRect l="0" t="0" r="0" b="3337"/>
          <a:stretch>
            <a:fillRect/>
          </a:stretch>
        </p:blipFill>
        <p:spPr>
          <a:xfrm>
            <a:off x="1193567" y="6100171"/>
            <a:ext cx="6067285" cy="7644482"/>
          </a:xfrm>
          <a:prstGeom prst="rect">
            <a:avLst/>
          </a:prstGeom>
          <a:ln w="12700">
            <a:miter lim="400000"/>
          </a:ln>
        </p:spPr>
      </p:pic>
      <p:sp>
        <p:nvSpPr>
          <p:cNvPr id="476" name="Equation"/>
          <p:cNvSpPr txBox="1"/>
          <p:nvPr/>
        </p:nvSpPr>
        <p:spPr>
          <a:xfrm>
            <a:off x="9079843" y="3840562"/>
            <a:ext cx="8566708" cy="65835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bar>
                        <m:barPr>
                          <m:ctrlPr>
                            <a:rPr xmlns:a="http://schemas.openxmlformats.org/drawingml/2006/main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bar>
                      <m:r>
                        <a:rPr xmlns:a="http://schemas.openxmlformats.org/drawingml/2006/main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</m:sSub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798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7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stat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48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syst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m:rPr>
                      <m:sty m:val="p"/>
                    </m:rP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fb</m:t>
                  </m:r>
                </m:oMath>
              </m:oMathPara>
            </a14:m>
            <a:endParaRPr sz="4800"/>
          </a:p>
        </p:txBody>
      </p:sp>
      <p:sp>
        <p:nvSpPr>
          <p:cNvPr id="477" name="Measured inclusive cross section:"/>
          <p:cNvSpPr txBox="1"/>
          <p:nvPr/>
        </p:nvSpPr>
        <p:spPr>
          <a:xfrm>
            <a:off x="326508" y="3745672"/>
            <a:ext cx="8377662" cy="69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63020" indent="-463020">
              <a:buSzPct val="50000"/>
              <a:buBlip>
                <a:blip r:embed="rId2"/>
              </a:buBlip>
              <a:defRPr b="0" sz="4000"/>
            </a:lvl1pPr>
          </a:lstStyle>
          <a:p>
            <a:pPr/>
            <a:r>
              <a:t>Measured inclusive cross section: </a:t>
            </a:r>
          </a:p>
        </p:txBody>
      </p:sp>
      <p:pic>
        <p:nvPicPr>
          <p:cNvPr id="478" name="CMS-TOP-18-010_Figure_009-b.pdf" descr="CMS-TOP-18-010_Figure_009-b.pdf"/>
          <p:cNvPicPr>
            <a:picLocks noChangeAspect="1"/>
          </p:cNvPicPr>
          <p:nvPr/>
        </p:nvPicPr>
        <p:blipFill>
          <a:blip r:embed="rId4">
            <a:extLst/>
          </a:blip>
          <a:srcRect l="0" t="0" r="0" b="4348"/>
          <a:stretch>
            <a:fillRect/>
          </a:stretch>
        </p:blipFill>
        <p:spPr>
          <a:xfrm>
            <a:off x="8491904" y="6140256"/>
            <a:ext cx="6067339" cy="7564585"/>
          </a:xfrm>
          <a:prstGeom prst="rect">
            <a:avLst/>
          </a:prstGeom>
          <a:ln w="12700">
            <a:miter lim="400000"/>
          </a:ln>
        </p:spPr>
      </p:pic>
      <p:sp>
        <p:nvSpPr>
          <p:cNvPr id="479" name="Differential measurements used to extract limits on EFT coupling CtZ"/>
          <p:cNvSpPr txBox="1"/>
          <p:nvPr/>
        </p:nvSpPr>
        <p:spPr>
          <a:xfrm>
            <a:off x="306852" y="4767134"/>
            <a:ext cx="17011416" cy="69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2"/>
              </a:buBlip>
              <a:defRPr b="0" sz="4000"/>
            </a:pPr>
            <a:r>
              <a:t>Differential measurements used to extract limits on EFT coupling C</a:t>
            </a:r>
            <a:r>
              <a:rPr baseline="-5999"/>
              <a:t>tZ</a:t>
            </a:r>
            <a:r>
              <a:t>  </a:t>
            </a:r>
          </a:p>
        </p:txBody>
      </p:sp>
      <p:pic>
        <p:nvPicPr>
          <p:cNvPr id="480" name="CMS-TOP-18-010_Figure_013.pdf" descr="CMS-TOP-18-010_Figure_013.pdf"/>
          <p:cNvPicPr>
            <a:picLocks noChangeAspect="1"/>
          </p:cNvPicPr>
          <p:nvPr/>
        </p:nvPicPr>
        <p:blipFill>
          <a:blip r:embed="rId5">
            <a:extLst/>
          </a:blip>
          <a:srcRect l="0" t="4261" r="4411" b="2095"/>
          <a:stretch>
            <a:fillRect/>
          </a:stretch>
        </p:blipFill>
        <p:spPr>
          <a:xfrm>
            <a:off x="15885152" y="5907363"/>
            <a:ext cx="8377758" cy="7801947"/>
          </a:xfrm>
          <a:prstGeom prst="rect">
            <a:avLst/>
          </a:prstGeom>
          <a:ln w="12700">
            <a:miter lim="400000"/>
          </a:ln>
        </p:spPr>
      </p:pic>
      <p:sp>
        <p:nvSpPr>
          <p:cNvPr id="481" name="Inclusive and differential tt¯𝛾 cross section - 𝓁 + jets"/>
          <p:cNvSpPr txBox="1"/>
          <p:nvPr/>
        </p:nvSpPr>
        <p:spPr>
          <a:xfrm>
            <a:off x="2244163" y="-1"/>
            <a:ext cx="19217793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6000">
                <a:solidFill>
                  <a:srgbClr val="017B76"/>
                </a:solidFill>
              </a:defRPr>
            </a:pPr>
            <a:r>
              <a:t>Inclusive and differential </a:t>
            </a:r>
            <a:r>
              <a:rPr i="1"/>
              <a:t>tt¯</a:t>
            </a:r>
            <a:r>
              <a:t>𝛾 cross section - 𝓁 + jets</a:t>
            </a:r>
          </a:p>
        </p:txBody>
      </p:sp>
      <p:sp>
        <p:nvSpPr>
          <p:cNvPr id="482" name="JHEP 12 (2021) 180"/>
          <p:cNvSpPr txBox="1"/>
          <p:nvPr/>
        </p:nvSpPr>
        <p:spPr>
          <a:xfrm>
            <a:off x="18048574" y="1544593"/>
            <a:ext cx="4050793" cy="609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500" u="sng">
                <a:solidFill>
                  <a:schemeClr val="accent1">
                    <a:lumOff val="-13575"/>
                  </a:schemeClr>
                </a:solidFill>
                <a:hlinkClick r:id="rId6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6" invalidUrl="" action="" tgtFrame="" tooltip="" history="1" highlightClick="0" endSnd="0"/>
              </a:rPr>
              <a:t>JHEP 12 (2021) 180</a:t>
            </a:r>
          </a:p>
        </p:txBody>
      </p:sp>
      <p:pic>
        <p:nvPicPr>
          <p:cNvPr id="48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2156923" cy="1336148"/>
          </a:xfrm>
          <a:prstGeom prst="rect">
            <a:avLst/>
          </a:prstGeom>
          <a:ln w="12700">
            <a:miter lim="400000"/>
          </a:ln>
        </p:spPr>
      </p:pic>
      <p:pic>
        <p:nvPicPr>
          <p:cNvPr id="484" name="KIT_Logo.png" descr="KIT_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549194" y="0"/>
            <a:ext cx="2834806" cy="1417403"/>
          </a:xfrm>
          <a:prstGeom prst="rect">
            <a:avLst/>
          </a:prstGeom>
          <a:ln w="12700">
            <a:miter lim="400000"/>
          </a:ln>
        </p:spPr>
      </p:pic>
      <p:pic>
        <p:nvPicPr>
          <p:cNvPr id="485" name="CMS-TOP-18-010_Figure_001-a.pdf" descr="CMS-TOP-18-010_Figure_001-a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8488269" y="1635232"/>
            <a:ext cx="5391475" cy="4313180"/>
          </a:xfrm>
          <a:prstGeom prst="rect">
            <a:avLst/>
          </a:prstGeom>
          <a:ln w="12700">
            <a:miter lim="400000"/>
          </a:ln>
        </p:spPr>
      </p:pic>
      <p:sp>
        <p:nvSpPr>
          <p:cNvPr id="486" name="Slide Number"/>
          <p:cNvSpPr txBox="1"/>
          <p:nvPr>
            <p:ph type="sldNum" sz="quarter" idx="4294967295"/>
          </p:nvPr>
        </p:nvSpPr>
        <p:spPr>
          <a:xfrm>
            <a:off x="23930762" y="13254941"/>
            <a:ext cx="453239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Screen Shot 2022-12-12 at 9.32.50 AM.png" descr="Screen Shot 2022-12-12 at 9.32.50 AM.png"/>
          <p:cNvPicPr>
            <a:picLocks noChangeAspect="1"/>
          </p:cNvPicPr>
          <p:nvPr/>
        </p:nvPicPr>
        <p:blipFill>
          <a:blip r:embed="rId2">
            <a:extLst/>
          </a:blip>
          <a:srcRect l="15198" t="3801" r="9176" b="25526"/>
          <a:stretch>
            <a:fillRect/>
          </a:stretch>
        </p:blipFill>
        <p:spPr>
          <a:xfrm>
            <a:off x="841548" y="583510"/>
            <a:ext cx="11123825" cy="13224988"/>
          </a:xfrm>
          <a:prstGeom prst="rect">
            <a:avLst/>
          </a:prstGeom>
          <a:ln w="12700">
            <a:miter lim="400000"/>
          </a:ln>
        </p:spPr>
      </p:pic>
      <p:sp>
        <p:nvSpPr>
          <p:cNvPr id="489" name="JHEP 05 (2022) 091"/>
          <p:cNvSpPr txBox="1"/>
          <p:nvPr/>
        </p:nvSpPr>
        <p:spPr>
          <a:xfrm>
            <a:off x="16249968" y="1737270"/>
            <a:ext cx="4133470" cy="634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 u="sng">
                <a:solidFill>
                  <a:schemeClr val="accent1">
                    <a:lumOff val="-13575"/>
                  </a:schemeClr>
                </a:solidFill>
                <a:hlinkClick r:id="rId3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3" invalidUrl="" action="" tgtFrame="" tooltip="" history="1" highlightClick="0" endSnd="0"/>
              </a:rPr>
              <a:t>JHEP 05 (2022) 091</a:t>
            </a:r>
          </a:p>
        </p:txBody>
      </p:sp>
      <p:pic>
        <p:nvPicPr>
          <p:cNvPr id="490" name="Screen Shot 2022-12-12 at 9.34.48 AM.png" descr="Screen Shot 2022-12-12 at 9.34.48 A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551310" y="3248269"/>
            <a:ext cx="11713532" cy="76860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tab_02.png" descr="tab_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75907" y="2731560"/>
            <a:ext cx="10936632" cy="9518606"/>
          </a:xfrm>
          <a:prstGeom prst="rect">
            <a:avLst/>
          </a:prstGeom>
          <a:ln w="12700">
            <a:miter lim="400000"/>
          </a:ln>
        </p:spPr>
      </p:pic>
      <p:sp>
        <p:nvSpPr>
          <p:cNvPr id="493" name="NP 17, 813–818 (2021)"/>
          <p:cNvSpPr txBox="1"/>
          <p:nvPr/>
        </p:nvSpPr>
        <p:spPr>
          <a:xfrm>
            <a:off x="17075531" y="1679427"/>
            <a:ext cx="4685539" cy="634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 u="sng">
                <a:solidFill>
                  <a:schemeClr val="accent1">
                    <a:lumOff val="-13575"/>
                  </a:schemeClr>
                </a:solidFill>
                <a:hlinkClick r:id="rId3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3" invalidUrl="" action="" tgtFrame="" tooltip="" history="1" highlightClick="0" endSnd="0"/>
              </a:rPr>
              <a:t>NP 17, 813–818 (2021)</a:t>
            </a:r>
          </a:p>
        </p:txBody>
      </p:sp>
      <p:pic>
        <p:nvPicPr>
          <p:cNvPr id="494" name="CMS-TOP-19-009_Table_003.pdf" descr="CMS-TOP-19-009_Table_003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95703" y="927758"/>
            <a:ext cx="12101976" cy="12682014"/>
          </a:xfrm>
          <a:prstGeom prst="rect">
            <a:avLst/>
          </a:prstGeom>
          <a:ln w="12700">
            <a:miter lim="400000"/>
          </a:ln>
        </p:spPr>
      </p:pic>
      <p:sp>
        <p:nvSpPr>
          <p:cNvPr id="495" name="JHEP 12 (2021) 161"/>
          <p:cNvSpPr txBox="1"/>
          <p:nvPr/>
        </p:nvSpPr>
        <p:spPr>
          <a:xfrm>
            <a:off x="3029697" y="126667"/>
            <a:ext cx="4133470" cy="634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 u="sng">
                <a:solidFill>
                  <a:schemeClr val="accent1">
                    <a:lumOff val="-13575"/>
                  </a:schemeClr>
                </a:solidFill>
                <a:hlinkClick r:id="rId5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5" invalidUrl="" action="" tgtFrame="" tooltip="" history="1" highlightClick="0" endSnd="0"/>
              </a:rPr>
              <a:t>JHEP 12 (2021) 161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CMS-TOP-20-005_Table_005.png" descr="CMS-TOP-20-005_Table_005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2830"/>
          <a:stretch>
            <a:fillRect/>
          </a:stretch>
        </p:blipFill>
        <p:spPr>
          <a:xfrm>
            <a:off x="276921" y="1465518"/>
            <a:ext cx="11276372" cy="12254077"/>
          </a:xfrm>
          <a:prstGeom prst="rect">
            <a:avLst/>
          </a:prstGeom>
          <a:ln w="12700">
            <a:miter lim="400000"/>
          </a:ln>
        </p:spPr>
      </p:pic>
      <p:sp>
        <p:nvSpPr>
          <p:cNvPr id="498" name="CMS-TOP-20-005"/>
          <p:cNvSpPr txBox="1"/>
          <p:nvPr/>
        </p:nvSpPr>
        <p:spPr>
          <a:xfrm>
            <a:off x="10603222" y="808892"/>
            <a:ext cx="317755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ts val="5500"/>
              </a:lnSpc>
              <a:defRPr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3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3" invalidUrl="" action="" tgtFrame="" tooltip="" history="1" highlightClick="0" endSnd="0"/>
              </a:rPr>
              <a:t>CMS-TOP-20-005</a:t>
            </a:r>
          </a:p>
        </p:txBody>
      </p:sp>
      <p:pic>
        <p:nvPicPr>
          <p:cNvPr id="499" name="CMS-TOP-20-005_Table_007.png" descr="CMS-TOP-20-005_Table_007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276366" y="1934865"/>
            <a:ext cx="11961096" cy="3065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00" name="Screen Shot 2022-12-12 at 10.11.43 AM.png" descr="Screen Shot 2022-12-12 at 10.11.43 A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900030" y="5933342"/>
            <a:ext cx="7466230" cy="7732881"/>
          </a:xfrm>
          <a:prstGeom prst="rect">
            <a:avLst/>
          </a:prstGeom>
          <a:ln w="12700">
            <a:miter lim="400000"/>
          </a:ln>
        </p:spPr>
      </p:pic>
      <p:sp>
        <p:nvSpPr>
          <p:cNvPr id="501" name="Science 376, 170 (2022)"/>
          <p:cNvSpPr txBox="1"/>
          <p:nvPr/>
        </p:nvSpPr>
        <p:spPr>
          <a:xfrm>
            <a:off x="16579351" y="5219059"/>
            <a:ext cx="3785842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600"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6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6" invalidUrl="" action="" tgtFrame="" tooltip="" history="1" highlightClick="0" endSnd="0"/>
              </a:rPr>
              <a:t>Science 376, 170 (2022)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3" name="CMS-TOP-21-014_Figure_004.pdf" descr="CMS-TOP-21-014_Figure_004.pdf"/>
          <p:cNvPicPr>
            <a:picLocks noChangeAspect="1"/>
          </p:cNvPicPr>
          <p:nvPr/>
        </p:nvPicPr>
        <p:blipFill>
          <a:blip r:embed="rId2">
            <a:extLst/>
          </a:blip>
          <a:srcRect l="0" t="830" r="2100" b="0"/>
          <a:stretch>
            <a:fillRect/>
          </a:stretch>
        </p:blipFill>
        <p:spPr>
          <a:xfrm>
            <a:off x="-28223" y="1318632"/>
            <a:ext cx="12840135" cy="10689836"/>
          </a:xfrm>
          <a:prstGeom prst="rect">
            <a:avLst/>
          </a:prstGeom>
          <a:ln w="12700">
            <a:miter lim="400000"/>
          </a:ln>
        </p:spPr>
      </p:pic>
      <p:sp>
        <p:nvSpPr>
          <p:cNvPr id="504" name="CMS-TOP-21-014"/>
          <p:cNvSpPr txBox="1"/>
          <p:nvPr/>
        </p:nvSpPr>
        <p:spPr>
          <a:xfrm>
            <a:off x="6203970" y="545123"/>
            <a:ext cx="317755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3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3" invalidUrl="" action="" tgtFrame="" tooltip="" history="1" highlightClick="0" endSnd="0"/>
              </a:rPr>
              <a:t>CMS-TOP-21-014</a:t>
            </a:r>
          </a:p>
        </p:txBody>
      </p:sp>
      <p:pic>
        <p:nvPicPr>
          <p:cNvPr id="505" name="CMS-TOP-17-012_Table_004.png" descr="CMS-TOP-17-012_Table_004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009723" y="2631287"/>
            <a:ext cx="11196054" cy="8453426"/>
          </a:xfrm>
          <a:prstGeom prst="rect">
            <a:avLst/>
          </a:prstGeom>
          <a:ln w="12700">
            <a:miter lim="400000"/>
          </a:ln>
        </p:spPr>
      </p:pic>
      <p:sp>
        <p:nvSpPr>
          <p:cNvPr id="506" name="PLB 808 (2020) 135609"/>
          <p:cNvSpPr txBox="1"/>
          <p:nvPr/>
        </p:nvSpPr>
        <p:spPr>
          <a:xfrm>
            <a:off x="16514061" y="507119"/>
            <a:ext cx="4834002" cy="634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3500" u="sng">
                <a:solidFill>
                  <a:schemeClr val="accent1">
                    <a:lumOff val="-13575"/>
                  </a:schemeClr>
                </a:solidFill>
                <a:hlinkClick r:id="rId5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5" invalidUrl="" action="" tgtFrame="" tooltip="" history="1" highlightClick="0" endSnd="0"/>
              </a:rPr>
              <a:t>PLB 808 (2020) 135609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8" name="CMS-PAS-TOP-21-005_Table-aux_001.png" descr="CMS-PAS-TOP-21-005_Table-aux_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098" y="1572046"/>
            <a:ext cx="15334420" cy="11897395"/>
          </a:xfrm>
          <a:prstGeom prst="rect">
            <a:avLst/>
          </a:prstGeom>
          <a:ln w="12700">
            <a:miter lim="400000"/>
          </a:ln>
        </p:spPr>
      </p:pic>
      <p:sp>
        <p:nvSpPr>
          <p:cNvPr id="509" name="CMS-PAS-TOP-21-005"/>
          <p:cNvSpPr txBox="1"/>
          <p:nvPr/>
        </p:nvSpPr>
        <p:spPr>
          <a:xfrm>
            <a:off x="10098785" y="568405"/>
            <a:ext cx="4186429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3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3" invalidUrl="" action="" tgtFrame="" tooltip="" history="1" highlightClick="0" endSnd="0"/>
              </a:rPr>
              <a:t>CMS-PAS-TOP-21-005</a:t>
            </a:r>
          </a:p>
        </p:txBody>
      </p:sp>
      <p:pic>
        <p:nvPicPr>
          <p:cNvPr id="510" name="CMS-PAS-TOP-21-005_Figure-aux_019.png" descr="CMS-PAS-TOP-21-005_Figure-aux_019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048206" y="3480219"/>
            <a:ext cx="8021427" cy="80810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Summary of tt¯V measurements"/>
          <p:cNvSpPr txBox="1"/>
          <p:nvPr/>
        </p:nvSpPr>
        <p:spPr>
          <a:xfrm>
            <a:off x="4725792" y="31750"/>
            <a:ext cx="14932416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:r>
              <a:t>Summary of </a:t>
            </a:r>
            <a:r>
              <a:rPr i="1"/>
              <a:t>tt¯V </a:t>
            </a:r>
            <a:r>
              <a:t>measurements</a:t>
            </a:r>
          </a:p>
        </p:txBody>
      </p:sp>
      <p:sp>
        <p:nvSpPr>
          <p:cNvPr id="513" name="LHCTOPWGSummaryPlots"/>
          <p:cNvSpPr txBox="1"/>
          <p:nvPr/>
        </p:nvSpPr>
        <p:spPr>
          <a:xfrm>
            <a:off x="10107710" y="12584085"/>
            <a:ext cx="4989196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LHCTOPWGSummaryPlots</a:t>
            </a:r>
          </a:p>
        </p:txBody>
      </p:sp>
      <p:pic>
        <p:nvPicPr>
          <p:cNvPr id="514" name="ttX_summary_nov22.pdf" descr="ttX_summary_nov2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2757" y="2273414"/>
            <a:ext cx="24018486" cy="102089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Screen Shot 2022-01-19 at 11.06.17 PM.png" descr="Screen Shot 2022-01-19 at 11.06.17 PM.png"/>
          <p:cNvPicPr>
            <a:picLocks noChangeAspect="1"/>
          </p:cNvPicPr>
          <p:nvPr/>
        </p:nvPicPr>
        <p:blipFill>
          <a:blip r:embed="rId2">
            <a:extLst/>
          </a:blip>
          <a:srcRect l="0" t="2202" r="0" b="0"/>
          <a:stretch>
            <a:fillRect/>
          </a:stretch>
        </p:blipFill>
        <p:spPr>
          <a:xfrm>
            <a:off x="14147165" y="1228502"/>
            <a:ext cx="10176762" cy="69551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Screen Shot 2022-01-19 at 11.01.11 PM.png" descr="Screen Shot 2022-01-19 at 11.01.11 PM.png"/>
          <p:cNvPicPr>
            <a:picLocks noChangeAspect="1"/>
          </p:cNvPicPr>
          <p:nvPr/>
        </p:nvPicPr>
        <p:blipFill>
          <a:blip r:embed="rId3">
            <a:extLst/>
          </a:blip>
          <a:srcRect l="0" t="1712" r="2773" b="0"/>
          <a:stretch>
            <a:fillRect/>
          </a:stretch>
        </p:blipFill>
        <p:spPr>
          <a:xfrm>
            <a:off x="100559" y="6059619"/>
            <a:ext cx="8068764" cy="75723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Wmasscorr_top.png" descr="Wmasscorr_to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76663" y="1231468"/>
            <a:ext cx="4041713" cy="20286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WZmasscorr_higgs1.png" descr="WZmasscorr_higgs1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591042" y="1327350"/>
            <a:ext cx="4229043" cy="1374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Screen Shot 2017-01-22 at 4.17.40 PM.png" descr="Screen Shot 2017-01-22 at 4.17.40 PM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707585" y="9468580"/>
            <a:ext cx="4815586" cy="2114160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JHEP 08 (2012) 098"/>
          <p:cNvSpPr txBox="1"/>
          <p:nvPr/>
        </p:nvSpPr>
        <p:spPr>
          <a:xfrm>
            <a:off x="3320129" y="8794821"/>
            <a:ext cx="3665221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7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7" invalidUrl="" action="" tgtFrame="" tooltip="" history="1" highlightClick="0" endSnd="0"/>
              </a:rPr>
              <a:t>JHEP 08 (2012) 098</a:t>
            </a:r>
          </a:p>
        </p:txBody>
      </p:sp>
      <p:sp>
        <p:nvSpPr>
          <p:cNvPr id="187" name="Equation"/>
          <p:cNvSpPr txBox="1"/>
          <p:nvPr/>
        </p:nvSpPr>
        <p:spPr>
          <a:xfrm>
            <a:off x="2122118" y="3284206"/>
            <a:ext cx="2205216" cy="55149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Δ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</m:sub>
                  </m:sSub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∝</m:t>
                  </m:r>
                  <m:sSubSup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bSup>
                </m:oMath>
              </m:oMathPara>
            </a14:m>
            <a:endParaRPr sz="3900"/>
          </a:p>
        </p:txBody>
      </p:sp>
      <p:sp>
        <p:nvSpPr>
          <p:cNvPr id="188" name="Equation"/>
          <p:cNvSpPr txBox="1"/>
          <p:nvPr/>
        </p:nvSpPr>
        <p:spPr>
          <a:xfrm>
            <a:off x="9252867" y="3224331"/>
            <a:ext cx="2518137" cy="42071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ty m:val="p"/>
                    </m:rP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Δ</m:t>
                  </m:r>
                  <m:sSub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</m:sub>
                  </m:sSub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∝</m:t>
                  </m:r>
                  <m:r>
                    <m:rPr>
                      <m:sty m:val="p"/>
                    </m:rP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ln</m:t>
                  </m:r>
                  <m:sSub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sub>
                  </m:sSub>
                </m:oMath>
              </m:oMathPara>
            </a14:m>
            <a:endParaRPr sz="3500"/>
          </a:p>
        </p:txBody>
      </p:sp>
      <p:sp>
        <p:nvSpPr>
          <p:cNvPr id="189" name="Mexican hat only if"/>
          <p:cNvSpPr txBox="1"/>
          <p:nvPr/>
        </p:nvSpPr>
        <p:spPr>
          <a:xfrm>
            <a:off x="185100" y="5036146"/>
            <a:ext cx="6371180" cy="77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76250" indent="-476250" algn="l" defTabSz="457200">
              <a:buSzPct val="50000"/>
              <a:buBlip>
                <a:blip r:embed="rId8"/>
              </a:buBlip>
              <a:defRPr b="0" sz="3600"/>
            </a:pPr>
            <a:r>
              <a:t>Mexican hat only if </a:t>
            </a:r>
            <a14:m>
              <m:oMath>
                <m:sSub>
                  <m:e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λ</m:t>
                    </m:r>
                  </m:e>
                  <m:sub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H</m:t>
                    </m:r>
                  </m:sub>
                </m:sSub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&gt;</m:t>
                </m:r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0</m:t>
                </m:r>
              </m:oMath>
            </a14:m>
            <a:endParaRPr>
              <a:solidFill>
                <a:srgbClr val="EE220C"/>
              </a:solidFill>
            </a:endParaRPr>
          </a:p>
        </p:txBody>
      </p:sp>
      <p:sp>
        <p:nvSpPr>
          <p:cNvPr id="190" name="receives radiative corrections from all SM particles ➛ mostly from top quark"/>
          <p:cNvSpPr txBox="1"/>
          <p:nvPr/>
        </p:nvSpPr>
        <p:spPr>
          <a:xfrm>
            <a:off x="8801199" y="8623136"/>
            <a:ext cx="15046691" cy="14626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76250" indent="-476250" algn="l" defTabSz="457200">
              <a:buSzPct val="50000"/>
              <a:buBlip>
                <a:blip r:embed="rId8"/>
              </a:buBlip>
              <a:defRPr b="0" sz="3600"/>
            </a:pPr>
            <a14:m>
              <m:oMath>
                <m:sSub>
                  <m:e>
                    <m:r>
                      <a:rPr xmlns:a="http://schemas.openxmlformats.org/drawingml/2006/main" sz="41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λ</m:t>
                    </m:r>
                  </m:e>
                  <m:sub>
                    <m:r>
                      <a:rPr xmlns:a="http://schemas.openxmlformats.org/drawingml/2006/main" sz="41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H</m:t>
                    </m:r>
                  </m:sub>
                </m:sSub>
              </m:oMath>
            </a14:m>
            <a:r>
              <a:t> receives radiative corrections from all SM particles ➛ mostly from top quark </a:t>
            </a:r>
            <a14:m>
              <m:oMath>
                <m:r>
                  <a:rPr xmlns:a="http://schemas.openxmlformats.org/drawingml/2006/main" sz="460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⇒</m:t>
                </m:r>
                <m:r>
                  <m:rPr>
                    <m:sty m:val="p"/>
                  </m:rPr>
                  <a:rPr xmlns:a="http://schemas.openxmlformats.org/drawingml/2006/main" sz="460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Δ</m:t>
                </m:r>
                <m:sSub>
                  <m:e>
                    <m:r>
                      <a:rPr xmlns:a="http://schemas.openxmlformats.org/drawingml/2006/main" sz="46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λ</m:t>
                    </m:r>
                  </m:e>
                  <m:sub>
                    <m:r>
                      <a:rPr xmlns:a="http://schemas.openxmlformats.org/drawingml/2006/main" sz="46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H</m:t>
                    </m:r>
                  </m:sub>
                </m:sSub>
                <m:r>
                  <a:rPr xmlns:a="http://schemas.openxmlformats.org/drawingml/2006/main" sz="460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∝</m:t>
                </m:r>
                <m:sSubSup>
                  <m:e>
                    <m:r>
                      <a:rPr xmlns:a="http://schemas.openxmlformats.org/drawingml/2006/main" sz="46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46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  <m:sup>
                    <m:r>
                      <a:rPr xmlns:a="http://schemas.openxmlformats.org/drawingml/2006/main" sz="46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4</m:t>
                    </m:r>
                  </m:sup>
                </m:sSubSup>
              </m:oMath>
            </a14:m>
            <a:r>
              <a:t> </a:t>
            </a:r>
            <a:endParaRPr>
              <a:solidFill>
                <a:srgbClr val="EE220C"/>
              </a:solidFill>
            </a:endParaRPr>
          </a:p>
        </p:txBody>
      </p:sp>
      <p:sp>
        <p:nvSpPr>
          <p:cNvPr id="191" name="Evolve    up to Planck scale (~1019 GeV)"/>
          <p:cNvSpPr txBox="1"/>
          <p:nvPr/>
        </p:nvSpPr>
        <p:spPr>
          <a:xfrm>
            <a:off x="8745146" y="10857235"/>
            <a:ext cx="9564518" cy="77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76250" indent="-476250" algn="l" defTabSz="457200">
              <a:buSzPct val="50000"/>
              <a:buBlip>
                <a:blip r:embed="rId8"/>
              </a:buBlip>
              <a:defRPr b="0" sz="3600"/>
            </a:pPr>
            <a:r>
              <a:t>Evolve </a:t>
            </a:r>
            <a14:m>
              <m:oMath>
                <m:sSub>
                  <m:e>
                    <m:r>
                      <a:rPr xmlns:a="http://schemas.openxmlformats.org/drawingml/2006/main" sz="41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λ</m:t>
                    </m:r>
                  </m:e>
                  <m:sub>
                    <m:r>
                      <a:rPr xmlns:a="http://schemas.openxmlformats.org/drawingml/2006/main" sz="410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H</m:t>
                    </m:r>
                  </m:sub>
                </m:sSub>
              </m:oMath>
            </a14:m>
            <a:r>
              <a:rPr baseline="-14333" i="1"/>
              <a:t>  </a:t>
            </a:r>
            <a:r>
              <a:t>up to Planck scale (~10</a:t>
            </a:r>
            <a:r>
              <a:rPr baseline="31999"/>
              <a:t>19</a:t>
            </a:r>
            <a:r>
              <a:t> GeV)</a:t>
            </a:r>
            <a:endParaRPr>
              <a:solidFill>
                <a:srgbClr val="EE220C"/>
              </a:solidFill>
            </a:endParaRPr>
          </a:p>
        </p:txBody>
      </p:sp>
      <p:sp>
        <p:nvSpPr>
          <p:cNvPr id="192" name="Knowing mt accurately might just reveal the fate of our universe"/>
          <p:cNvSpPr txBox="1"/>
          <p:nvPr/>
        </p:nvSpPr>
        <p:spPr>
          <a:xfrm>
            <a:off x="8738453" y="12091298"/>
            <a:ext cx="14662230" cy="71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76250" indent="-476250" algn="l" defTabSz="584200">
              <a:buSzPct val="50000"/>
              <a:buBlip>
                <a:blip r:embed="rId8"/>
              </a:buBlip>
              <a:defRPr b="0" sz="3600"/>
            </a:pPr>
            <a:r>
              <a:t>Knowing </a:t>
            </a:r>
            <a:r>
              <a:rPr b="1" i="1"/>
              <a:t>m</a:t>
            </a:r>
            <a:r>
              <a:rPr b="1" baseline="-19888" i="1"/>
              <a:t>t</a:t>
            </a:r>
            <a:r>
              <a:t> </a:t>
            </a:r>
            <a:r>
              <a:rPr b="1"/>
              <a:t>accurately</a:t>
            </a:r>
            <a:r>
              <a:t> might just reveal the </a:t>
            </a:r>
            <a:r>
              <a:rPr b="1"/>
              <a:t>fate of our universe</a:t>
            </a:r>
          </a:p>
        </p:txBody>
      </p:sp>
      <p:sp>
        <p:nvSpPr>
          <p:cNvPr id="193" name="Slide Number"/>
          <p:cNvSpPr txBox="1"/>
          <p:nvPr>
            <p:ph type="sldNum" sz="quarter" idx="4294967295"/>
          </p:nvPr>
        </p:nvSpPr>
        <p:spPr>
          <a:xfrm>
            <a:off x="12050115" y="13254941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4" name="mt and EWSB"/>
          <p:cNvSpPr txBox="1"/>
          <p:nvPr/>
        </p:nvSpPr>
        <p:spPr>
          <a:xfrm>
            <a:off x="5352361" y="-1"/>
            <a:ext cx="14662230" cy="12188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7000">
                <a:solidFill>
                  <a:srgbClr val="017B76"/>
                </a:solidFill>
              </a:defRPr>
            </a:pPr>
            <a:r>
              <a:rPr i="1"/>
              <a:t>m</a:t>
            </a:r>
            <a:r>
              <a:rPr baseline="-13142" i="1"/>
              <a:t>t</a:t>
            </a:r>
            <a:r>
              <a:t> and EWSB</a:t>
            </a:r>
          </a:p>
        </p:txBody>
      </p:sp>
      <p:sp>
        <p:nvSpPr>
          <p:cNvPr id="195" name="EPJC 78, 675 (2018)"/>
          <p:cNvSpPr txBox="1"/>
          <p:nvPr/>
        </p:nvSpPr>
        <p:spPr>
          <a:xfrm>
            <a:off x="16408372" y="3154464"/>
            <a:ext cx="3665221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9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9" invalidUrl="" action="" tgtFrame="" tooltip="" history="1" highlightClick="0" endSnd="0"/>
              </a:rPr>
              <a:t>EPJC 78, 675 (2018)</a:t>
            </a:r>
          </a:p>
        </p:txBody>
      </p:sp>
      <p:pic>
        <p:nvPicPr>
          <p:cNvPr id="196" name="higgspotential.png" descr="higgspotential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031526" y="4464027"/>
            <a:ext cx="6546041" cy="4130658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Higgs Potential:"/>
          <p:cNvSpPr txBox="1"/>
          <p:nvPr/>
        </p:nvSpPr>
        <p:spPr>
          <a:xfrm>
            <a:off x="159103" y="4144211"/>
            <a:ext cx="10415642" cy="798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76250" indent="-476250" algn="l" defTabSz="457200">
              <a:buSzPct val="50000"/>
              <a:buBlip>
                <a:blip r:embed="rId8"/>
              </a:buBlip>
              <a:defRPr b="0" sz="3600"/>
            </a:pPr>
            <a:r>
              <a:t>Higgs Potential: </a:t>
            </a:r>
            <a14:m>
              <m:oMath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V</m:t>
                </m:r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ϕ</m:t>
                </m:r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-</m:t>
                </m:r>
                <m:sSubSup>
                  <m:e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μ</m:t>
                    </m:r>
                  </m:e>
                  <m:sub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H</m:t>
                    </m:r>
                  </m:sub>
                  <m:sup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bSup>
                <m:sSup>
                  <m:e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ϕ</m:t>
                    </m:r>
                  </m:e>
                  <m:sup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†</m:t>
                    </m:r>
                  </m:sup>
                </m:sSup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ϕ</m:t>
                </m:r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+</m:t>
                </m:r>
                <m:sSub>
                  <m:e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λ</m:t>
                    </m:r>
                  </m:e>
                  <m:sub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H</m:t>
                    </m:r>
                  </m:sub>
                </m:sSub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(</m:t>
                </m:r>
                <m:sSup>
                  <m:e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ϕ</m:t>
                    </m:r>
                  </m:e>
                  <m:sup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†</m:t>
                    </m:r>
                  </m:sup>
                </m:sSup>
                <m:r>
                  <a:rPr xmlns:a="http://schemas.openxmlformats.org/drawingml/2006/main" sz="4350" i="1">
                    <a:solidFill>
                      <a:srgbClr val="ED220B"/>
                    </a:solidFill>
                    <a:latin typeface="Cambria Math" panose="02040503050406030204" pitchFamily="18" charset="0"/>
                  </a:rPr>
                  <m:t>ϕ</m:t>
                </m:r>
                <m:sSup>
                  <m:e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)</m:t>
                    </m:r>
                  </m:e>
                  <m:sup>
                    <m:r>
                      <a:rPr xmlns:a="http://schemas.openxmlformats.org/drawingml/2006/main" sz="4350" i="1">
                        <a:solidFill>
                          <a:srgbClr val="ED220B"/>
                        </a:solidFill>
                        <a:latin typeface="Cambria Math" panose="02040503050406030204" pitchFamily="18" charset="0"/>
                      </a:rPr>
                      <m:t>2</m:t>
                    </m:r>
                  </m:sup>
                </m:sSup>
              </m:oMath>
            </a14:m>
            <a:endParaRPr>
              <a:solidFill>
                <a:srgbClr val="EE220C"/>
              </a:solidFill>
            </a:endParaRPr>
          </a:p>
        </p:txBody>
      </p:sp>
      <p:pic>
        <p:nvPicPr>
          <p:cNvPr id="198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0" y="0"/>
            <a:ext cx="1840774" cy="1140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KIT_Logo.png" descr="KIT_Logo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22129326" y="0"/>
            <a:ext cx="2254674" cy="11273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" name="quark_vector_operators_summary_nov22.pdf" descr="quark_vector_operators_summary_nov2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541" y="949134"/>
            <a:ext cx="11438452" cy="12614364"/>
          </a:xfrm>
          <a:prstGeom prst="rect">
            <a:avLst/>
          </a:prstGeom>
          <a:ln w="12700">
            <a:miter lim="400000"/>
          </a:ln>
        </p:spPr>
      </p:pic>
      <p:pic>
        <p:nvPicPr>
          <p:cNvPr id="517" name="four_fermion_operators_summary_nov22.pdf" descr="four_fermion_operators_summary_nov2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833817" y="86960"/>
            <a:ext cx="8352301" cy="13542080"/>
          </a:xfrm>
          <a:prstGeom prst="rect">
            <a:avLst/>
          </a:prstGeom>
          <a:ln w="12700">
            <a:miter lim="400000"/>
          </a:ln>
        </p:spPr>
      </p:pic>
      <p:sp>
        <p:nvSpPr>
          <p:cNvPr id="518" name="LHCTOPWGSummaryPlots"/>
          <p:cNvSpPr txBox="1"/>
          <p:nvPr/>
        </p:nvSpPr>
        <p:spPr>
          <a:xfrm>
            <a:off x="4597863" y="217216"/>
            <a:ext cx="4989196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4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4" invalidUrl="" action="" tgtFrame="" tooltip="" history="1" highlightClick="0" endSnd="0"/>
              </a:rPr>
              <a:t>LHCTOPWGSummaryPlots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T1tttt_limits_summary_cms.png" descr="T1tttt_limits_summary_cm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7726" y="3149693"/>
            <a:ext cx="10820748" cy="103818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1" name="T1bbbb_limits_summary_cms.png" descr="T1bbbb_limits_summary_cm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376446" y="3161567"/>
            <a:ext cx="10820748" cy="10381810"/>
          </a:xfrm>
          <a:prstGeom prst="rect">
            <a:avLst/>
          </a:prstGeom>
          <a:ln w="12700">
            <a:miter lim="400000"/>
          </a:ln>
        </p:spPr>
      </p:pic>
      <p:sp>
        <p:nvSpPr>
          <p:cNvPr id="522" name="CMS-SUSY-Summary-Plots"/>
          <p:cNvSpPr txBox="1"/>
          <p:nvPr/>
        </p:nvSpPr>
        <p:spPr>
          <a:xfrm>
            <a:off x="9644253" y="2097606"/>
            <a:ext cx="509549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4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4" invalidUrl="" action="" tgtFrame="" tooltip="" history="1" highlightClick="0" endSnd="0"/>
              </a:rPr>
              <a:t>CMS-SUSY-Summary-Plots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" name="CMS-PAS-SMP-18-011_Figure_007.png" descr="CMS-PAS-SMP-18-011_Figure_00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73607" y="2633098"/>
            <a:ext cx="9664043" cy="9572126"/>
          </a:xfrm>
          <a:prstGeom prst="rect">
            <a:avLst/>
          </a:prstGeom>
          <a:ln w="12700">
            <a:miter lim="400000"/>
          </a:ln>
        </p:spPr>
      </p:pic>
      <p:pic>
        <p:nvPicPr>
          <p:cNvPr id="525" name="CMS-PAS-SMP-18-011_Figure_010.png" descr="CMS-PAS-SMP-18-011_Figure_01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778169" y="2686434"/>
            <a:ext cx="9976808" cy="9934377"/>
          </a:xfrm>
          <a:prstGeom prst="rect">
            <a:avLst/>
          </a:prstGeom>
          <a:ln w="12700">
            <a:miter lim="400000"/>
          </a:ln>
        </p:spPr>
      </p:pic>
      <p:sp>
        <p:nvSpPr>
          <p:cNvPr id="526" name="Lepton flavor universality using WW and W+jets events"/>
          <p:cNvSpPr txBox="1"/>
          <p:nvPr/>
        </p:nvSpPr>
        <p:spPr>
          <a:xfrm>
            <a:off x="4164134" y="10675"/>
            <a:ext cx="16700501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:r>
              <a:rPr i="1"/>
              <a:t>Lepton flavor universality</a:t>
            </a:r>
            <a:r>
              <a:t> using </a:t>
            </a:r>
            <a:r>
              <a:rPr i="1"/>
              <a:t>WW and W+jets </a:t>
            </a:r>
            <a:r>
              <a:t>events</a:t>
            </a:r>
          </a:p>
        </p:txBody>
      </p:sp>
      <p:sp>
        <p:nvSpPr>
          <p:cNvPr id="527" name="PRD 105 (2022) 072008"/>
          <p:cNvSpPr txBox="1"/>
          <p:nvPr/>
        </p:nvSpPr>
        <p:spPr>
          <a:xfrm>
            <a:off x="10722405" y="12714246"/>
            <a:ext cx="4907789" cy="634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500" u="sng">
                <a:solidFill>
                  <a:schemeClr val="accent1">
                    <a:lumOff val="-13575"/>
                  </a:schemeClr>
                </a:solidFill>
                <a:hlinkClick r:id="rId4" invalidUrl="" action="" tgtFrame="" tooltip="" history="1" highlightClick="0" endSnd="0"/>
              </a:defRPr>
            </a:lvl1pPr>
          </a:lstStyle>
          <a:p>
            <a:pPr>
              <a:defRPr b="0" u="none">
                <a:solidFill>
                  <a:srgbClr val="000000"/>
                </a:solidFill>
              </a:defRPr>
            </a:pPr>
            <a:r>
              <a:rPr b="1" u="sng">
                <a:solidFill>
                  <a:schemeClr val="accent1">
                    <a:lumOff val="-13575"/>
                  </a:schemeClr>
                </a:solidFill>
                <a:hlinkClick r:id="rId4" invalidUrl="" action="" tgtFrame="" tooltip="" history="1" highlightClick="0" endSnd="0"/>
              </a:rPr>
              <a:t>PRD 105 (2022) 072008</a:t>
            </a:r>
          </a:p>
        </p:txBody>
      </p:sp>
      <p:sp>
        <p:nvSpPr>
          <p:cNvPr id="528" name="Slide Number"/>
          <p:cNvSpPr txBox="1"/>
          <p:nvPr>
            <p:ph type="sldNum" sz="quarter" idx="4294967295"/>
          </p:nvPr>
        </p:nvSpPr>
        <p:spPr>
          <a:xfrm>
            <a:off x="24015496" y="13254941"/>
            <a:ext cx="453239" cy="461059"/>
          </a:xfrm>
          <a:prstGeom prst="rect">
            <a:avLst/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2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2052425" cy="1271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530" name="KIT_Logo.png" descr="KIT_Logo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841172" y="0"/>
            <a:ext cx="2542828" cy="12714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ATLAS_TOPQ_2018_17_fig_09a.pdf" descr="ATLAS_TOPQ_2018_17_fig_09a.pdf"/>
          <p:cNvPicPr>
            <a:picLocks noChangeAspect="1"/>
          </p:cNvPicPr>
          <p:nvPr/>
        </p:nvPicPr>
        <p:blipFill>
          <a:blip r:embed="rId2">
            <a:extLst/>
          </a:blip>
          <a:srcRect l="13008" t="2163" r="0" b="0"/>
          <a:stretch>
            <a:fillRect/>
          </a:stretch>
        </p:blipFill>
        <p:spPr>
          <a:xfrm>
            <a:off x="759603" y="1377894"/>
            <a:ext cx="6371447" cy="6040942"/>
          </a:xfrm>
          <a:prstGeom prst="rect">
            <a:avLst/>
          </a:prstGeom>
          <a:ln w="12700">
            <a:miter lim="400000"/>
          </a:ln>
        </p:spPr>
      </p:pic>
      <p:pic>
        <p:nvPicPr>
          <p:cNvPr id="533" name="ATLAS_TOPQ_18_17_fig_09b.pdf" descr="ATLAS_TOPQ_18_17_fig_09b.pdf"/>
          <p:cNvPicPr>
            <a:picLocks noChangeAspect="1"/>
          </p:cNvPicPr>
          <p:nvPr/>
        </p:nvPicPr>
        <p:blipFill>
          <a:blip r:embed="rId3">
            <a:extLst/>
          </a:blip>
          <a:srcRect l="13672" t="1003" r="0" b="0"/>
          <a:stretch>
            <a:fillRect/>
          </a:stretch>
        </p:blipFill>
        <p:spPr>
          <a:xfrm>
            <a:off x="8794092" y="1286661"/>
            <a:ext cx="6647157" cy="6426136"/>
          </a:xfrm>
          <a:prstGeom prst="rect">
            <a:avLst/>
          </a:prstGeom>
          <a:ln w="12700">
            <a:miter lim="400000"/>
          </a:ln>
        </p:spPr>
      </p:pic>
      <p:pic>
        <p:nvPicPr>
          <p:cNvPr id="534" name="ATLAS_TOPQ_18_17_fig_10a.pdf" descr="ATLAS_TOPQ_18_17_fig_10a.pdf"/>
          <p:cNvPicPr>
            <a:picLocks noChangeAspect="1"/>
          </p:cNvPicPr>
          <p:nvPr/>
        </p:nvPicPr>
        <p:blipFill>
          <a:blip r:embed="rId4">
            <a:extLst/>
          </a:blip>
          <a:srcRect l="13026" t="0" r="0" b="0"/>
          <a:stretch>
            <a:fillRect/>
          </a:stretch>
        </p:blipFill>
        <p:spPr>
          <a:xfrm>
            <a:off x="16846153" y="1185244"/>
            <a:ext cx="7105394" cy="6426168"/>
          </a:xfrm>
          <a:prstGeom prst="rect">
            <a:avLst/>
          </a:prstGeom>
          <a:ln w="12700">
            <a:miter lim="400000"/>
          </a:ln>
        </p:spPr>
      </p:pic>
      <p:pic>
        <p:nvPicPr>
          <p:cNvPr id="535" name="ATLAS_TOPQ_18_17_fig_10b.pdf" descr="ATLAS_TOPQ_18_17_fig_10b.pdf"/>
          <p:cNvPicPr>
            <a:picLocks noChangeAspect="1"/>
          </p:cNvPicPr>
          <p:nvPr/>
        </p:nvPicPr>
        <p:blipFill>
          <a:blip r:embed="rId5">
            <a:extLst/>
          </a:blip>
          <a:srcRect l="14073" t="0" r="0" b="0"/>
          <a:stretch>
            <a:fillRect/>
          </a:stretch>
        </p:blipFill>
        <p:spPr>
          <a:xfrm>
            <a:off x="679129" y="7446543"/>
            <a:ext cx="6840009" cy="6261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536" name="ATLAS_TOPQ_18_17_fig_10c.pdf" descr="ATLAS_TOPQ_18_17_fig_10c.pdf"/>
          <p:cNvPicPr>
            <a:picLocks noChangeAspect="1"/>
          </p:cNvPicPr>
          <p:nvPr/>
        </p:nvPicPr>
        <p:blipFill>
          <a:blip r:embed="rId6">
            <a:extLst/>
          </a:blip>
          <a:srcRect l="12482" t="0" r="0" b="0"/>
          <a:stretch>
            <a:fillRect/>
          </a:stretch>
        </p:blipFill>
        <p:spPr>
          <a:xfrm>
            <a:off x="8529829" y="7433482"/>
            <a:ext cx="6995921" cy="6287815"/>
          </a:xfrm>
          <a:prstGeom prst="rect">
            <a:avLst/>
          </a:prstGeom>
          <a:ln w="12700">
            <a:miter lim="400000"/>
          </a:ln>
        </p:spPr>
      </p:pic>
      <p:sp>
        <p:nvSpPr>
          <p:cNvPr id="537" name="tt¯ cross section ratios and double ratios ( tt¯ / Z ) estimated at different √s &amp; compared with various PDF predictions…"/>
          <p:cNvSpPr txBox="1"/>
          <p:nvPr/>
        </p:nvSpPr>
        <p:spPr>
          <a:xfrm>
            <a:off x="15477853" y="7938808"/>
            <a:ext cx="8664772" cy="47919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76250" indent="-476250" algn="l">
              <a:buSzPct val="50000"/>
              <a:buBlip>
                <a:blip r:embed="rId7"/>
              </a:buBlip>
              <a:defRPr b="0" sz="3500"/>
            </a:pPr>
            <a:r>
              <a:t>tt¯ cross section ratios and double ratios ( tt¯ / Z ) estimated at different </a:t>
            </a:r>
            <a:r>
              <a:rPr>
                <a:latin typeface="American Typewriter"/>
                <a:ea typeface="American Typewriter"/>
                <a:cs typeface="American Typewriter"/>
                <a:sym typeface="American Typewriter"/>
              </a:rPr>
              <a:t>√</a:t>
            </a:r>
            <a:r>
              <a:rPr i="1"/>
              <a:t>s</a:t>
            </a:r>
            <a:r>
              <a:t> &amp; compared with various PDF predictions</a:t>
            </a:r>
          </a:p>
          <a:p>
            <a:pPr algn="l">
              <a:defRPr b="0" sz="3500"/>
            </a:pPr>
          </a:p>
          <a:p>
            <a:pPr marL="476250" indent="-476250" algn="l">
              <a:buSzPct val="50000"/>
              <a:buBlip>
                <a:blip r:embed="rId7"/>
              </a:buBlip>
              <a:defRPr b="0" sz="3500"/>
            </a:pPr>
            <a:r>
              <a:t>Results mostly agree within 2 s.d with predictions with the exception of ABM12LHC ➛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lower gluon density at high Bjorken-x</a:t>
            </a:r>
            <a:r>
              <a:t> for ABM12LHC compared to others  </a:t>
            </a:r>
          </a:p>
        </p:txBody>
      </p:sp>
      <p:sp>
        <p:nvSpPr>
          <p:cNvPr id="538" name="EPJC 80 (2020) 528"/>
          <p:cNvSpPr txBox="1"/>
          <p:nvPr/>
        </p:nvSpPr>
        <p:spPr>
          <a:xfrm>
            <a:off x="17325677" y="13019974"/>
            <a:ext cx="4166891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ts val="5600"/>
              </a:lnSpc>
              <a:defRPr sz="3500"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8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000000"/>
                </a:solidFill>
              </a:defRPr>
            </a:pPr>
            <a:r>
              <a:rPr u="sng">
                <a:solidFill>
                  <a:schemeClr val="accent1">
                    <a:lumOff val="-13575"/>
                  </a:schemeClr>
                </a:solidFill>
                <a:hlinkClick r:id="rId8" invalidUrl="" action="" tgtFrame="" tooltip="" history="1" highlightClick="0" endSnd="0"/>
              </a:rPr>
              <a:t>EPJC 80 (2020) 528</a:t>
            </a:r>
          </a:p>
        </p:txBody>
      </p:sp>
      <p:sp>
        <p:nvSpPr>
          <p:cNvPr id="539" name="Oval"/>
          <p:cNvSpPr/>
          <p:nvPr/>
        </p:nvSpPr>
        <p:spPr>
          <a:xfrm>
            <a:off x="5451479" y="9356041"/>
            <a:ext cx="1363961" cy="282790"/>
          </a:xfrm>
          <a:prstGeom prst="ellips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540" name="Oval"/>
          <p:cNvSpPr/>
          <p:nvPr/>
        </p:nvSpPr>
        <p:spPr>
          <a:xfrm>
            <a:off x="5171781" y="3069541"/>
            <a:ext cx="1053651" cy="295612"/>
          </a:xfrm>
          <a:prstGeom prst="ellips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541" name="Oval"/>
          <p:cNvSpPr/>
          <p:nvPr/>
        </p:nvSpPr>
        <p:spPr>
          <a:xfrm>
            <a:off x="18727142" y="3158441"/>
            <a:ext cx="1363961" cy="282790"/>
          </a:xfrm>
          <a:prstGeom prst="ellips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542" name="Cross section ratios"/>
          <p:cNvSpPr txBox="1"/>
          <p:nvPr/>
        </p:nvSpPr>
        <p:spPr>
          <a:xfrm>
            <a:off x="4725792" y="-1"/>
            <a:ext cx="14932416" cy="1155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sz="7000">
                <a:solidFill>
                  <a:srgbClr val="017B76"/>
                </a:solidFill>
              </a:defRPr>
            </a:lvl1pPr>
          </a:lstStyle>
          <a:p>
            <a:pPr/>
            <a:r>
              <a:t>Cross section ratios</a:t>
            </a:r>
          </a:p>
        </p:txBody>
      </p:sp>
      <p:pic>
        <p:nvPicPr>
          <p:cNvPr id="543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0"/>
            <a:ext cx="2052425" cy="1271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4" name="KIT_Logo.png" descr="KIT_Logo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1841172" y="0"/>
            <a:ext cx="2542828" cy="1271414"/>
          </a:xfrm>
          <a:prstGeom prst="rect">
            <a:avLst/>
          </a:prstGeom>
          <a:ln w="12700">
            <a:miter lim="400000"/>
          </a:ln>
        </p:spPr>
      </p:pic>
      <p:sp>
        <p:nvSpPr>
          <p:cNvPr id="545" name="Slide Number"/>
          <p:cNvSpPr txBox="1"/>
          <p:nvPr>
            <p:ph type="sldNum" sz="quarter" idx="4294967295"/>
          </p:nvPr>
        </p:nvSpPr>
        <p:spPr>
          <a:xfrm>
            <a:off x="23930762" y="13254941"/>
            <a:ext cx="453239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" name="KIT_Logo.png" descr="KIT_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67076" y="246614"/>
            <a:ext cx="3455842" cy="1727921"/>
          </a:xfrm>
          <a:prstGeom prst="rect">
            <a:avLst/>
          </a:prstGeom>
          <a:ln w="12700">
            <a:miter lim="400000"/>
          </a:ln>
        </p:spPr>
      </p:pic>
      <p:sp>
        <p:nvSpPr>
          <p:cNvPr id="548" name="DeepAK8"/>
          <p:cNvSpPr txBox="1"/>
          <p:nvPr/>
        </p:nvSpPr>
        <p:spPr>
          <a:xfrm>
            <a:off x="3567072" y="215596"/>
            <a:ext cx="18136730" cy="1789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b="0" i="1" sz="10000"/>
            </a:lvl1pPr>
          </a:lstStyle>
          <a:p>
            <a:pPr/>
            <a:r>
              <a:t>DeepAK8</a:t>
            </a:r>
          </a:p>
        </p:txBody>
      </p:sp>
      <p:sp>
        <p:nvSpPr>
          <p:cNvPr id="549" name="Line"/>
          <p:cNvSpPr/>
          <p:nvPr/>
        </p:nvSpPr>
        <p:spPr>
          <a:xfrm>
            <a:off x="24374" y="2085730"/>
            <a:ext cx="24335251" cy="1"/>
          </a:xfrm>
          <a:prstGeom prst="line">
            <a:avLst/>
          </a:prstGeom>
          <a:ln w="76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550" name="CMS-JME-18-002_Figure_009.pdf" descr="CMS-JME-18-002_Figure_009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541" y="6809234"/>
            <a:ext cx="11121768" cy="4188513"/>
          </a:xfrm>
          <a:prstGeom prst="rect">
            <a:avLst/>
          </a:prstGeom>
          <a:ln w="12700">
            <a:miter lim="400000"/>
          </a:ln>
        </p:spPr>
      </p:pic>
      <p:sp>
        <p:nvSpPr>
          <p:cNvPr id="551" name="DeepAK8 is a multi-classification algorithm for the identification of hadronically decaying particles, with five main categories ☞ W/Z/H/t/QCD…"/>
          <p:cNvSpPr txBox="1"/>
          <p:nvPr/>
        </p:nvSpPr>
        <p:spPr>
          <a:xfrm>
            <a:off x="551507" y="2167081"/>
            <a:ext cx="22812063" cy="276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76249" indent="-476249" algn="l" defTabSz="457200">
              <a:buSzPct val="50000"/>
              <a:buBlip>
                <a:blip r:embed="rId4"/>
              </a:buBlip>
              <a:defRPr b="0" sz="4000"/>
            </a:pPr>
            <a:r>
              <a:t>DeepAK8 is a multi-classification algorithm for the identification of hadronically decaying particles, with five main categories ☞ W/Z/H/t/QCD</a:t>
            </a:r>
          </a:p>
          <a:p>
            <a:pPr marL="476249" indent="-476249" algn="l" defTabSz="457200">
              <a:buSzPct val="50000"/>
              <a:buBlip>
                <a:blip r:embed="rId4"/>
              </a:buBlip>
              <a:defRPr b="0" sz="4000"/>
            </a:pPr>
            <a:r>
              <a:t>PF candidates and secondary vertex information as inputs. </a:t>
            </a:r>
          </a:p>
          <a:p>
            <a:pPr marL="476249" indent="-476249" algn="l" defTabSz="457200">
              <a:buSzPct val="50000"/>
              <a:buBlip>
                <a:blip r:embed="rId4"/>
              </a:buBlip>
              <a:defRPr b="0" sz="4000"/>
            </a:pPr>
            <a:r>
              <a:t>It is a one-dimensional CNN based on the ResNet architecture </a:t>
            </a:r>
          </a:p>
        </p:txBody>
      </p:sp>
      <p:pic>
        <p:nvPicPr>
          <p:cNvPr id="552" name="CMS-JME-18-002_Figure_031-c.pdf" descr="CMS-JME-18-002_Figure_031-c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625396" y="4496164"/>
            <a:ext cx="8236623" cy="7902510"/>
          </a:xfrm>
          <a:prstGeom prst="rect">
            <a:avLst/>
          </a:prstGeom>
          <a:ln w="12700">
            <a:miter lim="400000"/>
          </a:ln>
        </p:spPr>
      </p:pic>
      <p:sp>
        <p:nvSpPr>
          <p:cNvPr id="553" name="JINST 15 (2020) P06005"/>
          <p:cNvSpPr txBox="1"/>
          <p:nvPr/>
        </p:nvSpPr>
        <p:spPr>
          <a:xfrm>
            <a:off x="1775331" y="11955953"/>
            <a:ext cx="5069435" cy="634900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3600" u="sng">
                <a:solidFill>
                  <a:schemeClr val="accent1">
                    <a:lumOff val="-13575"/>
                  </a:schemeClr>
                </a:solidFill>
                <a:hlinkClick r:id="rId6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6" invalidUrl="" action="" tgtFrame="" tooltip="" history="1" highlightClick="0" endSnd="0"/>
              </a:rPr>
              <a:t>JINST 15 (2020) P06005</a:t>
            </a:r>
          </a:p>
        </p:txBody>
      </p:sp>
      <p:pic>
        <p:nvPicPr>
          <p:cNvPr id="554" name="Screen Shot 2022-06-24 at 5.03.16 AM.png" descr="Screen Shot 2022-06-24 at 5.03.16 AM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2127507" y="5489120"/>
            <a:ext cx="2651160" cy="7196003"/>
          </a:xfrm>
          <a:prstGeom prst="rect">
            <a:avLst/>
          </a:prstGeom>
          <a:ln w="12700">
            <a:miter lim="400000"/>
          </a:ln>
        </p:spPr>
      </p:pic>
      <p:sp>
        <p:nvSpPr>
          <p:cNvPr id="555" name="Arrow"/>
          <p:cNvSpPr/>
          <p:nvPr/>
        </p:nvSpPr>
        <p:spPr>
          <a:xfrm>
            <a:off x="10999237" y="7629769"/>
            <a:ext cx="1246944" cy="1270001"/>
          </a:xfrm>
          <a:prstGeom prst="rightArrow">
            <a:avLst>
              <a:gd name="adj1" fmla="val 32000"/>
              <a:gd name="adj2" fmla="val 65183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pic>
        <p:nvPicPr>
          <p:cNvPr id="556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0" y="0"/>
            <a:ext cx="2889502" cy="17899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BFzTcr5RCZYmJHMdlJk1BTE42MAgjbwHalBY_Z9OktcVviIqjthGCgDdotNvNiM3NeRiF-JuNukgWSgPLMAFUaNSMRNGFBzdENIwj-RCdIkN1NjfEKl5jtKK2-dDiwcMR7fXo_KBse70gERPSqedbk6m4Pg3ovqwx4pAO4sA4f2x3edM76vWSpDTGrGhX0Is.png" descr="BFzTcr5RCZYmJHMdlJk1BTE42MAgjbwHalBY_Z9OktcVviIqjthGCgDdotNvNiM3NeRiF-JuNukgWSgPLMAFUaNSMRNGFBzdENIwj-RCdIkN1NjfEKl5jtKK2-dDiwcMR7fXo_KBse70gERPSqedbk6m4Pg3ovqwx4pAO4sA4f2x3edM76vWSpDTGrGhX0Is.png"/>
          <p:cNvPicPr>
            <a:picLocks noChangeAspect="1"/>
          </p:cNvPicPr>
          <p:nvPr/>
        </p:nvPicPr>
        <p:blipFill>
          <a:blip r:embed="rId2">
            <a:extLst/>
          </a:blip>
          <a:srcRect l="3102" t="2875" r="0" b="0"/>
          <a:stretch>
            <a:fillRect/>
          </a:stretch>
        </p:blipFill>
        <p:spPr>
          <a:xfrm>
            <a:off x="1811575" y="7348471"/>
            <a:ext cx="9207819" cy="6403109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mW conundrum"/>
          <p:cNvSpPr txBox="1"/>
          <p:nvPr/>
        </p:nvSpPr>
        <p:spPr>
          <a:xfrm>
            <a:off x="5352361" y="-1"/>
            <a:ext cx="14662230" cy="12188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7000">
                <a:solidFill>
                  <a:srgbClr val="017B76"/>
                </a:solidFill>
              </a:defRPr>
            </a:pPr>
            <a:r>
              <a:rPr i="1"/>
              <a:t>m</a:t>
            </a:r>
            <a:r>
              <a:rPr baseline="-13142" i="1"/>
              <a:t>W</a:t>
            </a:r>
            <a:r>
              <a:t> conundrum</a:t>
            </a:r>
          </a:p>
        </p:txBody>
      </p:sp>
      <p:pic>
        <p:nvPicPr>
          <p:cNvPr id="203" name="science.abk1781-f4.jpg" descr="science.abk1781-f4.jpg"/>
          <p:cNvPicPr>
            <a:picLocks noChangeAspect="1"/>
          </p:cNvPicPr>
          <p:nvPr/>
        </p:nvPicPr>
        <p:blipFill>
          <a:blip r:embed="rId3">
            <a:extLst/>
          </a:blip>
          <a:srcRect l="0" t="0" r="0" b="66359"/>
          <a:stretch>
            <a:fillRect/>
          </a:stretch>
        </p:blipFill>
        <p:spPr>
          <a:xfrm>
            <a:off x="10625137" y="2605918"/>
            <a:ext cx="13758919" cy="4614131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Text"/>
          <p:cNvSpPr txBox="1"/>
          <p:nvPr/>
        </p:nvSpPr>
        <p:spPr>
          <a:xfrm>
            <a:off x="10895518" y="1737988"/>
            <a:ext cx="13218101" cy="752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sSubSup>
                    <m:e>
                      <m: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W</m:t>
                      </m:r>
                    </m:sub>
                    <m:sup>
                      <m:r>
                        <m:rPr>
                          <m:sty m:val="p"/>
                        </m:rP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comb</m:t>
                      </m:r>
                      <m: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sup>
                  </m:sSubSup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80433.5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6.4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stat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6.9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syst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m:rPr>
                      <m:sty m:val="p"/>
                    </m:rP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MeV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80433.5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9.4</m:t>
                  </m:r>
                  <m:r>
                    <m:rPr>
                      <m:sty m:val="p"/>
                    </m:rP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MeV</m:t>
                  </m:r>
                </m:oMath>
              </m:oMathPara>
            </a14:m>
            <a:endParaRPr>
              <a:solidFill>
                <a:srgbClr val="EE220C"/>
              </a:solidFill>
            </a:endParaRPr>
          </a:p>
        </p:txBody>
      </p:sp>
      <p:pic>
        <p:nvPicPr>
          <p:cNvPr id="205" name="cKm1J899JBkrl3rdPdb_9nYTXCAB8cGHgjhomrj4ur7KS72pfZly84Sj20yHhTLZAUyn858lxBIyS7Nf71QlpnosAyI1DHTUkzlM9zk98uUFPqlB6RGG6G2E5Q9ASeIBWKY6ZpspTH_AkKXYjPyyv_E_1A10BsS1BNfeMEZIjHtte9ffsz61ZiuAu73TxBqM.png" descr="cKm1J899JBkrl3rdPdb_9nYTXCAB8cGHgjhomrj4ur7KS72pfZly84Sj20yHhTLZAUyn858lxBIyS7Nf71QlpnosAyI1DHTUkzlM9zk98uUFPqlB6RGG6G2E5Q9ASeIBWKY6ZpspTH_AkKXYjPyyv_E_1A10BsS1BNfeMEZIjHtte9ffsz61ZiuAu73TxBqM.png"/>
          <p:cNvPicPr>
            <a:picLocks noChangeAspect="1"/>
          </p:cNvPicPr>
          <p:nvPr/>
        </p:nvPicPr>
        <p:blipFill>
          <a:blip r:embed="rId4">
            <a:extLst/>
          </a:blip>
          <a:srcRect l="2633" t="4610" r="1652" b="0"/>
          <a:stretch>
            <a:fillRect/>
          </a:stretch>
        </p:blipFill>
        <p:spPr>
          <a:xfrm>
            <a:off x="12274448" y="7596043"/>
            <a:ext cx="8964030" cy="6091881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Life becoming difficult at EW sector with the new CDF measurement of mW…"/>
          <p:cNvSpPr txBox="1"/>
          <p:nvPr/>
        </p:nvSpPr>
        <p:spPr>
          <a:xfrm>
            <a:off x="93875" y="1426142"/>
            <a:ext cx="10491559" cy="570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96875" indent="-396875" algn="l" defTabSz="457200">
              <a:buSzPct val="125000"/>
              <a:buChar char="•"/>
              <a:defRPr b="0" sz="3500">
                <a:latin typeface="Helvetica"/>
                <a:ea typeface="Helvetica"/>
                <a:cs typeface="Helvetica"/>
                <a:sym typeface="Helvetica"/>
              </a:defRPr>
            </a:pPr>
            <a:r>
              <a:t>Life becoming difficult at EW sector with the new CDF measurement of </a:t>
            </a:r>
            <a:r>
              <a:rPr b="1" i="1"/>
              <a:t>m</a:t>
            </a:r>
            <a:r>
              <a:rPr b="1" baseline="-20285" i="1"/>
              <a:t>W</a:t>
            </a:r>
            <a:r>
              <a:t>  </a:t>
            </a:r>
          </a:p>
          <a:p>
            <a:pPr lvl="1" algn="l" defTabSz="457200">
              <a:lnSpc>
                <a:spcPts val="6300"/>
              </a:lnSpc>
              <a:spcBef>
                <a:spcPts val="1600"/>
              </a:spcBef>
              <a:defRPr b="0" sz="3500">
                <a:latin typeface="Helvetica"/>
                <a:ea typeface="Helvetica"/>
                <a:cs typeface="Helvetica"/>
                <a:sym typeface="Helvetica"/>
              </a:defRPr>
            </a:pPr>
            <a:r>
              <a:t>➛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6.8σ</a:t>
            </a:r>
            <a:r>
              <a:t> deviation from prediction (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Blue Band</a:t>
            </a:r>
            <a:r>
              <a:t>)</a:t>
            </a:r>
          </a:p>
          <a:p>
            <a:pPr marL="396875" indent="-396875" algn="l" defTabSz="457200">
              <a:buSzPct val="125000"/>
              <a:buChar char="•"/>
              <a:defRPr b="0" sz="3500">
                <a:latin typeface="Helvetica"/>
                <a:ea typeface="Helvetica"/>
                <a:cs typeface="Helvetica"/>
                <a:sym typeface="Helvetica"/>
              </a:defRPr>
            </a:pPr>
            <a:r>
              <a:t>SM predictions consistent with LEP + LHC measurements</a:t>
            </a:r>
          </a:p>
          <a:p>
            <a:pPr marL="396875" indent="-396875" algn="l" defTabSz="457200">
              <a:buSzPct val="125000"/>
              <a:buChar char="•"/>
              <a:defRPr b="0" sz="3500">
                <a:latin typeface="Helvetica"/>
                <a:ea typeface="Helvetica"/>
                <a:cs typeface="Helvetica"/>
                <a:sym typeface="Helvetica"/>
              </a:defRPr>
            </a:pPr>
            <a:r>
              <a:t>Using m</a:t>
            </a:r>
            <a:r>
              <a:rPr baseline="-5999"/>
              <a:t>t</a:t>
            </a:r>
            <a:r>
              <a:t> from CMS-PAS-TOP-20-008 the deviation is even larger (</a:t>
            </a:r>
            <a:r>
              <a:rPr>
                <a:solidFill>
                  <a:schemeClr val="accent3"/>
                </a:solidFill>
              </a:rPr>
              <a:t>Green Band</a:t>
            </a:r>
            <a:r>
              <a:t>)</a:t>
            </a:r>
          </a:p>
          <a:p>
            <a:pPr marL="396875" indent="-396875" algn="l" defTabSz="457200">
              <a:buSzPct val="125000"/>
              <a:buChar char="•"/>
              <a:defRPr b="0" sz="3500">
                <a:latin typeface="Helvetica"/>
                <a:ea typeface="Helvetica"/>
                <a:cs typeface="Helvetica"/>
                <a:sym typeface="Helvetica"/>
              </a:defRPr>
            </a:pPr>
            <a:r>
              <a:t>PDFs are key inputs ➛ need to resolve differences and harmonize PDF+generators usage in different measurements before combination</a:t>
            </a:r>
          </a:p>
        </p:txBody>
      </p:sp>
      <p:sp>
        <p:nvSpPr>
          <p:cNvPr id="207" name="PoS(ICHEP2022)897"/>
          <p:cNvSpPr txBox="1"/>
          <p:nvPr/>
        </p:nvSpPr>
        <p:spPr>
          <a:xfrm>
            <a:off x="4085245" y="13250519"/>
            <a:ext cx="302820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5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5" invalidUrl="" action="" tgtFrame="" tooltip="" history="1" highlightClick="0" endSnd="0"/>
              </a:rPr>
              <a:t>PoS(ICHEP2022)897</a:t>
            </a:r>
          </a:p>
        </p:txBody>
      </p:sp>
      <p:sp>
        <p:nvSpPr>
          <p:cNvPr id="208" name="Science 376, 170 (2022)"/>
          <p:cNvSpPr txBox="1"/>
          <p:nvPr/>
        </p:nvSpPr>
        <p:spPr>
          <a:xfrm>
            <a:off x="17496691" y="1263649"/>
            <a:ext cx="350341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6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6" invalidUrl="" action="" tgtFrame="" tooltip="" history="1" highlightClick="0" endSnd="0"/>
              </a:rPr>
              <a:t>Science 376, 170 (2022)</a:t>
            </a:r>
          </a:p>
        </p:txBody>
      </p:sp>
      <p:pic>
        <p:nvPicPr>
          <p:cNvPr id="20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1840774" cy="1140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KIT_Logo.png" descr="KIT_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2129326" y="0"/>
            <a:ext cx="2254674" cy="1127337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Slide Number"/>
          <p:cNvSpPr txBox="1"/>
          <p:nvPr>
            <p:ph type="sldNum" sz="quarter" idx="4294967295"/>
          </p:nvPr>
        </p:nvSpPr>
        <p:spPr>
          <a:xfrm>
            <a:off x="12050115" y="13254941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2" name="Text"/>
          <p:cNvSpPr txBox="1"/>
          <p:nvPr/>
        </p:nvSpPr>
        <p:spPr>
          <a:xfrm>
            <a:off x="12115800" y="6718300"/>
            <a:ext cx="15240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b="0" sz="1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 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rpd0rX_bYJDc0yA3Okm81U16cgdRS3rkomcJAS8D6lj8oDMFNiaVre_IDFZJwVv30lFFSe5Y2ELIp_De3iawwQfnqfR4PRL71w8eUrYdoNbpn5YjZGdaC-R0AthEouNta0jfTtMxWvt-ilziEsV_IeFGuEa3q8EKRs9A4s9L7FulqD6Kuam7MXSJutiKFiOf.png" descr="rpd0rX_bYJDc0yA3Okm81U16cgdRS3rkomcJAS8D6lj8oDMFNiaVre_IDFZJwVv30lFFSe5Y2ELIp_De3iawwQfnqfR4PRL71w8eUrYdoNbpn5YjZGdaC-R0AthEouNta0jfTtMxWvt-ilziEsV_IeFGuEa3q8EKRs9A4s9L7FulqD6Kuam7MXSJutiKFiO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955989" y="1278401"/>
            <a:ext cx="7002903" cy="4431524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New search from ATLAS in the mono-top final state…"/>
          <p:cNvSpPr txBox="1"/>
          <p:nvPr/>
        </p:nvSpPr>
        <p:spPr>
          <a:xfrm>
            <a:off x="230186" y="9454661"/>
            <a:ext cx="14724620" cy="314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29166" indent="-529166" algn="l" defTabSz="457200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New search from ATLAS in the mono-top final state</a:t>
            </a:r>
            <a:br/>
          </a:p>
          <a:p>
            <a:pPr marL="529166" indent="-529166" algn="l" defTabSz="457200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Benchmark scenario: k</a:t>
            </a:r>
            <a:r>
              <a:rPr baseline="-5999"/>
              <a:t>T</a:t>
            </a:r>
            <a:r>
              <a:t> =  0.5 and BR (T→tZ)= 25%</a:t>
            </a:r>
            <a:br/>
          </a:p>
          <a:p>
            <a:pPr marL="529166" indent="-529166" algn="l" defTabSz="457200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</a:t>
            </a:r>
            <a:r>
              <a:rPr baseline="-5999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 &gt; 2.2 TeV @ 95% CL</a:t>
            </a:r>
            <a:r>
              <a:t> (Gain by </a:t>
            </a: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500 GeV !</a:t>
            </a:r>
            <a:r>
              <a:t> )</a:t>
            </a:r>
          </a:p>
        </p:txBody>
      </p:sp>
      <p:pic>
        <p:nvPicPr>
          <p:cNvPr id="216" name="Screen Shot 2022-12-07 at 11.27.51 PM.png" descr="Screen Shot 2022-12-07 at 11.27.51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859958" y="1772489"/>
            <a:ext cx="7816014" cy="5545553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op portal to new physics - direct search strategy"/>
          <p:cNvSpPr txBox="1"/>
          <p:nvPr/>
        </p:nvSpPr>
        <p:spPr>
          <a:xfrm>
            <a:off x="2591885" y="-1"/>
            <a:ext cx="19200230" cy="101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6100">
                <a:solidFill>
                  <a:srgbClr val="017B76"/>
                </a:solidFill>
              </a:defRPr>
            </a:pPr>
            <a:r>
              <a:rPr i="1"/>
              <a:t>Top</a:t>
            </a:r>
            <a:r>
              <a:t> portal to new physics - </a:t>
            </a:r>
            <a:r>
              <a:rPr i="1"/>
              <a:t>direct</a:t>
            </a:r>
            <a:r>
              <a:t> search strategy</a:t>
            </a:r>
          </a:p>
        </p:txBody>
      </p:sp>
      <p:sp>
        <p:nvSpPr>
          <p:cNvPr id="218" name="New resonance such as VLQ with    decaying to top quarks…"/>
          <p:cNvSpPr txBox="1"/>
          <p:nvPr/>
        </p:nvSpPr>
        <p:spPr>
          <a:xfrm>
            <a:off x="206345" y="1821559"/>
            <a:ext cx="8243657" cy="624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29166" indent="-529166" algn="l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New resonance such as VLQ with </a:t>
            </a:r>
            <a14:m>
              <m:oMath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m</m:t>
                </m:r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&lt;</m:t>
                </m:r>
                <m:sSub>
                  <m:e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b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</m:sub>
                </m:sSub>
              </m:oMath>
            </a14:m>
            <a:r>
              <a:t>  decaying to top quarks </a:t>
            </a:r>
          </a:p>
          <a:p>
            <a:pPr marL="529166" indent="-529166" algn="l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529166" indent="-529166" algn="l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Accessible at LHC</a:t>
            </a:r>
          </a:p>
          <a:p>
            <a:pPr marL="529166" indent="-529166" algn="l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529166" indent="-529166" algn="l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Can attempt for a direct search</a:t>
            </a:r>
          </a:p>
          <a:p>
            <a:pPr marL="529166" indent="-529166" algn="l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marL="529166" indent="-529166" algn="l"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Dependent on the new physics model</a:t>
            </a:r>
          </a:p>
        </p:txBody>
      </p:sp>
      <p:pic>
        <p:nvPicPr>
          <p:cNvPr id="21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1840774" cy="1140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KIT_Logo.png" descr="KIT_Logo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2129326" y="0"/>
            <a:ext cx="2254674" cy="1127337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Slide Number"/>
          <p:cNvSpPr txBox="1"/>
          <p:nvPr>
            <p:ph type="sldNum" sz="quarter" idx="4294967295"/>
          </p:nvPr>
        </p:nvSpPr>
        <p:spPr>
          <a:xfrm>
            <a:off x="12050115" y="13254941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2" name="fig_09c.png" descr="fig_09c.png"/>
          <p:cNvPicPr>
            <a:picLocks noChangeAspect="1"/>
          </p:cNvPicPr>
          <p:nvPr/>
        </p:nvPicPr>
        <p:blipFill>
          <a:blip r:embed="rId7">
            <a:extLst/>
          </a:blip>
          <a:srcRect l="0" t="3838" r="6667" b="0"/>
          <a:stretch>
            <a:fillRect/>
          </a:stretch>
        </p:blipFill>
        <p:spPr>
          <a:xfrm>
            <a:off x="15986218" y="7462557"/>
            <a:ext cx="8121965" cy="6244267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ATLAS-CONF-2022-036"/>
          <p:cNvSpPr txBox="1"/>
          <p:nvPr/>
        </p:nvSpPr>
        <p:spPr>
          <a:xfrm>
            <a:off x="18307767" y="6578600"/>
            <a:ext cx="4299348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lnSpc>
                <a:spcPts val="5500"/>
              </a:lnSpc>
              <a:defRPr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  <a:hlinkClick r:id="rId8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8" invalidUrl="" action="" tgtFrame="" tooltip="" history="1" highlightClick="0" endSnd="0"/>
              </a:rPr>
              <a:t>ATLAS-CONF-2022-036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New physics scale out of range…"/>
          <p:cNvSpPr txBox="1"/>
          <p:nvPr>
            <p:ph type="body" idx="1"/>
          </p:nvPr>
        </p:nvSpPr>
        <p:spPr>
          <a:xfrm>
            <a:off x="282330" y="1374105"/>
            <a:ext cx="11772048" cy="11693794"/>
          </a:xfrm>
          <a:prstGeom prst="rect">
            <a:avLst/>
          </a:prstGeom>
        </p:spPr>
        <p:txBody>
          <a:bodyPr/>
          <a:lstStyle/>
          <a:p>
            <a:pPr marL="482600" indent="-482600" defTabSz="627379">
              <a:spcBef>
                <a:spcPts val="4400"/>
              </a:spcBef>
              <a:buSzPct val="50000"/>
              <a:buBlip>
                <a:blip r:embed="rId2"/>
              </a:buBlip>
              <a:defRPr sz="3648">
                <a:latin typeface="Helvetica"/>
                <a:ea typeface="Helvetica"/>
                <a:cs typeface="Helvetica"/>
                <a:sym typeface="Helvetica"/>
              </a:defRPr>
            </a:pPr>
            <a:r>
              <a:t>New physics scale out of range </a:t>
            </a:r>
            <a14:m>
              <m:oMath>
                <m:r>
                  <m:rPr>
                    <m:sty m:val="p"/>
                  </m:rPr>
                  <a:rPr xmlns:a="http://schemas.openxmlformats.org/drawingml/2006/main" sz="4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Λ</m:t>
                </m:r>
                <m:r>
                  <a:rPr xmlns:a="http://schemas.openxmlformats.org/drawingml/2006/main" sz="4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≫</m:t>
                </m:r>
                <m:sSub>
                  <m:e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b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</m:sub>
                </m:sSub>
              </m:oMath>
            </a14:m>
          </a:p>
          <a:p>
            <a:pPr marL="482600" indent="-482600" defTabSz="627379">
              <a:spcBef>
                <a:spcPts val="4400"/>
              </a:spcBef>
              <a:buSzPct val="50000"/>
              <a:buBlip>
                <a:blip r:embed="rId2"/>
              </a:buBlip>
              <a:defRPr sz="3648">
                <a:latin typeface="Helvetica"/>
                <a:ea typeface="Helvetica"/>
                <a:cs typeface="Helvetica"/>
                <a:sym typeface="Helvetica"/>
              </a:defRPr>
            </a:pPr>
            <a:r>
              <a:t>Expand SM: </a:t>
            </a:r>
            <a14:m>
              <m:oMath>
                <m:sSub>
                  <m:e>
                    <m:r>
                      <m:rPr>
                        <m:scr m:val="script"/>
                      </m:rP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b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f</m:t>
                    </m:r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f</m:t>
                    </m:r>
                  </m:sub>
                </m:sSub>
                <m:r>
                  <a:rPr xmlns:a="http://schemas.openxmlformats.org/drawingml/2006/main" sz="4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sSub>
                  <m:e>
                    <m:r>
                      <m:rPr>
                        <m:scr m:val="script"/>
                      </m:rP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</m:e>
                  <m:sub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</m:sub>
                </m:sSub>
                <m:r>
                  <a:rPr xmlns:a="http://schemas.openxmlformats.org/drawingml/2006/main" sz="4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+</m:t>
                </m:r>
                <m:limLow>
                  <m:e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∑</m:t>
                    </m:r>
                  </m:e>
                  <m:lim>
                    <m: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lim>
                </m:limLow>
                <m:f>
                  <m:fPr>
                    <m:ctrlPr>
                      <a:rPr xmlns:a="http://schemas.openxmlformats.org/drawingml/2006/main" sz="4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sSub>
                      <m:e>
                        <m:r>
                          <a:rPr xmlns:a="http://schemas.openxmlformats.org/drawingml/2006/main" sz="4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a:rPr xmlns:a="http://schemas.openxmlformats.org/drawingml/2006/main" sz="4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sSubSup>
                      <m:e>
                        <m:r>
                          <m:rPr>
                            <m:scr m:val="script"/>
                          </m:rPr>
                          <a:rPr xmlns:a="http://schemas.openxmlformats.org/drawingml/2006/main" sz="4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xmlns:a="http://schemas.openxmlformats.org/drawingml/2006/main" sz="4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  <m:sup>
                        <m:r>
                          <a:rPr xmlns:a="http://schemas.openxmlformats.org/drawingml/2006/main" sz="4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sup>
                    </m:sSubSup>
                  </m:num>
                  <m:den>
                    <m:sSup>
                      <m:e>
                        <m:r>
                          <m:rPr>
                            <m:sty m:val="p"/>
                          </m:rPr>
                          <a:rPr xmlns:a="http://schemas.openxmlformats.org/drawingml/2006/main" sz="4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xmlns:a="http://schemas.openxmlformats.org/drawingml/2006/main" sz="4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xmlns:a="http://schemas.openxmlformats.org/drawingml/2006/main" sz="4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-</m:t>
                        </m:r>
                        <m:r>
                          <a:rPr xmlns:a="http://schemas.openxmlformats.org/drawingml/2006/main" sz="4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den>
                </m:f>
              </m:oMath>
            </a14:m>
            <a:r>
              <a:t> (D = 6 so far)</a:t>
            </a:r>
          </a:p>
          <a:p>
            <a:pPr marL="482600" indent="-482600" defTabSz="627379">
              <a:spcBef>
                <a:spcPts val="4400"/>
              </a:spcBef>
              <a:buSzPct val="50000"/>
              <a:buBlip>
                <a:blip r:embed="rId2"/>
              </a:buBlip>
              <a:defRPr sz="3648">
                <a:latin typeface="Helvetica"/>
                <a:ea typeface="Helvetica"/>
                <a:cs typeface="Helvetica"/>
                <a:sym typeface="Helvetica"/>
              </a:defRPr>
            </a:pPr>
            <a:r>
              <a:t>Wilson coefficients </a:t>
            </a:r>
            <a14:m>
              <m:oMath>
                <m:sSub>
                  <m:e>
                    <m:r>
                      <a:rPr xmlns:a="http://schemas.openxmlformats.org/drawingml/2006/main" sz="4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</m:t>
                    </m:r>
                  </m:e>
                  <m:sub>
                    <m:r>
                      <a:rPr xmlns:a="http://schemas.openxmlformats.org/drawingml/2006/main" sz="47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</m:sub>
                </m:sSub>
              </m:oMath>
            </a14:m>
            <a:r>
              <a:t> modify SM vertices </a:t>
            </a:r>
          </a:p>
          <a:p>
            <a:pPr lvl="1" marL="0" indent="347472" defTabSz="627379">
              <a:spcBef>
                <a:spcPts val="4400"/>
              </a:spcBef>
              <a:buSzTx/>
              <a:buNone/>
              <a:defRPr sz="3648">
                <a:latin typeface="Helvetica"/>
                <a:ea typeface="Helvetica"/>
                <a:cs typeface="Helvetica"/>
                <a:sym typeface="Helvetica"/>
              </a:defRPr>
            </a:pPr>
            <a:r>
              <a:t>➛ Deviations from SM in precision measurements</a:t>
            </a:r>
          </a:p>
          <a:p>
            <a:pPr marL="482600" indent="-482600" defTabSz="627379">
              <a:spcBef>
                <a:spcPts val="4400"/>
              </a:spcBef>
              <a:buSzPct val="50000"/>
              <a:buBlip>
                <a:blip r:embed="rId2"/>
              </a:buBlip>
              <a:defRPr sz="3648">
                <a:latin typeface="Helvetica"/>
                <a:ea typeface="Helvetica"/>
                <a:cs typeface="Helvetica"/>
                <a:sym typeface="Helvetica"/>
              </a:defRPr>
            </a:pPr>
            <a:r>
              <a:t>Independent of new physics model</a:t>
            </a:r>
          </a:p>
          <a:p>
            <a:pPr marL="482600" indent="-482600" defTabSz="627379">
              <a:spcBef>
                <a:spcPts val="4400"/>
              </a:spcBef>
              <a:buSzPct val="50000"/>
              <a:buBlip>
                <a:blip r:embed="rId2"/>
              </a:buBlip>
              <a:defRPr sz="3648">
                <a:latin typeface="Helvetica"/>
                <a:ea typeface="Helvetica"/>
                <a:cs typeface="Helvetica"/>
                <a:sym typeface="Helvetica"/>
              </a:defRPr>
            </a:pPr>
            <a:r>
              <a:t>In the top sector, EFT effects visible in various final states: </a:t>
            </a:r>
            <a14:m>
              <m:oMath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V</m:t>
                </m: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q</m:t>
                </m:r>
                <m:bar>
                  <m:barPr>
                    <m:ctrlP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4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</m:ba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Z</m:t>
                </m:r>
                <m:r>
                  <a:rPr xmlns:a="http://schemas.openxmlformats.org/drawingml/2006/main" sz="4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q</m:t>
                </m:r>
              </m:oMath>
            </a14:m>
            <a:r>
              <a:t> etc.</a:t>
            </a:r>
          </a:p>
          <a:p>
            <a:pPr marL="482600" indent="-482600" defTabSz="627379">
              <a:spcBef>
                <a:spcPts val="4400"/>
              </a:spcBef>
              <a:buSzPct val="50000"/>
              <a:buBlip>
                <a:blip r:embed="rId2"/>
              </a:buBlip>
              <a:defRPr sz="3648">
                <a:latin typeface="Helvetica"/>
                <a:ea typeface="Helvetica"/>
                <a:cs typeface="Helvetica"/>
                <a:sym typeface="Helvetica"/>
              </a:defRPr>
            </a:pPr>
            <a:r>
              <a:t>Two ways of using EFT:</a:t>
            </a:r>
          </a:p>
          <a:p>
            <a:pPr lvl="1" marL="0" indent="347472" defTabSz="627379">
              <a:spcBef>
                <a:spcPts val="4400"/>
              </a:spcBef>
              <a:buSzTx/>
              <a:buNone/>
              <a:defRPr sz="3648">
                <a:latin typeface="Helvetica"/>
                <a:ea typeface="Helvetica"/>
                <a:cs typeface="Helvetica"/>
                <a:sym typeface="Helvetica"/>
              </a:defRPr>
            </a:pPr>
            <a:r>
              <a:t>☞ Re-parametrization of cross section measurements</a:t>
            </a:r>
          </a:p>
          <a:p>
            <a:pPr lvl="1" marL="0" indent="347472" defTabSz="627379">
              <a:spcBef>
                <a:spcPts val="4400"/>
              </a:spcBef>
              <a:buSzTx/>
              <a:buNone/>
              <a:defRPr sz="3648">
                <a:latin typeface="Helvetica"/>
                <a:ea typeface="Helvetica"/>
                <a:cs typeface="Helvetica"/>
                <a:sym typeface="Helvetica"/>
              </a:defRPr>
            </a:pPr>
            <a:r>
              <a:t>☞ Dedicated estimation of EFT couplings </a:t>
            </a:r>
          </a:p>
        </p:txBody>
      </p:sp>
      <p:sp>
        <p:nvSpPr>
          <p:cNvPr id="226" name="Slide Number"/>
          <p:cNvSpPr txBox="1"/>
          <p:nvPr>
            <p:ph type="sldNum" sz="quarter" idx="4294967295"/>
          </p:nvPr>
        </p:nvSpPr>
        <p:spPr>
          <a:xfrm>
            <a:off x="12050115" y="13254941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2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840774" cy="1140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KIT_Logo.png" descr="KIT_Logo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129326" y="0"/>
            <a:ext cx="2254674" cy="1127337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Top portal to new physics - indirect search strategy"/>
          <p:cNvSpPr txBox="1"/>
          <p:nvPr/>
        </p:nvSpPr>
        <p:spPr>
          <a:xfrm>
            <a:off x="2591885" y="-1"/>
            <a:ext cx="19200230" cy="101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6100">
                <a:solidFill>
                  <a:srgbClr val="017B76"/>
                </a:solidFill>
              </a:defRPr>
            </a:pPr>
            <a:r>
              <a:rPr i="1"/>
              <a:t>Top</a:t>
            </a:r>
            <a:r>
              <a:t> portal to new physics - </a:t>
            </a:r>
            <a:r>
              <a:rPr i="1"/>
              <a:t>indirect</a:t>
            </a:r>
            <a:r>
              <a:t> search strategy</a:t>
            </a:r>
          </a:p>
        </p:txBody>
      </p:sp>
      <p:sp>
        <p:nvSpPr>
          <p:cNvPr id="230" name="This talk primarily focusses on this approach for probing physics beyond the SM"/>
          <p:cNvSpPr txBox="1"/>
          <p:nvPr/>
        </p:nvSpPr>
        <p:spPr>
          <a:xfrm>
            <a:off x="15439001" y="9808348"/>
            <a:ext cx="7186622" cy="1953766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4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This talk primarily focusses on </a:t>
            </a:r>
            <a:r>
              <a:rPr u="sng"/>
              <a:t>this approach</a:t>
            </a:r>
            <a:r>
              <a:t> for probing physics beyond the SM</a:t>
            </a:r>
          </a:p>
        </p:txBody>
      </p:sp>
      <p:pic>
        <p:nvPicPr>
          <p:cNvPr id="231" name="Screen Shot 2022-12-07 at 11.32.45 PM.png" descr="Screen Shot 2022-12-07 at 11.32.45 P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070741" y="1634880"/>
            <a:ext cx="10912787" cy="59711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2141" t="0" r="0" b="0"/>
          <a:stretch>
            <a:fillRect/>
          </a:stretch>
        </p:blipFill>
        <p:spPr>
          <a:xfrm>
            <a:off x="16632496" y="1578122"/>
            <a:ext cx="7776965" cy="12146443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Top quarks are produced in abundance at the LHC…"/>
          <p:cNvSpPr txBox="1"/>
          <p:nvPr/>
        </p:nvSpPr>
        <p:spPr>
          <a:xfrm>
            <a:off x="239257" y="7926421"/>
            <a:ext cx="16240590" cy="3495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555624" indent="-555624" algn="l" defTabSz="821531">
              <a:lnSpc>
                <a:spcPct val="150000"/>
              </a:lnSpc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Top quarks are produced in abundance at the LHC</a:t>
            </a:r>
          </a:p>
          <a:p>
            <a:pPr marL="555624" indent="-555624" algn="l" defTabSz="821531">
              <a:lnSpc>
                <a:spcPct val="150000"/>
              </a:lnSpc>
              <a:buSzPct val="50000"/>
              <a:buBlip>
                <a:blip r:embed="rId3"/>
              </a:buBlip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Dominant production modes:</a:t>
            </a:r>
          </a:p>
          <a:p>
            <a:pPr lvl="1" algn="l" defTabSz="821531">
              <a:lnSpc>
                <a:spcPct val="150000"/>
              </a:lnSpc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➛ Pair production via QCD interactions ~ 10 Hz @13 TeV </a:t>
            </a:r>
          </a:p>
          <a:p>
            <a:pPr lvl="1" algn="l" defTabSz="821531">
              <a:lnSpc>
                <a:spcPct val="150000"/>
              </a:lnSpc>
              <a:defRPr b="0" sz="4000">
                <a:latin typeface="Helvetica"/>
                <a:ea typeface="Helvetica"/>
                <a:cs typeface="Helvetica"/>
                <a:sym typeface="Helvetica"/>
              </a:defRPr>
            </a:pPr>
            <a:r>
              <a:t>➛ Single top quark production via EW interactions ~ 1 Hz @13TeV</a:t>
            </a:r>
          </a:p>
        </p:txBody>
      </p:sp>
      <p:sp>
        <p:nvSpPr>
          <p:cNvPr id="235" name="Oval"/>
          <p:cNvSpPr/>
          <p:nvPr/>
        </p:nvSpPr>
        <p:spPr>
          <a:xfrm>
            <a:off x="22152714" y="8481428"/>
            <a:ext cx="422600" cy="448913"/>
          </a:xfrm>
          <a:prstGeom prst="ellipse">
            <a:avLst/>
          </a:prstGeom>
          <a:ln w="635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 defTabSz="821531">
              <a:defRPr b="0" sz="320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36" name="Line"/>
          <p:cNvSpPr/>
          <p:nvPr/>
        </p:nvSpPr>
        <p:spPr>
          <a:xfrm flipH="1">
            <a:off x="15536070" y="8735261"/>
            <a:ext cx="6624524" cy="1419295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821531">
              <a:defRPr b="0" sz="3200"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237" name="Rate = σ 𝓛"/>
          <p:cNvSpPr txBox="1"/>
          <p:nvPr/>
        </p:nvSpPr>
        <p:spPr>
          <a:xfrm>
            <a:off x="17067994" y="1499015"/>
            <a:ext cx="2532028" cy="828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 b="0" sz="36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Rate =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σ</a:t>
            </a:r>
            <a:r>
              <a:t> 𝓛</a:t>
            </a:r>
          </a:p>
        </p:txBody>
      </p:sp>
      <p:pic>
        <p:nvPicPr>
          <p:cNvPr id="23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93" y="1531513"/>
            <a:ext cx="15930173" cy="55639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article04_image18.png" descr="article04_image18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587911" y="1717647"/>
            <a:ext cx="3926983" cy="4221506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LHC - The top Factory"/>
          <p:cNvSpPr txBox="1"/>
          <p:nvPr/>
        </p:nvSpPr>
        <p:spPr>
          <a:xfrm>
            <a:off x="4725792" y="-1"/>
            <a:ext cx="14932416" cy="1155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7000">
                <a:solidFill>
                  <a:srgbClr val="017B76"/>
                </a:solidFill>
              </a:defRPr>
            </a:pPr>
            <a:r>
              <a:t>LHC - The </a:t>
            </a:r>
            <a:r>
              <a:rPr i="1"/>
              <a:t>top </a:t>
            </a:r>
            <a:r>
              <a:t>Factory</a:t>
            </a:r>
          </a:p>
        </p:txBody>
      </p:sp>
      <p:sp>
        <p:nvSpPr>
          <p:cNvPr id="241" name="This talk focuses mostly on the cherry-picked results from the latest measurements"/>
          <p:cNvSpPr txBox="1"/>
          <p:nvPr/>
        </p:nvSpPr>
        <p:spPr>
          <a:xfrm>
            <a:off x="233590" y="12253036"/>
            <a:ext cx="16635626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0" sz="35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This talk focuses mostly on the cherry-picked results from the latest measurements</a:t>
            </a:r>
          </a:p>
        </p:txBody>
      </p:sp>
      <p:pic>
        <p:nvPicPr>
          <p:cNvPr id="24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0"/>
            <a:ext cx="1840774" cy="11403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Slide Number"/>
          <p:cNvSpPr txBox="1"/>
          <p:nvPr>
            <p:ph type="sldNum" sz="quarter" idx="4294967295"/>
          </p:nvPr>
        </p:nvSpPr>
        <p:spPr>
          <a:xfrm>
            <a:off x="12050115" y="13254941"/>
            <a:ext cx="283770" cy="469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821531"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244" name="KIT_Logo.png" descr="KIT_Logo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2129326" y="0"/>
            <a:ext cx="2254674" cy="11273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" name="Table"/>
          <p:cNvGraphicFramePr/>
          <p:nvPr/>
        </p:nvGraphicFramePr>
        <p:xfrm>
          <a:off x="15988655" y="2399952"/>
          <a:ext cx="6602314" cy="3006653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{2708684C-4D16-4618-839F-0558EEFCDFE6}</a:tableStyleId>
              </a:tblPr>
              <a:tblGrid>
                <a:gridCol w="1627242"/>
                <a:gridCol w="4949670"/>
              </a:tblGrid>
              <a:tr h="745313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 sz="1800"/>
                      </a:pPr>
                      <a:r>
                        <a:rPr sz="37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√s 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sz="37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𝜎</a:t>
                      </a:r>
                      <a:r>
                        <a:rPr b="0" baseline="-19513"/>
                        <a:t>tt¯</a:t>
                      </a:r>
                      <a:r>
                        <a:t> </a:t>
                      </a:r>
                      <a:r>
                        <a:rPr b="0"/>
                        <a:t>(NNLO + NNLL)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45313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7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7 TeV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7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45313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7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8 TeV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7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745313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7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13 TeV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37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47" name="Equation"/>
          <p:cNvSpPr txBox="1"/>
          <p:nvPr/>
        </p:nvSpPr>
        <p:spPr>
          <a:xfrm>
            <a:off x="18210874" y="3213455"/>
            <a:ext cx="3375748" cy="51876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177.3</m:t>
                      </m:r>
                    </m:e>
                    <m:sub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10.8</m:t>
                      </m:r>
                    </m:sub>
                    <m:sup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10.1</m:t>
                      </m:r>
                    </m:sup>
                  </m:sSubSup>
                  <m:r>
                    <m:rPr>
                      <m:sty m:val="p"/>
                    </m:rP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pb</m:t>
                  </m:r>
                  <m: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6.6</m:t>
                  </m:r>
                  <m: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%</m:t>
                  </m:r>
                  <m: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3400"/>
          </a:p>
        </p:txBody>
      </p:sp>
      <p:sp>
        <p:nvSpPr>
          <p:cNvPr id="248" name="Equation"/>
          <p:cNvSpPr txBox="1"/>
          <p:nvPr/>
        </p:nvSpPr>
        <p:spPr>
          <a:xfrm>
            <a:off x="18148327" y="3961272"/>
            <a:ext cx="3511485" cy="54033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252.9</m:t>
                      </m:r>
                    </m:e>
                    <m:sub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16.3</m:t>
                      </m:r>
                    </m:sub>
                    <m:sup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15.3</m:t>
                      </m:r>
                    </m:sup>
                  </m:sSubSup>
                  <m:r>
                    <m:rPr>
                      <m:sty m:val="p"/>
                    </m:rP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pb</m:t>
                  </m:r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6.2</m:t>
                  </m:r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%</m:t>
                  </m:r>
                  <m:r>
                    <a:rPr xmlns:a="http://schemas.openxmlformats.org/drawingml/2006/main" sz="35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3500"/>
          </a:p>
        </p:txBody>
      </p:sp>
      <p:sp>
        <p:nvSpPr>
          <p:cNvPr id="249" name="Equation"/>
          <p:cNvSpPr txBox="1"/>
          <p:nvPr/>
        </p:nvSpPr>
        <p:spPr>
          <a:xfrm>
            <a:off x="18204321" y="4730659"/>
            <a:ext cx="3399498" cy="52489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831.8</m:t>
                      </m:r>
                    </m:e>
                    <m:sub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49.9</m:t>
                      </m:r>
                    </m:sub>
                    <m:sup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45.5</m:t>
                      </m:r>
                    </m:sup>
                  </m:sSubSup>
                  <m:r>
                    <m:rPr>
                      <m:sty m:val="p"/>
                    </m:rP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pb</m:t>
                  </m:r>
                  <m: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5.7</m:t>
                  </m:r>
                  <m: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%</m:t>
                  </m:r>
                  <m:r>
                    <a:rPr xmlns:a="http://schemas.openxmlformats.org/drawingml/2006/main" sz="3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3400"/>
          </a:p>
        </p:txBody>
      </p:sp>
      <p:sp>
        <p:nvSpPr>
          <p:cNvPr id="250" name="Theoretical uncertainties due to variations in µR &amp; µF scales, PDF and 𝛼S"/>
          <p:cNvSpPr txBox="1"/>
          <p:nvPr/>
        </p:nvSpPr>
        <p:spPr>
          <a:xfrm>
            <a:off x="198580" y="4202499"/>
            <a:ext cx="12922501" cy="133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02708" indent="-502708" algn="just" defTabSz="457200">
              <a:lnSpc>
                <a:spcPts val="5700"/>
              </a:lnSpc>
              <a:buSzPct val="50000"/>
              <a:buBlip>
                <a:blip r:embed="rId2"/>
              </a:buBlip>
              <a:defRPr b="0" sz="3600">
                <a:latin typeface="Helvetica"/>
                <a:ea typeface="Helvetica"/>
                <a:cs typeface="Helvetica"/>
                <a:sym typeface="Helvetica"/>
              </a:defRPr>
            </a:pPr>
            <a:r>
              <a:t>Theoretical uncertainties due to variations in µ</a:t>
            </a:r>
            <a:r>
              <a:rPr baseline="-5999"/>
              <a:t>R</a:t>
            </a:r>
            <a:r>
              <a:t> &amp; µ</a:t>
            </a:r>
            <a:r>
              <a:rPr baseline="-5999"/>
              <a:t>F</a:t>
            </a:r>
            <a:r>
              <a:t> scales, PDF and 𝛼</a:t>
            </a:r>
            <a:r>
              <a:rPr baseline="-22666"/>
              <a:t>S</a:t>
            </a:r>
          </a:p>
        </p:txBody>
      </p:sp>
      <p:pic>
        <p:nvPicPr>
          <p:cNvPr id="251" name="Screen Shot 2019-12-23 at 2.01.52 AM.png" descr="Screen Shot 2019-12-23 at 2.01.52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2334" y="1241820"/>
            <a:ext cx="12020584" cy="2885676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Most precise (2.4%) inclusive   meas. (EPJC 80 (2020) 528) in events with OS eµ pair + 1 or 2 b-tagged jets"/>
          <p:cNvSpPr txBox="1"/>
          <p:nvPr/>
        </p:nvSpPr>
        <p:spPr>
          <a:xfrm>
            <a:off x="197890" y="5813113"/>
            <a:ext cx="12651685" cy="1233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02708" indent="-502708" algn="just" defTabSz="457200">
              <a:lnSpc>
                <a:spcPts val="5700"/>
              </a:lnSpc>
              <a:buSzPct val="50000"/>
              <a:buBlip>
                <a:blip r:embed="rId2"/>
              </a:buBlip>
              <a:defRPr b="0" sz="360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Most precise (2.4%) </a:t>
            </a:r>
            <a:r>
              <a:t>inclusive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 </a:t>
            </a:r>
            <a14:m>
              <m:oMath>
                <m:sSub>
                  <m:e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σ</m:t>
                    </m:r>
                  </m:e>
                  <m:sub>
                    <m:r>
                      <a:rPr xmlns:a="http://schemas.openxmlformats.org/drawingml/2006/main" sz="42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bar>
                      <m:barPr>
                        <m:ctrlPr>
                          <a:rPr xmlns:a="http://schemas.openxmlformats.org/drawingml/2006/main" sz="42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pos m:val="top"/>
                      </m:barPr>
                      <m:e>
                        <m:r>
                          <a:rPr xmlns:a="http://schemas.openxmlformats.org/drawingml/2006/main" sz="42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bar>
                  </m:sub>
                </m:sSub>
              </m:oMath>
            </a14:m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 </a:t>
            </a:r>
            <a:r>
              <a:t>meas.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 </a:t>
            </a:r>
            <a:r>
              <a:t>(</a:t>
            </a:r>
            <a:r>
              <a:rPr u="sng">
                <a:solidFill>
                  <a:schemeClr val="accent1">
                    <a:lumOff val="-13575"/>
                  </a:schemeClr>
                </a:solidFill>
                <a:hlinkClick r:id="rId4" invalidUrl="" action="" tgtFrame="" tooltip="" history="1" highlightClick="0" endSnd="0"/>
              </a:rPr>
              <a:t>EPJC 80 (2020) 528</a:t>
            </a:r>
            <a:r>
              <a:t>) in events with OS eµ pair + 1 or 2 b-tagged jets</a:t>
            </a:r>
          </a:p>
        </p:txBody>
      </p:sp>
      <p:sp>
        <p:nvSpPr>
          <p:cNvPr id="253" name="Rectangle"/>
          <p:cNvSpPr/>
          <p:nvPr/>
        </p:nvSpPr>
        <p:spPr>
          <a:xfrm>
            <a:off x="103106" y="7771727"/>
            <a:ext cx="13331988" cy="782044"/>
          </a:xfrm>
          <a:prstGeom prst="rect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0" tIns="0" rIns="0" bIns="0" anchor="ctr"/>
          <a:lstStyle/>
          <a:p>
            <a:pPr>
              <a:defRPr b="0"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254" name="https://twiki.cern.ch/twiki/bin/view/LHCPhysics/TtbarNNLO"/>
          <p:cNvSpPr txBox="1"/>
          <p:nvPr/>
        </p:nvSpPr>
        <p:spPr>
          <a:xfrm>
            <a:off x="13826737" y="1592712"/>
            <a:ext cx="1026872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lnSpc>
                <a:spcPts val="5000"/>
              </a:lnSpc>
              <a:defRPr b="0" u="sng">
                <a:solidFill>
                  <a:srgbClr val="0000EE"/>
                </a:solidFill>
                <a:latin typeface="Helvetica"/>
                <a:ea typeface="Helvetica"/>
                <a:cs typeface="Helvetica"/>
                <a:sym typeface="Helvetica"/>
                <a:hlinkClick r:id="rId5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5" invalidUrl="" action="" tgtFrame="" tooltip="" history="1" highlightClick="0" endSnd="0"/>
              </a:rPr>
              <a:t>https://twiki.cern.ch/twiki/bin/view/LHCPhysics/TtbarNNLO</a:t>
            </a:r>
          </a:p>
        </p:txBody>
      </p:sp>
      <p:pic>
        <p:nvPicPr>
          <p:cNvPr id="25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5309" y="7926545"/>
            <a:ext cx="13107582" cy="465433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Dominant systematics:…"/>
          <p:cNvSpPr txBox="1"/>
          <p:nvPr/>
        </p:nvSpPr>
        <p:spPr>
          <a:xfrm>
            <a:off x="134391" y="8752850"/>
            <a:ext cx="12778684" cy="337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02708" indent="-502708" algn="l" defTabSz="457200">
              <a:lnSpc>
                <a:spcPts val="5700"/>
              </a:lnSpc>
              <a:buSzPct val="50000"/>
              <a:buBlip>
                <a:blip r:embed="rId2"/>
              </a:buBlip>
              <a:defRPr b="0" sz="3600">
                <a:latin typeface="Helvetica"/>
                <a:ea typeface="Helvetica"/>
                <a:cs typeface="Helvetica"/>
                <a:sym typeface="Helvetica"/>
              </a:defRPr>
            </a:pPr>
            <a:r>
              <a:t>Dominant systematics: </a:t>
            </a:r>
          </a:p>
          <a:p>
            <a:pPr algn="l" defTabSz="457200">
              <a:lnSpc>
                <a:spcPts val="5700"/>
              </a:lnSpc>
              <a:defRPr b="0" sz="3600">
                <a:latin typeface="Helvetica"/>
                <a:ea typeface="Helvetica"/>
                <a:cs typeface="Helvetica"/>
                <a:sym typeface="Helvetica"/>
              </a:defRPr>
            </a:pPr>
            <a:r>
              <a:t>    ➛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Luminosity(1.9%)</a:t>
            </a:r>
            <a:r>
              <a:t> </a:t>
            </a:r>
          </a:p>
          <a:p>
            <a:pPr algn="l" defTabSz="457200">
              <a:lnSpc>
                <a:spcPts val="5700"/>
              </a:lnSpc>
              <a:defRPr b="0" sz="3600">
                <a:latin typeface="Helvetica"/>
                <a:ea typeface="Helvetica"/>
                <a:cs typeface="Helvetica"/>
                <a:sym typeface="Helvetica"/>
              </a:defRPr>
            </a:pPr>
            <a:r>
              <a:t>    ➛ </a:t>
            </a:r>
            <a:r>
              <a:rPr i="1"/>
              <a:t>tW</a:t>
            </a:r>
            <a:r>
              <a:t> bkg. cross-section (0.52%) </a:t>
            </a:r>
          </a:p>
          <a:p>
            <a:pPr algn="l" defTabSz="457200">
              <a:lnSpc>
                <a:spcPts val="5700"/>
              </a:lnSpc>
              <a:defRPr b="0" sz="3600">
                <a:latin typeface="Helvetica"/>
                <a:ea typeface="Helvetica"/>
                <a:cs typeface="Helvetica"/>
                <a:sym typeface="Helvetica"/>
              </a:defRPr>
            </a:pPr>
            <a:r>
              <a:t>    ➛ hadronization model (0.49%)</a:t>
            </a:r>
          </a:p>
          <a:p>
            <a:pPr algn="l" defTabSz="457200">
              <a:lnSpc>
                <a:spcPts val="5700"/>
              </a:lnSpc>
              <a:defRPr b="0" sz="3600">
                <a:latin typeface="Helvetica"/>
                <a:ea typeface="Helvetica"/>
                <a:cs typeface="Helvetica"/>
                <a:sym typeface="Helvetica"/>
              </a:defRPr>
            </a:pPr>
            <a:r>
              <a:t>    ➛ PDF (0.45%) </a:t>
            </a:r>
          </a:p>
          <a:p>
            <a:pPr algn="l" defTabSz="457200">
              <a:lnSpc>
                <a:spcPts val="5700"/>
              </a:lnSpc>
              <a:defRPr b="0" sz="3600">
                <a:latin typeface="Helvetica"/>
                <a:ea typeface="Helvetica"/>
                <a:cs typeface="Helvetica"/>
                <a:sym typeface="Helvetica"/>
              </a:defRPr>
            </a:pPr>
            <a:r>
              <a:t>    ➛ ISR/FSR model (0.45%)</a:t>
            </a:r>
          </a:p>
        </p:txBody>
      </p:sp>
      <p:sp>
        <p:nvSpPr>
          <p:cNvPr id="257" name="production"/>
          <p:cNvSpPr txBox="1"/>
          <p:nvPr/>
        </p:nvSpPr>
        <p:spPr>
          <a:xfrm>
            <a:off x="4725792" y="-113167"/>
            <a:ext cx="14932416" cy="1381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7000">
                <a:solidFill>
                  <a:srgbClr val="017B76"/>
                </a:solidFill>
              </a:defRPr>
            </a:pPr>
            <a14:m>
              <m:oMath>
                <m:r>
                  <a:rPr xmlns:a="http://schemas.openxmlformats.org/drawingml/2006/main" sz="795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79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795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 production</a:t>
            </a:r>
          </a:p>
        </p:txBody>
      </p:sp>
      <p:pic>
        <p:nvPicPr>
          <p:cNvPr id="25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1840774" cy="1140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KIT_Logo.png" descr="KIT_Logo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2129326" y="0"/>
            <a:ext cx="2254674" cy="1127337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Slide Number"/>
          <p:cNvSpPr txBox="1"/>
          <p:nvPr>
            <p:ph type="sldNum" sz="quarter" idx="4294967295"/>
          </p:nvPr>
        </p:nvSpPr>
        <p:spPr>
          <a:xfrm>
            <a:off x="12050115" y="13254941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1" name="≈15% (pp,13 TeV)"/>
          <p:cNvSpPr/>
          <p:nvPr/>
        </p:nvSpPr>
        <p:spPr>
          <a:xfrm>
            <a:off x="1151727" y="1211712"/>
            <a:ext cx="2116489" cy="7423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/>
            </a:lvl1pPr>
          </a:lstStyle>
          <a:p>
            <a:pPr/>
            <a:r>
              <a:t>≈15% (pp,13 TeV) </a:t>
            </a:r>
          </a:p>
        </p:txBody>
      </p:sp>
      <p:sp>
        <p:nvSpPr>
          <p:cNvPr id="262" name="≈ 85% (pp,13 TeV)"/>
          <p:cNvSpPr/>
          <p:nvPr/>
        </p:nvSpPr>
        <p:spPr>
          <a:xfrm>
            <a:off x="7374932" y="1203620"/>
            <a:ext cx="2254673" cy="7423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2000"/>
            </a:lvl1pPr>
          </a:lstStyle>
          <a:p>
            <a:pPr/>
            <a:r>
              <a:t>≈ 85% (pp,13 TeV)</a:t>
            </a:r>
          </a:p>
        </p:txBody>
      </p:sp>
      <p:sp>
        <p:nvSpPr>
          <p:cNvPr id="263" name="LHCTOPWGSummaryPlots"/>
          <p:cNvSpPr txBox="1"/>
          <p:nvPr/>
        </p:nvSpPr>
        <p:spPr>
          <a:xfrm>
            <a:off x="17053632" y="13024678"/>
            <a:ext cx="4989196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9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9" invalidUrl="" action="" tgtFrame="" tooltip="" history="1" highlightClick="0" endSnd="0"/>
              </a:rPr>
              <a:t>LHCTOPWGSummaryPlots</a:t>
            </a:r>
          </a:p>
        </p:txBody>
      </p:sp>
      <p:sp>
        <p:nvSpPr>
          <p:cNvPr id="264" name="New"/>
          <p:cNvSpPr/>
          <p:nvPr/>
        </p:nvSpPr>
        <p:spPr>
          <a:xfrm>
            <a:off x="10721730" y="11718993"/>
            <a:ext cx="1651001" cy="812801"/>
          </a:xfrm>
          <a:prstGeom prst="wedgeEllipseCallout">
            <a:avLst>
              <a:gd name="adj1" fmla="val -49385"/>
              <a:gd name="adj2" fmla="val 70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b="0" sz="3200">
                <a:solidFill>
                  <a:schemeClr val="accent4">
                    <a:hueOff val="-461056"/>
                    <a:satOff val="4338"/>
                    <a:lumOff val="-10225"/>
                  </a:schemeClr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New</a:t>
            </a:r>
          </a:p>
        </p:txBody>
      </p:sp>
      <p:sp>
        <p:nvSpPr>
          <p:cNvPr id="265" name="CMS-PAS-TOP-22-012"/>
          <p:cNvSpPr txBox="1"/>
          <p:nvPr/>
        </p:nvSpPr>
        <p:spPr>
          <a:xfrm>
            <a:off x="3143939" y="13179845"/>
            <a:ext cx="4186429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>
                <a:solidFill>
                  <a:schemeClr val="accent1">
                    <a:lumOff val="-13575"/>
                  </a:schemeClr>
                </a:solidFill>
                <a:hlinkClick r:id="rId10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10" invalidUrl="" action="" tgtFrame="" tooltip="" history="1" highlightClick="0" endSnd="0"/>
              </a:rPr>
              <a:t>CMS-PAS-TOP-22-012</a:t>
            </a:r>
          </a:p>
        </p:txBody>
      </p:sp>
      <p:sp>
        <p:nvSpPr>
          <p:cNvPr id="266" name="Text"/>
          <p:cNvSpPr txBox="1"/>
          <p:nvPr/>
        </p:nvSpPr>
        <p:spPr>
          <a:xfrm>
            <a:off x="329943" y="12441122"/>
            <a:ext cx="10383503" cy="714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sSub>
                    <m:e>
                      <m: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bar>
                        <m:barPr>
                          <m:ctrlPr>
                            <a:rPr xmlns:a="http://schemas.openxmlformats.org/drawingml/2006/main" sz="3600" i="1">
                              <a:solidFill>
                                <a:srgbClr val="ED220B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3600" i="1">
                              <a:solidFill>
                                <a:srgbClr val="ED220B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bar>
                    </m:sub>
                  </m:sSub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887</m:t>
                      </m:r>
                    </m:e>
                    <m:sub>
                      <m: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41</m:t>
                      </m:r>
                    </m:sub>
                    <m:sup>
                      <m: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3600" i="1">
                          <a:solidFill>
                            <a:srgbClr val="ED220B"/>
                          </a:solidFill>
                          <a:latin typeface="Cambria Math" panose="02040503050406030204" pitchFamily="18" charset="0"/>
                        </a:rPr>
                        <m:t>43</m:t>
                      </m:r>
                    </m:sup>
                  </m:sSubSup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stat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m:rPr>
                      <m:sty m:val="p"/>
                    </m:rP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syst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±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53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lumi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m:rPr>
                      <m:sty m:val="p"/>
                    </m:rP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pb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@</m:t>
                  </m:r>
                  <m: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13.6</m:t>
                  </m:r>
                  <m:r>
                    <m:rPr>
                      <m:sty m:val="p"/>
                    </m:rPr>
                    <a:rPr xmlns:a="http://schemas.openxmlformats.org/drawingml/2006/main" sz="3600" i="1">
                      <a:solidFill>
                        <a:srgbClr val="ED220B"/>
                      </a:solidFill>
                      <a:latin typeface="Cambria Math" panose="02040503050406030204" pitchFamily="18" charset="0"/>
                    </a:rPr>
                    <m:t>TeV</m:t>
                  </m:r>
                </m:oMath>
              </m:oMathPara>
            </a14:m>
            <a:endParaRPr>
              <a:solidFill>
                <a:srgbClr val="EE220C"/>
              </a:solidFill>
            </a:endParaRPr>
          </a:p>
        </p:txBody>
      </p:sp>
      <p:pic>
        <p:nvPicPr>
          <p:cNvPr id="267" name="tt_curve_toplhcwg_nov22.png" descr="tt_curve_toplhcwg_nov22.png"/>
          <p:cNvPicPr>
            <a:picLocks noChangeAspect="1"/>
          </p:cNvPicPr>
          <p:nvPr/>
        </p:nvPicPr>
        <p:blipFill>
          <a:blip r:embed="rId11">
            <a:extLst/>
          </a:blip>
          <a:srcRect l="0" t="0" r="3157" b="0"/>
          <a:stretch>
            <a:fillRect/>
          </a:stretch>
        </p:blipFill>
        <p:spPr>
          <a:xfrm>
            <a:off x="13977326" y="5790358"/>
            <a:ext cx="10383411" cy="72779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Screen Shot 2019-12-23 at 8.44.15 PM.png" descr="Screen Shot 2019-12-23 at 8.44.15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22008" y="6265005"/>
            <a:ext cx="3974307" cy="3075358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Production of top quark pairs charge symmetric at LO…"/>
          <p:cNvSpPr txBox="1"/>
          <p:nvPr>
            <p:ph type="body" sz="half" idx="1"/>
          </p:nvPr>
        </p:nvSpPr>
        <p:spPr>
          <a:xfrm>
            <a:off x="112365" y="1266092"/>
            <a:ext cx="13151745" cy="9296401"/>
          </a:xfrm>
          <a:prstGeom prst="rect">
            <a:avLst/>
          </a:prstGeom>
        </p:spPr>
        <p:txBody>
          <a:bodyPr/>
          <a:lstStyle/>
          <a:p>
            <a:pPr marL="412220" indent="-412220" defTabSz="676909">
              <a:spcBef>
                <a:spcPts val="3600"/>
              </a:spcBef>
              <a:buSzPct val="50000"/>
              <a:buBlip>
                <a:blip r:embed="rId3"/>
              </a:buBlip>
              <a:defRPr sz="3690">
                <a:latin typeface="Helvetica"/>
                <a:ea typeface="Helvetica"/>
                <a:cs typeface="Helvetica"/>
                <a:sym typeface="Helvetica"/>
              </a:defRPr>
            </a:pPr>
            <a:r>
              <a:t>Production of top quark pairs charge symmetric at LO</a:t>
            </a:r>
          </a:p>
          <a:p>
            <a:pPr marL="412220" indent="-412220" defTabSz="676909">
              <a:spcBef>
                <a:spcPts val="3600"/>
              </a:spcBef>
              <a:buSzPct val="50000"/>
              <a:buBlip>
                <a:blip r:embed="rId3"/>
              </a:buBlip>
              <a:defRPr sz="3690">
                <a:latin typeface="Helvetica"/>
                <a:ea typeface="Helvetica"/>
                <a:cs typeface="Helvetica"/>
                <a:sym typeface="Helvetica"/>
              </a:defRPr>
            </a:pPr>
            <a:r>
              <a:t>No charge asymmetry in gg ➛ tt¯ at all orders ⇒ dilutes measurable asymmetry</a:t>
            </a:r>
          </a:p>
          <a:p>
            <a:pPr marL="412220" indent="-412220" defTabSz="676909">
              <a:spcBef>
                <a:spcPts val="3600"/>
              </a:spcBef>
              <a:buSzPct val="50000"/>
              <a:buBlip>
                <a:blip r:embed="rId3"/>
              </a:buBlip>
              <a:defRPr sz="3690">
                <a:latin typeface="Helvetica"/>
                <a:ea typeface="Helvetica"/>
                <a:cs typeface="Helvetica"/>
                <a:sym typeface="Helvetica"/>
              </a:defRPr>
            </a:pPr>
            <a:r>
              <a:t>Small charge asymmetry at NLO due to QCD qq¯ annihilation allowed in SM                                                                                                    </a:t>
            </a:r>
          </a:p>
          <a:p>
            <a:pPr lvl="1" marL="0" indent="374904" defTabSz="676909">
              <a:spcBef>
                <a:spcPts val="3600"/>
              </a:spcBef>
              <a:buSzTx/>
              <a:buNone/>
              <a:defRPr sz="3690">
                <a:latin typeface="Helvetica"/>
                <a:ea typeface="Helvetica"/>
                <a:cs typeface="Helvetica"/>
                <a:sym typeface="Helvetica"/>
              </a:defRPr>
            </a:pPr>
            <a:r>
              <a:t>➛ interference between tree and box diagram                                                ➛ interference between gluon ISR and FSR diagrams</a:t>
            </a:r>
          </a:p>
          <a:p>
            <a:pPr marL="412220" indent="-412220" defTabSz="676909">
              <a:spcBef>
                <a:spcPts val="3600"/>
              </a:spcBef>
              <a:buSzPct val="50000"/>
              <a:buBlip>
                <a:blip r:embed="rId3"/>
              </a:buBlip>
              <a:defRPr sz="3690">
                <a:latin typeface="Helvetica"/>
                <a:ea typeface="Helvetica"/>
                <a:cs typeface="Helvetica"/>
                <a:sym typeface="Helvetica"/>
              </a:defRPr>
            </a:pPr>
            <a:r>
              <a:t>LHC, a pp collider ➛ no preferential direction for the incoming (anti-) partons </a:t>
            </a:r>
          </a:p>
          <a:p>
            <a:pPr marL="412220" indent="-412220" defTabSz="676909">
              <a:spcBef>
                <a:spcPts val="3600"/>
              </a:spcBef>
              <a:buSzPct val="50000"/>
              <a:buBlip>
                <a:blip r:embed="rId3"/>
              </a:buBlip>
              <a:defRPr sz="3690">
                <a:latin typeface="Helvetica"/>
                <a:ea typeface="Helvetica"/>
                <a:cs typeface="Helvetica"/>
                <a:sym typeface="Helvetica"/>
              </a:defRPr>
            </a:pPr>
            <a:r>
              <a:t>High momenta valence quarks collide with lower momenta sea anti-quarks  ➛ More forward top quarks &amp; more central anti-top quarks leading to charge asymmetry (</a:t>
            </a:r>
            <a:r>
              <a:rPr i="1"/>
              <a:t>A</a:t>
            </a:r>
            <a:r>
              <a:rPr baseline="-19550" i="1"/>
              <a:t>C</a:t>
            </a:r>
            <a:r>
              <a:t>)</a:t>
            </a:r>
          </a:p>
        </p:txBody>
      </p:sp>
      <p:pic>
        <p:nvPicPr>
          <p:cNvPr id="271" name="Screen Shot 2019-12-23 at 8.41.09 PM.png" descr="Screen Shot 2019-12-23 at 8.41.09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352116" y="1231900"/>
            <a:ext cx="6642101" cy="4800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Screen Shot 2019-12-23 at 8.41.54 PM.png" descr="Screen Shot 2019-12-23 at 8.41.54 PM.png"/>
          <p:cNvPicPr>
            <a:picLocks noChangeAspect="1"/>
          </p:cNvPicPr>
          <p:nvPr/>
        </p:nvPicPr>
        <p:blipFill>
          <a:blip r:embed="rId5">
            <a:extLst/>
          </a:blip>
          <a:srcRect l="0" t="4389" r="0" b="0"/>
          <a:stretch>
            <a:fillRect/>
          </a:stretch>
        </p:blipFill>
        <p:spPr>
          <a:xfrm>
            <a:off x="20330808" y="1326661"/>
            <a:ext cx="3840811" cy="48006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topvsantitop_lhc.png" descr="topvsantitop_lhc.png"/>
          <p:cNvPicPr>
            <a:picLocks noChangeAspect="1"/>
          </p:cNvPicPr>
          <p:nvPr/>
        </p:nvPicPr>
        <p:blipFill>
          <a:blip r:embed="rId6">
            <a:extLst/>
          </a:blip>
          <a:srcRect l="0" t="4532" r="2544" b="0"/>
          <a:stretch>
            <a:fillRect/>
          </a:stretch>
        </p:blipFill>
        <p:spPr>
          <a:xfrm>
            <a:off x="16968418" y="8679602"/>
            <a:ext cx="7425675" cy="505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arXiv:1207.0331"/>
          <p:cNvSpPr txBox="1"/>
          <p:nvPr/>
        </p:nvSpPr>
        <p:spPr>
          <a:xfrm>
            <a:off x="19242747" y="8065498"/>
            <a:ext cx="3080074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5000"/>
              </a:lnSpc>
              <a:defRPr u="sng">
                <a:solidFill>
                  <a:schemeClr val="accent1">
                    <a:lumOff val="-13575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u="none"/>
              <a:t> </a:t>
            </a:r>
            <a:r>
              <a:rPr i="1">
                <a:hlinkClick r:id="rId7" invalidUrl="" action="" tgtFrame="" tooltip="" history="1" highlightClick="0" endSnd="0"/>
              </a:rPr>
              <a:t>arXiv:1207.0331</a:t>
            </a:r>
          </a:p>
        </p:txBody>
      </p:sp>
      <p:sp>
        <p:nvSpPr>
          <p:cNvPr id="275" name="Equation"/>
          <p:cNvSpPr txBox="1"/>
          <p:nvPr/>
        </p:nvSpPr>
        <p:spPr>
          <a:xfrm>
            <a:off x="1673629" y="10880855"/>
            <a:ext cx="12120568" cy="128579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b="0" sz="1800"/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e>
                    <m:sub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sub>
                  </m:sSub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num>
                    <m:den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den>
                  </m:f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m:rPr>
                      <m:sty m:val="p"/>
                    </m:rP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Δ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y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</m:e>
                    <m:sub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sub>
                  </m:sSub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b>
                    <m:e>
                      <m:r>
                        <a:rPr xmlns:a="http://schemas.openxmlformats.org/drawingml/2006/main"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</m:e>
                    <m:sub>
                      <m:bar>
                        <m:barPr>
                          <m:ctrlPr>
                            <a:rPr xmlns:a="http://schemas.openxmlformats.org/drawingml/2006/main"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  <m:pos m:val="top"/>
                        </m:barPr>
                        <m:e>
                          <m:r>
                            <a:rPr xmlns:a="http://schemas.openxmlformats.org/drawingml/2006/main"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bar>
                    </m:sub>
                  </m:sSub>
                  <m:r>
                    <a:rPr xmlns:a="http://schemas.openxmlformats.org/drawingml/2006/main" sz="4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</m:oMath>
              </m:oMathPara>
            </a14:m>
            <a:endParaRPr sz="4300"/>
          </a:p>
        </p:txBody>
      </p:sp>
      <p:sp>
        <p:nvSpPr>
          <p:cNvPr id="276" name="New Physics models can enhance Ac ➛ indirect search for new physics"/>
          <p:cNvSpPr txBox="1"/>
          <p:nvPr/>
        </p:nvSpPr>
        <p:spPr>
          <a:xfrm>
            <a:off x="178438" y="12554948"/>
            <a:ext cx="16313485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63020" indent="-463020" algn="l">
              <a:buSzPct val="50000"/>
              <a:buBlip>
                <a:blip r:embed="rId3"/>
              </a:buBlip>
              <a:defRPr b="0" sz="3800">
                <a:latin typeface="Helvetica"/>
                <a:ea typeface="Helvetica"/>
                <a:cs typeface="Helvetica"/>
                <a:sym typeface="Helvetica"/>
              </a:defRPr>
            </a:pPr>
            <a:r>
              <a:t>New Physics models can enhance </a:t>
            </a:r>
            <a:r>
              <a:rPr i="1"/>
              <a:t>A</a:t>
            </a:r>
            <a:r>
              <a:rPr baseline="-13894" i="1"/>
              <a:t>c </a:t>
            </a:r>
            <a:r>
              <a:t>➛ indirect search for new physics   </a:t>
            </a:r>
          </a:p>
        </p:txBody>
      </p:sp>
      <p:sp>
        <p:nvSpPr>
          <p:cNvPr id="277" name="asymmetry at LHC"/>
          <p:cNvSpPr txBox="1"/>
          <p:nvPr/>
        </p:nvSpPr>
        <p:spPr>
          <a:xfrm>
            <a:off x="4725792" y="-15519"/>
            <a:ext cx="14932416" cy="1015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5000">
                <a:solidFill>
                  <a:srgbClr val="017B76"/>
                </a:solidFill>
              </a:defRPr>
            </a:pPr>
            <a14:m>
              <m:oMath>
                <m:r>
                  <a:rPr xmlns:a="http://schemas.openxmlformats.org/drawingml/2006/main" sz="5700" i="1">
                    <a:solidFill>
                      <a:srgbClr val="017B76"/>
                    </a:solidFill>
                    <a:latin typeface="Cambria Math" panose="02040503050406030204" pitchFamily="18" charset="0"/>
                  </a:rPr>
                  <m:t>t</m:t>
                </m:r>
                <m:bar>
                  <m:barPr>
                    <m:ctrlPr>
                      <a:rPr xmlns:a="http://schemas.openxmlformats.org/drawingml/2006/main" sz="570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</m:ctrlPr>
                    <m:pos m:val="top"/>
                  </m:barPr>
                  <m:e>
                    <m:r>
                      <a:rPr xmlns:a="http://schemas.openxmlformats.org/drawingml/2006/main" sz="5700" i="1">
                        <a:solidFill>
                          <a:srgbClr val="017B76"/>
                        </a:solidFill>
                        <a:latin typeface="Cambria Math" panose="02040503050406030204" pitchFamily="18" charset="0"/>
                      </a:rPr>
                      <m:t>t</m:t>
                    </m:r>
                  </m:e>
                </m:bar>
              </m:oMath>
            </a14:m>
            <a:r>
              <a:t> asymmetry at LHC</a:t>
            </a:r>
          </a:p>
        </p:txBody>
      </p:sp>
      <p:sp>
        <p:nvSpPr>
          <p:cNvPr id="278" name="t"/>
          <p:cNvSpPr txBox="1"/>
          <p:nvPr/>
        </p:nvSpPr>
        <p:spPr>
          <a:xfrm>
            <a:off x="16170233" y="6059852"/>
            <a:ext cx="27078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3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</a:t>
            </a:r>
          </a:p>
        </p:txBody>
      </p:sp>
      <p:pic>
        <p:nvPicPr>
          <p:cNvPr id="27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0" y="0"/>
            <a:ext cx="1834284" cy="1136282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KIT_Logo.png" descr="KIT_Logo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2006165" y="0"/>
            <a:ext cx="2377835" cy="1188918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Slide Number"/>
          <p:cNvSpPr txBox="1"/>
          <p:nvPr>
            <p:ph type="sldNum" sz="quarter" idx="4294967295"/>
          </p:nvPr>
        </p:nvSpPr>
        <p:spPr>
          <a:xfrm>
            <a:off x="12050115" y="13254941"/>
            <a:ext cx="283770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