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</p:sldIdLst>
  <p:sldSz cx="21383625" cy="30275213"/>
  <p:notesSz cx="7099300" cy="10223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42655E7-5EB1-423E-A690-1747457C9FD6}">
          <p14:sldIdLst/>
        </p14:section>
        <p14:section name="Untitled Section" id="{77BE23ED-0DA6-4C14-B2E7-294AA9D840B3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535">
          <p15:clr>
            <a:srgbClr val="A4A3A4"/>
          </p15:clr>
        </p15:guide>
        <p15:guide id="2" pos="673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c" initials="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164" y="-4428"/>
      </p:cViewPr>
      <p:guideLst>
        <p:guide orient="horz" pos="9535"/>
        <p:guide pos="67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0"/>
            </a:lvl1pPr>
            <a:lvl2pPr marL="1069340" indent="0" algn="ctr">
              <a:buNone/>
              <a:defRPr sz="4675"/>
            </a:lvl2pPr>
            <a:lvl3pPr marL="2138045" indent="0" algn="ctr">
              <a:buNone/>
              <a:defRPr sz="4210"/>
            </a:lvl3pPr>
            <a:lvl4pPr marL="3207385" indent="0" algn="ctr">
              <a:buNone/>
              <a:defRPr sz="3740"/>
            </a:lvl4pPr>
            <a:lvl5pPr marL="4276725" indent="0" algn="ctr">
              <a:buNone/>
              <a:defRPr sz="3740"/>
            </a:lvl5pPr>
            <a:lvl6pPr marL="5346065" indent="0" algn="ctr">
              <a:buNone/>
              <a:defRPr sz="3740"/>
            </a:lvl6pPr>
            <a:lvl7pPr marL="6414770" indent="0" algn="ctr">
              <a:buNone/>
              <a:defRPr sz="3740"/>
            </a:lvl7pPr>
            <a:lvl8pPr marL="7484110" indent="0" algn="ctr">
              <a:buNone/>
              <a:defRPr sz="3740"/>
            </a:lvl8pPr>
            <a:lvl9pPr marL="8553450" indent="0" algn="ctr">
              <a:buNone/>
              <a:defRPr sz="37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372C-57D7-4435-A0BF-27179E70ED55}" type="datetimeFigureOut">
              <a:rPr lang="en-IN" smtClean="0"/>
              <a:t>08-12-2022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C95C-71DF-4C2C-A80D-FFD046643CE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372C-57D7-4435-A0BF-27179E70ED55}" type="datetimeFigureOut">
              <a:rPr lang="en-IN" smtClean="0"/>
              <a:t>08-12-2022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C95C-71DF-4C2C-A80D-FFD046643CE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372C-57D7-4435-A0BF-27179E70ED55}" type="datetimeFigureOut">
              <a:rPr lang="en-IN" smtClean="0"/>
              <a:t>08-12-2022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C95C-71DF-4C2C-A80D-FFD046643CE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372C-57D7-4435-A0BF-27179E70ED55}" type="datetimeFigureOut">
              <a:rPr lang="en-IN" smtClean="0"/>
              <a:t>08-12-2022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C95C-71DF-4C2C-A80D-FFD046643CE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0">
                <a:solidFill>
                  <a:schemeClr val="tx1"/>
                </a:solidFill>
              </a:defRPr>
            </a:lvl1pPr>
            <a:lvl2pPr marL="1069340" indent="0">
              <a:buNone/>
              <a:defRPr sz="4675">
                <a:solidFill>
                  <a:schemeClr val="tx1">
                    <a:tint val="75000"/>
                  </a:schemeClr>
                </a:solidFill>
              </a:defRPr>
            </a:lvl2pPr>
            <a:lvl3pPr marL="2138045" indent="0">
              <a:buNone/>
              <a:defRPr sz="4210">
                <a:solidFill>
                  <a:schemeClr val="tx1">
                    <a:tint val="75000"/>
                  </a:schemeClr>
                </a:solidFill>
              </a:defRPr>
            </a:lvl3pPr>
            <a:lvl4pPr marL="3207385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4pPr>
            <a:lvl5pPr marL="4276725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5pPr>
            <a:lvl6pPr marL="5346065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6pPr>
            <a:lvl7pPr marL="641477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7pPr>
            <a:lvl8pPr marL="748411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8pPr>
            <a:lvl9pPr marL="855345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372C-57D7-4435-A0BF-27179E70ED55}" type="datetimeFigureOut">
              <a:rPr lang="en-IN" smtClean="0"/>
              <a:t>08-12-2022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C95C-71DF-4C2C-A80D-FFD046643CE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372C-57D7-4435-A0BF-27179E70ED55}" type="datetimeFigureOut">
              <a:rPr lang="en-IN" smtClean="0"/>
              <a:t>08-12-2022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C95C-71DF-4C2C-A80D-FFD046643CE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0" b="1"/>
            </a:lvl1pPr>
            <a:lvl2pPr marL="1069340" indent="0">
              <a:buNone/>
              <a:defRPr sz="4675" b="1"/>
            </a:lvl2pPr>
            <a:lvl3pPr marL="2138045" indent="0">
              <a:buNone/>
              <a:defRPr sz="4210" b="1"/>
            </a:lvl3pPr>
            <a:lvl4pPr marL="3207385" indent="0">
              <a:buNone/>
              <a:defRPr sz="3740" b="1"/>
            </a:lvl4pPr>
            <a:lvl5pPr marL="4276725" indent="0">
              <a:buNone/>
              <a:defRPr sz="3740" b="1"/>
            </a:lvl5pPr>
            <a:lvl6pPr marL="5346065" indent="0">
              <a:buNone/>
              <a:defRPr sz="3740" b="1"/>
            </a:lvl6pPr>
            <a:lvl7pPr marL="6414770" indent="0">
              <a:buNone/>
              <a:defRPr sz="3740" b="1"/>
            </a:lvl7pPr>
            <a:lvl8pPr marL="7484110" indent="0">
              <a:buNone/>
              <a:defRPr sz="3740" b="1"/>
            </a:lvl8pPr>
            <a:lvl9pPr marL="8553450" indent="0">
              <a:buNone/>
              <a:defRPr sz="37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0" b="1"/>
            </a:lvl1pPr>
            <a:lvl2pPr marL="1069340" indent="0">
              <a:buNone/>
              <a:defRPr sz="4675" b="1"/>
            </a:lvl2pPr>
            <a:lvl3pPr marL="2138045" indent="0">
              <a:buNone/>
              <a:defRPr sz="4210" b="1"/>
            </a:lvl3pPr>
            <a:lvl4pPr marL="3207385" indent="0">
              <a:buNone/>
              <a:defRPr sz="3740" b="1"/>
            </a:lvl4pPr>
            <a:lvl5pPr marL="4276725" indent="0">
              <a:buNone/>
              <a:defRPr sz="3740" b="1"/>
            </a:lvl5pPr>
            <a:lvl6pPr marL="5346065" indent="0">
              <a:buNone/>
              <a:defRPr sz="3740" b="1"/>
            </a:lvl6pPr>
            <a:lvl7pPr marL="6414770" indent="0">
              <a:buNone/>
              <a:defRPr sz="3740" b="1"/>
            </a:lvl7pPr>
            <a:lvl8pPr marL="7484110" indent="0">
              <a:buNone/>
              <a:defRPr sz="3740" b="1"/>
            </a:lvl8pPr>
            <a:lvl9pPr marL="8553450" indent="0">
              <a:buNone/>
              <a:defRPr sz="37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372C-57D7-4435-A0BF-27179E70ED55}" type="datetimeFigureOut">
              <a:rPr lang="en-IN" smtClean="0"/>
              <a:t>08-12-2022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C95C-71DF-4C2C-A80D-FFD046643CE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372C-57D7-4435-A0BF-27179E70ED55}" type="datetimeFigureOut">
              <a:rPr lang="en-IN" smtClean="0"/>
              <a:t>08-12-2022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C95C-71DF-4C2C-A80D-FFD046643CE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372C-57D7-4435-A0BF-27179E70ED55}" type="datetimeFigureOut">
              <a:rPr lang="en-IN" smtClean="0"/>
              <a:t>08-12-2022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C95C-71DF-4C2C-A80D-FFD046643CE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5"/>
            </a:lvl1pPr>
            <a:lvl2pPr>
              <a:defRPr sz="6550"/>
            </a:lvl2pPr>
            <a:lvl3pPr>
              <a:defRPr sz="5610"/>
            </a:lvl3pPr>
            <a:lvl4pPr>
              <a:defRPr sz="4675"/>
            </a:lvl4pPr>
            <a:lvl5pPr>
              <a:defRPr sz="4675"/>
            </a:lvl5pPr>
            <a:lvl6pPr>
              <a:defRPr sz="4675"/>
            </a:lvl6pPr>
            <a:lvl7pPr>
              <a:defRPr sz="4675"/>
            </a:lvl7pPr>
            <a:lvl8pPr>
              <a:defRPr sz="4675"/>
            </a:lvl8pPr>
            <a:lvl9pPr>
              <a:defRPr sz="46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0"/>
            </a:lvl1pPr>
            <a:lvl2pPr marL="1069340" indent="0">
              <a:buNone/>
              <a:defRPr sz="3275"/>
            </a:lvl2pPr>
            <a:lvl3pPr marL="2138045" indent="0">
              <a:buNone/>
              <a:defRPr sz="2805"/>
            </a:lvl3pPr>
            <a:lvl4pPr marL="3207385" indent="0">
              <a:buNone/>
              <a:defRPr sz="2340"/>
            </a:lvl4pPr>
            <a:lvl5pPr marL="4276725" indent="0">
              <a:buNone/>
              <a:defRPr sz="2340"/>
            </a:lvl5pPr>
            <a:lvl6pPr marL="5346065" indent="0">
              <a:buNone/>
              <a:defRPr sz="2340"/>
            </a:lvl6pPr>
            <a:lvl7pPr marL="6414770" indent="0">
              <a:buNone/>
              <a:defRPr sz="2340"/>
            </a:lvl7pPr>
            <a:lvl8pPr marL="7484110" indent="0">
              <a:buNone/>
              <a:defRPr sz="2340"/>
            </a:lvl8pPr>
            <a:lvl9pPr marL="8553450" indent="0">
              <a:buNone/>
              <a:defRPr sz="23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372C-57D7-4435-A0BF-27179E70ED55}" type="datetimeFigureOut">
              <a:rPr lang="en-IN" smtClean="0"/>
              <a:t>08-12-2022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C95C-71DF-4C2C-A80D-FFD046643CE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5"/>
            </a:lvl1pPr>
            <a:lvl2pPr marL="1069340" indent="0">
              <a:buNone/>
              <a:defRPr sz="6550"/>
            </a:lvl2pPr>
            <a:lvl3pPr marL="2138045" indent="0">
              <a:buNone/>
              <a:defRPr sz="5610"/>
            </a:lvl3pPr>
            <a:lvl4pPr marL="3207385" indent="0">
              <a:buNone/>
              <a:defRPr sz="4675"/>
            </a:lvl4pPr>
            <a:lvl5pPr marL="4276725" indent="0">
              <a:buNone/>
              <a:defRPr sz="4675"/>
            </a:lvl5pPr>
            <a:lvl6pPr marL="5346065" indent="0">
              <a:buNone/>
              <a:defRPr sz="4675"/>
            </a:lvl6pPr>
            <a:lvl7pPr marL="6414770" indent="0">
              <a:buNone/>
              <a:defRPr sz="4675"/>
            </a:lvl7pPr>
            <a:lvl8pPr marL="7484110" indent="0">
              <a:buNone/>
              <a:defRPr sz="4675"/>
            </a:lvl8pPr>
            <a:lvl9pPr marL="8553450" indent="0">
              <a:buNone/>
              <a:defRPr sz="467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0"/>
            </a:lvl1pPr>
            <a:lvl2pPr marL="1069340" indent="0">
              <a:buNone/>
              <a:defRPr sz="3275"/>
            </a:lvl2pPr>
            <a:lvl3pPr marL="2138045" indent="0">
              <a:buNone/>
              <a:defRPr sz="2805"/>
            </a:lvl3pPr>
            <a:lvl4pPr marL="3207385" indent="0">
              <a:buNone/>
              <a:defRPr sz="2340"/>
            </a:lvl4pPr>
            <a:lvl5pPr marL="4276725" indent="0">
              <a:buNone/>
              <a:defRPr sz="2340"/>
            </a:lvl5pPr>
            <a:lvl6pPr marL="5346065" indent="0">
              <a:buNone/>
              <a:defRPr sz="2340"/>
            </a:lvl6pPr>
            <a:lvl7pPr marL="6414770" indent="0">
              <a:buNone/>
              <a:defRPr sz="2340"/>
            </a:lvl7pPr>
            <a:lvl8pPr marL="7484110" indent="0">
              <a:buNone/>
              <a:defRPr sz="2340"/>
            </a:lvl8pPr>
            <a:lvl9pPr marL="8553450" indent="0">
              <a:buNone/>
              <a:defRPr sz="23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372C-57D7-4435-A0BF-27179E70ED55}" type="datetimeFigureOut">
              <a:rPr lang="en-IN" smtClean="0"/>
              <a:t>08-12-2022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C95C-71DF-4C2C-A80D-FFD046643CE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3372C-57D7-4435-A0BF-27179E70ED55}" type="datetimeFigureOut">
              <a:rPr lang="en-IN" smtClean="0"/>
              <a:t>08-12-2022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3C95C-71DF-4C2C-A80D-FFD046643CE9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138045" rtl="0" eaLnBrk="1" latinLnBrk="0" hangingPunct="1">
        <a:lnSpc>
          <a:spcPct val="90000"/>
        </a:lnSpc>
        <a:spcBef>
          <a:spcPct val="0"/>
        </a:spcBef>
        <a:buNone/>
        <a:defRPr sz="102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670" indent="-534670" algn="l" defTabSz="2138045" rtl="0" eaLnBrk="1" latinLnBrk="0" hangingPunct="1">
        <a:lnSpc>
          <a:spcPct val="90000"/>
        </a:lnSpc>
        <a:spcBef>
          <a:spcPts val="2340"/>
        </a:spcBef>
        <a:buFont typeface="Arial" panose="020B0604020202020204" pitchFamily="34" charset="0"/>
        <a:buChar char="•"/>
        <a:defRPr sz="6550" kern="1200">
          <a:solidFill>
            <a:schemeClr val="tx1"/>
          </a:solidFill>
          <a:latin typeface="+mn-lt"/>
          <a:ea typeface="+mn-ea"/>
          <a:cs typeface="+mn-cs"/>
        </a:defRPr>
      </a:lvl1pPr>
      <a:lvl2pPr marL="1604010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5610" kern="1200">
          <a:solidFill>
            <a:schemeClr val="tx1"/>
          </a:solidFill>
          <a:latin typeface="+mn-lt"/>
          <a:ea typeface="+mn-ea"/>
          <a:cs typeface="+mn-cs"/>
        </a:defRPr>
      </a:lvl2pPr>
      <a:lvl3pPr marL="2672715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675" kern="1200">
          <a:solidFill>
            <a:schemeClr val="tx1"/>
          </a:solidFill>
          <a:latin typeface="+mn-lt"/>
          <a:ea typeface="+mn-ea"/>
          <a:cs typeface="+mn-cs"/>
        </a:defRPr>
      </a:lvl3pPr>
      <a:lvl4pPr marL="3742055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4pPr>
      <a:lvl5pPr marL="4811395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5pPr>
      <a:lvl6pPr marL="5880100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6pPr>
      <a:lvl7pPr marL="6949440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7pPr>
      <a:lvl8pPr marL="8018780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8pPr>
      <a:lvl9pPr marL="9088120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1pPr>
      <a:lvl2pPr marL="1069340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2pPr>
      <a:lvl3pPr marL="2138045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3pPr>
      <a:lvl4pPr marL="3207385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4pPr>
      <a:lvl5pPr marL="4276725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5pPr>
      <a:lvl6pPr marL="5346065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6pPr>
      <a:lvl7pPr marL="6414770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7pPr>
      <a:lvl8pPr marL="7484110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8pPr>
      <a:lvl9pPr marL="8553450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emf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jpeg"/><Relationship Id="rId5" Type="http://schemas.openxmlformats.org/officeDocument/2006/relationships/image" Target="../media/image4.em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/>
          <p:cNvSpPr/>
          <p:nvPr/>
        </p:nvSpPr>
        <p:spPr>
          <a:xfrm>
            <a:off x="405956" y="198307"/>
            <a:ext cx="20503112" cy="406400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>
                <a:solidFill>
                  <a:schemeClr val="tx1"/>
                </a:solidFill>
              </a:rPr>
              <a:t>Refurbishment of CLS system for mini- ICAL detector</a:t>
            </a:r>
          </a:p>
          <a:p>
            <a:pPr algn="ctr"/>
            <a:endParaRPr lang="en-US" sz="3200" b="1" dirty="0">
              <a:solidFill>
                <a:schemeClr val="tx1"/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R.R. </a:t>
            </a:r>
            <a:r>
              <a:rPr lang="en-US" sz="2800" b="1" dirty="0" err="1">
                <a:solidFill>
                  <a:schemeClr val="tx1"/>
                </a:solidFill>
              </a:rPr>
              <a:t>Shinde</a:t>
            </a:r>
            <a:r>
              <a:rPr lang="en-US" sz="2800" b="1" baseline="30000" dirty="0" err="1">
                <a:solidFill>
                  <a:schemeClr val="tx1"/>
                </a:solidFill>
              </a:rPr>
              <a:t>a</a:t>
            </a:r>
            <a:r>
              <a:rPr lang="en-US" sz="2800" b="1" dirty="0">
                <a:solidFill>
                  <a:schemeClr val="tx1"/>
                </a:solidFill>
              </a:rPr>
              <a:t>, G. </a:t>
            </a:r>
            <a:r>
              <a:rPr lang="en-US" sz="2800" b="1" dirty="0" err="1">
                <a:solidFill>
                  <a:schemeClr val="tx1"/>
                </a:solidFill>
              </a:rPr>
              <a:t>Majumder</a:t>
            </a:r>
            <a:r>
              <a:rPr lang="en-US" sz="2800" b="1" baseline="30000" dirty="0" err="1">
                <a:solidFill>
                  <a:schemeClr val="tx1"/>
                </a:solidFill>
              </a:rPr>
              <a:t>a</a:t>
            </a:r>
            <a:r>
              <a:rPr lang="en-IN" sz="2800" b="1" baseline="30000" dirty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, K.C. </a:t>
            </a:r>
            <a:r>
              <a:rPr lang="en-US" sz="2800" b="1" dirty="0" err="1">
                <a:solidFill>
                  <a:schemeClr val="tx1"/>
                </a:solidFill>
              </a:rPr>
              <a:t>Ravindran</a:t>
            </a:r>
            <a:r>
              <a:rPr lang="en-US" sz="2800" b="1" baseline="30000" dirty="0" err="1">
                <a:solidFill>
                  <a:schemeClr val="tx1"/>
                </a:solidFill>
              </a:rPr>
              <a:t>a</a:t>
            </a:r>
            <a:r>
              <a:rPr lang="en-US" sz="2800" b="1" dirty="0">
                <a:solidFill>
                  <a:schemeClr val="tx1"/>
                </a:solidFill>
              </a:rPr>
              <a:t>, M.N. Saraf </a:t>
            </a:r>
            <a:r>
              <a:rPr lang="en-US" sz="2800" b="1" baseline="30000" dirty="0">
                <a:solidFill>
                  <a:schemeClr val="tx1"/>
                </a:solidFill>
              </a:rPr>
              <a:t>a</a:t>
            </a:r>
            <a:r>
              <a:rPr lang="en-US" sz="2800" b="1" dirty="0">
                <a:solidFill>
                  <a:schemeClr val="tx1"/>
                </a:solidFill>
              </a:rPr>
              <a:t>, B. </a:t>
            </a:r>
            <a:r>
              <a:rPr lang="en-US" sz="2800" b="1" dirty="0" err="1">
                <a:solidFill>
                  <a:schemeClr val="tx1"/>
                </a:solidFill>
              </a:rPr>
              <a:t>Satyanarayana</a:t>
            </a:r>
            <a:r>
              <a:rPr lang="en-US" sz="2800" b="1" baseline="30000" dirty="0" err="1">
                <a:solidFill>
                  <a:schemeClr val="tx1"/>
                </a:solidFill>
              </a:rPr>
              <a:t>a</a:t>
            </a:r>
            <a:r>
              <a:rPr lang="en-US" sz="2800" b="1" dirty="0">
                <a:solidFill>
                  <a:schemeClr val="tx1"/>
                </a:solidFill>
              </a:rPr>
              <a:t>, M.  </a:t>
            </a:r>
            <a:r>
              <a:rPr lang="en-US" sz="2800" b="1" dirty="0" err="1">
                <a:solidFill>
                  <a:schemeClr val="tx1"/>
                </a:solidFill>
              </a:rPr>
              <a:t>Shah</a:t>
            </a:r>
            <a:r>
              <a:rPr lang="en-US" sz="2800" b="1" baseline="30000" dirty="0" err="1">
                <a:solidFill>
                  <a:schemeClr val="tx1"/>
                </a:solidFill>
              </a:rPr>
              <a:t>b</a:t>
            </a:r>
            <a:r>
              <a:rPr lang="en-US" sz="2800" b="1" dirty="0">
                <a:solidFill>
                  <a:schemeClr val="tx1"/>
                </a:solidFill>
              </a:rPr>
              <a:t>, K.P. </a:t>
            </a:r>
            <a:r>
              <a:rPr lang="en-US" sz="2800" b="1" dirty="0" err="1">
                <a:solidFill>
                  <a:schemeClr val="tx1"/>
                </a:solidFill>
              </a:rPr>
              <a:t>Sharma</a:t>
            </a:r>
            <a:r>
              <a:rPr lang="en-US" sz="2800" b="1" baseline="30000" dirty="0" err="1">
                <a:solidFill>
                  <a:schemeClr val="tx1"/>
                </a:solidFill>
              </a:rPr>
              <a:t>a</a:t>
            </a:r>
            <a:r>
              <a:rPr lang="en-US" sz="2800" b="1" dirty="0">
                <a:solidFill>
                  <a:schemeClr val="tx1"/>
                </a:solidFill>
              </a:rPr>
              <a:t>,  P. </a:t>
            </a:r>
            <a:r>
              <a:rPr lang="en-US" sz="2800" b="1" dirty="0" err="1">
                <a:solidFill>
                  <a:schemeClr val="tx1"/>
                </a:solidFill>
              </a:rPr>
              <a:t>Verma</a:t>
            </a:r>
            <a:r>
              <a:rPr lang="en-US" sz="2800" b="1" baseline="30000" dirty="0" err="1">
                <a:solidFill>
                  <a:schemeClr val="tx1"/>
                </a:solidFill>
              </a:rPr>
              <a:t>a</a:t>
            </a: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</a:rPr>
              <a:t>, L</a:t>
            </a:r>
            <a:r>
              <a:rPr lang="en-US" sz="2800" b="1" dirty="0">
                <a:solidFill>
                  <a:schemeClr val="tx1"/>
                </a:solidFill>
              </a:rPr>
              <a:t>. </a:t>
            </a:r>
            <a:r>
              <a:rPr lang="en-US" sz="2800" b="1" dirty="0" err="1">
                <a:solidFill>
                  <a:schemeClr val="tx1"/>
                </a:solidFill>
              </a:rPr>
              <a:t>Umesh</a:t>
            </a:r>
            <a:r>
              <a:rPr lang="en-US" sz="2800" b="1" baseline="30000" dirty="0" err="1">
                <a:solidFill>
                  <a:schemeClr val="tx1"/>
                </a:solidFill>
              </a:rPr>
              <a:t>a,c</a:t>
            </a:r>
            <a:endParaRPr lang="en-US" sz="2800" b="1" dirty="0">
              <a:solidFill>
                <a:schemeClr val="tx1"/>
              </a:solidFill>
            </a:endParaRPr>
          </a:p>
          <a:p>
            <a:endParaRPr lang="en-US" sz="3200" b="1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       	 </a:t>
            </a:r>
            <a:r>
              <a:rPr lang="en-US" sz="2400" b="1" baseline="30000" dirty="0" err="1" smtClean="0">
                <a:solidFill>
                  <a:schemeClr val="tx1"/>
                </a:solidFill>
              </a:rPr>
              <a:t>a</a:t>
            </a:r>
            <a:r>
              <a:rPr lang="en-US" sz="2400" b="1" dirty="0" err="1" smtClean="0">
                <a:solidFill>
                  <a:schemeClr val="tx1"/>
                </a:solidFill>
              </a:rPr>
              <a:t>Tata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Institute of Fundamental Research, Mumbai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         </a:t>
            </a:r>
            <a:r>
              <a:rPr lang="en-US" sz="2400" b="1" dirty="0" smtClean="0">
                <a:solidFill>
                  <a:schemeClr val="tx1"/>
                </a:solidFill>
              </a:rPr>
              <a:t>	 </a:t>
            </a:r>
            <a:r>
              <a:rPr lang="en-US" sz="2400" b="1" baseline="30000" dirty="0" err="1" smtClean="0">
                <a:solidFill>
                  <a:schemeClr val="tx1"/>
                </a:solidFill>
              </a:rPr>
              <a:t>b</a:t>
            </a:r>
            <a:r>
              <a:rPr lang="en-US" sz="2400" b="1" dirty="0" err="1" smtClean="0">
                <a:solidFill>
                  <a:schemeClr val="tx1"/>
                </a:solidFill>
              </a:rPr>
              <a:t>Bhabha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Atomic Research Center, Mumbai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         </a:t>
            </a:r>
            <a:r>
              <a:rPr lang="en-US" sz="2400" b="1" dirty="0" smtClean="0">
                <a:solidFill>
                  <a:schemeClr val="tx1"/>
                </a:solidFill>
              </a:rPr>
              <a:t>	 </a:t>
            </a:r>
            <a:r>
              <a:rPr lang="en-US" sz="2400" b="1" baseline="30000" dirty="0" err="1" smtClean="0">
                <a:solidFill>
                  <a:schemeClr val="tx1"/>
                </a:solidFill>
              </a:rPr>
              <a:t>c</a:t>
            </a:r>
            <a:r>
              <a:rPr lang="en-US" sz="2400" b="1" dirty="0" err="1" smtClean="0">
                <a:solidFill>
                  <a:schemeClr val="tx1"/>
                </a:solidFill>
              </a:rPr>
              <a:t>American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College, Madurai</a:t>
            </a:r>
          </a:p>
        </p:txBody>
      </p:sp>
      <p:sp>
        <p:nvSpPr>
          <p:cNvPr id="5" name="Rectangle: Rounded Corners 4"/>
          <p:cNvSpPr/>
          <p:nvPr/>
        </p:nvSpPr>
        <p:spPr>
          <a:xfrm>
            <a:off x="7642033" y="4265706"/>
            <a:ext cx="6935344" cy="7260697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: Rounded Corners 5"/>
          <p:cNvSpPr/>
          <p:nvPr/>
        </p:nvSpPr>
        <p:spPr>
          <a:xfrm>
            <a:off x="14556613" y="4273485"/>
            <a:ext cx="6352455" cy="7239418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kumimoji="0" lang="en-I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</a:t>
            </a:r>
            <a:r>
              <a:rPr kumimoji="0" lang="en-I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Gas </a:t>
            </a:r>
            <a:r>
              <a:rPr kumimoji="0" lang="en-I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system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sz="2400" dirty="0" smtClean="0">
                <a:solidFill>
                  <a:prstClr val="black"/>
                </a:solidFill>
              </a:rPr>
              <a:t>There are 3 types of gas systems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sz="2400" dirty="0" smtClean="0">
                <a:solidFill>
                  <a:prstClr val="black"/>
                </a:solidFill>
              </a:rPr>
              <a:t>Open ended gas system: No reuse of the output gas mixture from the detector 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sz="2400" dirty="0" smtClean="0">
                <a:solidFill>
                  <a:prstClr val="black"/>
                </a:solidFill>
              </a:rPr>
              <a:t>Open loop gas system: collect the output gas mixture from the detector and segregate the gases and reuse in the system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sz="2400" dirty="0" smtClean="0">
                <a:solidFill>
                  <a:prstClr val="black"/>
                </a:solidFill>
              </a:rPr>
              <a:t>Closed loop gas system: Collect the output gas mixture from the detector, purify it and recirculate it.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sz="2400" dirty="0" smtClean="0">
                <a:solidFill>
                  <a:prstClr val="black"/>
                </a:solidFill>
              </a:rPr>
              <a:t>We have an open ended system and a Closed loop gas system operational at mini-ICAL.</a:t>
            </a:r>
            <a:endParaRPr lang="en-IN" sz="2400" dirty="0">
              <a:solidFill>
                <a:prstClr val="black"/>
              </a:solidFill>
            </a:endParaRPr>
          </a:p>
        </p:txBody>
      </p:sp>
      <p:sp>
        <p:nvSpPr>
          <p:cNvPr id="7" name="Rectangle: Rounded Corners 6"/>
          <p:cNvSpPr/>
          <p:nvPr/>
        </p:nvSpPr>
        <p:spPr>
          <a:xfrm>
            <a:off x="489834" y="11410113"/>
            <a:ext cx="8613801" cy="8055812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: Rounded Corners 7"/>
          <p:cNvSpPr/>
          <p:nvPr/>
        </p:nvSpPr>
        <p:spPr>
          <a:xfrm>
            <a:off x="9103360" y="11530330"/>
            <a:ext cx="7256780" cy="7935595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: Rounded Corners 8"/>
          <p:cNvSpPr/>
          <p:nvPr/>
        </p:nvSpPr>
        <p:spPr>
          <a:xfrm>
            <a:off x="16350915" y="11515300"/>
            <a:ext cx="4593230" cy="4991385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IN" sz="20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Open End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Closed Loop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Refilling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Vacuum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Regeneration of molecular Sieves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Manual ON-OFF</a:t>
            </a: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/>
          <p:cNvSpPr/>
          <p:nvPr/>
        </p:nvSpPr>
        <p:spPr>
          <a:xfrm>
            <a:off x="5940028" y="19476720"/>
            <a:ext cx="9318177" cy="6594158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: Rounded Corners 10"/>
          <p:cNvSpPr/>
          <p:nvPr/>
        </p:nvSpPr>
        <p:spPr>
          <a:xfrm>
            <a:off x="15286355" y="19347180"/>
            <a:ext cx="5657215" cy="3521710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: Rounded Corners 11"/>
          <p:cNvSpPr/>
          <p:nvPr/>
        </p:nvSpPr>
        <p:spPr>
          <a:xfrm>
            <a:off x="496251" y="28293773"/>
            <a:ext cx="20412817" cy="1592224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XXV DAE-BRNS High Energy Physics Symposium 2022</a:t>
            </a:r>
          </a:p>
          <a:p>
            <a:pPr algn="ctr"/>
            <a:r>
              <a:rPr lang="en-IN" altLang="en-US" sz="3600" b="1" dirty="0">
                <a:solidFill>
                  <a:schemeClr val="tx1"/>
                </a:solidFill>
                <a:latin typeface="Arial" panose="020B0604020202020204" pitchFamily="34" charset="0"/>
              </a:rPr>
              <a:t>12-16 December 2022, </a:t>
            </a:r>
            <a:r>
              <a:rPr lang="en-US" sz="3600" b="1" dirty="0">
                <a:solidFill>
                  <a:schemeClr val="tx1"/>
                </a:solidFill>
                <a:latin typeface="Arial" panose="020B0604020202020204" pitchFamily="34" charset="0"/>
              </a:rPr>
              <a:t>IISER, Mohali</a:t>
            </a:r>
            <a:endParaRPr lang="en-IN" sz="3600" b="1" dirty="0">
              <a:solidFill>
                <a:schemeClr val="tx1"/>
              </a:solidFill>
            </a:endParaRPr>
          </a:p>
        </p:txBody>
      </p:sp>
      <p:sp>
        <p:nvSpPr>
          <p:cNvPr id="15" name="Rectangle: Rounded Corners 14"/>
          <p:cNvSpPr/>
          <p:nvPr/>
        </p:nvSpPr>
        <p:spPr>
          <a:xfrm>
            <a:off x="405956" y="4262307"/>
            <a:ext cx="7220652" cy="7127687"/>
          </a:xfrm>
          <a:prstGeom prst="roundRect">
            <a:avLst/>
          </a:prstGeom>
          <a:solidFill>
            <a:schemeClr val="bg1"/>
          </a:solidFill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6600" dirty="0" smtClean="0"/>
              <a:t>       </a:t>
            </a:r>
            <a:r>
              <a:rPr lang="en-IN" sz="4800" b="1" dirty="0" smtClean="0">
                <a:solidFill>
                  <a:schemeClr val="tx1"/>
                </a:solidFill>
                <a:latin typeface="+mj-lt"/>
              </a:rPr>
              <a:t>Introduction</a:t>
            </a:r>
          </a:p>
          <a:p>
            <a:endParaRPr lang="en-IN" sz="4800" b="1" dirty="0">
              <a:solidFill>
                <a:schemeClr val="tx1"/>
              </a:solidFill>
              <a:latin typeface="+mj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tx1"/>
                </a:solidFill>
              </a:rPr>
              <a:t>RPC, the active element in the INO experiments, is a gaseous detector.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tx1"/>
                </a:solidFill>
              </a:rPr>
              <a:t>Mode of operation is determined by the mixture of gas flowing through  the RPCs.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tx1"/>
                </a:solidFill>
                <a:sym typeface="+mn-ea"/>
              </a:rPr>
              <a:t>Avalanche mode: </a:t>
            </a:r>
            <a:r>
              <a:rPr lang="en-IN" sz="2800" dirty="0">
                <a:solidFill>
                  <a:schemeClr val="tx1"/>
                </a:solidFill>
              </a:rPr>
              <a:t>R134a+Isobutane+SF</a:t>
            </a:r>
            <a:r>
              <a:rPr lang="en-IN" sz="2800" baseline="-25000" dirty="0">
                <a:solidFill>
                  <a:schemeClr val="tx1"/>
                </a:solidFill>
              </a:rPr>
              <a:t>6 </a:t>
            </a:r>
            <a:r>
              <a:rPr lang="en-IN" sz="2800" dirty="0">
                <a:solidFill>
                  <a:schemeClr val="tx1"/>
                </a:solidFill>
              </a:rPr>
              <a:t>  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tx1"/>
                </a:solidFill>
              </a:rPr>
              <a:t>Streamer mode: R134a+Argon+Isobutane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tx1"/>
                </a:solidFill>
              </a:rPr>
              <a:t>Gas system is required to circulate proper gas mixture in the detectors.</a:t>
            </a:r>
            <a:endParaRPr lang="en-IN" sz="14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32219" y="4482887"/>
            <a:ext cx="4189095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I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System at Glance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78180" y="11805767"/>
            <a:ext cx="4896088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I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Line Diagram of CLS</a:t>
            </a:r>
          </a:p>
        </p:txBody>
      </p:sp>
      <p:pic>
        <p:nvPicPr>
          <p:cNvPr id="25" name="Content Placeholder 3" descr="cls_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9809" y="13633133"/>
            <a:ext cx="2270125" cy="4351655"/>
          </a:xfrm>
          <a:prstGeom prst="rect">
            <a:avLst/>
          </a:prstGeom>
        </p:spPr>
      </p:pic>
      <p:pic>
        <p:nvPicPr>
          <p:cNvPr id="26" name="Content Placeholder 4" descr="cls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7373" y="13597565"/>
            <a:ext cx="2004060" cy="4351655"/>
          </a:xfrm>
          <a:prstGeom prst="rect">
            <a:avLst/>
          </a:prstGeom>
        </p:spPr>
      </p:pic>
      <p:pic>
        <p:nvPicPr>
          <p:cNvPr id="27" name="Picture 26" descr="cls_backsid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3253" y="13610344"/>
            <a:ext cx="2499995" cy="435102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0190251" y="11919468"/>
            <a:ext cx="5304384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IN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Important components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706021" y="11655953"/>
            <a:ext cx="375001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2400" b="1" dirty="0">
                <a:latin typeface="+mj-lt"/>
              </a:rPr>
              <a:t>Operations in the Closed loop gas </a:t>
            </a:r>
            <a:r>
              <a:rPr lang="en-IN" sz="2400" b="1" dirty="0" smtClean="0">
                <a:latin typeface="+mj-lt"/>
              </a:rPr>
              <a:t>system installed at IICHEP, Madurai</a:t>
            </a:r>
          </a:p>
          <a:p>
            <a:endParaRPr lang="en-IN" sz="2400" b="1" dirty="0">
              <a:latin typeface="+mj-lt"/>
            </a:endParaRPr>
          </a:p>
        </p:txBody>
      </p:sp>
      <p:sp>
        <p:nvSpPr>
          <p:cNvPr id="34" name="Title 1"/>
          <p:cNvSpPr>
            <a:spLocks noGrp="1"/>
          </p:cNvSpPr>
          <p:nvPr/>
        </p:nvSpPr>
        <p:spPr>
          <a:xfrm>
            <a:off x="7414895" y="19624674"/>
            <a:ext cx="7886700" cy="710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CLS Parameters performance</a:t>
            </a:r>
          </a:p>
        </p:txBody>
      </p:sp>
      <p:pic>
        <p:nvPicPr>
          <p:cNvPr id="35" name="Content Placeholder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1312" y="20312380"/>
            <a:ext cx="3886200" cy="2569210"/>
          </a:xfrm>
          <a:prstGeom prst="rect">
            <a:avLst/>
          </a:prstGeom>
        </p:spPr>
      </p:pic>
      <p:pic>
        <p:nvPicPr>
          <p:cNvPr id="36" name="Content Placeholder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91812" y="20312380"/>
            <a:ext cx="3886200" cy="254381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3847" y="23185120"/>
            <a:ext cx="3961130" cy="260413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91812" y="23185120"/>
            <a:ext cx="3885565" cy="2585085"/>
          </a:xfrm>
          <a:prstGeom prst="rect">
            <a:avLst/>
          </a:prstGeom>
        </p:spPr>
      </p:pic>
      <p:sp>
        <p:nvSpPr>
          <p:cNvPr id="40" name="Title 1"/>
          <p:cNvSpPr>
            <a:spLocks noGrp="1"/>
          </p:cNvSpPr>
          <p:nvPr/>
        </p:nvSpPr>
        <p:spPr>
          <a:xfrm>
            <a:off x="15919448" y="19465924"/>
            <a:ext cx="4570097" cy="8693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200" b="1" dirty="0"/>
              <a:t>Current Status</a:t>
            </a:r>
          </a:p>
        </p:txBody>
      </p:sp>
      <p:sp>
        <p:nvSpPr>
          <p:cNvPr id="41" name="Content Placeholder 2"/>
          <p:cNvSpPr>
            <a:spLocks noGrp="1"/>
          </p:cNvSpPr>
          <p:nvPr/>
        </p:nvSpPr>
        <p:spPr>
          <a:xfrm>
            <a:off x="15789379" y="20277531"/>
            <a:ext cx="4570097" cy="1893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dirty="0"/>
              <a:t>Intensive leak arrest tasks completed.</a:t>
            </a:r>
          </a:p>
          <a:p>
            <a:r>
              <a:rPr lang="en-IN" sz="2400" dirty="0"/>
              <a:t>Operational, fine </a:t>
            </a:r>
            <a:r>
              <a:rPr lang="en-IN" sz="2400" dirty="0" smtClean="0"/>
              <a:t>tuning </a:t>
            </a:r>
            <a:r>
              <a:rPr lang="en-IN" sz="2400" dirty="0"/>
              <a:t>is going </a:t>
            </a:r>
            <a:r>
              <a:rPr lang="en-IN" sz="2400" dirty="0" smtClean="0"/>
              <a:t>on.</a:t>
            </a:r>
            <a:endParaRPr lang="en-IN" sz="2400" dirty="0"/>
          </a:p>
          <a:p>
            <a:r>
              <a:rPr lang="en-IN" sz="2400" dirty="0"/>
              <a:t>Initial results show gas mixture top-up happens after 3.5 days.</a:t>
            </a:r>
            <a:endParaRPr lang="en-IN" sz="2400" dirty="0"/>
          </a:p>
        </p:txBody>
      </p:sp>
      <p:sp>
        <p:nvSpPr>
          <p:cNvPr id="43" name="Title 1"/>
          <p:cNvSpPr>
            <a:spLocks noGrp="1"/>
          </p:cNvSpPr>
          <p:nvPr/>
        </p:nvSpPr>
        <p:spPr>
          <a:xfrm>
            <a:off x="16095343" y="22951043"/>
            <a:ext cx="2573657" cy="5009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200" b="1" dirty="0"/>
              <a:t>Future plan</a:t>
            </a:r>
          </a:p>
        </p:txBody>
      </p:sp>
      <p:sp>
        <p:nvSpPr>
          <p:cNvPr id="44" name="Content Placeholder 2"/>
          <p:cNvSpPr>
            <a:spLocks noGrp="1"/>
          </p:cNvSpPr>
          <p:nvPr/>
        </p:nvSpPr>
        <p:spPr>
          <a:xfrm>
            <a:off x="15778108" y="23658312"/>
            <a:ext cx="4569033" cy="21638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000" dirty="0"/>
              <a:t>Replacement of faulty pneumatically operated valves</a:t>
            </a:r>
          </a:p>
          <a:p>
            <a:r>
              <a:rPr lang="en-IN" sz="2000" dirty="0"/>
              <a:t>Implementation of capillaries of short length for all RPCs</a:t>
            </a:r>
          </a:p>
          <a:p>
            <a:r>
              <a:rPr lang="en-IN" sz="2000" dirty="0"/>
              <a:t>Improve the operation and control scheme for the e-ICAL, based on experience at mini-ICAL</a:t>
            </a:r>
            <a:endParaRPr lang="en-IN" sz="2000" dirty="0"/>
          </a:p>
        </p:txBody>
      </p:sp>
      <p:sp>
        <p:nvSpPr>
          <p:cNvPr id="45" name="Slide Number Placeholder 3"/>
          <p:cNvSpPr>
            <a:spLocks noGrp="1"/>
          </p:cNvSpPr>
          <p:nvPr/>
        </p:nvSpPr>
        <p:spPr>
          <a:xfrm>
            <a:off x="21644718" y="2798273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262D8F-EF55-4D60-80A5-19DD7013B9F8}" type="slidenum">
              <a:rPr lang="en-IN" smtClean="0"/>
              <a:t>1</a:t>
            </a:fld>
            <a:endParaRPr lang="en-IN"/>
          </a:p>
        </p:txBody>
      </p:sp>
      <p:sp>
        <p:nvSpPr>
          <p:cNvPr id="46" name="Rectangle: Rounded Corners 45"/>
          <p:cNvSpPr/>
          <p:nvPr/>
        </p:nvSpPr>
        <p:spPr>
          <a:xfrm>
            <a:off x="16360140" y="16506825"/>
            <a:ext cx="4583430" cy="2840990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IN" sz="20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I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itle 1"/>
          <p:cNvSpPr>
            <a:spLocks noGrp="1"/>
          </p:cNvSpPr>
          <p:nvPr/>
        </p:nvSpPr>
        <p:spPr>
          <a:xfrm>
            <a:off x="17055368" y="16506686"/>
            <a:ext cx="3400662" cy="9102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Problem faced</a:t>
            </a:r>
          </a:p>
        </p:txBody>
      </p:sp>
      <p:sp>
        <p:nvSpPr>
          <p:cNvPr id="48" name="Content Placeholder 2"/>
          <p:cNvSpPr>
            <a:spLocks noGrp="1"/>
          </p:cNvSpPr>
          <p:nvPr/>
        </p:nvSpPr>
        <p:spPr>
          <a:xfrm>
            <a:off x="16829089" y="17436541"/>
            <a:ext cx="4114481" cy="112121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IN" sz="9600" dirty="0">
                <a:solidFill>
                  <a:sysClr val="windowText" lastClr="000000"/>
                </a:solidFill>
              </a:rPr>
              <a:t>Presence of air detected</a:t>
            </a:r>
          </a:p>
          <a:p>
            <a:pPr lvl="0">
              <a:defRPr/>
            </a:pPr>
            <a:r>
              <a:rPr lang="en-IN" sz="9600" dirty="0">
                <a:solidFill>
                  <a:sysClr val="windowText" lastClr="000000"/>
                </a:solidFill>
                <a:sym typeface="+mn-ea"/>
              </a:rPr>
              <a:t>More number of top-up cycles</a:t>
            </a:r>
            <a:endParaRPr lang="en-IN" sz="9600" dirty="0">
              <a:solidFill>
                <a:sysClr val="windowText" lastClr="000000"/>
              </a:solidFill>
            </a:endParaRPr>
          </a:p>
          <a:p>
            <a:pPr lvl="0">
              <a:defRPr/>
            </a:pPr>
            <a:r>
              <a:rPr lang="en-IN" sz="9600" dirty="0">
                <a:solidFill>
                  <a:sysClr val="windowText" lastClr="000000"/>
                </a:solidFill>
              </a:rPr>
              <a:t>Rise in the current in the RPCs</a:t>
            </a:r>
          </a:p>
          <a:p>
            <a:pPr marL="0" lvl="0" indent="0">
              <a:buNone/>
              <a:defRPr/>
            </a:pPr>
            <a:endParaRPr lang="en-IN" sz="3600" dirty="0">
              <a:solidFill>
                <a:sysClr val="windowText" lastClr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IN" sz="1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IN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IN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endParaRPr lang="en-IN" sz="19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endParaRPr kumimoji="0" lang="en-IN" sz="1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: Rounded Corners 49"/>
          <p:cNvSpPr/>
          <p:nvPr/>
        </p:nvSpPr>
        <p:spPr>
          <a:xfrm>
            <a:off x="15258205" y="22886122"/>
            <a:ext cx="5650864" cy="3189518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Rectangle: Rounded Corners 54"/>
          <p:cNvSpPr/>
          <p:nvPr/>
        </p:nvSpPr>
        <p:spPr>
          <a:xfrm>
            <a:off x="519958" y="26110040"/>
            <a:ext cx="20365401" cy="213967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3200" b="1" dirty="0">
                <a:solidFill>
                  <a:schemeClr val="tx1"/>
                </a:solidFill>
              </a:rPr>
              <a:t>Acknowledgement</a:t>
            </a:r>
            <a:r>
              <a:rPr lang="en-IN" sz="2400" b="1" dirty="0">
                <a:solidFill>
                  <a:schemeClr val="tx1"/>
                </a:solidFill>
              </a:rPr>
              <a:t>: </a:t>
            </a:r>
            <a:r>
              <a:rPr lang="en-IN" sz="2400" b="1" dirty="0" smtClean="0">
                <a:solidFill>
                  <a:schemeClr val="tx1"/>
                </a:solidFill>
              </a:rPr>
              <a:t> We </a:t>
            </a:r>
            <a:r>
              <a:rPr lang="en-IN" sz="2400" b="1" dirty="0">
                <a:solidFill>
                  <a:schemeClr val="tx1"/>
                </a:solidFill>
              </a:rPr>
              <a:t>are Thankful to Shri. </a:t>
            </a:r>
            <a:r>
              <a:rPr lang="en-IN" sz="2400" b="1" dirty="0" err="1">
                <a:solidFill>
                  <a:schemeClr val="tx1"/>
                </a:solidFill>
              </a:rPr>
              <a:t>S.S.Chavan</a:t>
            </a:r>
            <a:r>
              <a:rPr lang="en-IN" sz="2400" b="1" dirty="0">
                <a:solidFill>
                  <a:schemeClr val="tx1"/>
                </a:solidFill>
              </a:rPr>
              <a:t>, Shri. </a:t>
            </a:r>
            <a:r>
              <a:rPr lang="en-IN" sz="2400" b="1" dirty="0" err="1">
                <a:solidFill>
                  <a:schemeClr val="tx1"/>
                </a:solidFill>
              </a:rPr>
              <a:t>V.V.Asgokar</a:t>
            </a:r>
            <a:r>
              <a:rPr lang="en-IN" sz="2400" b="1" dirty="0">
                <a:solidFill>
                  <a:schemeClr val="tx1"/>
                </a:solidFill>
              </a:rPr>
              <a:t> , Shri. </a:t>
            </a:r>
            <a:r>
              <a:rPr lang="en-IN" sz="2400" b="1" dirty="0" err="1">
                <a:solidFill>
                  <a:schemeClr val="tx1"/>
                </a:solidFill>
              </a:rPr>
              <a:t>G.K.Ghodke</a:t>
            </a:r>
            <a:r>
              <a:rPr lang="en-IN" sz="2400" b="1" dirty="0">
                <a:solidFill>
                  <a:schemeClr val="tx1"/>
                </a:solidFill>
              </a:rPr>
              <a:t> and Smt. D.S. </a:t>
            </a:r>
            <a:r>
              <a:rPr lang="en-IN" sz="2400" b="1" dirty="0" err="1">
                <a:solidFill>
                  <a:schemeClr val="tx1"/>
                </a:solidFill>
              </a:rPr>
              <a:t>Gonji</a:t>
            </a:r>
            <a:r>
              <a:rPr lang="en-IN" sz="2400" b="1" dirty="0">
                <a:solidFill>
                  <a:schemeClr val="tx1"/>
                </a:solidFill>
              </a:rPr>
              <a:t> for their technical help in the CLS </a:t>
            </a:r>
            <a:r>
              <a:rPr lang="en-IN" sz="2400" b="1" dirty="0" smtClean="0">
                <a:solidFill>
                  <a:schemeClr val="tx1"/>
                </a:solidFill>
              </a:rPr>
              <a:t>work. We  </a:t>
            </a:r>
            <a:r>
              <a:rPr lang="en-IN" sz="2400" b="1" dirty="0">
                <a:solidFill>
                  <a:schemeClr val="tx1"/>
                </a:solidFill>
              </a:rPr>
              <a:t>also acknowledge the efforts of Scientific staff at IICHEP, Madurai, INO Research Scholars and Interns </a:t>
            </a:r>
            <a:r>
              <a:rPr lang="en-IN" sz="2400" b="1" dirty="0" smtClean="0">
                <a:solidFill>
                  <a:schemeClr val="tx1"/>
                </a:solidFill>
              </a:rPr>
              <a:t>in the </a:t>
            </a:r>
            <a:r>
              <a:rPr lang="en-IN" sz="2400" b="1" dirty="0">
                <a:solidFill>
                  <a:schemeClr val="tx1"/>
                </a:solidFill>
              </a:rPr>
              <a:t>gas system.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730" y="11693524"/>
            <a:ext cx="8116251" cy="7772400"/>
          </a:xfrm>
          <a:prstGeom prst="rect">
            <a:avLst/>
          </a:prstGeom>
        </p:spPr>
      </p:pic>
      <p:sp>
        <p:nvSpPr>
          <p:cNvPr id="39" name="Rectangle: Rounded Corners 45"/>
          <p:cNvSpPr/>
          <p:nvPr/>
        </p:nvSpPr>
        <p:spPr>
          <a:xfrm>
            <a:off x="490220" y="19486245"/>
            <a:ext cx="5441950" cy="6623685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IN" sz="20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I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/>
        </p:nvSpPr>
        <p:spPr>
          <a:xfrm>
            <a:off x="1103630" y="19908520"/>
            <a:ext cx="7886700" cy="701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dirty="0"/>
              <a:t>Diagnosis Tools</a:t>
            </a:r>
          </a:p>
        </p:txBody>
      </p:sp>
      <p:pic>
        <p:nvPicPr>
          <p:cNvPr id="16" name="Content Placeholder 3" descr="IMG_२०२२०३२३_१४०४५४_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1002665" y="20539710"/>
            <a:ext cx="2271395" cy="2413000"/>
          </a:xfrm>
          <a:prstGeom prst="rect">
            <a:avLst/>
          </a:prstGeom>
        </p:spPr>
      </p:pic>
      <p:pic>
        <p:nvPicPr>
          <p:cNvPr id="17" name="Picture 16" descr="IMG_२०२२०४२४_०७१३४३"/>
          <p:cNvPicPr>
            <a:picLocks noChangeAspect="1"/>
          </p:cNvPicPr>
          <p:nvPr/>
        </p:nvPicPr>
        <p:blipFill>
          <a:blip r:embed="rId11"/>
          <a:srcRect t="23130" b="23120"/>
          <a:stretch>
            <a:fillRect/>
          </a:stretch>
        </p:blipFill>
        <p:spPr>
          <a:xfrm rot="5400000">
            <a:off x="3532188" y="21254085"/>
            <a:ext cx="2576195" cy="1115695"/>
          </a:xfrm>
          <a:prstGeom prst="rect">
            <a:avLst/>
          </a:prstGeom>
        </p:spPr>
      </p:pic>
      <p:pic>
        <p:nvPicPr>
          <p:cNvPr id="19" name="Picture 18" descr="IMG_२०२२०४२४_१६३८५१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1545" y="23541990"/>
            <a:ext cx="2644140" cy="1983740"/>
          </a:xfrm>
          <a:prstGeom prst="rect">
            <a:avLst/>
          </a:prstGeom>
        </p:spPr>
      </p:pic>
      <p:pic>
        <p:nvPicPr>
          <p:cNvPr id="20" name="Picture 19" descr="IMG_२०२२०४२९_१७१९४६"/>
          <p:cNvPicPr>
            <a:picLocks noChangeAspect="1"/>
          </p:cNvPicPr>
          <p:nvPr/>
        </p:nvPicPr>
        <p:blipFill>
          <a:blip r:embed="rId13">
            <a:lum contrast="24000"/>
          </a:blip>
          <a:srcRect t="-167" r="16549" b="27251"/>
          <a:stretch>
            <a:fillRect/>
          </a:stretch>
        </p:blipFill>
        <p:spPr>
          <a:xfrm rot="5400000">
            <a:off x="3768090" y="24119753"/>
            <a:ext cx="1971675" cy="1115695"/>
          </a:xfrm>
          <a:prstGeom prst="rect">
            <a:avLst/>
          </a:prstGeom>
        </p:spPr>
      </p:pic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15577165" y="47604039"/>
            <a:ext cx="4811316" cy="1611875"/>
          </a:xfrm>
        </p:spPr>
        <p:txBody>
          <a:bodyPr/>
          <a:lstStyle/>
          <a:p>
            <a:fld id="{9C262D8F-EF55-4D60-80A5-19DD7013B9F8}" type="slidenum">
              <a:rPr lang="en-IN" smtClean="0"/>
              <a:t>1</a:t>
            </a:fld>
            <a:endParaRPr lang="en-IN"/>
          </a:p>
        </p:txBody>
      </p:sp>
      <p:sp>
        <p:nvSpPr>
          <p:cNvPr id="28" name="Text Box 27"/>
          <p:cNvSpPr txBox="1"/>
          <p:nvPr/>
        </p:nvSpPr>
        <p:spPr>
          <a:xfrm>
            <a:off x="1103630" y="22950805"/>
            <a:ext cx="203200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IN" dirty="0">
                <a:sym typeface="+mn-ea"/>
              </a:rPr>
              <a:t>Gas Chromatograph</a:t>
            </a:r>
            <a:endParaRPr lang="en-US"/>
          </a:p>
        </p:txBody>
      </p:sp>
      <p:sp>
        <p:nvSpPr>
          <p:cNvPr id="29" name="Text Box 28"/>
          <p:cNvSpPr txBox="1"/>
          <p:nvPr/>
        </p:nvSpPr>
        <p:spPr>
          <a:xfrm>
            <a:off x="3889429" y="25631140"/>
            <a:ext cx="158877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indent="0">
              <a:buNone/>
            </a:pPr>
            <a:r>
              <a:rPr lang="en-IN" dirty="0">
                <a:sym typeface="+mn-ea"/>
              </a:rPr>
              <a:t>Snoop Solution</a:t>
            </a:r>
            <a:endParaRPr lang="en-US" dirty="0"/>
          </a:p>
        </p:txBody>
      </p:sp>
      <p:sp>
        <p:nvSpPr>
          <p:cNvPr id="30" name="Text Box 29"/>
          <p:cNvSpPr txBox="1"/>
          <p:nvPr/>
        </p:nvSpPr>
        <p:spPr>
          <a:xfrm>
            <a:off x="3699959" y="23137710"/>
            <a:ext cx="268758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>
              <a:buNone/>
            </a:pPr>
            <a:r>
              <a:rPr lang="en-IN" dirty="0">
                <a:sym typeface="+mn-ea"/>
              </a:rPr>
              <a:t>Leak Detector (SP220)</a:t>
            </a:r>
            <a:endParaRPr lang="en-US" dirty="0"/>
          </a:p>
        </p:txBody>
      </p:sp>
      <p:sp>
        <p:nvSpPr>
          <p:cNvPr id="32" name="Text Box 31"/>
          <p:cNvSpPr txBox="1"/>
          <p:nvPr/>
        </p:nvSpPr>
        <p:spPr>
          <a:xfrm>
            <a:off x="1484630" y="25615900"/>
            <a:ext cx="130873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indent="0">
              <a:buNone/>
            </a:pPr>
            <a:r>
              <a:rPr lang="en-IN" dirty="0">
                <a:sym typeface="+mn-ea"/>
              </a:rPr>
              <a:t>RGA SRS300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18874"/>
              </p:ext>
            </p:extLst>
          </p:nvPr>
        </p:nvGraphicFramePr>
        <p:xfrm>
          <a:off x="7886602" y="5375029"/>
          <a:ext cx="6446205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624"/>
                <a:gridCol w="3307581"/>
              </a:tblGrid>
              <a:tr h="640080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3200" dirty="0"/>
                        <a:t>Parameters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mini- ICAL</a:t>
                      </a:r>
                    </a:p>
                  </a:txBody>
                  <a:tcPr marL="9525" marR="9525" marT="9525" marB="0" anchor="b"/>
                </a:tc>
              </a:tr>
              <a:tr h="375285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Size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4 m x 4 m</a:t>
                      </a:r>
                    </a:p>
                  </a:txBody>
                  <a:tcPr marL="9525" marR="9525" marT="9525" marB="0" anchor="ctr"/>
                </a:tc>
              </a:tr>
              <a:tr h="375285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No of Layers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</a:tr>
              <a:tr h="375285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No of RPCs Per Layer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75285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Total No. of RPCs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553720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Size of gas gap in the RPC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 184.5*174*0.2</a:t>
                      </a:r>
                      <a:r>
                        <a:rPr lang="en-IN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 cm</a:t>
                      </a:r>
                      <a:r>
                        <a:rPr lang="en-IN" altLang="en-US" sz="2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</a:tr>
              <a:tr h="553720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Gas Volume of Each RPC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6.42 Litres</a:t>
                      </a:r>
                    </a:p>
                  </a:txBody>
                  <a:tcPr marL="9525" marR="9525" marT="9525" marB="0" anchor="ctr"/>
                </a:tc>
              </a:tr>
              <a:tr h="375285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Total Gas Volume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128.4</a:t>
                      </a:r>
                      <a:r>
                        <a:rPr lang="en-IN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 Litres</a:t>
                      </a:r>
                    </a:p>
                  </a:txBody>
                  <a:tcPr marL="9525" marR="9525" marT="9525" marB="0" anchor="ctr"/>
                </a:tc>
              </a:tr>
              <a:tr h="553720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Mode of RPC Operation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Avalanche</a:t>
                      </a:r>
                    </a:p>
                  </a:txBody>
                  <a:tcPr marL="9525" marR="9525" marT="9525" marB="0" anchor="ctr"/>
                </a:tc>
              </a:tr>
              <a:tr h="375285">
                <a:tc rowSpan="3"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Required gases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R134a (95.2%)</a:t>
                      </a:r>
                    </a:p>
                  </a:txBody>
                  <a:tcPr marL="9525" marR="9525" marT="9525" marB="0" anchor="ctr"/>
                </a:tc>
              </a:tr>
              <a:tr h="3752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Iso-Butane (4.5%)</a:t>
                      </a:r>
                    </a:p>
                  </a:txBody>
                  <a:tcPr marL="9525" marR="9525" marT="9525" marB="0" anchor="ctr"/>
                </a:tc>
              </a:tr>
              <a:tr h="3752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SF</a:t>
                      </a:r>
                      <a:r>
                        <a:rPr lang="en-U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6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</a:rPr>
                        <a:t>(0.3%)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1122</TotalTime>
  <Words>430</Words>
  <Application>Microsoft Office PowerPoint</Application>
  <PresentationFormat>Custom</PresentationFormat>
  <Paragraphs>86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Ravindra Shinde</dc:creator>
  <cp:lastModifiedBy>Puneet Kanwar Kaur</cp:lastModifiedBy>
  <cp:revision>23</cp:revision>
  <cp:lastPrinted>2022-12-07T11:32:00Z</cp:lastPrinted>
  <dcterms:created xsi:type="dcterms:W3CDTF">2022-12-05T16:33:00Z</dcterms:created>
  <dcterms:modified xsi:type="dcterms:W3CDTF">2022-12-09T06:14:51Z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F594E6342D2342DFA889AB32DACD126D</vt:lpwstr>
  </property>
  <property fmtid="{D5CDD505-2E9C-101B-9397-08002B2CF9AE}" pid="3" name="KSOProductBuildVer">
    <vt:lpwstr>1033-11.2.0.11417</vt:lpwstr>
  </property>
</Properties>
</file>