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44" r:id="rId1"/>
  </p:sldMasterIdLst>
  <p:notesMasterIdLst>
    <p:notesMasterId r:id="rId14"/>
  </p:notesMasterIdLst>
  <p:sldIdLst>
    <p:sldId id="256" r:id="rId2"/>
    <p:sldId id="530" r:id="rId3"/>
    <p:sldId id="552" r:id="rId4"/>
    <p:sldId id="545" r:id="rId5"/>
    <p:sldId id="534" r:id="rId6"/>
    <p:sldId id="557" r:id="rId7"/>
    <p:sldId id="570" r:id="rId8"/>
    <p:sldId id="571" r:id="rId9"/>
    <p:sldId id="573" r:id="rId10"/>
    <p:sldId id="542" r:id="rId11"/>
    <p:sldId id="572" r:id="rId12"/>
    <p:sldId id="53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94434" autoAdjust="0"/>
  </p:normalViewPr>
  <p:slideViewPr>
    <p:cSldViewPr snapToGrid="0" snapToObjects="1">
      <p:cViewPr varScale="1">
        <p:scale>
          <a:sx n="70" d="100"/>
          <a:sy n="70" d="100"/>
        </p:scale>
        <p:origin x="62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6D1E0-9596-CF4C-929D-16007EE95460}" type="datetimeFigureOut">
              <a:rPr lang="en-GB" smtClean="0"/>
              <a:t>12/12/2022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A3AA1-2848-E840-B63D-C13AD87A4E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025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A3AA1-2848-E840-B63D-C13AD87A4E8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7008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A3AA1-2848-E840-B63D-C13AD87A4E8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92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A3AA1-2848-E840-B63D-C13AD87A4E8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736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A3AA1-2848-E840-B63D-C13AD87A4E8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273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This is </a:t>
            </a:r>
            <a:r>
              <a:rPr lang="en-IN" dirty="0"/>
              <a:t>the satellite image of the Grapes-3 Experiment. The dots you see here </a:t>
            </a:r>
            <a:r>
              <a:rPr lang="en-IN" dirty="0" smtClean="0"/>
              <a:t>are 400 no’s of scintillation  </a:t>
            </a:r>
            <a:r>
              <a:rPr lang="en-IN" dirty="0"/>
              <a:t>detectors  and the red colour box u see here is the 16 Muon </a:t>
            </a:r>
            <a:r>
              <a:rPr lang="en-IN" dirty="0" smtClean="0"/>
              <a:t>modules with </a:t>
            </a:r>
            <a:r>
              <a:rPr lang="en-IN" dirty="0">
                <a:solidFill>
                  <a:srgbClr val="FF0000"/>
                </a:solidFill>
              </a:rPr>
              <a:t>3712 PRC’s</a:t>
            </a:r>
            <a:r>
              <a:rPr lang="en-IN" dirty="0" smtClean="0"/>
              <a:t>  </a:t>
            </a:r>
            <a:r>
              <a:rPr lang="en-IN" dirty="0"/>
              <a:t>which is in operation and the yellow dotted line are the 16 upcoming muon </a:t>
            </a:r>
            <a:r>
              <a:rPr lang="en-IN" dirty="0" smtClean="0"/>
              <a:t>modules with 3776 </a:t>
            </a:r>
            <a:r>
              <a:rPr lang="en-IN" dirty="0" err="1" smtClean="0"/>
              <a:t>Prc’s</a:t>
            </a:r>
            <a:r>
              <a:rPr lang="en-IN" dirty="0" smtClean="0"/>
              <a:t>. </a:t>
            </a:r>
            <a:r>
              <a:rPr lang="en-IN" dirty="0"/>
              <a:t>For better view I have put a </a:t>
            </a:r>
            <a:r>
              <a:rPr lang="en-IN" dirty="0" smtClean="0"/>
              <a:t>picture on the right hand side, </a:t>
            </a:r>
            <a:r>
              <a:rPr lang="en-IN" dirty="0"/>
              <a:t>where the new muon </a:t>
            </a:r>
            <a:r>
              <a:rPr lang="en-IN" dirty="0" smtClean="0"/>
              <a:t>modules </a:t>
            </a:r>
            <a:r>
              <a:rPr lang="en-IN" dirty="0"/>
              <a:t>are clearly visible</a:t>
            </a:r>
          </a:p>
          <a:p>
            <a:r>
              <a:rPr lang="en-IN" dirty="0"/>
              <a:t> </a:t>
            </a:r>
          </a:p>
          <a:p>
            <a:r>
              <a:rPr lang="en-IN" dirty="0" smtClean="0"/>
              <a:t>The right side bottom picture is  </a:t>
            </a:r>
            <a:r>
              <a:rPr lang="en-IN" dirty="0"/>
              <a:t>how a module looks like. </a:t>
            </a:r>
            <a:r>
              <a:rPr lang="en-IN" dirty="0" smtClean="0"/>
              <a:t>As shown in picture each  </a:t>
            </a:r>
            <a:r>
              <a:rPr lang="en-IN" dirty="0"/>
              <a:t>module will have four layers and each layer will have 59 Proportional counters. Every alternate </a:t>
            </a:r>
            <a:r>
              <a:rPr lang="en-IN" dirty="0" smtClean="0"/>
              <a:t>layers </a:t>
            </a:r>
            <a:r>
              <a:rPr lang="en-IN" dirty="0"/>
              <a:t>are placed </a:t>
            </a:r>
            <a:r>
              <a:rPr lang="en-IN" dirty="0" smtClean="0"/>
              <a:t>orthogonally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4A3AA1-2848-E840-B63D-C13AD87A4E8D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743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the </a:t>
            </a:r>
            <a:r>
              <a:rPr lang="en-IN" dirty="0"/>
              <a:t>PRC is </a:t>
            </a:r>
            <a:r>
              <a:rPr lang="en-IN" dirty="0" smtClean="0"/>
              <a:t>a 6 m long hollow </a:t>
            </a:r>
            <a:r>
              <a:rPr lang="en-IN" dirty="0"/>
              <a:t>metal tube of cross-section 10cm x 10cm. It has anode made up of Tungsten wire and its body </a:t>
            </a:r>
            <a:r>
              <a:rPr lang="en-IN" dirty="0" smtClean="0"/>
              <a:t>acts as </a:t>
            </a:r>
            <a:r>
              <a:rPr lang="en-IN" dirty="0"/>
              <a:t>cathode. </a:t>
            </a:r>
            <a:endParaRPr lang="en-IN" dirty="0" smtClean="0"/>
          </a:p>
          <a:p>
            <a:r>
              <a:rPr lang="en-IN" dirty="0"/>
              <a:t>P10 gas filled inside and the PRC operates at High voltage of around 3000V.</a:t>
            </a:r>
          </a:p>
          <a:p>
            <a:endParaRPr lang="en-IN" dirty="0"/>
          </a:p>
          <a:p>
            <a:endParaRPr lang="en-IN" dirty="0" smtClean="0"/>
          </a:p>
          <a:p>
            <a:r>
              <a:rPr lang="en-IN" dirty="0" smtClean="0"/>
              <a:t>The output of the PRC is connected to the amplifier and the out put of the amplifier is connected to a discriminator with  Varying width output. The width is proportional to the logarithm of PRC pulse amplitude. </a:t>
            </a:r>
          </a:p>
          <a:p>
            <a:endParaRPr lang="en-IN" dirty="0"/>
          </a:p>
          <a:p>
            <a:r>
              <a:rPr lang="en-IN" dirty="0" smtClean="0"/>
              <a:t>As shown in figure b </a:t>
            </a:r>
            <a:r>
              <a:rPr lang="en-IN" dirty="0"/>
              <a:t>58 PRC’s are placed adjacent to each other to form a layer.  </a:t>
            </a:r>
            <a:r>
              <a:rPr lang="en-IN" dirty="0" smtClean="0"/>
              <a:t>Every alternate layer placed </a:t>
            </a:r>
            <a:r>
              <a:rPr lang="en-IN" dirty="0"/>
              <a:t>in orthogonal fashion. </a:t>
            </a:r>
          </a:p>
          <a:p>
            <a:r>
              <a:rPr lang="en-IN" dirty="0"/>
              <a:t>There are 4 layers of PRC’s that forms a Muon Module. We have 16 modules that are operational from past 20 years. </a:t>
            </a:r>
            <a:endParaRPr lang="en-IN" dirty="0" smtClean="0"/>
          </a:p>
          <a:p>
            <a:endParaRPr lang="en-IN" dirty="0" smtClean="0"/>
          </a:p>
          <a:p>
            <a:r>
              <a:rPr lang="en-IN" dirty="0" smtClean="0"/>
              <a:t>The existing conventional DAQ was designed and developed several decades back with discrete components with  limitations due to the limitation of technology available at that point time</a:t>
            </a:r>
          </a:p>
          <a:p>
            <a:endParaRPr lang="en-IN" dirty="0"/>
          </a:p>
          <a:p>
            <a:endParaRPr lang="en-IN" dirty="0" smtClean="0"/>
          </a:p>
          <a:p>
            <a:r>
              <a:rPr lang="en-IN" dirty="0" smtClean="0"/>
              <a:t>The existing </a:t>
            </a:r>
            <a:r>
              <a:rPr lang="en-IN" dirty="0" err="1" smtClean="0"/>
              <a:t>daq</a:t>
            </a:r>
            <a:r>
              <a:rPr lang="en-IN" dirty="0" smtClean="0"/>
              <a:t> has two DAQ streams Mu main and mu angle as shown in block diagram.</a:t>
            </a:r>
          </a:p>
          <a:p>
            <a:r>
              <a:rPr lang="en-IN" dirty="0" smtClean="0"/>
              <a:t>Mu main records width and time of  PRC’s hits with respect to </a:t>
            </a:r>
            <a:r>
              <a:rPr lang="en-IN" dirty="0" err="1" smtClean="0"/>
              <a:t>eas</a:t>
            </a:r>
            <a:r>
              <a:rPr lang="en-IN" dirty="0" smtClean="0"/>
              <a:t> trigger and </a:t>
            </a:r>
            <a:r>
              <a:rPr lang="en-IN" dirty="0" err="1" smtClean="0"/>
              <a:t>muangle</a:t>
            </a:r>
            <a:r>
              <a:rPr lang="en-IN" dirty="0" smtClean="0"/>
              <a:t> records when ever muon passes through all four layers of PRC’s </a:t>
            </a:r>
          </a:p>
          <a:p>
            <a:endParaRPr lang="en-IN" dirty="0"/>
          </a:p>
          <a:p>
            <a:r>
              <a:rPr lang="en-IN" dirty="0" smtClean="0"/>
              <a:t>These two </a:t>
            </a:r>
            <a:r>
              <a:rPr lang="en-IN" dirty="0" err="1" smtClean="0"/>
              <a:t>daq</a:t>
            </a:r>
            <a:r>
              <a:rPr lang="en-IN" dirty="0" smtClean="0"/>
              <a:t> uses more than 10 large area </a:t>
            </a:r>
            <a:r>
              <a:rPr lang="en-IN" dirty="0" err="1" smtClean="0"/>
              <a:t>pcb’s</a:t>
            </a:r>
            <a:r>
              <a:rPr lang="en-IN" dirty="0" smtClean="0"/>
              <a:t> to record one module data and has large dead time ~12% to 20%</a:t>
            </a:r>
          </a:p>
          <a:p>
            <a:endParaRPr lang="en-IN" dirty="0"/>
          </a:p>
          <a:p>
            <a:r>
              <a:rPr lang="en-IN" dirty="0" smtClean="0"/>
              <a:t>There is no provision to measure the pulse arrival time</a:t>
            </a:r>
          </a:p>
          <a:p>
            <a:r>
              <a:rPr lang="en-IN" dirty="0" smtClean="0"/>
              <a:t>The pulse width is measured for one channel at a time in each layer </a:t>
            </a:r>
          </a:p>
          <a:p>
            <a:endParaRPr lang="en-IN" dirty="0" smtClean="0"/>
          </a:p>
          <a:p>
            <a:r>
              <a:rPr lang="en-IN" dirty="0" smtClean="0"/>
              <a:t>There is no direct count rate measurement</a:t>
            </a:r>
          </a:p>
          <a:p>
            <a:r>
              <a:rPr lang="en-IN" dirty="0"/>
              <a:t>Maintaining the existing DAQ becomes difficult as the discrete components are getting obsolete and the communication used </a:t>
            </a:r>
            <a:r>
              <a:rPr lang="en-IN" dirty="0" smtClean="0"/>
              <a:t>are also </a:t>
            </a:r>
            <a:r>
              <a:rPr lang="en-IN" dirty="0"/>
              <a:t>outdated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4A3AA1-2848-E840-B63D-C13AD87A4E8D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437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We will see what is trigger less </a:t>
            </a:r>
            <a:r>
              <a:rPr lang="en-US" dirty="0" err="1" smtClean="0"/>
              <a:t>muon</a:t>
            </a:r>
            <a:r>
              <a:rPr lang="en-US" dirty="0" smtClean="0"/>
              <a:t> data </a:t>
            </a:r>
          </a:p>
          <a:p>
            <a:r>
              <a:rPr lang="en-US" dirty="0" smtClean="0"/>
              <a:t>The triggerless muon data will have arrival time and the pulse width information for each and every proportional counter </a:t>
            </a:r>
          </a:p>
          <a:p>
            <a:endParaRPr lang="en-US" dirty="0" smtClean="0"/>
          </a:p>
          <a:p>
            <a:r>
              <a:rPr lang="en-US" dirty="0" smtClean="0"/>
              <a:t>We also record hit rates of the PRC, various trigger and temperature information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With this, we can do physics dependent reconstruction of raw data in offline mode</a:t>
            </a:r>
          </a:p>
          <a:p>
            <a:r>
              <a:rPr lang="en-US" dirty="0" smtClean="0"/>
              <a:t>Which helps us in doing  </a:t>
            </a:r>
          </a:p>
          <a:p>
            <a:r>
              <a:rPr lang="en-US" dirty="0" smtClean="0"/>
              <a:t>Rigidity dependent study of moon shadow</a:t>
            </a:r>
          </a:p>
          <a:p>
            <a:r>
              <a:rPr lang="en-US" dirty="0" smtClean="0"/>
              <a:t>And various transient phenomenon's like</a:t>
            </a:r>
          </a:p>
          <a:p>
            <a:r>
              <a:rPr lang="en-US" dirty="0" smtClean="0"/>
              <a:t>Thunder storm and solar physics</a:t>
            </a:r>
          </a:p>
          <a:p>
            <a:r>
              <a:rPr lang="en-US" dirty="0" smtClean="0"/>
              <a:t>It also helps us to study about the air shower at large zenith angle and about Muon rich air shower.</a:t>
            </a:r>
          </a:p>
          <a:p>
            <a:r>
              <a:rPr lang="en-US" dirty="0" smtClean="0"/>
              <a:t>It also helps us to look for new physics outside the standard model</a:t>
            </a:r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4A3AA1-2848-E840-B63D-C13AD87A4E8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174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smtClean="0"/>
              <a:t>requirements for trigger-less </a:t>
            </a:r>
            <a:r>
              <a:rPr lang="en-IN" dirty="0"/>
              <a:t>DAQ </a:t>
            </a:r>
            <a:r>
              <a:rPr lang="en-IN" dirty="0" smtClean="0"/>
              <a:t>would </a:t>
            </a:r>
            <a:r>
              <a:rPr lang="en-IN" dirty="0"/>
              <a:t>be – </a:t>
            </a:r>
            <a:endParaRPr lang="en-IN" dirty="0" smtClean="0"/>
          </a:p>
          <a:p>
            <a:r>
              <a:rPr lang="en-IN" dirty="0" smtClean="0"/>
              <a:t>A device with adequate I/O’s to process all the 236channel in parallel, better timing resolution, excellent signal processing capability and memory</a:t>
            </a:r>
          </a:p>
          <a:p>
            <a:endParaRPr lang="en-IN" dirty="0"/>
          </a:p>
          <a:p>
            <a:r>
              <a:rPr lang="en-IN" dirty="0" smtClean="0"/>
              <a:t>And the solution is FPGA based embedded systems</a:t>
            </a:r>
          </a:p>
          <a:p>
            <a:endParaRPr lang="en-IN" dirty="0"/>
          </a:p>
          <a:p>
            <a:r>
              <a:rPr lang="en-IN" dirty="0"/>
              <a:t>It was decide to </a:t>
            </a:r>
            <a:r>
              <a:rPr lang="en-IN" dirty="0" smtClean="0"/>
              <a:t>use FPGA </a:t>
            </a:r>
            <a:r>
              <a:rPr lang="en-IN" dirty="0"/>
              <a:t>board brought from Alice experiment( </a:t>
            </a:r>
            <a:r>
              <a:rPr lang="en-IN" dirty="0" smtClean="0"/>
              <a:t>Since </a:t>
            </a:r>
            <a:r>
              <a:rPr lang="en-IN" dirty="0"/>
              <a:t>these boards were brought from Alice Experiment, we refer this board as ALICE board (Alice board is as shown in Picture A)</a:t>
            </a:r>
          </a:p>
          <a:p>
            <a:r>
              <a:rPr lang="en-IN" dirty="0"/>
              <a:t>This board has a FPGA, A 100Mhz crystal,  50Mhz crystal And 4 DDR chips. This board has a </a:t>
            </a:r>
            <a:r>
              <a:rPr lang="en-IN" dirty="0" smtClean="0"/>
              <a:t>Tyco </a:t>
            </a:r>
            <a:r>
              <a:rPr lang="en-IN" dirty="0"/>
              <a:t>connector through which 158 I/O pins can be accessed</a:t>
            </a:r>
          </a:p>
          <a:p>
            <a:endParaRPr lang="en-IN" dirty="0" smtClean="0"/>
          </a:p>
          <a:p>
            <a:r>
              <a:rPr lang="en-GB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GB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mount the ALICE board and access </a:t>
            </a:r>
            <a:r>
              <a:rPr lang="en-GB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I/O’s </a:t>
            </a:r>
            <a:r>
              <a:rPr lang="en-GB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Tyco </a:t>
            </a:r>
            <a:r>
              <a:rPr lang="en-GB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Connector, we have designed interface card as shown in Picture B which will have </a:t>
            </a:r>
            <a:endParaRPr lang="en-GB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translator section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section (to the ALICE board)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 </a:t>
            </a:r>
            <a:r>
              <a:rPr lang="en-GB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</a:t>
            </a:r>
          </a:p>
          <a:p>
            <a:endParaRPr lang="en-GB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lvl="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 the ALICE card has only 158 accessible I/o’s , we need to have 2 Alice boards to process  one module. </a:t>
            </a:r>
            <a:endParaRPr lang="en-GB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spcAft>
                <a:spcPts val="0"/>
              </a:spcAft>
            </a:pPr>
            <a:r>
              <a:rPr lang="en-GB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the block diagram of The board which process the signals from Layer 0 and 2 and connected to the data taking computer is called Master and the board which process Layer 1 and 3 is called Slave </a:t>
            </a:r>
            <a:endParaRPr lang="en-GB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en-GB" sz="11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IN" dirty="0" smtClean="0"/>
          </a:p>
          <a:p>
            <a:endParaRPr lang="en-IN" dirty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31B03-21C2-469B-846E-E87DE15DAAB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257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perform various operation of the DAQ we have developed various firmware modules.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31B03-21C2-469B-846E-E87DE15DAA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30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A3AA1-2848-E840-B63D-C13AD87A4E8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04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IN" dirty="0" smtClean="0"/>
              <a:t>Since, PWA data for all PRC’s is being recorded in parallel, we can now “truly” monitor the PWA Gain for each PRC</a:t>
            </a:r>
          </a:p>
          <a:p>
            <a:r>
              <a:rPr lang="en-GB" dirty="0" smtClean="0"/>
              <a:t>Typical rate for a PRC is ~200 to 250 counts, but noisy counters will have higher counts and in some cases as per fig it can go up to 5000 counts also.</a:t>
            </a:r>
          </a:p>
          <a:p>
            <a:endParaRPr lang="en-GB" dirty="0"/>
          </a:p>
          <a:p>
            <a:r>
              <a:rPr lang="en-GB" dirty="0" smtClean="0"/>
              <a:t>Here I am showing one sample muon track, that passed through all the four layers </a:t>
            </a:r>
          </a:p>
          <a:p>
            <a:r>
              <a:rPr lang="en-GB" dirty="0" smtClean="0"/>
              <a:t>Here I am showing one sample muon track, that passed through only  through three layers</a:t>
            </a:r>
          </a:p>
          <a:p>
            <a:endParaRPr lang="en-GB" dirty="0"/>
          </a:p>
          <a:p>
            <a:r>
              <a:rPr lang="en-GB" dirty="0" smtClean="0"/>
              <a:t>Here is an another example of multiple muon track passing through same time window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4A3AA1-2848-E840-B63D-C13AD87A4E8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092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A3AA1-2848-E840-B63D-C13AD87A4E8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240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F5F339-F06B-5644-82AC-C8CF0FE6BD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648E0B6-5A59-8B4F-B075-DED445025D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3DD6DB-D79D-604F-9464-96BBA4545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5CD0C-A304-4AE4-8336-AD831EA21C8E}" type="datetime1">
              <a:rPr lang="en-IN" smtClean="0"/>
              <a:t>12-12-2022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9C277FF-6B43-1648-A1F1-54B1EA9BE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Pankaj Rakshe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942FE66-1529-7C49-9D78-F43D41185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68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DA012A0-EB15-8842-A802-97527F307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56C8EAC-D4FD-BB47-802B-DB67EB7969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7F617D-DBFD-564B-B32F-F198B966B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2599A-B54A-44BA-94FD-FDE55CE931BB}" type="datetime1">
              <a:rPr lang="en-IN" smtClean="0"/>
              <a:t>12-12-2022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78B77F6-1C9C-4E42-B8D3-9FA2AC128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Pankaj Rakshe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94CC82F-F675-A546-8A81-FCE632461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09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6EE8C906-E5BD-1946-9F52-414C796A92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1B0EB1E-3878-1747-920D-6BA93D530B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26F03DF-9EA4-1F4A-A777-8154DDE77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A6A62-6013-434D-8AF9-48103DB3CB3E}" type="datetime1">
              <a:rPr lang="en-IN" smtClean="0"/>
              <a:t>12-12-2022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E8905D-A648-5B49-BCFE-367FB4E34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Pankaj Rakshe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CE8FD2A-AC9A-1145-AFBE-59F4DFDAE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336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471B7C-143D-DF46-83B6-8575C4E50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F7550BC-53CB-FF4B-B8AF-47D6B8ED6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C3AB7E4-E7CA-C842-829F-1AAB7F1E6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02C1-1877-45BF-BDBC-BC429FAD4707}" type="datetime1">
              <a:rPr lang="en-IN" smtClean="0"/>
              <a:t>12-12-2022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FF55DF9-4500-354B-862E-102D42A11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Pankaj Rakshe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5DC4983-B3EE-FA48-AB73-E394FC372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675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C78D19-E691-1C4C-89EA-2984716B9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2055187-751E-CA4C-9000-EB43EBE82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766F95E-7A36-784E-8EF2-278697C06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6166F-BA21-44A6-8865-8BDCF627542D}" type="datetime1">
              <a:rPr lang="en-IN" smtClean="0"/>
              <a:t>12-12-2022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9970101-9325-BB48-8B29-EBCFD93C0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Pankaj Rakshe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985A04D-9F03-3E4D-9E61-DC530277B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241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CF5585-F5C9-D942-92F4-C2AE0A556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7FBBA84-772E-D842-B97B-BF4B3E1AB3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AAB4672-022D-FA40-AA99-A3105B9F4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1E234B0-BA94-0140-A37A-D0224F776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453CA-28D5-429A-9898-86C39E738579}" type="datetime1">
              <a:rPr lang="en-IN" smtClean="0"/>
              <a:t>12-12-2022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3913189-A6B7-5B42-935B-8A489D458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Pankaj Rakshe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68F2656-62E1-8648-B858-D00F5F788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5762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A4A9D1-0360-9445-A449-FEB7ED750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69785BC-6A3C-CF45-8B57-2BF55FB820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8A361A4-669B-D04D-A947-E5ABAA81B2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7776EF3-E63D-6C4B-A97A-E2C0C1037F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5420ECC-8CA3-2644-97BB-95A2BFB1AC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313DE832-6EC9-4B4B-90F9-BE29D0A28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F646-F240-4BB0-B4B6-6A7E844178EE}" type="datetime1">
              <a:rPr lang="en-IN" smtClean="0"/>
              <a:t>12-12-2022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F9BC3CE-511F-6B41-8BA7-D44BFE294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Pankaj Rakshe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9B3CAF4-7BE3-1042-895D-921EBA889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081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C240A6-8688-4449-A1C5-715031B94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ACE5A85-2E45-BB45-AABA-66A14C6E3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90AA-5EE1-430C-9DE4-BDAE37EA9F0B}" type="datetime1">
              <a:rPr lang="en-IN" smtClean="0"/>
              <a:t>12-12-2022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A4EE00A-0A68-0F4A-B3D5-E9D815BCD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Pankaj Rakshe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BE24BD2-5980-CA4F-AC9D-61B4DBE3A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448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A4D6DB7-8F22-1344-BAC8-68025F83A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F9AD1-CCBC-4F24-A762-7DA934C8D243}" type="datetime1">
              <a:rPr lang="en-IN" smtClean="0"/>
              <a:t>12-12-2022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6982D67-9499-E846-A86C-276E1917E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Pankaj Rakshe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6FA90C3B-D222-F44F-A37D-A2BFD93D7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10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F754F9D-3E21-3D4F-8550-18353A2E3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B10B10B-6137-1149-B5B0-CD4914E4F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CA69B66-E921-0F4A-97AE-61729BB8D8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C7593A9-FC89-3549-B571-0FF831725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8D890-D03B-43A9-8BA9-44C73EA9A885}" type="datetime1">
              <a:rPr lang="en-IN" smtClean="0"/>
              <a:t>12-12-2022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9D3297F-63B9-0942-842E-EA747FF2E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Pankaj Rakshe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48E89F4-546D-6E46-AA61-BBD9EC11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71743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F8A9BC-D54F-9646-88F1-B39D14BA1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91BE3A0-B317-5E48-B1B9-C6F373B638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2A3D68F-53E8-A949-A746-F3071B92E8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EC0D55C-2399-7D4C-808C-AE3DF6560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22426-A36B-4CBF-8D15-2BC5F63DC904}" type="datetime1">
              <a:rPr lang="en-IN" smtClean="0"/>
              <a:t>12-12-2022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3C14FE2-7770-F643-9A9E-1941DEB5D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Pankaj Rakshe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9945A4B-5414-5A43-A8AE-E12D7E75E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756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t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709A95E-FCD0-0840-B246-61EFC46C7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C4A9137-9B96-EC41-B7A5-A1CE6DBAA0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4BCCE62-F45D-6E4E-8B84-E79B5B2703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fld id="{1494749B-4CA9-46FE-B9B5-CCCE0FC4B814}" type="datetime1">
              <a:rPr lang="en-IN" smtClean="0"/>
              <a:t>12-12-2022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96FFA87-68FA-0049-92BB-46EB4943F8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Pankaj </a:t>
            </a:r>
            <a:r>
              <a:rPr lang="en-US" dirty="0" err="1"/>
              <a:t>Rakshe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C02AB82-DFE1-C040-AF34-37602D3CF2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99234365-EC18-C043-8910-BA0A316E04A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083"/>
            <a:ext cx="1345067" cy="5598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466" y="0"/>
            <a:ext cx="1134533" cy="68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33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25F15D7-0004-CC4C-AD61-8C74E959D7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2318" y="1167481"/>
            <a:ext cx="9861176" cy="2767013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Trigger-less M</a:t>
            </a:r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uon </a:t>
            </a:r>
            <a:r>
              <a:rPr lang="en-US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ata </a:t>
            </a:r>
            <a:r>
              <a:rPr lang="en-US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cquisition </a:t>
            </a:r>
            <a:r>
              <a:rPr lang="en-US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TM-DAQ</a:t>
            </a:r>
            <a:r>
              <a:rPr lang="en-US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system for the GRAPES-3 muon telescope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8903778-5F79-3A4F-BBFD-15D6500070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5412" y="4079558"/>
            <a:ext cx="9861176" cy="1655762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 SURESH KUMAR</a:t>
            </a:r>
          </a:p>
          <a:p>
            <a:r>
              <a:rPr lang="en-US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Behalf </a:t>
            </a:r>
            <a:r>
              <a:rPr lang="en-US" sz="3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sz="32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GRAPES-3 </a:t>
            </a:r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</a:t>
            </a:r>
          </a:p>
          <a:p>
            <a:r>
              <a:rPr lang="en-US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CRL, TIFR, </a:t>
            </a:r>
            <a:r>
              <a:rPr lang="en-US" sz="32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Ooty</a:t>
            </a:r>
            <a:endParaRPr lang="en-US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52B38-0356-4999-9419-4C8240AB5C75}" type="datetime1">
              <a:rPr lang="en-IN" smtClean="0"/>
              <a:t>12-12-2022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 SURESH KUMAR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084"/>
            <a:ext cx="3144377" cy="13088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4988" y="0"/>
            <a:ext cx="2537012" cy="152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40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8829" y="2616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Ethernet Communication for TM-DAQ </a:t>
            </a:r>
            <a:r>
              <a:rPr lang="en-US" sz="2000" dirty="0" smtClean="0"/>
              <a:t>(Presently </a:t>
            </a:r>
            <a:r>
              <a:rPr lang="en-US" sz="2000" dirty="0"/>
              <a:t>working on)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02C1-1877-45BF-BDBC-BC429FAD4707}" type="datetime1">
              <a:rPr lang="en-IN" smtClean="0"/>
              <a:t>12-12-2022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10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-32657" y="943882"/>
            <a:ext cx="11811000" cy="3089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>
                <a:solidFill>
                  <a:srgbClr val="FF0000"/>
                </a:solidFill>
              </a:rPr>
              <a:t>The </a:t>
            </a:r>
            <a:r>
              <a:rPr lang="en-US" sz="2400" dirty="0">
                <a:solidFill>
                  <a:srgbClr val="FF0000"/>
                </a:solidFill>
              </a:rPr>
              <a:t>TM-DAQ in present version uses USB protocol for data recording </a:t>
            </a:r>
            <a:r>
              <a:rPr lang="en-US" sz="2400" dirty="0" smtClean="0">
                <a:solidFill>
                  <a:srgbClr val="FF0000"/>
                </a:solidFill>
              </a:rPr>
              <a:t>,Since we are using USB protocol for data recording,  the </a:t>
            </a:r>
            <a:r>
              <a:rPr lang="en-US" sz="2400" dirty="0">
                <a:solidFill>
                  <a:srgbClr val="FF0000"/>
                </a:solidFill>
              </a:rPr>
              <a:t>Data taking PC has to be in close vicinity of the module thus we require one data taking PC per module. 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just"/>
            <a:r>
              <a:rPr lang="en-US" sz="2400" dirty="0" smtClean="0">
                <a:solidFill>
                  <a:srgbClr val="00B050"/>
                </a:solidFill>
              </a:rPr>
              <a:t>To </a:t>
            </a:r>
            <a:r>
              <a:rPr lang="en-US" sz="2400" dirty="0">
                <a:solidFill>
                  <a:srgbClr val="00B050"/>
                </a:solidFill>
              </a:rPr>
              <a:t>avoid having one computer for each module, We are working on Ethernet protocol using WIZNET chip for transferring the data from the DAQ to the data taking computer. </a:t>
            </a:r>
            <a:endParaRPr lang="en-US" sz="2400" dirty="0" smtClean="0">
              <a:solidFill>
                <a:srgbClr val="00B050"/>
              </a:solidFill>
            </a:endParaRP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rgbClr val="00B050"/>
                </a:solidFill>
              </a:rPr>
              <a:t>Data integrity test completed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Bandwidth </a:t>
            </a:r>
            <a:r>
              <a:rPr lang="en-US" sz="2000" dirty="0">
                <a:solidFill>
                  <a:srgbClr val="00B050"/>
                </a:solidFill>
              </a:rPr>
              <a:t>test completed </a:t>
            </a:r>
            <a:r>
              <a:rPr lang="en-US" sz="2000" dirty="0" smtClean="0">
                <a:solidFill>
                  <a:srgbClr val="00B050"/>
                </a:solidFill>
              </a:rPr>
              <a:t>(Speed  </a:t>
            </a:r>
            <a:r>
              <a:rPr lang="en-US" sz="2000" dirty="0">
                <a:solidFill>
                  <a:srgbClr val="00B050"/>
                </a:solidFill>
              </a:rPr>
              <a:t>= ~ </a:t>
            </a:r>
            <a:r>
              <a:rPr lang="en-US" sz="2000" dirty="0" smtClean="0">
                <a:solidFill>
                  <a:srgbClr val="00B050"/>
                </a:solidFill>
              </a:rPr>
              <a:t>5Mbytes/sec)</a:t>
            </a:r>
            <a:endParaRPr lang="en-US" sz="2000" dirty="0">
              <a:solidFill>
                <a:srgbClr val="00B050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endParaRPr lang="en-US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900" y="3674628"/>
            <a:ext cx="9340200" cy="2678329"/>
          </a:xfrm>
          <a:prstGeom prst="rect">
            <a:avLst/>
          </a:prstGeom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smtClean="0"/>
              <a:t>R SURESH KUMAR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99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00432"/>
            <a:ext cx="11237687" cy="4776531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Installation completed in 8 Muon </a:t>
            </a:r>
            <a:r>
              <a:rPr lang="en-US" dirty="0" smtClean="0">
                <a:solidFill>
                  <a:srgbClr val="FF0000"/>
                </a:solidFill>
              </a:rPr>
              <a:t>modules with USB communication     </a:t>
            </a:r>
            <a:r>
              <a:rPr lang="en-US" dirty="0">
                <a:solidFill>
                  <a:srgbClr val="FF0000"/>
                </a:solidFill>
              </a:rPr>
              <a:t>(50% of the existing Muon modules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Ethernet testing is in advanced stage and expected to complete in Jan 2023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Daily data quality monitoring programs are developed and commissioned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Muon reconstruction algorithm is </a:t>
            </a:r>
            <a:r>
              <a:rPr lang="en-US" dirty="0" smtClean="0">
                <a:solidFill>
                  <a:srgbClr val="FF0000"/>
                </a:solidFill>
              </a:rPr>
              <a:t>developed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For more </a:t>
            </a:r>
            <a:r>
              <a:rPr lang="en-US" dirty="0">
                <a:solidFill>
                  <a:srgbClr val="FF0000"/>
                </a:solidFill>
              </a:rPr>
              <a:t>details https://g3indico.tifr.res.in/event/858/contributions/2420/ 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	(</a:t>
            </a:r>
            <a:r>
              <a:rPr lang="en-US" sz="2200" dirty="0">
                <a:solidFill>
                  <a:srgbClr val="FF0000"/>
                </a:solidFill>
              </a:rPr>
              <a:t>Mini Workshop on Triggerless Muon DAQ System for GRAPES-3 Muon </a:t>
            </a:r>
            <a:r>
              <a:rPr lang="en-US" sz="2200" dirty="0" smtClean="0">
                <a:solidFill>
                  <a:srgbClr val="FF0000"/>
                </a:solidFill>
              </a:rPr>
              <a:t>Detector-</a:t>
            </a:r>
            <a:r>
              <a:rPr lang="en-US" sz="2400" dirty="0">
                <a:solidFill>
                  <a:srgbClr val="FF0000"/>
                </a:solidFill>
              </a:rPr>
              <a:t>6 Dec 2021</a:t>
            </a:r>
            <a:r>
              <a:rPr lang="en-US" sz="2200" dirty="0" smtClean="0">
                <a:solidFill>
                  <a:srgbClr val="FF0000"/>
                </a:solidFill>
              </a:rPr>
              <a:t>) </a:t>
            </a:r>
            <a:endParaRPr lang="en-US" sz="2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02C1-1877-45BF-BDBC-BC429FAD4707}" type="datetime1">
              <a:rPr lang="en-IN" smtClean="0"/>
              <a:t>12-12-2022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Pankaj Rakshe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895A-100B-B340-A47C-4E6325929AFA}" type="slidenum">
              <a:rPr lang="en-US" smtClean="0"/>
              <a:t>12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02782-6262-4888-9B79-889A84B9F5A1}" type="datetime1">
              <a:rPr lang="en-IN" smtClean="0"/>
              <a:t>12-12-2022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 SURESH KUMAR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77723" y="3187876"/>
            <a:ext cx="2072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800" b="1" dirty="0" smtClean="0">
                <a:solidFill>
                  <a:srgbClr val="FF0000"/>
                </a:solidFill>
              </a:rPr>
              <a:t>Thank You!!!</a:t>
            </a:r>
            <a:endParaRPr lang="en-IN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91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BF59B-24F6-4B07-9624-C3E7ACF1E73D}" type="datetime1">
              <a:rPr lang="en-IN" smtClean="0"/>
              <a:t>12-12-2022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590220" y="470458"/>
            <a:ext cx="6404391" cy="5904943"/>
            <a:chOff x="423829" y="695324"/>
            <a:chExt cx="6404391" cy="5904943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/>
            <a:srcRect l="12026" r="7213"/>
            <a:stretch/>
          </p:blipFill>
          <p:spPr>
            <a:xfrm>
              <a:off x="423829" y="695324"/>
              <a:ext cx="6252675" cy="5904943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3538636" y="1506764"/>
              <a:ext cx="2890868" cy="9825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>
                  <a:solidFill>
                    <a:srgbClr val="FFFF00"/>
                  </a:solidFill>
                </a:rPr>
                <a:t>16 Upcoming Muon Modules (3776 PRC’s)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851450" y="4488641"/>
              <a:ext cx="2740435" cy="9593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/>
                <a:t>400 </a:t>
              </a:r>
              <a:r>
                <a:rPr lang="en-IN" dirty="0" smtClean="0"/>
                <a:t>Scintillator </a:t>
              </a:r>
              <a:r>
                <a:rPr lang="en-IN" dirty="0"/>
                <a:t>Detectors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485343" y="1565874"/>
              <a:ext cx="1029190" cy="874424"/>
            </a:xfrm>
            <a:prstGeom prst="rect">
              <a:avLst/>
            </a:prstGeom>
            <a:noFill/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710392" y="2489327"/>
              <a:ext cx="975586" cy="862739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86661" y="2489327"/>
              <a:ext cx="3241559" cy="8310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>
                  <a:solidFill>
                    <a:srgbClr val="FF0000"/>
                  </a:solidFill>
                </a:rPr>
                <a:t>16 Muon Modules   in Operation</a:t>
              </a:r>
            </a:p>
            <a:p>
              <a:pPr algn="ctr"/>
              <a:r>
                <a:rPr lang="en-IN" dirty="0">
                  <a:solidFill>
                    <a:srgbClr val="FF0000"/>
                  </a:solidFill>
                </a:rPr>
                <a:t>(3712 PRC’s)</a:t>
              </a:r>
            </a:p>
          </p:txBody>
        </p:sp>
      </p:grpSp>
      <p:pic>
        <p:nvPicPr>
          <p:cNvPr id="28" name="Content Placeholder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080" y="534821"/>
            <a:ext cx="4535650" cy="3401738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304800" y="-347794"/>
            <a:ext cx="10972800" cy="1143000"/>
          </a:xfrm>
        </p:spPr>
        <p:txBody>
          <a:bodyPr/>
          <a:lstStyle/>
          <a:p>
            <a:r>
              <a:rPr lang="en-IN" dirty="0"/>
              <a:t>The GRAPES-3 EXPERIMENT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0" t="15431" r="3951"/>
          <a:stretch/>
        </p:blipFill>
        <p:spPr>
          <a:xfrm>
            <a:off x="7063077" y="4038320"/>
            <a:ext cx="4214523" cy="2337081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7552158" y="5998443"/>
            <a:ext cx="3573041" cy="959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>
                <a:solidFill>
                  <a:srgbClr val="FF0000"/>
                </a:solidFill>
              </a:rPr>
              <a:t>VIEW OF EXISTING MUON  </a:t>
            </a:r>
            <a:r>
              <a:rPr lang="en-IN" dirty="0">
                <a:solidFill>
                  <a:srgbClr val="FF0000"/>
                </a:solidFill>
              </a:rPr>
              <a:t>MODULE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0035191" y="5520303"/>
            <a:ext cx="390737" cy="3614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C000"/>
                </a:solidFill>
              </a:rPr>
              <a:t>0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0035190" y="4699393"/>
            <a:ext cx="390737" cy="3614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C000"/>
                </a:solidFill>
              </a:rPr>
              <a:t>2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474142" y="4257955"/>
            <a:ext cx="390737" cy="3614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3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474142" y="5205570"/>
            <a:ext cx="390737" cy="3614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1</a:t>
            </a:r>
          </a:p>
        </p:txBody>
      </p:sp>
      <p:sp>
        <p:nvSpPr>
          <p:cNvPr id="3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r>
              <a:rPr lang="en-US" dirty="0"/>
              <a:t>R SURESH KUMAR</a:t>
            </a:r>
          </a:p>
        </p:txBody>
      </p:sp>
      <p:sp>
        <p:nvSpPr>
          <p:cNvPr id="24" name="Rectangle 12"/>
          <p:cNvSpPr>
            <a:spLocks noChangeArrowheads="1"/>
          </p:cNvSpPr>
          <p:nvPr/>
        </p:nvSpPr>
        <p:spPr bwMode="auto">
          <a:xfrm>
            <a:off x="685800" y="5927514"/>
            <a:ext cx="429165" cy="4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633" b="1" dirty="0">
                <a:solidFill>
                  <a:srgbClr val="FFFF00"/>
                </a:solidFill>
              </a:rPr>
              <a:t>A</a:t>
            </a:r>
          </a:p>
        </p:txBody>
      </p:sp>
      <p:sp>
        <p:nvSpPr>
          <p:cNvPr id="29" name="Rectangle 12"/>
          <p:cNvSpPr>
            <a:spLocks noChangeArrowheads="1"/>
          </p:cNvSpPr>
          <p:nvPr/>
        </p:nvSpPr>
        <p:spPr bwMode="auto">
          <a:xfrm>
            <a:off x="7239000" y="632860"/>
            <a:ext cx="429165" cy="4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633" b="1" dirty="0">
                <a:solidFill>
                  <a:srgbClr val="FFFF00"/>
                </a:solidFill>
              </a:rPr>
              <a:t>B</a:t>
            </a:r>
          </a:p>
        </p:txBody>
      </p:sp>
      <p:sp>
        <p:nvSpPr>
          <p:cNvPr id="30" name="Rectangle 12"/>
          <p:cNvSpPr>
            <a:spLocks noChangeArrowheads="1"/>
          </p:cNvSpPr>
          <p:nvPr/>
        </p:nvSpPr>
        <p:spPr bwMode="auto">
          <a:xfrm>
            <a:off x="7003943" y="6077944"/>
            <a:ext cx="429165" cy="4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633" b="1" dirty="0">
                <a:solidFill>
                  <a:srgbClr val="FF000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56428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9" y="728530"/>
            <a:ext cx="6045267" cy="1724802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46550" y="16796"/>
            <a:ext cx="10515600" cy="673057"/>
          </a:xfrm>
        </p:spPr>
        <p:txBody>
          <a:bodyPr>
            <a:normAutofit/>
          </a:bodyPr>
          <a:lstStyle/>
          <a:p>
            <a:r>
              <a:rPr lang="en-IN" sz="3200" dirty="0">
                <a:solidFill>
                  <a:srgbClr val="FF0000"/>
                </a:solidFill>
              </a:rPr>
              <a:t>Existing </a:t>
            </a:r>
            <a:r>
              <a:rPr lang="en-IN" sz="3200" dirty="0" smtClean="0">
                <a:solidFill>
                  <a:srgbClr val="FF0000"/>
                </a:solidFill>
              </a:rPr>
              <a:t>Conventional DAQ for </a:t>
            </a:r>
            <a:r>
              <a:rPr lang="en-IN" sz="3200" dirty="0">
                <a:solidFill>
                  <a:srgbClr val="FF0000"/>
                </a:solidFill>
              </a:rPr>
              <a:t>Muon </a:t>
            </a:r>
            <a:r>
              <a:rPr lang="en-IN" sz="3200" dirty="0" smtClean="0">
                <a:solidFill>
                  <a:srgbClr val="FF0000"/>
                </a:solidFill>
              </a:rPr>
              <a:t>Detector</a:t>
            </a:r>
            <a:endParaRPr lang="en-IN" sz="3200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85441" y="6702778"/>
            <a:ext cx="2743200" cy="365125"/>
          </a:xfrm>
        </p:spPr>
        <p:txBody>
          <a:bodyPr/>
          <a:lstStyle/>
          <a:p>
            <a:r>
              <a:rPr lang="en-IN" dirty="0"/>
              <a:t>06 December 2021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794689" y="6264557"/>
            <a:ext cx="4114800" cy="36512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R </a:t>
            </a:r>
            <a:r>
              <a:rPr lang="en-US" dirty="0" smtClean="0"/>
              <a:t>SURESH KUMAR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90772F2C-4387-0245-AB6B-D85849BED07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780"/>
          <a:stretch/>
        </p:blipFill>
        <p:spPr>
          <a:xfrm>
            <a:off x="30984" y="2940527"/>
            <a:ext cx="5588540" cy="2897657"/>
          </a:xfrm>
          <a:prstGeom prst="rect">
            <a:avLst/>
          </a:prstGeom>
          <a:ln>
            <a:noFill/>
          </a:ln>
        </p:spPr>
      </p:pic>
      <p:sp>
        <p:nvSpPr>
          <p:cNvPr id="11" name="Slide Number Placeholder 6"/>
          <p:cNvSpPr txBox="1">
            <a:spLocks/>
          </p:cNvSpPr>
          <p:nvPr/>
        </p:nvSpPr>
        <p:spPr>
          <a:xfrm>
            <a:off x="-1592484" y="627318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9234365-EC18-C043-8910-BA0A316E04A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7" t="28739"/>
          <a:stretch/>
        </p:blipFill>
        <p:spPr>
          <a:xfrm rot="5400000">
            <a:off x="4695690" y="1922340"/>
            <a:ext cx="5740400" cy="36652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76564" y="396286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76564" y="451503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76564" y="503411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76564" y="556505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76032" y="596516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>
                <a:solidFill>
                  <a:srgbClr val="FFFF00"/>
                </a:solidFill>
              </a:rPr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147230" y="416292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>
                <a:solidFill>
                  <a:srgbClr val="FFFF00"/>
                </a:solidFill>
              </a:rPr>
              <a:t>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60468" y="482769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>
                <a:solidFill>
                  <a:srgbClr val="FFFF00"/>
                </a:solidFill>
              </a:rPr>
              <a:t>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181802" y="534050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>
                <a:solidFill>
                  <a:srgbClr val="FFFF00"/>
                </a:solidFill>
              </a:rPr>
              <a:t>8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188972" y="578685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>
                <a:solidFill>
                  <a:srgbClr val="FFFF00"/>
                </a:solidFill>
              </a:rPr>
              <a:t>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81802" y="6292687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b="1" dirty="0">
                <a:solidFill>
                  <a:srgbClr val="FFFF00"/>
                </a:solidFill>
              </a:rPr>
              <a:t>10</a:t>
            </a:r>
          </a:p>
        </p:txBody>
      </p:sp>
      <p:sp>
        <p:nvSpPr>
          <p:cNvPr id="4" name="Rectangle 3"/>
          <p:cNvSpPr/>
          <p:nvPr/>
        </p:nvSpPr>
        <p:spPr>
          <a:xfrm>
            <a:off x="1388534" y="5818231"/>
            <a:ext cx="429690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 Angle DAQ records data w.r.t. 4-fold trigger (a </a:t>
            </a:r>
            <a:r>
              <a:rPr lang="en-IN" sz="11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 passing through all 4 layers of PRCs </a:t>
            </a:r>
            <a:r>
              <a:rPr lang="en-IN" sz="1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1100" dirty="0"/>
          </a:p>
        </p:txBody>
      </p:sp>
      <p:sp>
        <p:nvSpPr>
          <p:cNvPr id="23" name="Rectangle 22"/>
          <p:cNvSpPr/>
          <p:nvPr/>
        </p:nvSpPr>
        <p:spPr>
          <a:xfrm>
            <a:off x="1775888" y="2602889"/>
            <a:ext cx="394501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11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 Main DAQ  records the data w.r.t air shower trigger generated by Scintillation Detector</a:t>
            </a:r>
            <a:endParaRPr lang="en-US" sz="1100" dirty="0"/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7938942F-BDA1-0046-8AB4-ADBA976BA16B}"/>
              </a:ext>
            </a:extLst>
          </p:cNvPr>
          <p:cNvSpPr txBox="1"/>
          <p:nvPr/>
        </p:nvSpPr>
        <p:spPr>
          <a:xfrm>
            <a:off x="5771125" y="903128"/>
            <a:ext cx="36274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</a:rPr>
              <a:t>Designed and developed several decades back, using discrete component with challenges </a:t>
            </a:r>
            <a:r>
              <a:rPr lang="en-IN" sz="1400" dirty="0">
                <a:solidFill>
                  <a:schemeClr val="bg1"/>
                </a:solidFill>
              </a:rPr>
              <a:t>due to the limitation of technology available at that point </a:t>
            </a:r>
            <a:r>
              <a:rPr lang="en-IN" sz="1400" dirty="0" smtClean="0">
                <a:solidFill>
                  <a:schemeClr val="bg1"/>
                </a:solidFill>
              </a:rPr>
              <a:t>of time</a:t>
            </a:r>
            <a:endParaRPr lang="en-IN" sz="1400" dirty="0">
              <a:solidFill>
                <a:schemeClr val="bg1"/>
              </a:solidFill>
            </a:endParaRPr>
          </a:p>
          <a:p>
            <a:endParaRPr lang="en-US" sz="1400" b="1" dirty="0">
              <a:solidFill>
                <a:srgbClr val="FFFF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Working fine,  but difficult to maintain as the discrete components used are becoming obsolete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400" b="1" dirty="0">
              <a:solidFill>
                <a:srgbClr val="FF00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The communication interface is  outdated</a:t>
            </a:r>
            <a:endParaRPr lang="en-US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210367"/>
              </p:ext>
            </p:extLst>
          </p:nvPr>
        </p:nvGraphicFramePr>
        <p:xfrm>
          <a:off x="9398539" y="849574"/>
          <a:ext cx="2695489" cy="5672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548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65225"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 smtClean="0"/>
                        <a:t>Challenges</a:t>
                      </a:r>
                      <a:r>
                        <a:rPr lang="en-US" sz="1800" baseline="0" dirty="0" smtClean="0"/>
                        <a:t> in </a:t>
                      </a:r>
                      <a:r>
                        <a:rPr lang="en-US" sz="1800" dirty="0" smtClean="0"/>
                        <a:t>Existing DAQ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3566">
                <a:tc>
                  <a:txBody>
                    <a:bodyPr/>
                    <a:lstStyle/>
                    <a:p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Two DAQ streams: Mu-Main and Mu-Angle</a:t>
                      </a:r>
                      <a:endParaRPr lang="en-IN" sz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5225">
                <a:tc>
                  <a:txBody>
                    <a:bodyPr/>
                    <a:lstStyle/>
                    <a:p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Mu-Main: Width and Time of each PRC w.r.t. Air shower trigger  </a:t>
                      </a:r>
                      <a:endParaRPr lang="en-IN" sz="12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356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Mu-Angle: 4- fold (</a:t>
                      </a:r>
                      <a:r>
                        <a:rPr lang="en-IN" sz="1200" baseline="0" dirty="0" smtClean="0"/>
                        <a:t>whenever a Muon passes through all 4 layers </a:t>
                      </a:r>
                      <a:r>
                        <a:rPr lang="en-IN" sz="1200" dirty="0" smtClean="0"/>
                        <a:t>of PRC’s  as </a:t>
                      </a:r>
                      <a:r>
                        <a:rPr lang="en-IN" sz="1200" baseline="0" dirty="0" smtClean="0"/>
                        <a:t>show in picture b)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10749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It uses 10+ large area PCB per modules</a:t>
                      </a:r>
                    </a:p>
                    <a:p>
                      <a:pPr algn="just"/>
                      <a:endParaRPr lang="en-US" sz="1200" dirty="0"/>
                    </a:p>
                  </a:txBody>
                  <a:tcPr/>
                </a:tc>
              </a:tr>
              <a:tr h="33149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Large Dead time: 12 – 20 %</a:t>
                      </a:r>
                    </a:p>
                    <a:p>
                      <a:pPr algn="just"/>
                      <a:endParaRPr lang="en-US" sz="1200" dirty="0"/>
                    </a:p>
                  </a:txBody>
                  <a:tcPr/>
                </a:tc>
              </a:tr>
              <a:tr h="30972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Pulse</a:t>
                      </a:r>
                      <a:r>
                        <a:rPr lang="en-IN" sz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Arrival Time: Not measured</a:t>
                      </a:r>
                    </a:p>
                    <a:p>
                      <a:pPr algn="just"/>
                      <a:endParaRPr lang="en-US" sz="1200" dirty="0"/>
                    </a:p>
                  </a:txBody>
                  <a:tcPr/>
                </a:tc>
              </a:tr>
              <a:tr h="57356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Pulse</a:t>
                      </a:r>
                      <a:r>
                        <a:rPr lang="en-IN" sz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Width is</a:t>
                      </a: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measured for 1 channel (1000 sec) at a time in each layer time</a:t>
                      </a:r>
                    </a:p>
                    <a:p>
                      <a:pPr algn="just"/>
                      <a:endParaRPr lang="en-US" sz="1200" dirty="0"/>
                    </a:p>
                  </a:txBody>
                  <a:tcPr/>
                </a:tc>
              </a:tr>
              <a:tr h="573566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 direct CRM for PRC’s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Only 4F and Any3F at  every second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Other folds – time multiplexed</a:t>
                      </a:r>
                    </a:p>
                    <a:p>
                      <a:pPr algn="just"/>
                      <a:endParaRPr lang="en-US" sz="1200" dirty="0"/>
                    </a:p>
                  </a:txBody>
                  <a:tcPr/>
                </a:tc>
              </a:tr>
              <a:tr h="57356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Restricts the measurement of Muon</a:t>
                      </a:r>
                      <a:r>
                        <a:rPr lang="en-IN" sz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angle</a:t>
                      </a:r>
                      <a:r>
                        <a:rPr lang="en-IN" sz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up to Up</a:t>
                      </a:r>
                      <a:r>
                        <a:rPr lang="en-IN" sz="1200" baseline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to 45⁰</a:t>
                      </a:r>
                      <a:endParaRPr lang="en-IN" sz="1200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just"/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4A796227-EC95-3E47-AA8A-9144576B7AAB}"/>
              </a:ext>
            </a:extLst>
          </p:cNvPr>
          <p:cNvSpPr txBox="1"/>
          <p:nvPr/>
        </p:nvSpPr>
        <p:spPr>
          <a:xfrm>
            <a:off x="121918" y="564118"/>
            <a:ext cx="2780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Proportional Counter (PRC)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4A796227-EC95-3E47-AA8A-9144576B7AAB}"/>
              </a:ext>
            </a:extLst>
          </p:cNvPr>
          <p:cNvSpPr txBox="1"/>
          <p:nvPr/>
        </p:nvSpPr>
        <p:spPr>
          <a:xfrm>
            <a:off x="3704397" y="499777"/>
            <a:ext cx="155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Muon Module</a:t>
            </a:r>
            <a:endParaRPr lang="en-US" b="1" dirty="0">
              <a:solidFill>
                <a:srgbClr val="00206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377072" y="1919776"/>
            <a:ext cx="233810" cy="15369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21918" y="2376795"/>
            <a:ext cx="697353" cy="3731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377072" y="2074305"/>
            <a:ext cx="0" cy="303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12491" y="2992802"/>
            <a:ext cx="697353" cy="3731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DISC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86121" y="2703776"/>
            <a:ext cx="0" cy="303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112491" y="3439658"/>
            <a:ext cx="830189" cy="507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Bent-Up Arrow 36"/>
          <p:cNvSpPr/>
          <p:nvPr/>
        </p:nvSpPr>
        <p:spPr>
          <a:xfrm rot="5400000">
            <a:off x="457380" y="3310970"/>
            <a:ext cx="495539" cy="580490"/>
          </a:xfrm>
          <a:prstGeom prst="bentUpArrow">
            <a:avLst>
              <a:gd name="adj1" fmla="val 34744"/>
              <a:gd name="adj2" fmla="val 25000"/>
              <a:gd name="adj3" fmla="val 379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978" y="2127339"/>
            <a:ext cx="832418" cy="107836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847247" y="2293823"/>
            <a:ext cx="296295" cy="31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h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058227" y="2928307"/>
            <a:ext cx="296295" cy="31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w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71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E93713-2F03-9E4A-B721-019748480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068" y="20145"/>
            <a:ext cx="8852170" cy="870691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Triggerless Muon DAQ Concepts and Physics Horizon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2702C70-3886-4844-A6DB-4FC850864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520" y="933290"/>
            <a:ext cx="10515600" cy="5423060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rgbClr val="15AA06"/>
                </a:solidFill>
              </a:rPr>
              <a:t>Trigger less </a:t>
            </a:r>
            <a:r>
              <a:rPr lang="en-US" sz="2200" b="1" dirty="0">
                <a:solidFill>
                  <a:srgbClr val="15AA06"/>
                </a:solidFill>
              </a:rPr>
              <a:t>Muon </a:t>
            </a:r>
            <a:r>
              <a:rPr lang="en-US" sz="2200" b="1" dirty="0" smtClean="0">
                <a:solidFill>
                  <a:srgbClr val="15AA06"/>
                </a:solidFill>
              </a:rPr>
              <a:t>Data</a:t>
            </a:r>
          </a:p>
          <a:p>
            <a:pPr lvl="1"/>
            <a:r>
              <a:rPr lang="en-US" sz="2000" b="1" dirty="0" smtClean="0">
                <a:solidFill>
                  <a:srgbClr val="1086F0"/>
                </a:solidFill>
              </a:rPr>
              <a:t>Records the arrival time and the pulse width for each and every hit from the proportional counter</a:t>
            </a:r>
          </a:p>
          <a:p>
            <a:pPr lvl="1"/>
            <a:r>
              <a:rPr lang="en-US" sz="2000" b="1" dirty="0" smtClean="0">
                <a:solidFill>
                  <a:srgbClr val="1086F0"/>
                </a:solidFill>
              </a:rPr>
              <a:t>Record </a:t>
            </a:r>
            <a:r>
              <a:rPr lang="en-US" sz="2000" b="1" dirty="0">
                <a:solidFill>
                  <a:srgbClr val="1086F0"/>
                </a:solidFill>
              </a:rPr>
              <a:t>the hit rate of </a:t>
            </a:r>
            <a:r>
              <a:rPr lang="en-US" sz="2000" b="1" dirty="0" smtClean="0">
                <a:solidFill>
                  <a:srgbClr val="1086F0"/>
                </a:solidFill>
              </a:rPr>
              <a:t>PRC, </a:t>
            </a:r>
            <a:r>
              <a:rPr lang="en-US" sz="2000" b="1" dirty="0">
                <a:solidFill>
                  <a:srgbClr val="1086F0"/>
                </a:solidFill>
              </a:rPr>
              <a:t>various triggers, temperature etc.</a:t>
            </a:r>
          </a:p>
          <a:p>
            <a:pPr lvl="2"/>
            <a:r>
              <a:rPr lang="en-US" sz="1800" b="1" dirty="0">
                <a:solidFill>
                  <a:srgbClr val="002060"/>
                </a:solidFill>
              </a:rPr>
              <a:t>Pulse </a:t>
            </a:r>
            <a:r>
              <a:rPr lang="en-US" sz="1800" b="1" dirty="0" smtClean="0">
                <a:solidFill>
                  <a:srgbClr val="002060"/>
                </a:solidFill>
              </a:rPr>
              <a:t>Width measurement is done </a:t>
            </a:r>
            <a:r>
              <a:rPr lang="en-US" sz="1800" b="1" dirty="0">
                <a:solidFill>
                  <a:srgbClr val="002060"/>
                </a:solidFill>
              </a:rPr>
              <a:t>with a resolution of 10 nano-second</a:t>
            </a:r>
          </a:p>
          <a:p>
            <a:pPr lvl="2"/>
            <a:r>
              <a:rPr lang="en-US" sz="1800" b="1" dirty="0">
                <a:solidFill>
                  <a:srgbClr val="002060"/>
                </a:solidFill>
              </a:rPr>
              <a:t>Absolute pulse arrival </a:t>
            </a:r>
            <a:r>
              <a:rPr lang="en-US" sz="1800" b="1" dirty="0" smtClean="0">
                <a:solidFill>
                  <a:srgbClr val="002060"/>
                </a:solidFill>
              </a:rPr>
              <a:t>time is measured </a:t>
            </a:r>
            <a:r>
              <a:rPr lang="en-US" sz="1800" b="1" dirty="0">
                <a:solidFill>
                  <a:srgbClr val="002060"/>
                </a:solidFill>
              </a:rPr>
              <a:t>with a resolution of 10 </a:t>
            </a:r>
            <a:r>
              <a:rPr lang="en-US" sz="1800" b="1" dirty="0" err="1" smtClean="0">
                <a:solidFill>
                  <a:srgbClr val="002060"/>
                </a:solidFill>
              </a:rPr>
              <a:t>nano</a:t>
            </a:r>
            <a:r>
              <a:rPr lang="en-US" sz="1800" b="1" dirty="0" smtClean="0">
                <a:solidFill>
                  <a:srgbClr val="002060"/>
                </a:solidFill>
              </a:rPr>
              <a:t>-second</a:t>
            </a:r>
          </a:p>
          <a:p>
            <a:pPr marL="914400" lvl="2" indent="0">
              <a:buNone/>
            </a:pPr>
            <a:endParaRPr lang="en-US" sz="1800" b="1" dirty="0">
              <a:solidFill>
                <a:srgbClr val="002060"/>
              </a:solidFill>
            </a:endParaRPr>
          </a:p>
          <a:p>
            <a:r>
              <a:rPr lang="en-US" sz="2200" b="1" dirty="0">
                <a:solidFill>
                  <a:srgbClr val="15AA06"/>
                </a:solidFill>
              </a:rPr>
              <a:t>P</a:t>
            </a:r>
            <a:r>
              <a:rPr lang="en-US" sz="2200" b="1" dirty="0" smtClean="0">
                <a:solidFill>
                  <a:srgbClr val="15AA06"/>
                </a:solidFill>
              </a:rPr>
              <a:t>hysics </a:t>
            </a:r>
            <a:r>
              <a:rPr lang="en-US" sz="2200" b="1" dirty="0">
                <a:solidFill>
                  <a:srgbClr val="15AA06"/>
                </a:solidFill>
              </a:rPr>
              <a:t>dependent reconstruction of raw </a:t>
            </a:r>
            <a:r>
              <a:rPr lang="en-US" sz="2200" b="1" dirty="0" smtClean="0">
                <a:solidFill>
                  <a:srgbClr val="15AA06"/>
                </a:solidFill>
              </a:rPr>
              <a:t>data can be done </a:t>
            </a:r>
            <a:r>
              <a:rPr lang="en-US" sz="2200" b="1" dirty="0">
                <a:solidFill>
                  <a:srgbClr val="15AA06"/>
                </a:solidFill>
              </a:rPr>
              <a:t>in offline mode</a:t>
            </a:r>
          </a:p>
          <a:p>
            <a:pPr lvl="1"/>
            <a:r>
              <a:rPr lang="en-US" sz="2000" b="1" dirty="0">
                <a:solidFill>
                  <a:srgbClr val="1086F0"/>
                </a:solidFill>
              </a:rPr>
              <a:t>Rigidity dependent study of Moon Shadow</a:t>
            </a:r>
          </a:p>
          <a:p>
            <a:pPr lvl="1"/>
            <a:r>
              <a:rPr lang="en-US" sz="2000" b="1" dirty="0">
                <a:solidFill>
                  <a:srgbClr val="1086F0"/>
                </a:solidFill>
              </a:rPr>
              <a:t>Transient Phenomenon</a:t>
            </a:r>
          </a:p>
          <a:p>
            <a:pPr lvl="2"/>
            <a:r>
              <a:rPr lang="en-US" sz="1800" b="1" dirty="0">
                <a:solidFill>
                  <a:srgbClr val="002060"/>
                </a:solidFill>
              </a:rPr>
              <a:t>Thunderstorm Physics  </a:t>
            </a:r>
          </a:p>
          <a:p>
            <a:pPr lvl="2"/>
            <a:r>
              <a:rPr lang="en-US" sz="1800" b="1" dirty="0">
                <a:solidFill>
                  <a:srgbClr val="002060"/>
                </a:solidFill>
              </a:rPr>
              <a:t>Solar Physics</a:t>
            </a:r>
            <a:endParaRPr lang="en-US" b="1" dirty="0">
              <a:solidFill>
                <a:srgbClr val="002060"/>
              </a:solidFill>
            </a:endParaRPr>
          </a:p>
          <a:p>
            <a:pPr lvl="1"/>
            <a:r>
              <a:rPr lang="en-US" sz="2000" b="1" dirty="0">
                <a:solidFill>
                  <a:srgbClr val="1086F0"/>
                </a:solidFill>
              </a:rPr>
              <a:t>Air Shower Physics</a:t>
            </a:r>
          </a:p>
          <a:p>
            <a:pPr lvl="2"/>
            <a:r>
              <a:rPr lang="en-US" sz="1800" b="1" dirty="0">
                <a:solidFill>
                  <a:srgbClr val="002060"/>
                </a:solidFill>
              </a:rPr>
              <a:t>Air showers at large zenith angles, muon rich showers</a:t>
            </a:r>
          </a:p>
          <a:p>
            <a:pPr lvl="1"/>
            <a:r>
              <a:rPr lang="en-US" sz="2000" b="1" dirty="0">
                <a:solidFill>
                  <a:srgbClr val="1086F0"/>
                </a:solidFill>
              </a:rPr>
              <a:t>New </a:t>
            </a:r>
            <a:r>
              <a:rPr lang="en-US" sz="2000" b="1" dirty="0" smtClean="0">
                <a:solidFill>
                  <a:srgbClr val="1086F0"/>
                </a:solidFill>
              </a:rPr>
              <a:t>Physics </a:t>
            </a:r>
            <a:r>
              <a:rPr lang="en-US" sz="1600" b="1" dirty="0" smtClean="0">
                <a:solidFill>
                  <a:srgbClr val="1086F0"/>
                </a:solidFill>
              </a:rPr>
              <a:t>(</a:t>
            </a:r>
            <a:r>
              <a:rPr lang="en-IN" sz="1600" dirty="0" smtClean="0">
                <a:solidFill>
                  <a:srgbClr val="00B050"/>
                </a:solidFill>
              </a:rPr>
              <a:t>This </a:t>
            </a:r>
            <a:r>
              <a:rPr lang="en-IN" sz="1600" dirty="0">
                <a:solidFill>
                  <a:srgbClr val="00B050"/>
                </a:solidFill>
              </a:rPr>
              <a:t>enables users to do Physics beyond standard </a:t>
            </a:r>
            <a:r>
              <a:rPr lang="en-IN" sz="1600" dirty="0" smtClean="0">
                <a:solidFill>
                  <a:srgbClr val="00B050"/>
                </a:solidFill>
              </a:rPr>
              <a:t>model)</a:t>
            </a:r>
            <a:endParaRPr lang="en-IN" sz="2000" dirty="0">
              <a:solidFill>
                <a:srgbClr val="00B050"/>
              </a:solidFill>
            </a:endParaRPr>
          </a:p>
          <a:p>
            <a:pPr lvl="2"/>
            <a:r>
              <a:rPr lang="en-US" sz="1800" b="1" dirty="0" smtClean="0">
                <a:solidFill>
                  <a:srgbClr val="002060"/>
                </a:solidFill>
              </a:rPr>
              <a:t>Search </a:t>
            </a:r>
            <a:r>
              <a:rPr lang="en-US" sz="1800" b="1" dirty="0">
                <a:solidFill>
                  <a:srgbClr val="002060"/>
                </a:solidFill>
              </a:rPr>
              <a:t>for tachyons, low beta particles (monopoles, WIMP etc.), serendipitous searches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6AD568E-BCD1-1944-A5A2-7EDB9E11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smtClean="0"/>
              <a:t>R SURESH KUMAR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772314A3-36AD-416D-B580-0E9A31A6F9F5}" type="datetime1">
              <a:rPr lang="en-IN" smtClean="0"/>
              <a:t>12-12-2022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4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99458" y="6521331"/>
            <a:ext cx="4114800" cy="365125"/>
          </a:xfrm>
        </p:spPr>
        <p:txBody>
          <a:bodyPr/>
          <a:lstStyle/>
          <a:p>
            <a:r>
              <a:rPr lang="en-US" dirty="0"/>
              <a:t>R SURESH KUMAR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16675"/>
            <a:ext cx="2844800" cy="365125"/>
          </a:xfrm>
        </p:spPr>
        <p:txBody>
          <a:bodyPr/>
          <a:lstStyle/>
          <a:p>
            <a:fld id="{8CAC1E3A-7B6C-40C5-980C-71364779563E}" type="slidenum">
              <a:rPr lang="en-US" smtClean="0"/>
              <a:t>5</a:t>
            </a:fld>
            <a:endParaRPr lang="en-US" dirty="0"/>
          </a:p>
        </p:txBody>
      </p:sp>
      <p:pic>
        <p:nvPicPr>
          <p:cNvPr id="16" name="Content Placeholder 5">
            <a:extLst>
              <a:ext uri="{FF2B5EF4-FFF2-40B4-BE49-F238E27FC236}">
                <a16:creationId xmlns="" xmlns:a16="http://schemas.microsoft.com/office/drawing/2014/main" id="{C89CB4B2-2D64-6240-B2A0-DA2FF86853AF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/>
          <a:srcRect l="16350" t="8932" r="15526" b="4951"/>
          <a:stretch/>
        </p:blipFill>
        <p:spPr>
          <a:xfrm>
            <a:off x="4581523" y="1132879"/>
            <a:ext cx="2217270" cy="373717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741393" y="1490698"/>
            <a:ext cx="1630931" cy="52282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17"/>
          <p:cNvSpPr txBox="1"/>
          <p:nvPr/>
        </p:nvSpPr>
        <p:spPr>
          <a:xfrm>
            <a:off x="6712954" y="1071806"/>
            <a:ext cx="1249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Tyco Connectors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969012" y="3254160"/>
            <a:ext cx="1442291" cy="38892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/>
          <p:cNvSpPr txBox="1"/>
          <p:nvPr/>
        </p:nvSpPr>
        <p:spPr>
          <a:xfrm>
            <a:off x="6856826" y="3033991"/>
            <a:ext cx="1181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DDR Memories</a:t>
            </a:r>
          </a:p>
        </p:txBody>
      </p:sp>
      <p:cxnSp>
        <p:nvCxnSpPr>
          <p:cNvPr id="22" name="Straight Arrow Connector 21"/>
          <p:cNvCxnSpPr>
            <a:stCxn id="20" idx="3"/>
          </p:cNvCxnSpPr>
          <p:nvPr/>
        </p:nvCxnSpPr>
        <p:spPr>
          <a:xfrm flipV="1">
            <a:off x="6411303" y="3448623"/>
            <a:ext cx="478978" cy="1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461459" y="2331599"/>
            <a:ext cx="910865" cy="77918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4" name="Straight Arrow Connector 23"/>
          <p:cNvCxnSpPr>
            <a:stCxn id="23" idx="3"/>
          </p:cNvCxnSpPr>
          <p:nvPr/>
        </p:nvCxnSpPr>
        <p:spPr>
          <a:xfrm flipV="1">
            <a:off x="6372324" y="2713155"/>
            <a:ext cx="517957" cy="803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791323" y="2525389"/>
            <a:ext cx="1356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FPGA Chip</a:t>
            </a:r>
          </a:p>
          <a:p>
            <a:endParaRPr lang="en-IN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483096" y="793636"/>
            <a:ext cx="3773141" cy="56934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Rectangle 35"/>
          <p:cNvSpPr/>
          <p:nvPr/>
        </p:nvSpPr>
        <p:spPr>
          <a:xfrm>
            <a:off x="4448409" y="4826065"/>
            <a:ext cx="3915821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Xilinx Virtex-4 FPGA (XC4VLX40)</a:t>
            </a:r>
          </a:p>
          <a:p>
            <a:r>
              <a:rPr lang="en-GB" sz="15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Clocks</a:t>
            </a:r>
            <a:r>
              <a:rPr lang="en-GB" sz="15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100 MHz &amp; 50 </a:t>
            </a:r>
            <a:r>
              <a:rPr lang="en-GB" sz="15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MHz</a:t>
            </a:r>
          </a:p>
          <a:p>
            <a:r>
              <a:rPr lang="en-GB" sz="1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DDR </a:t>
            </a:r>
            <a:r>
              <a:rPr lang="en-GB" sz="15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SDRAM (EDD2516A</a:t>
            </a:r>
            <a:r>
              <a:rPr lang="en-GB" sz="1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)- 4 </a:t>
            </a:r>
            <a:r>
              <a:rPr lang="en-GB" sz="15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Physical chips  Each </a:t>
            </a:r>
            <a:r>
              <a:rPr lang="en-GB" sz="15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32MB</a:t>
            </a:r>
            <a:endParaRPr lang="en-GB" sz="15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Tyco </a:t>
            </a:r>
            <a:r>
              <a:rPr lang="en-GB" sz="1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connector </a:t>
            </a:r>
            <a:r>
              <a:rPr lang="en-GB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- 158 </a:t>
            </a:r>
            <a:r>
              <a:rPr lang="en-GB" sz="1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Usable I/O </a:t>
            </a:r>
            <a:r>
              <a:rPr lang="en-GB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Pins</a:t>
            </a:r>
          </a:p>
          <a:p>
            <a:r>
              <a:rPr lang="en-GB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Board </a:t>
            </a:r>
            <a:r>
              <a:rPr lang="en-GB" sz="15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Size : 17.4 X 10.6 CM</a:t>
            </a:r>
          </a:p>
          <a:p>
            <a:endParaRPr lang="en-GB" sz="15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="" xmlns:a16="http://schemas.microsoft.com/office/drawing/2014/main" id="{4782ABC3-B78C-F647-8DF3-7951C5BE1385}"/>
              </a:ext>
            </a:extLst>
          </p:cNvPr>
          <p:cNvSpPr txBox="1">
            <a:spLocks/>
          </p:cNvSpPr>
          <p:nvPr/>
        </p:nvSpPr>
        <p:spPr>
          <a:xfrm>
            <a:off x="3839399" y="628032"/>
            <a:ext cx="3657600" cy="755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ALICE Board</a:t>
            </a:r>
            <a:endParaRPr lang="en-GB" sz="2400" b="1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8" t="2352" r="7555" b="4316"/>
          <a:stretch/>
        </p:blipFill>
        <p:spPr>
          <a:xfrm rot="5400000">
            <a:off x="8299606" y="1304471"/>
            <a:ext cx="3672113" cy="3352800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8315323" y="753697"/>
            <a:ext cx="3614171" cy="5562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Title 1">
            <a:extLst>
              <a:ext uri="{FF2B5EF4-FFF2-40B4-BE49-F238E27FC236}">
                <a16:creationId xmlns="" xmlns:a16="http://schemas.microsoft.com/office/drawing/2014/main" id="{4782ABC3-B78C-F647-8DF3-7951C5BE1385}"/>
              </a:ext>
            </a:extLst>
          </p:cNvPr>
          <p:cNvSpPr txBox="1">
            <a:spLocks/>
          </p:cNvSpPr>
          <p:nvPr/>
        </p:nvSpPr>
        <p:spPr>
          <a:xfrm>
            <a:off x="8010523" y="607834"/>
            <a:ext cx="3657600" cy="755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Interface Board</a:t>
            </a:r>
            <a:endParaRPr lang="en-GB" sz="3200" dirty="0"/>
          </a:p>
        </p:txBody>
      </p:sp>
      <p:sp>
        <p:nvSpPr>
          <p:cNvPr id="43" name="Rectangle 42"/>
          <p:cNvSpPr/>
          <p:nvPr/>
        </p:nvSpPr>
        <p:spPr>
          <a:xfrm>
            <a:off x="8250234" y="4790780"/>
            <a:ext cx="391582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</a:rPr>
              <a:t>Designed interface card to access the FPGA I/O’s</a:t>
            </a:r>
            <a:endParaRPr lang="en-US" sz="1400" b="1" dirty="0"/>
          </a:p>
          <a:p>
            <a:endParaRPr lang="en-GB" sz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</a:t>
            </a:r>
            <a:r>
              <a:rPr lang="en-GB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translator section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section (to the ALICE board)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 </a:t>
            </a:r>
            <a:r>
              <a:rPr lang="en-GB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Size 36 X 34 Cm</a:t>
            </a:r>
            <a:endParaRPr lang="en-GB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8116156" y="4129737"/>
            <a:ext cx="39039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endParaRPr lang="en-IN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I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en-IN" sz="1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" name="Rectangle 12"/>
          <p:cNvSpPr>
            <a:spLocks noChangeArrowheads="1"/>
          </p:cNvSpPr>
          <p:nvPr/>
        </p:nvSpPr>
        <p:spPr bwMode="auto">
          <a:xfrm>
            <a:off x="4969012" y="4293919"/>
            <a:ext cx="429165" cy="4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633" b="1" dirty="0">
                <a:solidFill>
                  <a:srgbClr val="FFFF00"/>
                </a:solidFill>
              </a:rPr>
              <a:t>A</a:t>
            </a:r>
          </a:p>
        </p:txBody>
      </p:sp>
      <p:sp>
        <p:nvSpPr>
          <p:cNvPr id="31" name="Rectangle 12"/>
          <p:cNvSpPr>
            <a:spLocks noChangeArrowheads="1"/>
          </p:cNvSpPr>
          <p:nvPr/>
        </p:nvSpPr>
        <p:spPr bwMode="auto">
          <a:xfrm>
            <a:off x="9693243" y="3528939"/>
            <a:ext cx="429165" cy="4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633" b="1" dirty="0">
                <a:solidFill>
                  <a:srgbClr val="FFFF00"/>
                </a:solidFill>
              </a:rPr>
              <a:t>B</a:t>
            </a:r>
          </a:p>
        </p:txBody>
      </p:sp>
      <p:sp>
        <p:nvSpPr>
          <p:cNvPr id="32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772314A3-36AD-416D-B580-0E9A31A6F9F5}" type="datetime1">
              <a:rPr lang="en-IN" smtClean="0"/>
              <a:t>12-12-2022</a:t>
            </a:fld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="" xmlns:a16="http://schemas.microsoft.com/office/drawing/2014/main" id="{972C74D5-4300-044C-83F9-061CB74CBB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83" y="3885415"/>
            <a:ext cx="4157044" cy="2118564"/>
          </a:xfrm>
          <a:prstGeom prst="rect">
            <a:avLst/>
          </a:prstGeom>
        </p:spPr>
      </p:pic>
      <p:sp>
        <p:nvSpPr>
          <p:cNvPr id="28" name="Title 1">
            <a:extLst>
              <a:ext uri="{FF2B5EF4-FFF2-40B4-BE49-F238E27FC236}">
                <a16:creationId xmlns="" xmlns:a16="http://schemas.microsoft.com/office/drawing/2014/main" id="{245B4155-2AFF-2040-93F8-DAB7D7F09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9572" y="121095"/>
            <a:ext cx="6080760" cy="701675"/>
          </a:xfrm>
        </p:spPr>
        <p:txBody>
          <a:bodyPr>
            <a:normAutofit/>
          </a:bodyPr>
          <a:lstStyle/>
          <a:p>
            <a:r>
              <a:rPr lang="en-IN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Architecture of TM-DAQ System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="" xmlns:a16="http://schemas.microsoft.com/office/drawing/2014/main" id="{619BAA47-539C-4B4F-9832-23AD27322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60520" y="657918"/>
            <a:ext cx="4501936" cy="2446861"/>
          </a:xfrm>
        </p:spPr>
        <p:txBody>
          <a:bodyPr>
            <a:normAutofit fontScale="85000" lnSpcReduction="20000"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System requirement</a:t>
            </a:r>
          </a:p>
          <a:p>
            <a:pPr lvl="1" algn="just"/>
            <a:r>
              <a:rPr lang="en-IN" sz="1700" b="1" dirty="0" smtClean="0">
                <a:solidFill>
                  <a:schemeClr val="accent2">
                    <a:lumMod val="75000"/>
                  </a:schemeClr>
                </a:solidFill>
              </a:rPr>
              <a:t>A </a:t>
            </a:r>
            <a:r>
              <a:rPr lang="en-IN" sz="1700" b="1" dirty="0">
                <a:solidFill>
                  <a:schemeClr val="accent2">
                    <a:lumMod val="75000"/>
                  </a:schemeClr>
                </a:solidFill>
              </a:rPr>
              <a:t>device with adequate I/O’s to process all the </a:t>
            </a:r>
            <a:r>
              <a:rPr lang="en-IN" sz="1700" b="1" dirty="0" smtClean="0">
                <a:solidFill>
                  <a:schemeClr val="accent2">
                    <a:lumMod val="75000"/>
                  </a:schemeClr>
                </a:solidFill>
              </a:rPr>
              <a:t>PRC channel </a:t>
            </a:r>
            <a:r>
              <a:rPr lang="en-IN" sz="1700" b="1" dirty="0">
                <a:solidFill>
                  <a:schemeClr val="accent2">
                    <a:lumMod val="75000"/>
                  </a:schemeClr>
                </a:solidFill>
              </a:rPr>
              <a:t>in parallel, better timing resolution, excellent signal processing capability and memory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Solution</a:t>
            </a:r>
            <a:r>
              <a:rPr lang="en-US" sz="2000" b="1" dirty="0">
                <a:solidFill>
                  <a:srgbClr val="002060"/>
                </a:solidFill>
              </a:rPr>
              <a:t>: FPGA based embedded systems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Received large number of ALICE Boards (~150 number) from </a:t>
            </a:r>
            <a:r>
              <a:rPr lang="en-US" sz="2000" b="1" dirty="0">
                <a:solidFill>
                  <a:srgbClr val="002060"/>
                </a:solidFill>
              </a:rPr>
              <a:t>ALCIE </a:t>
            </a:r>
            <a:r>
              <a:rPr lang="en-US" sz="2000" b="1" dirty="0" smtClean="0">
                <a:solidFill>
                  <a:srgbClr val="002060"/>
                </a:solidFill>
              </a:rPr>
              <a:t>Collaboration as gratis 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Designed interface card to access the FPGA I/O’s</a:t>
            </a:r>
            <a:endParaRPr lang="en-US" sz="2000" b="1" dirty="0"/>
          </a:p>
          <a:p>
            <a:endParaRPr lang="en-US" sz="2000" b="1" dirty="0">
              <a:solidFill>
                <a:srgbClr val="002060"/>
              </a:solidFill>
            </a:endParaRPr>
          </a:p>
          <a:p>
            <a:pPr marL="685800" lvl="2">
              <a:spcBef>
                <a:spcPts val="1000"/>
              </a:spcBef>
            </a:pPr>
            <a:endParaRPr lang="en-US" b="1" dirty="0"/>
          </a:p>
          <a:p>
            <a:pPr lvl="1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82114" y="4068763"/>
            <a:ext cx="682388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58537" y="5298611"/>
            <a:ext cx="682388" cy="461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901824" y="4392799"/>
            <a:ext cx="348478" cy="2308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883657" y="5529443"/>
            <a:ext cx="348478" cy="2308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076063" y="4040428"/>
            <a:ext cx="682388" cy="5285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AMP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DISC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068587" y="5298611"/>
            <a:ext cx="682388" cy="5285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AMP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DISC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37600" y="4395611"/>
            <a:ext cx="2602995" cy="42026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7" idx="3"/>
          </p:cNvCxnSpPr>
          <p:nvPr/>
        </p:nvCxnSpPr>
        <p:spPr>
          <a:xfrm>
            <a:off x="6372324" y="1752109"/>
            <a:ext cx="2912609" cy="1065667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9231572" y="2827737"/>
            <a:ext cx="1630931" cy="52282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Rectangle 45"/>
          <p:cNvSpPr/>
          <p:nvPr/>
        </p:nvSpPr>
        <p:spPr>
          <a:xfrm>
            <a:off x="8472739" y="1356837"/>
            <a:ext cx="400543" cy="245427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12"/>
          <p:cNvSpPr>
            <a:spLocks noChangeArrowheads="1"/>
          </p:cNvSpPr>
          <p:nvPr/>
        </p:nvSpPr>
        <p:spPr bwMode="auto">
          <a:xfrm>
            <a:off x="8400176" y="3836749"/>
            <a:ext cx="961763" cy="4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633" b="1" dirty="0" smtClean="0">
                <a:solidFill>
                  <a:srgbClr val="FFFF00"/>
                </a:solidFill>
              </a:rPr>
              <a:t>PRC  inputs</a:t>
            </a:r>
            <a:endParaRPr lang="en-US" altLang="en-US" sz="1633" b="1" dirty="0">
              <a:solidFill>
                <a:srgbClr val="FFFF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0659227" y="1738540"/>
            <a:ext cx="625240" cy="8660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12"/>
          <p:cNvSpPr>
            <a:spLocks noChangeArrowheads="1"/>
          </p:cNvSpPr>
          <p:nvPr/>
        </p:nvSpPr>
        <p:spPr bwMode="auto">
          <a:xfrm>
            <a:off x="10231126" y="1270250"/>
            <a:ext cx="1681326" cy="4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en-US" sz="1633" b="1" dirty="0" smtClean="0">
                <a:solidFill>
                  <a:schemeClr val="bg1"/>
                </a:solidFill>
              </a:rPr>
              <a:t> Communication Section</a:t>
            </a:r>
            <a:endParaRPr lang="en-US" altLang="en-US" sz="1633" b="1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1294530" y="2567803"/>
            <a:ext cx="480525" cy="128538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12"/>
          <p:cNvSpPr>
            <a:spLocks noChangeArrowheads="1"/>
          </p:cNvSpPr>
          <p:nvPr/>
        </p:nvSpPr>
        <p:spPr bwMode="auto">
          <a:xfrm>
            <a:off x="10235615" y="3432750"/>
            <a:ext cx="1374408" cy="4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en-US" sz="1633" b="1" dirty="0" smtClean="0">
                <a:solidFill>
                  <a:schemeClr val="accent6"/>
                </a:solidFill>
              </a:rPr>
              <a:t> Power Section</a:t>
            </a:r>
            <a:endParaRPr lang="en-US" altLang="en-US" sz="1633" b="1" dirty="0">
              <a:solidFill>
                <a:schemeClr val="accent6"/>
              </a:solidFill>
            </a:endParaRPr>
          </a:p>
        </p:txBody>
      </p:sp>
      <p:sp>
        <p:nvSpPr>
          <p:cNvPr id="53" name="Rectangle 12"/>
          <p:cNvSpPr>
            <a:spLocks noChangeArrowheads="1"/>
          </p:cNvSpPr>
          <p:nvPr/>
        </p:nvSpPr>
        <p:spPr bwMode="auto">
          <a:xfrm>
            <a:off x="9046505" y="2297027"/>
            <a:ext cx="1681326" cy="4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en-US" sz="1633" b="1" dirty="0" smtClean="0">
                <a:solidFill>
                  <a:srgbClr val="FF0000"/>
                </a:solidFill>
              </a:rPr>
              <a:t>Tyco connector for ALICE Board</a:t>
            </a:r>
            <a:endParaRPr lang="en-US" altLang="en-US" sz="1633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83676" y="1743388"/>
            <a:ext cx="2677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Designed by GRAPES Team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52043" y="3033990"/>
            <a:ext cx="4334637" cy="33223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Content Placeholder 2">
            <a:extLst>
              <a:ext uri="{FF2B5EF4-FFF2-40B4-BE49-F238E27FC236}">
                <a16:creationId xmlns="" xmlns:a16="http://schemas.microsoft.com/office/drawing/2014/main" id="{619BAA47-539C-4B4F-9832-23AD27322ACC}"/>
              </a:ext>
            </a:extLst>
          </p:cNvPr>
          <p:cNvSpPr txBox="1">
            <a:spLocks/>
          </p:cNvSpPr>
          <p:nvPr/>
        </p:nvSpPr>
        <p:spPr>
          <a:xfrm>
            <a:off x="-284997" y="3070488"/>
            <a:ext cx="4501936" cy="2446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buNone/>
            </a:pPr>
            <a:r>
              <a:rPr lang="en-US" sz="1600" b="1" dirty="0" smtClean="0">
                <a:solidFill>
                  <a:srgbClr val="0070C0"/>
                </a:solidFill>
              </a:rPr>
              <a:t>Due to the limitation of I/O’s, 2 No’s Alice Board + interface Board combination is used to process 1 module 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18661" y="3991168"/>
            <a:ext cx="763819" cy="7649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US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MASTER</a:t>
            </a:r>
            <a:endParaRPr lang="en-US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329493" y="5132970"/>
            <a:ext cx="763819" cy="76498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US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SLAVE</a:t>
            </a:r>
            <a:endParaRPr lang="en-US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110795" y="3904291"/>
            <a:ext cx="11424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ALICE BOARD</a:t>
            </a:r>
          </a:p>
          <a:p>
            <a:pPr algn="ctr"/>
            <a:r>
              <a:rPr lang="en-IN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</a:t>
            </a:r>
          </a:p>
          <a:p>
            <a:pPr algn="ctr"/>
            <a:r>
              <a:rPr lang="en-IN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INTERFACE BOARD</a:t>
            </a:r>
            <a:endParaRPr lang="en-IN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10795" y="5130981"/>
            <a:ext cx="114241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ALICE BOARD</a:t>
            </a:r>
          </a:p>
          <a:p>
            <a:pPr algn="ctr"/>
            <a:r>
              <a:rPr lang="en-IN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+</a:t>
            </a:r>
          </a:p>
          <a:p>
            <a:pPr algn="ctr"/>
            <a:r>
              <a:rPr lang="en-IN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INTERFACE BOARD</a:t>
            </a:r>
            <a:endParaRPr lang="en-IN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386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3"/>
          <p:cNvSpPr/>
          <p:nvPr/>
        </p:nvSpPr>
        <p:spPr>
          <a:xfrm>
            <a:off x="3296339" y="1049601"/>
            <a:ext cx="2927877" cy="2443440"/>
          </a:xfrm>
          <a:prstGeom prst="rect">
            <a:avLst/>
          </a:prstGeom>
          <a:solidFill>
            <a:schemeClr val="accent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IN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</a:t>
            </a:r>
          </a:p>
          <a:p>
            <a:pPr>
              <a:lnSpc>
                <a:spcPct val="100000"/>
              </a:lnSpc>
            </a:pPr>
            <a:r>
              <a:rPr lang="en-IN" sz="20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MASTER</a:t>
            </a:r>
            <a:endParaRPr lang="en-IN" sz="20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4572701" y="1171183"/>
            <a:ext cx="970492" cy="154599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sz="1050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76" name="Rounded Rectangle 75"/>
          <p:cNvSpPr/>
          <p:nvPr/>
        </p:nvSpPr>
        <p:spPr>
          <a:xfrm>
            <a:off x="4684593" y="2326229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8941" y="-301033"/>
            <a:ext cx="12198702" cy="1143000"/>
          </a:xfrm>
        </p:spPr>
        <p:txBody>
          <a:bodyPr>
            <a:normAutofit/>
          </a:bodyPr>
          <a:lstStyle/>
          <a:p>
            <a:pPr lvl="2" algn="ctr"/>
            <a:r>
              <a:rPr lang="en-US" sz="2800" dirty="0" smtClean="0"/>
              <a:t>FIRMWARE MODULES FOR TM-DAQ</a:t>
            </a:r>
            <a:endParaRPr lang="en-US" sz="28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C1E3A-7B6C-40C5-980C-71364779563E}" type="slidenum">
              <a:rPr lang="en-US" smtClean="0"/>
              <a:t>6</a:t>
            </a:fld>
            <a:r>
              <a:rPr lang="en-US" dirty="0" smtClean="0"/>
              <a:t>/15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4165600" y="6474728"/>
            <a:ext cx="3860800" cy="365125"/>
          </a:xfrm>
        </p:spPr>
        <p:txBody>
          <a:bodyPr/>
          <a:lstStyle/>
          <a:p>
            <a:r>
              <a:rPr lang="en-US" dirty="0"/>
              <a:t>R SURESH KUMAR</a:t>
            </a:r>
          </a:p>
        </p:txBody>
      </p:sp>
      <p:pic>
        <p:nvPicPr>
          <p:cNvPr id="51" name="Picture 50"/>
          <p:cNvPicPr/>
          <p:nvPr/>
        </p:nvPicPr>
        <p:blipFill>
          <a:blip r:embed="rId3"/>
          <a:stretch/>
        </p:blipFill>
        <p:spPr>
          <a:xfrm>
            <a:off x="1884756" y="947737"/>
            <a:ext cx="597402" cy="455040"/>
          </a:xfrm>
          <a:prstGeom prst="rect">
            <a:avLst/>
          </a:prstGeom>
          <a:ln>
            <a:noFill/>
          </a:ln>
        </p:spPr>
      </p:pic>
      <p:sp>
        <p:nvSpPr>
          <p:cNvPr id="54" name="CustomShape 3"/>
          <p:cNvSpPr/>
          <p:nvPr/>
        </p:nvSpPr>
        <p:spPr>
          <a:xfrm>
            <a:off x="7499120" y="1049601"/>
            <a:ext cx="3256570" cy="2443440"/>
          </a:xfrm>
          <a:prstGeom prst="rect">
            <a:avLst/>
          </a:prstGeom>
          <a:solidFill>
            <a:schemeClr val="accent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IN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</a:t>
            </a:r>
          </a:p>
          <a:p>
            <a:pPr>
              <a:lnSpc>
                <a:spcPct val="100000"/>
              </a:lnSpc>
            </a:pPr>
            <a:r>
              <a:rPr lang="en-IN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</a:t>
            </a:r>
            <a:r>
              <a:rPr lang="en-IN" sz="20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SLAVE</a:t>
            </a:r>
            <a:endParaRPr lang="en-IN" sz="20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CustomShape 5"/>
          <p:cNvSpPr/>
          <p:nvPr/>
        </p:nvSpPr>
        <p:spPr>
          <a:xfrm>
            <a:off x="2569835" y="1193072"/>
            <a:ext cx="670774" cy="112601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en-IN" b="1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en-IN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en-IN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FTDI</a:t>
            </a:r>
            <a:endParaRPr lang="en-IN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CustomShape 29"/>
          <p:cNvSpPr/>
          <p:nvPr/>
        </p:nvSpPr>
        <p:spPr>
          <a:xfrm>
            <a:off x="2476010" y="973401"/>
            <a:ext cx="3817254" cy="259020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8" name="CustomShape 30"/>
          <p:cNvSpPr/>
          <p:nvPr/>
        </p:nvSpPr>
        <p:spPr>
          <a:xfrm>
            <a:off x="4717327" y="2869576"/>
            <a:ext cx="1058247" cy="576487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IN" sz="20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SPI</a:t>
            </a:r>
            <a:endParaRPr lang="en-IN" sz="4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IN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MASTER</a:t>
            </a:r>
            <a:endParaRPr lang="en-IN" sz="4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7" name="Picture 182"/>
          <p:cNvPicPr/>
          <p:nvPr/>
        </p:nvPicPr>
        <p:blipFill>
          <a:blip r:embed="rId4"/>
          <a:stretch/>
        </p:blipFill>
        <p:spPr>
          <a:xfrm>
            <a:off x="281346" y="896601"/>
            <a:ext cx="1653773" cy="1509924"/>
          </a:xfrm>
          <a:prstGeom prst="rect">
            <a:avLst/>
          </a:prstGeom>
          <a:ln>
            <a:noFill/>
          </a:ln>
        </p:spPr>
      </p:pic>
      <p:sp>
        <p:nvSpPr>
          <p:cNvPr id="92" name="Left-Right Arrow 91"/>
          <p:cNvSpPr/>
          <p:nvPr/>
        </p:nvSpPr>
        <p:spPr>
          <a:xfrm>
            <a:off x="1767556" y="1247961"/>
            <a:ext cx="767486" cy="29446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Line 26"/>
          <p:cNvSpPr/>
          <p:nvPr/>
        </p:nvSpPr>
        <p:spPr>
          <a:xfrm flipV="1">
            <a:off x="9274140" y="1583001"/>
            <a:ext cx="1381739" cy="10847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8" name="CustomShape 29"/>
          <p:cNvSpPr/>
          <p:nvPr/>
        </p:nvSpPr>
        <p:spPr>
          <a:xfrm>
            <a:off x="7363730" y="973401"/>
            <a:ext cx="3474400" cy="259020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9" name="CustomShape 30"/>
          <p:cNvSpPr/>
          <p:nvPr/>
        </p:nvSpPr>
        <p:spPr>
          <a:xfrm>
            <a:off x="7769796" y="2844672"/>
            <a:ext cx="1009358" cy="576487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IN" sz="20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SPI</a:t>
            </a:r>
            <a:endParaRPr lang="en-IN" sz="4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IN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SLAVE</a:t>
            </a:r>
            <a:endParaRPr lang="en-IN" sz="4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Line 31"/>
          <p:cNvSpPr/>
          <p:nvPr/>
        </p:nvSpPr>
        <p:spPr>
          <a:xfrm>
            <a:off x="5467156" y="2489379"/>
            <a:ext cx="918580" cy="2029"/>
          </a:xfrm>
          <a:prstGeom prst="line">
            <a:avLst/>
          </a:prstGeom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/>
        </p:style>
      </p:sp>
      <p:sp>
        <p:nvSpPr>
          <p:cNvPr id="103" name="Rounded Rectangle 102"/>
          <p:cNvSpPr/>
          <p:nvPr/>
        </p:nvSpPr>
        <p:spPr>
          <a:xfrm>
            <a:off x="6385736" y="2249308"/>
            <a:ext cx="764150" cy="461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1PPS</a:t>
            </a:r>
          </a:p>
        </p:txBody>
      </p:sp>
      <p:sp>
        <p:nvSpPr>
          <p:cNvPr id="110" name="Line 26"/>
          <p:cNvSpPr/>
          <p:nvPr/>
        </p:nvSpPr>
        <p:spPr>
          <a:xfrm flipV="1">
            <a:off x="9426540" y="2029354"/>
            <a:ext cx="1381739" cy="10847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2" name="Rounded Rectangle 111"/>
          <p:cNvSpPr/>
          <p:nvPr/>
        </p:nvSpPr>
        <p:spPr>
          <a:xfrm>
            <a:off x="3486771" y="1202001"/>
            <a:ext cx="798197" cy="44827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DDR1</a:t>
            </a:r>
          </a:p>
        </p:txBody>
      </p:sp>
      <p:sp>
        <p:nvSpPr>
          <p:cNvPr id="114" name="Rounded Rectangle 113"/>
          <p:cNvSpPr/>
          <p:nvPr/>
        </p:nvSpPr>
        <p:spPr>
          <a:xfrm>
            <a:off x="3505200" y="1887801"/>
            <a:ext cx="798197" cy="44827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DDR2</a:t>
            </a:r>
          </a:p>
        </p:txBody>
      </p:sp>
      <p:sp>
        <p:nvSpPr>
          <p:cNvPr id="115" name="Rounded Rectangle 114"/>
          <p:cNvSpPr/>
          <p:nvPr/>
        </p:nvSpPr>
        <p:spPr>
          <a:xfrm>
            <a:off x="3502799" y="2590081"/>
            <a:ext cx="798197" cy="44827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DDR3</a:t>
            </a:r>
          </a:p>
        </p:txBody>
      </p:sp>
      <p:sp>
        <p:nvSpPr>
          <p:cNvPr id="118" name="Line 26"/>
          <p:cNvSpPr/>
          <p:nvPr/>
        </p:nvSpPr>
        <p:spPr>
          <a:xfrm flipV="1">
            <a:off x="9248260" y="1594152"/>
            <a:ext cx="1381739" cy="10847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9" name="Line 26"/>
          <p:cNvSpPr/>
          <p:nvPr/>
        </p:nvSpPr>
        <p:spPr>
          <a:xfrm flipV="1">
            <a:off x="9400660" y="2040505"/>
            <a:ext cx="1381739" cy="10847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1" name="Rounded Rectangle 120"/>
          <p:cNvSpPr/>
          <p:nvPr/>
        </p:nvSpPr>
        <p:spPr>
          <a:xfrm>
            <a:off x="7650111" y="1213152"/>
            <a:ext cx="798197" cy="44827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DDR1</a:t>
            </a:r>
          </a:p>
        </p:txBody>
      </p:sp>
      <p:sp>
        <p:nvSpPr>
          <p:cNvPr id="122" name="Rounded Rectangle 121"/>
          <p:cNvSpPr/>
          <p:nvPr/>
        </p:nvSpPr>
        <p:spPr>
          <a:xfrm>
            <a:off x="7668540" y="1898952"/>
            <a:ext cx="798197" cy="44827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DDR2</a:t>
            </a:r>
          </a:p>
        </p:txBody>
      </p:sp>
      <p:sp>
        <p:nvSpPr>
          <p:cNvPr id="58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/>
          <a:p>
            <a:fld id="{772314A3-36AD-416D-B580-0E9A31A6F9F5}" type="datetime1">
              <a:rPr lang="en-IN" smtClean="0"/>
              <a:t>12-12-2022</a:t>
            </a:fld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687509" y="1192865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CRM</a:t>
            </a:r>
            <a:endParaRPr lang="en-US" dirty="0"/>
          </a:p>
        </p:txBody>
      </p:sp>
      <p:sp>
        <p:nvSpPr>
          <p:cNvPr id="73" name="Rounded Rectangle 72"/>
          <p:cNvSpPr/>
          <p:nvPr/>
        </p:nvSpPr>
        <p:spPr>
          <a:xfrm>
            <a:off x="4684389" y="1576158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PWT</a:t>
            </a:r>
            <a:endParaRPr lang="en-US" dirty="0"/>
          </a:p>
        </p:txBody>
      </p:sp>
      <p:sp>
        <p:nvSpPr>
          <p:cNvPr id="74" name="Rounded Rectangle 73"/>
          <p:cNvSpPr/>
          <p:nvPr/>
        </p:nvSpPr>
        <p:spPr>
          <a:xfrm>
            <a:off x="4684129" y="1951105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TEMP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688442" y="1064512"/>
            <a:ext cx="501916" cy="8864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pic>
        <p:nvPicPr>
          <p:cNvPr id="8" name="Picture 2" descr="67,229 Validation Icon Images, Stock Photos &amp; Vectors ...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7" t="12969" r="3674" b="10881"/>
          <a:stretch/>
        </p:blipFill>
        <p:spPr bwMode="auto">
          <a:xfrm>
            <a:off x="5743839" y="1440766"/>
            <a:ext cx="373964" cy="37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93C65D12-A3FD-5643-AE06-5CEF4B36514E}"/>
              </a:ext>
            </a:extLst>
          </p:cNvPr>
          <p:cNvSpPr txBox="1"/>
          <p:nvPr/>
        </p:nvSpPr>
        <p:spPr>
          <a:xfrm>
            <a:off x="5650272" y="1080685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SVM</a:t>
            </a:r>
            <a:endParaRPr lang="en-GB" dirty="0"/>
          </a:p>
        </p:txBody>
      </p:sp>
      <p:sp>
        <p:nvSpPr>
          <p:cNvPr id="81" name="Content Placeholder 2">
            <a:extLst>
              <a:ext uri="{FF2B5EF4-FFF2-40B4-BE49-F238E27FC236}">
                <a16:creationId xmlns:a16="http://schemas.microsoft.com/office/drawing/2014/main" xmlns="" id="{85D32835-CC04-054A-8824-C610CC6E1A46}"/>
              </a:ext>
            </a:extLst>
          </p:cNvPr>
          <p:cNvSpPr txBox="1">
            <a:spLocks/>
          </p:cNvSpPr>
          <p:nvPr/>
        </p:nvSpPr>
        <p:spPr>
          <a:xfrm>
            <a:off x="299752" y="3726191"/>
            <a:ext cx="10800020" cy="2406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u="sng" dirty="0" smtClean="0">
                <a:solidFill>
                  <a:srgbClr val="00B050"/>
                </a:solidFill>
              </a:rPr>
              <a:t>Count Rate Monitoring Module</a:t>
            </a:r>
          </a:p>
          <a:p>
            <a:r>
              <a:rPr lang="en-GB" sz="2000" dirty="0" smtClean="0">
                <a:solidFill>
                  <a:srgbClr val="00B050"/>
                </a:solidFill>
              </a:rPr>
              <a:t>Count rate monitoring module records the number of hits for all the PRC channels and various combinational rates in 1 sec time window</a:t>
            </a:r>
          </a:p>
        </p:txBody>
      </p:sp>
      <p:sp>
        <p:nvSpPr>
          <p:cNvPr id="80" name="Content Placeholder 2">
            <a:extLst>
              <a:ext uri="{FF2B5EF4-FFF2-40B4-BE49-F238E27FC236}">
                <a16:creationId xmlns:a16="http://schemas.microsoft.com/office/drawing/2014/main" xmlns="" id="{1DFC9BA7-2897-6F4A-8465-3FEC6245A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752" y="3729224"/>
            <a:ext cx="10748323" cy="2547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u="sng" dirty="0">
                <a:solidFill>
                  <a:srgbClr val="00B050"/>
                </a:solidFill>
              </a:rPr>
              <a:t>Signal Validation module</a:t>
            </a:r>
          </a:p>
          <a:p>
            <a:pPr marL="228600" lvl="1">
              <a:spcBef>
                <a:spcPts val="1000"/>
              </a:spcBef>
            </a:pPr>
            <a:r>
              <a:rPr lang="en-GB" sz="2000" dirty="0">
                <a:solidFill>
                  <a:srgbClr val="00B050"/>
                </a:solidFill>
              </a:rPr>
              <a:t>The </a:t>
            </a:r>
            <a:r>
              <a:rPr lang="en-GB" sz="2000" dirty="0" smtClean="0">
                <a:solidFill>
                  <a:srgbClr val="00B050"/>
                </a:solidFill>
              </a:rPr>
              <a:t>analogue signal from PRC is pre-processed by a amplifier and discriminator giving rise to a digital output, which is </a:t>
            </a:r>
            <a:r>
              <a:rPr lang="en-GB" sz="2000" dirty="0">
                <a:solidFill>
                  <a:srgbClr val="00B050"/>
                </a:solidFill>
              </a:rPr>
              <a:t>carried to TM-DAQ using ~8m long flat ribbon cable, which is susceptible to noise pickups</a:t>
            </a:r>
          </a:p>
          <a:p>
            <a:r>
              <a:rPr lang="en-GB" sz="2000" dirty="0" smtClean="0">
                <a:solidFill>
                  <a:srgbClr val="00B050"/>
                </a:solidFill>
              </a:rPr>
              <a:t>So the pulse is validated by checking the minimum pulse width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82" name="Content Placeholder 2">
            <a:extLst>
              <a:ext uri="{FF2B5EF4-FFF2-40B4-BE49-F238E27FC236}">
                <a16:creationId xmlns:a16="http://schemas.microsoft.com/office/drawing/2014/main" xmlns="" id="{19FF096B-BB6A-1E42-B1D6-5F602817F8D0}"/>
              </a:ext>
            </a:extLst>
          </p:cNvPr>
          <p:cNvSpPr txBox="1">
            <a:spLocks/>
          </p:cNvSpPr>
          <p:nvPr/>
        </p:nvSpPr>
        <p:spPr>
          <a:xfrm>
            <a:off x="317625" y="3781157"/>
            <a:ext cx="11494784" cy="2310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u="sng" dirty="0" smtClean="0">
                <a:solidFill>
                  <a:srgbClr val="00B050"/>
                </a:solidFill>
              </a:rPr>
              <a:t>Pulse Width and Time Measurement Module</a:t>
            </a:r>
            <a:endParaRPr lang="en-GB" sz="2000" b="1" u="sng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2000" dirty="0">
                <a:solidFill>
                  <a:srgbClr val="00B050"/>
                </a:solidFill>
              </a:rPr>
              <a:t>PWT </a:t>
            </a:r>
            <a:r>
              <a:rPr lang="en-IN" sz="2000" dirty="0" smtClean="0">
                <a:solidFill>
                  <a:srgbClr val="00B050"/>
                </a:solidFill>
              </a:rPr>
              <a:t>makes precise </a:t>
            </a:r>
            <a:r>
              <a:rPr lang="en-IN" sz="2000" dirty="0">
                <a:solidFill>
                  <a:srgbClr val="00B050"/>
                </a:solidFill>
              </a:rPr>
              <a:t>measurement of </a:t>
            </a:r>
            <a:r>
              <a:rPr lang="en-IN" sz="2000" dirty="0" smtClean="0">
                <a:solidFill>
                  <a:srgbClr val="00B050"/>
                </a:solidFill>
              </a:rPr>
              <a:t>pulse </a:t>
            </a:r>
            <a:r>
              <a:rPr lang="en-IN" sz="2000" dirty="0">
                <a:solidFill>
                  <a:srgbClr val="00B050"/>
                </a:solidFill>
              </a:rPr>
              <a:t>arrival time and pulse width information with 10 ns </a:t>
            </a:r>
            <a:r>
              <a:rPr lang="en-IN" sz="2000" dirty="0" smtClean="0">
                <a:solidFill>
                  <a:srgbClr val="00B050"/>
                </a:solidFill>
              </a:rPr>
              <a:t>resolution</a:t>
            </a:r>
            <a:endParaRPr lang="en-GB" sz="2000" dirty="0" smtClean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rgbClr val="00B050"/>
                </a:solidFill>
              </a:rPr>
              <a:t>We have PWT provision for all </a:t>
            </a:r>
            <a:r>
              <a:rPr lang="en-GB" sz="2000" dirty="0">
                <a:solidFill>
                  <a:srgbClr val="00B050"/>
                </a:solidFill>
              </a:rPr>
              <a:t>118 PRCs </a:t>
            </a:r>
            <a:r>
              <a:rPr lang="en-GB" sz="2000" dirty="0" smtClean="0">
                <a:solidFill>
                  <a:srgbClr val="00B050"/>
                </a:solidFill>
              </a:rPr>
              <a:t>and various trigger logics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sz="2000" dirty="0" smtClean="0">
                <a:solidFill>
                  <a:srgbClr val="00B050"/>
                </a:solidFill>
              </a:rPr>
              <a:t>The trigger generation can be done offline using all hit information available</a:t>
            </a:r>
            <a:endParaRPr lang="en-GB" sz="2000" dirty="0" smtClean="0">
              <a:solidFill>
                <a:srgbClr val="00B050"/>
              </a:solidFill>
            </a:endParaRPr>
          </a:p>
          <a:p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83" name="Content Placeholder 3"/>
          <p:cNvSpPr txBox="1">
            <a:spLocks/>
          </p:cNvSpPr>
          <p:nvPr/>
        </p:nvSpPr>
        <p:spPr>
          <a:xfrm>
            <a:off x="397784" y="3757571"/>
            <a:ext cx="11941951" cy="56769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Temperature Monitoring Module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The quality of </a:t>
            </a:r>
            <a:r>
              <a:rPr lang="en-US" sz="2000" dirty="0" err="1" smtClean="0">
                <a:solidFill>
                  <a:srgbClr val="00B050"/>
                </a:solidFill>
              </a:rPr>
              <a:t>muon</a:t>
            </a:r>
            <a:r>
              <a:rPr lang="en-US" sz="2000" dirty="0" smtClean="0">
                <a:solidFill>
                  <a:srgbClr val="00B050"/>
                </a:solidFill>
              </a:rPr>
              <a:t> measurement depends on, how accurately the pulse arrival time is recorded.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 The accurate time measurement depends on the stability of the onboard crystal oscillators. 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Temperature is monitored using LMT01 (Digital Pulsed/Accuracy 0.5 ˚C/</a:t>
            </a:r>
            <a:r>
              <a:rPr lang="en-IN" sz="2000" dirty="0" smtClean="0">
                <a:solidFill>
                  <a:srgbClr val="00B050"/>
                </a:solidFill>
              </a:rPr>
              <a:t>Resolution 0.0625°C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Recording interval 250ms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The temperature and the Counting rates of crystals  are recorded as part of data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IN" sz="2000" dirty="0" smtClean="0">
              <a:solidFill>
                <a:srgbClr val="00B050"/>
              </a:solidFill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263" y="1676429"/>
            <a:ext cx="1440493" cy="893173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8881469" y="1253300"/>
            <a:ext cx="2794348" cy="1960116"/>
            <a:chOff x="7806736" y="1525300"/>
            <a:chExt cx="2794348" cy="1960116"/>
          </a:xfrm>
        </p:grpSpPr>
        <p:pic>
          <p:nvPicPr>
            <p:cNvPr id="85" name="Picture 2" descr="C:\Users\suresh\Downloads\IMG_20190909_144855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7596" y="1525300"/>
              <a:ext cx="2613488" cy="19601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6" name="Oval 85"/>
            <p:cNvSpPr/>
            <p:nvPr/>
          </p:nvSpPr>
          <p:spPr>
            <a:xfrm>
              <a:off x="8530636" y="2130831"/>
              <a:ext cx="609600" cy="609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7806736" y="2471846"/>
              <a:ext cx="2057400" cy="838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SENSOR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93" name="Content Placeholder 2">
            <a:extLst>
              <a:ext uri="{FF2B5EF4-FFF2-40B4-BE49-F238E27FC236}">
                <a16:creationId xmlns:a16="http://schemas.microsoft.com/office/drawing/2014/main" xmlns="" id="{A4162F70-3DF4-4F4A-9981-4F8751E92036}"/>
              </a:ext>
            </a:extLst>
          </p:cNvPr>
          <p:cNvSpPr txBox="1">
            <a:spLocks/>
          </p:cNvSpPr>
          <p:nvPr/>
        </p:nvSpPr>
        <p:spPr>
          <a:xfrm>
            <a:off x="347530" y="3757074"/>
            <a:ext cx="11992205" cy="495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u="sng" dirty="0">
                <a:solidFill>
                  <a:srgbClr val="00B050"/>
                </a:solidFill>
              </a:rPr>
              <a:t>Precision Time  Management </a:t>
            </a:r>
            <a:r>
              <a:rPr lang="en-US" sz="2000" b="1" u="sng" dirty="0" smtClean="0">
                <a:solidFill>
                  <a:srgbClr val="00B050"/>
                </a:solidFill>
              </a:rPr>
              <a:t>Module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Each </a:t>
            </a:r>
            <a:r>
              <a:rPr lang="en-US" sz="2000" dirty="0">
                <a:solidFill>
                  <a:srgbClr val="00B050"/>
                </a:solidFill>
              </a:rPr>
              <a:t>Muon hit time measurement should be very precise and as accurate as </a:t>
            </a:r>
            <a:r>
              <a:rPr lang="en-US" sz="2000" dirty="0" smtClean="0">
                <a:solidFill>
                  <a:srgbClr val="00B050"/>
                </a:solidFill>
              </a:rPr>
              <a:t>possible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Muon hit time measurement will play a vital role in collating data between all module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4 Sub-modules</a:t>
            </a:r>
          </a:p>
          <a:p>
            <a:pPr lvl="1"/>
            <a:r>
              <a:rPr lang="en-US" sz="1600" dirty="0" smtClean="0">
                <a:solidFill>
                  <a:srgbClr val="00B050"/>
                </a:solidFill>
              </a:rPr>
              <a:t>Real </a:t>
            </a:r>
            <a:r>
              <a:rPr lang="en-US" sz="1600" dirty="0">
                <a:solidFill>
                  <a:srgbClr val="00B050"/>
                </a:solidFill>
              </a:rPr>
              <a:t>Time Clock (RTC) /Time Synchronization/Clock </a:t>
            </a:r>
            <a:r>
              <a:rPr lang="en-US" sz="1600" dirty="0" smtClean="0">
                <a:solidFill>
                  <a:srgbClr val="00B050"/>
                </a:solidFill>
              </a:rPr>
              <a:t>Counter/Time Calibration Trigger (TCT)</a:t>
            </a:r>
            <a:r>
              <a:rPr lang="en-IN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IN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IN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 </a:t>
            </a:r>
            <a:r>
              <a:rPr lang="en-IN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information ranging from year to nanosecond is managed inside FPGA by using smart algorithms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IN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GPS synchronization ensures the accuracy of time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IN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</a:t>
            </a:r>
            <a:r>
              <a:rPr lang="en-IN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raw data </a:t>
            </a:r>
            <a:r>
              <a:rPr lang="en-IN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recorded and any correction (e.g. w.r.t. temperature) can be done offline during analysis</a:t>
            </a:r>
          </a:p>
          <a:p>
            <a:pPr lvl="1"/>
            <a:endParaRPr lang="en-US" sz="2000" dirty="0">
              <a:solidFill>
                <a:srgbClr val="00B050"/>
              </a:solidFill>
            </a:endParaRPr>
          </a:p>
          <a:p>
            <a:endParaRPr lang="en-US" sz="2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Content Placeholder 2">
            <a:extLst>
              <a:ext uri="{FF2B5EF4-FFF2-40B4-BE49-F238E27FC236}">
                <a16:creationId xmlns:a16="http://schemas.microsoft.com/office/drawing/2014/main" xmlns="" id="{EF33BF93-BE3B-3E4D-BA26-75899E229EDB}"/>
              </a:ext>
            </a:extLst>
          </p:cNvPr>
          <p:cNvSpPr txBox="1">
            <a:spLocks/>
          </p:cNvSpPr>
          <p:nvPr/>
        </p:nvSpPr>
        <p:spPr>
          <a:xfrm>
            <a:off x="280564" y="3752510"/>
            <a:ext cx="11060333" cy="2545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u="sng" dirty="0" smtClean="0">
                <a:solidFill>
                  <a:srgbClr val="00B050"/>
                </a:solidFill>
              </a:rPr>
              <a:t>DDR</a:t>
            </a:r>
          </a:p>
          <a:p>
            <a:r>
              <a:rPr lang="en-GB" sz="2000" dirty="0" smtClean="0">
                <a:solidFill>
                  <a:srgbClr val="00B050"/>
                </a:solidFill>
              </a:rPr>
              <a:t>We have 4 no’s DDR each with 32 MB capacity</a:t>
            </a:r>
          </a:p>
          <a:p>
            <a:r>
              <a:rPr lang="en-GB" sz="2000" dirty="0" smtClean="0">
                <a:solidFill>
                  <a:srgbClr val="00B050"/>
                </a:solidFill>
              </a:rPr>
              <a:t>Dedicated Controller for performing auto-refresh, </a:t>
            </a:r>
            <a:r>
              <a:rPr lang="en-GB" sz="2000" dirty="0" err="1" smtClean="0">
                <a:solidFill>
                  <a:srgbClr val="00B050"/>
                </a:solidFill>
              </a:rPr>
              <a:t>prefetch</a:t>
            </a:r>
            <a:r>
              <a:rPr lang="en-GB" sz="2000" dirty="0" smtClean="0">
                <a:solidFill>
                  <a:srgbClr val="00B050"/>
                </a:solidFill>
              </a:rPr>
              <a:t>, read, write operations.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9094740" y="1174161"/>
            <a:ext cx="970492" cy="154599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sz="1050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62" name="Rounded Rectangle 61"/>
          <p:cNvSpPr/>
          <p:nvPr/>
        </p:nvSpPr>
        <p:spPr>
          <a:xfrm>
            <a:off x="9206632" y="2329207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PTM</a:t>
            </a:r>
            <a:endParaRPr lang="en-US" dirty="0"/>
          </a:p>
        </p:txBody>
      </p:sp>
      <p:sp>
        <p:nvSpPr>
          <p:cNvPr id="64" name="Line 26"/>
          <p:cNvSpPr/>
          <p:nvPr/>
        </p:nvSpPr>
        <p:spPr>
          <a:xfrm flipV="1">
            <a:off x="8906859" y="2032332"/>
            <a:ext cx="1381739" cy="10847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5" name="Line 31"/>
          <p:cNvSpPr/>
          <p:nvPr/>
        </p:nvSpPr>
        <p:spPr>
          <a:xfrm>
            <a:off x="9989195" y="2492357"/>
            <a:ext cx="918580" cy="2029"/>
          </a:xfrm>
          <a:prstGeom prst="line">
            <a:avLst/>
          </a:prstGeom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/>
        </p:style>
      </p:sp>
      <p:sp>
        <p:nvSpPr>
          <p:cNvPr id="68" name="Rounded Rectangle 67"/>
          <p:cNvSpPr/>
          <p:nvPr/>
        </p:nvSpPr>
        <p:spPr>
          <a:xfrm>
            <a:off x="10907775" y="2252286"/>
            <a:ext cx="764150" cy="461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1PPS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209548" y="1195843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CRM</a:t>
            </a:r>
            <a:endParaRPr lang="en-US" dirty="0"/>
          </a:p>
        </p:txBody>
      </p:sp>
      <p:sp>
        <p:nvSpPr>
          <p:cNvPr id="72" name="Rounded Rectangle 71"/>
          <p:cNvSpPr/>
          <p:nvPr/>
        </p:nvSpPr>
        <p:spPr>
          <a:xfrm>
            <a:off x="9206428" y="1579136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PWT</a:t>
            </a:r>
            <a:endParaRPr lang="en-US" dirty="0"/>
          </a:p>
        </p:txBody>
      </p:sp>
      <p:sp>
        <p:nvSpPr>
          <p:cNvPr id="79" name="Rounded Rectangle 78"/>
          <p:cNvSpPr/>
          <p:nvPr/>
        </p:nvSpPr>
        <p:spPr>
          <a:xfrm>
            <a:off x="9206168" y="1954083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TEMP</a:t>
            </a:r>
            <a:endParaRPr lang="en-US" dirty="0"/>
          </a:p>
        </p:txBody>
      </p:sp>
      <p:sp>
        <p:nvSpPr>
          <p:cNvPr id="88" name="Rounded Rectangle 87"/>
          <p:cNvSpPr/>
          <p:nvPr/>
        </p:nvSpPr>
        <p:spPr>
          <a:xfrm>
            <a:off x="10210481" y="1067490"/>
            <a:ext cx="501916" cy="8864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pic>
        <p:nvPicPr>
          <p:cNvPr id="89" name="Picture 2" descr="67,229 Validation Icon Images, Stock Photos &amp; Vectors ...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7" t="12969" r="3674" b="10881"/>
          <a:stretch/>
        </p:blipFill>
        <p:spPr bwMode="auto">
          <a:xfrm>
            <a:off x="10265878" y="1443744"/>
            <a:ext cx="373964" cy="37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93C65D12-A3FD-5643-AE06-5CEF4B36514E}"/>
              </a:ext>
            </a:extLst>
          </p:cNvPr>
          <p:cNvSpPr txBox="1"/>
          <p:nvPr/>
        </p:nvSpPr>
        <p:spPr>
          <a:xfrm>
            <a:off x="10172311" y="1083663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SVM</a:t>
            </a:r>
            <a:endParaRPr lang="en-GB" dirty="0"/>
          </a:p>
        </p:txBody>
      </p:sp>
      <p:sp>
        <p:nvSpPr>
          <p:cNvPr id="94" name="Rectangle 93"/>
          <p:cNvSpPr/>
          <p:nvPr/>
        </p:nvSpPr>
        <p:spPr>
          <a:xfrm>
            <a:off x="281346" y="3707802"/>
            <a:ext cx="108396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en-GB" sz="2000" b="1" u="sng" dirty="0" smtClean="0">
                <a:solidFill>
                  <a:srgbClr val="00B050"/>
                </a:solidFill>
              </a:rPr>
              <a:t>Inter Board Communication</a:t>
            </a:r>
          </a:p>
          <a:p>
            <a:pPr lvl="0" algn="just">
              <a:spcAft>
                <a:spcPts val="0"/>
              </a:spcAft>
            </a:pPr>
            <a:r>
              <a:rPr lang="en-GB" sz="2000" dirty="0" smtClean="0">
                <a:solidFill>
                  <a:srgbClr val="00B050"/>
                </a:solidFill>
              </a:rPr>
              <a:t>Since </a:t>
            </a:r>
            <a:r>
              <a:rPr lang="en-GB" sz="2000" dirty="0">
                <a:solidFill>
                  <a:srgbClr val="00B050"/>
                </a:solidFill>
              </a:rPr>
              <a:t>the ALICE card has only 158 accessible </a:t>
            </a:r>
            <a:r>
              <a:rPr lang="en-GB" sz="2000" dirty="0" smtClean="0">
                <a:solidFill>
                  <a:srgbClr val="00B050"/>
                </a:solidFill>
              </a:rPr>
              <a:t>I/O’s </a:t>
            </a:r>
            <a:r>
              <a:rPr lang="en-GB" sz="2000" dirty="0">
                <a:solidFill>
                  <a:srgbClr val="00B050"/>
                </a:solidFill>
              </a:rPr>
              <a:t>, we need to have 2 Alice boards to process  one module. So we should have proper inter board communication for which we have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IN" sz="2000" dirty="0">
                <a:solidFill>
                  <a:schemeClr val="accent2"/>
                </a:solidFill>
                <a:ea typeface="Times New Roman" panose="02020603050405020304" pitchFamily="18" charset="0"/>
              </a:rPr>
              <a:t>SPI communication Module for Master and slave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en-IN" sz="2000" dirty="0">
                <a:solidFill>
                  <a:srgbClr val="0070C0"/>
                </a:solidFill>
                <a:ea typeface="Times New Roman" panose="02020603050405020304" pitchFamily="18" charset="0"/>
              </a:rPr>
              <a:t>DDR Controller for SPI </a:t>
            </a:r>
            <a:r>
              <a:rPr lang="en-IN" sz="20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DDR (DDR3) </a:t>
            </a:r>
            <a:r>
              <a:rPr lang="en-IN" sz="2000" dirty="0">
                <a:solidFill>
                  <a:srgbClr val="0070C0"/>
                </a:solidFill>
                <a:ea typeface="Times New Roman" panose="02020603050405020304" pitchFamily="18" charset="0"/>
              </a:rPr>
              <a:t>in Master</a:t>
            </a:r>
          </a:p>
        </p:txBody>
      </p:sp>
      <p:sp>
        <p:nvSpPr>
          <p:cNvPr id="67" name="Content Placeholder 2">
            <a:extLst>
              <a:ext uri="{FF2B5EF4-FFF2-40B4-BE49-F238E27FC236}">
                <a16:creationId xmlns:a16="http://schemas.microsoft.com/office/drawing/2014/main" xmlns="" id="{A4162F70-3DF4-4F4A-9981-4F8751E92036}"/>
              </a:ext>
            </a:extLst>
          </p:cNvPr>
          <p:cNvSpPr txBox="1">
            <a:spLocks/>
          </p:cNvSpPr>
          <p:nvPr/>
        </p:nvSpPr>
        <p:spPr>
          <a:xfrm>
            <a:off x="371043" y="3752510"/>
            <a:ext cx="11992205" cy="495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FTDI Module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FTDI module is responsible for reading the DDR and sending the data to the data taking computer</a:t>
            </a:r>
            <a:endParaRPr lang="en-US" sz="2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368760" y="702517"/>
            <a:ext cx="912530" cy="493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PRC</a:t>
            </a:r>
          </a:p>
          <a:p>
            <a:pPr algn="ctr"/>
            <a:r>
              <a:rPr lang="en-US" dirty="0" smtClean="0"/>
              <a:t>L0 &amp; L2</a:t>
            </a: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6405914" y="1370521"/>
            <a:ext cx="912530" cy="493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 &amp;</a:t>
            </a:r>
          </a:p>
          <a:p>
            <a:pPr algn="ctr"/>
            <a:r>
              <a:rPr lang="en-US" dirty="0" err="1" smtClean="0"/>
              <a:t>Discr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6763807" y="1185127"/>
            <a:ext cx="211220" cy="19251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6190358" y="1627748"/>
            <a:ext cx="215556" cy="23108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10889425" y="680239"/>
            <a:ext cx="912530" cy="493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PRC</a:t>
            </a:r>
          </a:p>
          <a:p>
            <a:pPr algn="ctr"/>
            <a:r>
              <a:rPr lang="en-US" dirty="0" smtClean="0"/>
              <a:t>L1 &amp; L3</a:t>
            </a:r>
            <a:endParaRPr lang="en-US" dirty="0"/>
          </a:p>
        </p:txBody>
      </p:sp>
      <p:sp>
        <p:nvSpPr>
          <p:cNvPr id="96" name="Rectangle 95"/>
          <p:cNvSpPr/>
          <p:nvPr/>
        </p:nvSpPr>
        <p:spPr>
          <a:xfrm>
            <a:off x="10926579" y="1348243"/>
            <a:ext cx="912530" cy="493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 &amp;</a:t>
            </a:r>
          </a:p>
          <a:p>
            <a:pPr algn="ctr"/>
            <a:r>
              <a:rPr lang="en-US" dirty="0" err="1" smtClean="0"/>
              <a:t>Discr</a:t>
            </a:r>
            <a:endParaRPr lang="en-US" dirty="0"/>
          </a:p>
        </p:txBody>
      </p:sp>
      <p:sp>
        <p:nvSpPr>
          <p:cNvPr id="101" name="Down Arrow 100"/>
          <p:cNvSpPr/>
          <p:nvPr/>
        </p:nvSpPr>
        <p:spPr>
          <a:xfrm>
            <a:off x="11284472" y="1162849"/>
            <a:ext cx="211220" cy="19251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Left Arrow 103"/>
          <p:cNvSpPr/>
          <p:nvPr/>
        </p:nvSpPr>
        <p:spPr>
          <a:xfrm>
            <a:off x="10711023" y="1605470"/>
            <a:ext cx="215556" cy="23108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0" name="Picture 9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3628" y="977791"/>
            <a:ext cx="4183694" cy="2048532"/>
          </a:xfrm>
          <a:prstGeom prst="rect">
            <a:avLst/>
          </a:prstGeom>
        </p:spPr>
      </p:pic>
      <p:grpSp>
        <p:nvGrpSpPr>
          <p:cNvPr id="105" name="Group 104"/>
          <p:cNvGrpSpPr/>
          <p:nvPr/>
        </p:nvGrpSpPr>
        <p:grpSpPr>
          <a:xfrm>
            <a:off x="7707147" y="1180167"/>
            <a:ext cx="4067175" cy="1581151"/>
            <a:chOff x="838200" y="2829396"/>
            <a:chExt cx="4067175" cy="1581151"/>
          </a:xfrm>
        </p:grpSpPr>
        <p:pic>
          <p:nvPicPr>
            <p:cNvPr id="106" name="Picture 2" descr="Diagram of the DDR memory controller interfacing with external memory and system logic.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2829396"/>
              <a:ext cx="4067175" cy="15811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7" name="Rectangle 106"/>
            <p:cNvSpPr/>
            <p:nvPr/>
          </p:nvSpPr>
          <p:spPr>
            <a:xfrm>
              <a:off x="2611395" y="3772930"/>
              <a:ext cx="873210" cy="4448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8" name="Picture 10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00884" y="1024171"/>
            <a:ext cx="4462052" cy="1632458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24516" y="777925"/>
            <a:ext cx="4275319" cy="221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89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76" grpId="0" animBg="1"/>
      <p:bldP spid="54" grpId="0" animBg="1"/>
      <p:bldP spid="69" grpId="0" animBg="1"/>
      <p:bldP spid="78" grpId="0" animBg="1"/>
      <p:bldP spid="99" grpId="0" animBg="1"/>
      <p:bldP spid="103" grpId="0" animBg="1"/>
      <p:bldP spid="112" grpId="0" animBg="1"/>
      <p:bldP spid="114" grpId="0" animBg="1"/>
      <p:bldP spid="115" grpId="0" animBg="1"/>
      <p:bldP spid="121" grpId="0" animBg="1"/>
      <p:bldP spid="122" grpId="0" animBg="1"/>
      <p:bldP spid="5" grpId="0" animBg="1"/>
      <p:bldP spid="73" grpId="0" animBg="1"/>
      <p:bldP spid="74" grpId="0" animBg="1"/>
      <p:bldP spid="7" grpId="0" animBg="1"/>
      <p:bldP spid="77" grpId="0"/>
      <p:bldP spid="81" grpId="0"/>
      <p:bldP spid="81" grpId="1"/>
      <p:bldP spid="80" grpId="0" uiExpand="1" build="p"/>
      <p:bldP spid="80" grpId="1" uiExpand="1" build="p"/>
      <p:bldP spid="82" grpId="0"/>
      <p:bldP spid="82" grpId="1"/>
      <p:bldP spid="83" grpId="0"/>
      <p:bldP spid="83" grpId="1"/>
      <p:bldP spid="93" grpId="0"/>
      <p:bldP spid="93" grpId="1"/>
      <p:bldP spid="60" grpId="0"/>
      <p:bldP spid="60" grpId="1"/>
      <p:bldP spid="61" grpId="0" animBg="1"/>
      <p:bldP spid="62" grpId="0" animBg="1"/>
      <p:bldP spid="68" grpId="0" animBg="1"/>
      <p:bldP spid="70" grpId="0" animBg="1"/>
      <p:bldP spid="72" grpId="0" animBg="1"/>
      <p:bldP spid="79" grpId="0" animBg="1"/>
      <p:bldP spid="88" grpId="0" animBg="1"/>
      <p:bldP spid="91" grpId="0"/>
      <p:bldP spid="94" grpId="0"/>
      <p:bldP spid="94" grpId="1"/>
      <p:bldP spid="67" grpId="0"/>
      <p:bldP spid="3" grpId="0" animBg="1"/>
      <p:bldP spid="71" grpId="0" animBg="1"/>
      <p:bldP spid="6" grpId="0" animBg="1"/>
      <p:bldP spid="13" grpId="0" animBg="1"/>
      <p:bldP spid="95" grpId="0" animBg="1"/>
      <p:bldP spid="96" grpId="0" animBg="1"/>
      <p:bldP spid="101" grpId="0" animBg="1"/>
      <p:bldP spid="10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andshake Symbol&quot; Images – Browse 78 Stock Photos, Vectors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762" y="3408846"/>
            <a:ext cx="680516" cy="68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534" y="-214063"/>
            <a:ext cx="10515600" cy="1325563"/>
          </a:xfrm>
        </p:spPr>
        <p:txBody>
          <a:bodyPr/>
          <a:lstStyle/>
          <a:p>
            <a:r>
              <a:rPr lang="en-US" dirty="0" smtClean="0"/>
              <a:t>TM-DAQ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02C1-1877-45BF-BDBC-BC429FAD4707}" type="datetime1">
              <a:rPr lang="en-IN" smtClean="0"/>
              <a:t>12-12-2022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CustomShape 3"/>
          <p:cNvSpPr/>
          <p:nvPr/>
        </p:nvSpPr>
        <p:spPr>
          <a:xfrm>
            <a:off x="3296339" y="3670619"/>
            <a:ext cx="2927877" cy="2443440"/>
          </a:xfrm>
          <a:prstGeom prst="rect">
            <a:avLst/>
          </a:prstGeom>
          <a:solidFill>
            <a:schemeClr val="accent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IN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</a:t>
            </a:r>
          </a:p>
          <a:p>
            <a:pPr>
              <a:lnSpc>
                <a:spcPct val="100000"/>
              </a:lnSpc>
            </a:pPr>
            <a:r>
              <a:rPr lang="en-IN" sz="20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MASTER</a:t>
            </a:r>
            <a:endParaRPr lang="en-IN" sz="20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701" y="3792201"/>
            <a:ext cx="970492" cy="154599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sz="1050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4684593" y="4947247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RTC</a:t>
            </a:r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4"/>
          <a:stretch/>
        </p:blipFill>
        <p:spPr>
          <a:xfrm>
            <a:off x="1834709" y="4099822"/>
            <a:ext cx="597402" cy="455040"/>
          </a:xfrm>
          <a:prstGeom prst="rect">
            <a:avLst/>
          </a:prstGeom>
          <a:ln>
            <a:noFill/>
          </a:ln>
        </p:spPr>
      </p:pic>
      <p:sp>
        <p:nvSpPr>
          <p:cNvPr id="11" name="CustomShape 3"/>
          <p:cNvSpPr/>
          <p:nvPr/>
        </p:nvSpPr>
        <p:spPr>
          <a:xfrm>
            <a:off x="7499120" y="3670619"/>
            <a:ext cx="3256570" cy="2443440"/>
          </a:xfrm>
          <a:prstGeom prst="rect">
            <a:avLst/>
          </a:prstGeom>
          <a:solidFill>
            <a:schemeClr val="accent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IN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IN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</a:t>
            </a:r>
          </a:p>
          <a:p>
            <a:pPr>
              <a:lnSpc>
                <a:spcPct val="100000"/>
              </a:lnSpc>
            </a:pPr>
            <a:r>
              <a:rPr lang="en-IN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		</a:t>
            </a:r>
            <a:r>
              <a:rPr lang="en-IN" sz="2000" b="1" spc="-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SLAVE</a:t>
            </a:r>
            <a:endParaRPr lang="en-IN" sz="2000" b="1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5"/>
          <p:cNvSpPr/>
          <p:nvPr/>
        </p:nvSpPr>
        <p:spPr>
          <a:xfrm>
            <a:off x="2569835" y="3814090"/>
            <a:ext cx="670774" cy="1126010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en-IN" b="1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DejaVu Sans"/>
            </a:endParaRPr>
          </a:p>
          <a:p>
            <a:pPr algn="ctr">
              <a:lnSpc>
                <a:spcPct val="100000"/>
              </a:lnSpc>
            </a:pPr>
            <a:endParaRPr lang="en-IN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en-IN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FTDI</a:t>
            </a:r>
            <a:endParaRPr lang="en-IN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CustomShape 29"/>
          <p:cNvSpPr/>
          <p:nvPr/>
        </p:nvSpPr>
        <p:spPr>
          <a:xfrm>
            <a:off x="2476010" y="3594419"/>
            <a:ext cx="3817254" cy="259020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30"/>
          <p:cNvSpPr/>
          <p:nvPr/>
        </p:nvSpPr>
        <p:spPr>
          <a:xfrm>
            <a:off x="4717327" y="5490594"/>
            <a:ext cx="1058247" cy="576487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IN" sz="20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SPI</a:t>
            </a:r>
            <a:endParaRPr lang="en-IN" sz="4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IN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MASTER</a:t>
            </a:r>
            <a:endParaRPr lang="en-IN" sz="4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" name="Picture 182"/>
          <p:cNvPicPr/>
          <p:nvPr/>
        </p:nvPicPr>
        <p:blipFill>
          <a:blip r:embed="rId5"/>
          <a:stretch/>
        </p:blipFill>
        <p:spPr>
          <a:xfrm>
            <a:off x="281346" y="3517619"/>
            <a:ext cx="1653773" cy="1509924"/>
          </a:xfrm>
          <a:prstGeom prst="rect">
            <a:avLst/>
          </a:prstGeom>
          <a:ln>
            <a:noFill/>
          </a:ln>
        </p:spPr>
      </p:pic>
      <p:sp>
        <p:nvSpPr>
          <p:cNvPr id="16" name="Left-Right Arrow 15"/>
          <p:cNvSpPr/>
          <p:nvPr/>
        </p:nvSpPr>
        <p:spPr>
          <a:xfrm>
            <a:off x="1767556" y="3868979"/>
            <a:ext cx="767486" cy="29446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ine 26"/>
          <p:cNvSpPr/>
          <p:nvPr/>
        </p:nvSpPr>
        <p:spPr>
          <a:xfrm flipV="1">
            <a:off x="9274140" y="4204019"/>
            <a:ext cx="1381739" cy="10847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" name="CustomShape 29"/>
          <p:cNvSpPr/>
          <p:nvPr/>
        </p:nvSpPr>
        <p:spPr>
          <a:xfrm>
            <a:off x="7363730" y="3594419"/>
            <a:ext cx="3474400" cy="2590200"/>
          </a:xfrm>
          <a:prstGeom prst="rect">
            <a:avLst/>
          </a:prstGeom>
          <a:noFill/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" name="CustomShape 30"/>
          <p:cNvSpPr/>
          <p:nvPr/>
        </p:nvSpPr>
        <p:spPr>
          <a:xfrm>
            <a:off x="7769796" y="5465690"/>
            <a:ext cx="1009358" cy="576487"/>
          </a:xfrm>
          <a:prstGeom prst="roundRect">
            <a:avLst>
              <a:gd name="adj" fmla="val 16667"/>
            </a:avLst>
          </a:prstGeom>
          <a:ln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IN" sz="20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SPI</a:t>
            </a:r>
            <a:endParaRPr lang="en-IN" sz="4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IN" sz="16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SLAVE</a:t>
            </a:r>
            <a:endParaRPr lang="en-IN" sz="4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Line 31"/>
          <p:cNvSpPr/>
          <p:nvPr/>
        </p:nvSpPr>
        <p:spPr>
          <a:xfrm>
            <a:off x="5467156" y="5110397"/>
            <a:ext cx="918580" cy="2029"/>
          </a:xfrm>
          <a:prstGeom prst="line">
            <a:avLst/>
          </a:prstGeom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/>
        </p:style>
      </p:sp>
      <p:sp>
        <p:nvSpPr>
          <p:cNvPr id="22" name="Rounded Rectangle 21"/>
          <p:cNvSpPr/>
          <p:nvPr/>
        </p:nvSpPr>
        <p:spPr>
          <a:xfrm>
            <a:off x="6385736" y="4870326"/>
            <a:ext cx="764150" cy="461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1PPS</a:t>
            </a:r>
          </a:p>
        </p:txBody>
      </p:sp>
      <p:sp>
        <p:nvSpPr>
          <p:cNvPr id="23" name="Line 26"/>
          <p:cNvSpPr/>
          <p:nvPr/>
        </p:nvSpPr>
        <p:spPr>
          <a:xfrm flipV="1">
            <a:off x="9426540" y="4650372"/>
            <a:ext cx="1381739" cy="10847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4" name="Rounded Rectangle 23"/>
          <p:cNvSpPr/>
          <p:nvPr/>
        </p:nvSpPr>
        <p:spPr>
          <a:xfrm>
            <a:off x="3486771" y="3823019"/>
            <a:ext cx="798197" cy="44827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DDR1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505200" y="4508819"/>
            <a:ext cx="798197" cy="44827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DDR2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3539315" y="5369606"/>
            <a:ext cx="798197" cy="44827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DDR3</a:t>
            </a:r>
          </a:p>
        </p:txBody>
      </p:sp>
      <p:sp>
        <p:nvSpPr>
          <p:cNvPr id="27" name="Line 26"/>
          <p:cNvSpPr/>
          <p:nvPr/>
        </p:nvSpPr>
        <p:spPr>
          <a:xfrm flipV="1">
            <a:off x="9248260" y="4215170"/>
            <a:ext cx="1381739" cy="10847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8" name="Line 26"/>
          <p:cNvSpPr/>
          <p:nvPr/>
        </p:nvSpPr>
        <p:spPr>
          <a:xfrm flipV="1">
            <a:off x="9400660" y="4661523"/>
            <a:ext cx="1381739" cy="10847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9" name="Rounded Rectangle 28"/>
          <p:cNvSpPr/>
          <p:nvPr/>
        </p:nvSpPr>
        <p:spPr>
          <a:xfrm>
            <a:off x="8088261" y="3834170"/>
            <a:ext cx="798197" cy="44827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DDR1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8106690" y="4519970"/>
            <a:ext cx="798197" cy="448271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DDR2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83" y="5308674"/>
            <a:ext cx="1056066" cy="1056066"/>
          </a:xfrm>
          <a:prstGeom prst="rect">
            <a:avLst/>
          </a:prstGeom>
        </p:spPr>
      </p:pic>
      <p:sp>
        <p:nvSpPr>
          <p:cNvPr id="32" name="Up Arrow 31"/>
          <p:cNvSpPr/>
          <p:nvPr/>
        </p:nvSpPr>
        <p:spPr>
          <a:xfrm>
            <a:off x="609600" y="5027543"/>
            <a:ext cx="369814" cy="3495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4687509" y="3813883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CRM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4684389" y="4197176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PWT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4684129" y="4572123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TEMP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5688442" y="3685530"/>
            <a:ext cx="501916" cy="8864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pic>
        <p:nvPicPr>
          <p:cNvPr id="37" name="Picture 2" descr="67,229 Validation Icon Images, Stock Photos &amp; Vectors ...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7" t="12969" r="3674" b="10881"/>
          <a:stretch/>
        </p:blipFill>
        <p:spPr bwMode="auto">
          <a:xfrm>
            <a:off x="5743839" y="4061784"/>
            <a:ext cx="373964" cy="37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93C65D12-A3FD-5643-AE06-5CEF4B36514E}"/>
              </a:ext>
            </a:extLst>
          </p:cNvPr>
          <p:cNvSpPr txBox="1"/>
          <p:nvPr/>
        </p:nvSpPr>
        <p:spPr>
          <a:xfrm>
            <a:off x="5650272" y="3701703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SVM</a:t>
            </a:r>
            <a:endParaRPr lang="en-GB" dirty="0"/>
          </a:p>
        </p:txBody>
      </p:sp>
      <p:sp>
        <p:nvSpPr>
          <p:cNvPr id="45" name="Rounded Rectangle 44"/>
          <p:cNvSpPr/>
          <p:nvPr/>
        </p:nvSpPr>
        <p:spPr>
          <a:xfrm>
            <a:off x="9094740" y="3795179"/>
            <a:ext cx="970492" cy="154599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sz="1050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</p:txBody>
      </p:sp>
      <p:sp>
        <p:nvSpPr>
          <p:cNvPr id="46" name="Rounded Rectangle 45"/>
          <p:cNvSpPr/>
          <p:nvPr/>
        </p:nvSpPr>
        <p:spPr>
          <a:xfrm>
            <a:off x="9206632" y="4950225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RTC</a:t>
            </a:r>
            <a:endParaRPr lang="en-US" dirty="0"/>
          </a:p>
        </p:txBody>
      </p:sp>
      <p:sp>
        <p:nvSpPr>
          <p:cNvPr id="47" name="Line 26"/>
          <p:cNvSpPr/>
          <p:nvPr/>
        </p:nvSpPr>
        <p:spPr>
          <a:xfrm flipV="1">
            <a:off x="8906859" y="4653350"/>
            <a:ext cx="1381739" cy="10847"/>
          </a:xfrm>
          <a:prstGeom prst="line">
            <a:avLst/>
          </a:prstGeom>
          <a:ln>
            <a:solidFill>
              <a:srgbClr val="4A7EB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8" name="Line 31"/>
          <p:cNvSpPr/>
          <p:nvPr/>
        </p:nvSpPr>
        <p:spPr>
          <a:xfrm>
            <a:off x="9989195" y="5113375"/>
            <a:ext cx="918580" cy="2029"/>
          </a:xfrm>
          <a:prstGeom prst="line">
            <a:avLst/>
          </a:prstGeom>
          <a:ln w="53975">
            <a:solidFill>
              <a:schemeClr val="accent4">
                <a:lumMod val="75000"/>
              </a:schemeClr>
            </a:solidFill>
            <a:round/>
            <a:head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/>
        </p:style>
      </p:sp>
      <p:sp>
        <p:nvSpPr>
          <p:cNvPr id="49" name="Rounded Rectangle 48"/>
          <p:cNvSpPr/>
          <p:nvPr/>
        </p:nvSpPr>
        <p:spPr>
          <a:xfrm>
            <a:off x="10907775" y="4873304"/>
            <a:ext cx="764150" cy="461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1PPS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9209548" y="3816861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CRM</a:t>
            </a:r>
            <a:endParaRPr lang="en-US" dirty="0"/>
          </a:p>
        </p:txBody>
      </p:sp>
      <p:sp>
        <p:nvSpPr>
          <p:cNvPr id="51" name="Rounded Rectangle 50"/>
          <p:cNvSpPr/>
          <p:nvPr/>
        </p:nvSpPr>
        <p:spPr>
          <a:xfrm>
            <a:off x="9206428" y="4200154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PWT</a:t>
            </a:r>
            <a:endParaRPr lang="en-US" dirty="0"/>
          </a:p>
        </p:txBody>
      </p:sp>
      <p:sp>
        <p:nvSpPr>
          <p:cNvPr id="52" name="Rounded Rectangle 51"/>
          <p:cNvSpPr/>
          <p:nvPr/>
        </p:nvSpPr>
        <p:spPr>
          <a:xfrm>
            <a:off x="9206168" y="4575101"/>
            <a:ext cx="774631" cy="3493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TEMP</a:t>
            </a:r>
            <a:endParaRPr lang="en-US" dirty="0"/>
          </a:p>
        </p:txBody>
      </p:sp>
      <p:sp>
        <p:nvSpPr>
          <p:cNvPr id="53" name="Rounded Rectangle 52"/>
          <p:cNvSpPr/>
          <p:nvPr/>
        </p:nvSpPr>
        <p:spPr>
          <a:xfrm>
            <a:off x="10210481" y="3688508"/>
            <a:ext cx="501916" cy="8864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pic>
        <p:nvPicPr>
          <p:cNvPr id="54" name="Picture 2" descr="67,229 Validation Icon Images, Stock Photos &amp; Vectors ...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7" t="12969" r="3674" b="10881"/>
          <a:stretch/>
        </p:blipFill>
        <p:spPr bwMode="auto">
          <a:xfrm>
            <a:off x="10265878" y="4064762"/>
            <a:ext cx="373964" cy="37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93C65D12-A3FD-5643-AE06-5CEF4B36514E}"/>
              </a:ext>
            </a:extLst>
          </p:cNvPr>
          <p:cNvSpPr txBox="1"/>
          <p:nvPr/>
        </p:nvSpPr>
        <p:spPr>
          <a:xfrm>
            <a:off x="10172311" y="3704681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SVM</a:t>
            </a:r>
            <a:endParaRPr lang="en-GB" dirty="0"/>
          </a:p>
        </p:txBody>
      </p:sp>
      <p:pic>
        <p:nvPicPr>
          <p:cNvPr id="58" name="Picture 2" descr="Human Sing Icon. Talk Sign. Person Speak Symbol. Classic ..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45" y="3743241"/>
            <a:ext cx="849440" cy="60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Rectangle 58"/>
          <p:cNvSpPr/>
          <p:nvPr/>
        </p:nvSpPr>
        <p:spPr>
          <a:xfrm>
            <a:off x="1557359" y="383082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pic>
        <p:nvPicPr>
          <p:cNvPr id="60" name="Picture 4" descr="3,923 Active Listening Illustrations &amp; Clip Art - i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500" y="3861307"/>
            <a:ext cx="611663" cy="61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Human Sing Icon. Talk Sign. Person Speak Symbol. Classic ..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15767" y="3868979"/>
            <a:ext cx="578909" cy="43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3,923 Active Listening Illustrations &amp; Clip Art - iStoc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66909" y="3785120"/>
            <a:ext cx="524664" cy="51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" name="Rectangle 62"/>
          <p:cNvSpPr/>
          <p:nvPr/>
        </p:nvSpPr>
        <p:spPr>
          <a:xfrm>
            <a:off x="2499007" y="384819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64" name="Bent-Up Arrow 63"/>
          <p:cNvSpPr/>
          <p:nvPr/>
        </p:nvSpPr>
        <p:spPr>
          <a:xfrm rot="5400000">
            <a:off x="3664010" y="4127556"/>
            <a:ext cx="245072" cy="1832923"/>
          </a:xfrm>
          <a:prstGeom prst="bent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942463" y="3854321"/>
            <a:ext cx="53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RTC</a:t>
            </a:r>
            <a:endParaRPr lang="en-GB" dirty="0"/>
          </a:p>
        </p:txBody>
      </p:sp>
      <p:sp>
        <p:nvSpPr>
          <p:cNvPr id="69" name="Rectangle 68"/>
          <p:cNvSpPr/>
          <p:nvPr/>
        </p:nvSpPr>
        <p:spPr>
          <a:xfrm>
            <a:off x="4802267" y="4940100"/>
            <a:ext cx="538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RTC</a:t>
            </a:r>
            <a:endParaRPr lang="en-GB" dirty="0"/>
          </a:p>
        </p:txBody>
      </p:sp>
      <p:sp>
        <p:nvSpPr>
          <p:cNvPr id="65" name="Right Arrow 64"/>
          <p:cNvSpPr/>
          <p:nvPr/>
        </p:nvSpPr>
        <p:spPr>
          <a:xfrm>
            <a:off x="5766731" y="5641906"/>
            <a:ext cx="1994222" cy="187918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Bent-Up Arrow 66"/>
          <p:cNvSpPr/>
          <p:nvPr/>
        </p:nvSpPr>
        <p:spPr>
          <a:xfrm>
            <a:off x="8779154" y="5296604"/>
            <a:ext cx="926821" cy="477352"/>
          </a:xfrm>
          <a:prstGeom prst="bent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Down Arrow 70"/>
          <p:cNvSpPr/>
          <p:nvPr/>
        </p:nvSpPr>
        <p:spPr>
          <a:xfrm>
            <a:off x="4980700" y="5295332"/>
            <a:ext cx="242500" cy="2238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Left Arrow 71"/>
          <p:cNvSpPr/>
          <p:nvPr/>
        </p:nvSpPr>
        <p:spPr>
          <a:xfrm>
            <a:off x="10065232" y="3957184"/>
            <a:ext cx="145249" cy="20626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Left Arrow 74"/>
          <p:cNvSpPr/>
          <p:nvPr/>
        </p:nvSpPr>
        <p:spPr>
          <a:xfrm>
            <a:off x="5549949" y="3950724"/>
            <a:ext cx="145249" cy="20626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Left Arrow 72"/>
          <p:cNvSpPr/>
          <p:nvPr/>
        </p:nvSpPr>
        <p:spPr>
          <a:xfrm>
            <a:off x="4284968" y="3947481"/>
            <a:ext cx="287733" cy="209506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Left Arrow 78"/>
          <p:cNvSpPr/>
          <p:nvPr/>
        </p:nvSpPr>
        <p:spPr>
          <a:xfrm>
            <a:off x="8875593" y="3981132"/>
            <a:ext cx="287733" cy="209506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Left Arrow 73"/>
          <p:cNvSpPr/>
          <p:nvPr/>
        </p:nvSpPr>
        <p:spPr>
          <a:xfrm>
            <a:off x="4305155" y="4591386"/>
            <a:ext cx="265750" cy="22006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Left Arrow 81"/>
          <p:cNvSpPr/>
          <p:nvPr/>
        </p:nvSpPr>
        <p:spPr>
          <a:xfrm>
            <a:off x="8886609" y="4602982"/>
            <a:ext cx="265750" cy="22006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Left Arrow 75"/>
          <p:cNvSpPr/>
          <p:nvPr/>
        </p:nvSpPr>
        <p:spPr>
          <a:xfrm>
            <a:off x="3240609" y="4015488"/>
            <a:ext cx="264591" cy="208165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Bent-Up Arrow 80"/>
          <p:cNvSpPr/>
          <p:nvPr/>
        </p:nvSpPr>
        <p:spPr>
          <a:xfrm rot="10800000">
            <a:off x="7863367" y="3925407"/>
            <a:ext cx="248076" cy="1540281"/>
          </a:xfrm>
          <a:prstGeom prst="bentUpArrow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Left Arrow 82"/>
          <p:cNvSpPr/>
          <p:nvPr/>
        </p:nvSpPr>
        <p:spPr>
          <a:xfrm>
            <a:off x="5775574" y="5877157"/>
            <a:ext cx="1994222" cy="16502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Left Arrow 83"/>
          <p:cNvSpPr/>
          <p:nvPr/>
        </p:nvSpPr>
        <p:spPr>
          <a:xfrm>
            <a:off x="4346356" y="5567268"/>
            <a:ext cx="370972" cy="14001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Bent-Up Arrow 84"/>
          <p:cNvSpPr/>
          <p:nvPr/>
        </p:nvSpPr>
        <p:spPr>
          <a:xfrm flipH="1">
            <a:off x="2773549" y="4918287"/>
            <a:ext cx="778694" cy="761518"/>
          </a:xfrm>
          <a:prstGeom prst="bentUpArrow">
            <a:avLst>
              <a:gd name="adj1" fmla="val 14994"/>
              <a:gd name="adj2" fmla="val 16244"/>
              <a:gd name="adj3" fmla="val 25000"/>
            </a:avLst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Content Placeholder 6">
            <a:extLst>
              <a:ext uri="{FF2B5EF4-FFF2-40B4-BE49-F238E27FC236}">
                <a16:creationId xmlns:a16="http://schemas.microsoft.com/office/drawing/2014/main" xmlns="" id="{93C65D12-A3FD-5643-AE06-5CEF4B36514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377453" y="3863341"/>
            <a:ext cx="1069780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en-GB" sz="1400" dirty="0" smtClean="0"/>
              <a:t>Master data</a:t>
            </a:r>
            <a:endParaRPr lang="en-GB" sz="1400" dirty="0"/>
          </a:p>
        </p:txBody>
      </p:sp>
      <p:sp>
        <p:nvSpPr>
          <p:cNvPr id="89" name="Content Placeholder 6">
            <a:extLst>
              <a:ext uri="{FF2B5EF4-FFF2-40B4-BE49-F238E27FC236}">
                <a16:creationId xmlns:a16="http://schemas.microsoft.com/office/drawing/2014/main" xmlns="" id="{93C65D12-A3FD-5643-AE06-5CEF4B36514E}"/>
              </a:ext>
            </a:extLst>
          </p:cNvPr>
          <p:cNvSpPr txBox="1">
            <a:spLocks/>
          </p:cNvSpPr>
          <p:nvPr/>
        </p:nvSpPr>
        <p:spPr>
          <a:xfrm>
            <a:off x="3452034" y="5475905"/>
            <a:ext cx="926344" cy="286232"/>
          </a:xfrm>
          <a:prstGeom prst="rect">
            <a:avLst/>
          </a:prstGeom>
          <a:noFill/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Slave data</a:t>
            </a:r>
            <a:endParaRPr lang="en-GB" sz="14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E46CB6A4-4E63-8344-99D5-D42F8A0AADAC}"/>
              </a:ext>
            </a:extLst>
          </p:cNvPr>
          <p:cNvSpPr txBox="1"/>
          <p:nvPr/>
        </p:nvSpPr>
        <p:spPr>
          <a:xfrm>
            <a:off x="1554365" y="382319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78" name="Content Placeholder 2"/>
          <p:cNvSpPr txBox="1">
            <a:spLocks/>
          </p:cNvSpPr>
          <p:nvPr/>
        </p:nvSpPr>
        <p:spPr>
          <a:xfrm>
            <a:off x="551398" y="90115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PC establishes Connection with FTDI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583171" y="948330"/>
            <a:ext cx="10515600" cy="175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Control Word Exchange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On successful 3 way handshake, the communication is started successfully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540355" y="873722"/>
            <a:ext cx="10515600" cy="1756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Master Board RTC loading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The GPS synced RTC information from the data taking computer is loaded to the RTC module in the Master Board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87" name="Content Placeholder 6"/>
          <p:cNvSpPr txBox="1">
            <a:spLocks/>
          </p:cNvSpPr>
          <p:nvPr/>
        </p:nvSpPr>
        <p:spPr>
          <a:xfrm>
            <a:off x="597443" y="92556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GPS Sync</a:t>
            </a:r>
          </a:p>
          <a:p>
            <a:r>
              <a:rPr lang="en-US" sz="2000" dirty="0" smtClean="0">
                <a:solidFill>
                  <a:srgbClr val="00B050"/>
                </a:solidFill>
              </a:rPr>
              <a:t>Dedicated 1PPS Signal from the </a:t>
            </a:r>
            <a:r>
              <a:rPr lang="en-US" sz="2000" dirty="0" err="1" smtClean="0">
                <a:solidFill>
                  <a:srgbClr val="00B050"/>
                </a:solidFill>
              </a:rPr>
              <a:t>Meinberg</a:t>
            </a:r>
            <a:r>
              <a:rPr lang="en-US" sz="2000" dirty="0" smtClean="0">
                <a:solidFill>
                  <a:srgbClr val="00B050"/>
                </a:solidFill>
              </a:rPr>
              <a:t> GPS unit syncs the RTC every second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90" name="Content Placeholder 6"/>
          <p:cNvSpPr txBox="1">
            <a:spLocks/>
          </p:cNvSpPr>
          <p:nvPr/>
        </p:nvSpPr>
        <p:spPr>
          <a:xfrm>
            <a:off x="631385" y="92910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Slave board RTC loading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The GPS synced RTC information is sent to the Slave board using SPI communication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91" name="Content Placeholder 6"/>
          <p:cNvSpPr txBox="1">
            <a:spLocks/>
          </p:cNvSpPr>
          <p:nvPr/>
        </p:nvSpPr>
        <p:spPr>
          <a:xfrm>
            <a:off x="568899" y="894912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Data Processing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The data processing modules(CRM/PWA) start processing the data after validating the input signals and the processed data is stored in DDR1</a:t>
            </a:r>
          </a:p>
        </p:txBody>
      </p:sp>
      <p:sp>
        <p:nvSpPr>
          <p:cNvPr id="92" name="Content Placeholder 6"/>
          <p:cNvSpPr txBox="1">
            <a:spLocks/>
          </p:cNvSpPr>
          <p:nvPr/>
        </p:nvSpPr>
        <p:spPr>
          <a:xfrm>
            <a:off x="550261" y="920833"/>
            <a:ext cx="1171302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Data Processing / Data communication</a:t>
            </a:r>
          </a:p>
          <a:p>
            <a:pPr algn="just"/>
            <a:r>
              <a:rPr lang="en-US" sz="2000" dirty="0" smtClean="0">
                <a:solidFill>
                  <a:srgbClr val="00B050"/>
                </a:solidFill>
              </a:rPr>
              <a:t>Next second, we will start storing the processed data in DDR2</a:t>
            </a:r>
          </a:p>
          <a:p>
            <a:pPr algn="just"/>
            <a:r>
              <a:rPr lang="en-US" sz="2000" dirty="0" smtClean="0">
                <a:solidFill>
                  <a:srgbClr val="00B050"/>
                </a:solidFill>
              </a:rPr>
              <a:t>Simultaneously  the previous second data stored in the Master DDR1 will be sent to data taking computer via FTDI</a:t>
            </a:r>
          </a:p>
          <a:p>
            <a:pPr algn="just"/>
            <a:r>
              <a:rPr lang="en-US" sz="2000" dirty="0" smtClean="0">
                <a:solidFill>
                  <a:srgbClr val="00B050"/>
                </a:solidFill>
              </a:rPr>
              <a:t>Simultaneously the previous second data stored in the Slave DDR1 will be sent to Master DDR3 using SPI communication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000" dirty="0" smtClean="0">
              <a:solidFill>
                <a:srgbClr val="00B050"/>
              </a:solidFill>
            </a:endParaRPr>
          </a:p>
        </p:txBody>
      </p:sp>
      <p:sp>
        <p:nvSpPr>
          <p:cNvPr id="93" name="Content Placeholder 6"/>
          <p:cNvSpPr txBox="1">
            <a:spLocks/>
          </p:cNvSpPr>
          <p:nvPr/>
        </p:nvSpPr>
        <p:spPr>
          <a:xfrm>
            <a:off x="542208" y="89271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Data Communication</a:t>
            </a:r>
          </a:p>
          <a:p>
            <a:pPr algn="just"/>
            <a:r>
              <a:rPr lang="en-US" sz="2000" dirty="0" smtClean="0">
                <a:solidFill>
                  <a:srgbClr val="00B050"/>
                </a:solidFill>
              </a:rPr>
              <a:t>After sending the Master data, the slave data stored in DDR3 will be sent to computer via FTDI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2000" dirty="0" smtClean="0">
              <a:solidFill>
                <a:srgbClr val="00B050"/>
              </a:solidFill>
            </a:endParaRPr>
          </a:p>
        </p:txBody>
      </p:sp>
      <p:graphicFrame>
        <p:nvGraphicFramePr>
          <p:cNvPr id="95" name="Table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841142"/>
              </p:ext>
            </p:extLst>
          </p:nvPr>
        </p:nvGraphicFramePr>
        <p:xfrm>
          <a:off x="609600" y="603403"/>
          <a:ext cx="107442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10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3434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65225">
                <a:tc>
                  <a:txBody>
                    <a:bodyPr/>
                    <a:lstStyle/>
                    <a:p>
                      <a:pPr algn="just"/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/>
                        <a:t>USB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800" dirty="0"/>
                        <a:t>SPI Protocol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7356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/>
                        <a:t>Max Theoretical</a:t>
                      </a:r>
                      <a:r>
                        <a:rPr lang="en-US" sz="1800" b="1" baseline="0" dirty="0"/>
                        <a:t> </a:t>
                      </a:r>
                      <a:r>
                        <a:rPr lang="en-US" sz="1800" b="1" dirty="0"/>
                        <a:t>Speed </a:t>
                      </a:r>
                    </a:p>
                    <a:p>
                      <a:pPr algn="just"/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/>
                        <a:t>8 </a:t>
                      </a:r>
                      <a:r>
                        <a:rPr lang="en-US" sz="1800" dirty="0" err="1"/>
                        <a:t>MBytes</a:t>
                      </a:r>
                      <a:r>
                        <a:rPr lang="en-US" sz="1800" dirty="0"/>
                        <a:t>/Sec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/>
                        <a:t>~1 </a:t>
                      </a:r>
                      <a:r>
                        <a:rPr lang="en-US" sz="1800" dirty="0" err="1"/>
                        <a:t>MBytes</a:t>
                      </a:r>
                      <a:r>
                        <a:rPr lang="en-US" sz="1800" dirty="0"/>
                        <a:t>/sec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65225">
                <a:tc>
                  <a:txBody>
                    <a:bodyPr/>
                    <a:lstStyle/>
                    <a:p>
                      <a:pPr algn="just"/>
                      <a:r>
                        <a:rPr lang="en-US" sz="1800" b="1" dirty="0"/>
                        <a:t>Speed in TM-DAQ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 smtClean="0"/>
                        <a:t>The</a:t>
                      </a:r>
                      <a:r>
                        <a:rPr lang="en-US" sz="1800" baseline="0" dirty="0" smtClean="0"/>
                        <a:t> data transfer speed using USB protocol is ~</a:t>
                      </a:r>
                      <a:r>
                        <a:rPr lang="en-US" sz="1800" dirty="0" smtClean="0"/>
                        <a:t>1.5 </a:t>
                      </a:r>
                      <a:r>
                        <a:rPr lang="en-US" sz="1800" dirty="0" err="1"/>
                        <a:t>MBytes</a:t>
                      </a:r>
                      <a:r>
                        <a:rPr lang="en-US" sz="1800" dirty="0"/>
                        <a:t>/Sec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 smtClean="0"/>
                        <a:t>The</a:t>
                      </a:r>
                      <a:r>
                        <a:rPr lang="en-US" sz="1800" baseline="0" dirty="0" smtClean="0"/>
                        <a:t> data transfer speed using SPI protocol is ~</a:t>
                      </a:r>
                      <a:r>
                        <a:rPr lang="en-US" sz="1800" dirty="0" smtClean="0"/>
                        <a:t>500 </a:t>
                      </a:r>
                      <a:r>
                        <a:rPr lang="en-US" sz="1800" dirty="0" err="1"/>
                        <a:t>KBytes</a:t>
                      </a:r>
                      <a:r>
                        <a:rPr lang="en-US" sz="1800" dirty="0"/>
                        <a:t>/Sec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7356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/>
                    </a:p>
                    <a:p>
                      <a:pPr algn="just"/>
                      <a:r>
                        <a:rPr lang="en-US" sz="1800" b="1" dirty="0"/>
                        <a:t>Data Volume in TM-DAQ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/>
                        <a:t>  600 </a:t>
                      </a:r>
                      <a:r>
                        <a:rPr lang="en-US" sz="1800" dirty="0" err="1"/>
                        <a:t>KBytes</a:t>
                      </a:r>
                      <a:r>
                        <a:rPr lang="en-US" sz="1800" dirty="0"/>
                        <a:t>/Sec</a:t>
                      </a:r>
                    </a:p>
                    <a:p>
                      <a:pPr algn="just"/>
                      <a:r>
                        <a:rPr lang="en-US" sz="1800" dirty="0"/>
                        <a:t>~60 </a:t>
                      </a:r>
                      <a:r>
                        <a:rPr lang="en-US" sz="1800" dirty="0" err="1"/>
                        <a:t>GBytes</a:t>
                      </a:r>
                      <a:r>
                        <a:rPr lang="en-US" sz="1800" dirty="0"/>
                        <a:t>/Day/Module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dirty="0"/>
                        <a:t>  300 </a:t>
                      </a:r>
                      <a:r>
                        <a:rPr lang="en-US" sz="1800" dirty="0" err="1"/>
                        <a:t>KBytes</a:t>
                      </a:r>
                      <a:r>
                        <a:rPr lang="en-US" sz="1800" dirty="0"/>
                        <a:t>/Sec</a:t>
                      </a:r>
                    </a:p>
                    <a:p>
                      <a:pPr algn="just"/>
                      <a:r>
                        <a:rPr lang="en-US" sz="1800" dirty="0"/>
                        <a:t>~30 </a:t>
                      </a:r>
                      <a:r>
                        <a:rPr lang="en-US" sz="1800" dirty="0" err="1"/>
                        <a:t>GBytes</a:t>
                      </a:r>
                      <a:r>
                        <a:rPr lang="en-US" sz="1800" dirty="0"/>
                        <a:t>/Day/Module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 smtClean="0"/>
              <a:t>R SURESH KUMAR</a:t>
            </a:r>
            <a:endParaRPr lang="en-US" dirty="0"/>
          </a:p>
        </p:txBody>
      </p:sp>
      <p:sp>
        <p:nvSpPr>
          <p:cNvPr id="103" name="Rectangle 102"/>
          <p:cNvSpPr/>
          <p:nvPr/>
        </p:nvSpPr>
        <p:spPr>
          <a:xfrm>
            <a:off x="6379161" y="3383071"/>
            <a:ext cx="912530" cy="493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PRC</a:t>
            </a:r>
          </a:p>
          <a:p>
            <a:pPr algn="ctr"/>
            <a:r>
              <a:rPr lang="en-US" dirty="0" smtClean="0"/>
              <a:t>L0 &amp; L2</a:t>
            </a:r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6416315" y="4051075"/>
            <a:ext cx="912530" cy="493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 &amp;</a:t>
            </a:r>
          </a:p>
          <a:p>
            <a:pPr algn="ctr"/>
            <a:r>
              <a:rPr lang="en-US" dirty="0" err="1" smtClean="0"/>
              <a:t>Discr</a:t>
            </a:r>
            <a:endParaRPr lang="en-US" dirty="0"/>
          </a:p>
        </p:txBody>
      </p:sp>
      <p:sp>
        <p:nvSpPr>
          <p:cNvPr id="106" name="Down Arrow 105"/>
          <p:cNvSpPr/>
          <p:nvPr/>
        </p:nvSpPr>
        <p:spPr>
          <a:xfrm>
            <a:off x="6774208" y="3865681"/>
            <a:ext cx="211220" cy="19251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Left Arrow 106"/>
          <p:cNvSpPr/>
          <p:nvPr/>
        </p:nvSpPr>
        <p:spPr>
          <a:xfrm>
            <a:off x="6200759" y="4308302"/>
            <a:ext cx="215556" cy="23108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10886300" y="3371685"/>
            <a:ext cx="912530" cy="493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PRC</a:t>
            </a:r>
          </a:p>
          <a:p>
            <a:pPr algn="ctr"/>
            <a:r>
              <a:rPr lang="en-US" dirty="0" smtClean="0"/>
              <a:t>L1 &amp; L3</a:t>
            </a:r>
            <a:endParaRPr lang="en-US" dirty="0"/>
          </a:p>
        </p:txBody>
      </p:sp>
      <p:sp>
        <p:nvSpPr>
          <p:cNvPr id="109" name="Rectangle 108"/>
          <p:cNvSpPr/>
          <p:nvPr/>
        </p:nvSpPr>
        <p:spPr>
          <a:xfrm>
            <a:off x="10923454" y="4039689"/>
            <a:ext cx="912530" cy="493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 &amp;</a:t>
            </a:r>
          </a:p>
          <a:p>
            <a:pPr algn="ctr"/>
            <a:r>
              <a:rPr lang="en-US" dirty="0" err="1" smtClean="0"/>
              <a:t>Discr</a:t>
            </a:r>
            <a:endParaRPr lang="en-US" dirty="0"/>
          </a:p>
        </p:txBody>
      </p:sp>
      <p:sp>
        <p:nvSpPr>
          <p:cNvPr id="110" name="Down Arrow 109"/>
          <p:cNvSpPr/>
          <p:nvPr/>
        </p:nvSpPr>
        <p:spPr>
          <a:xfrm>
            <a:off x="11281347" y="3854295"/>
            <a:ext cx="211220" cy="192518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Left Arrow 110"/>
          <p:cNvSpPr/>
          <p:nvPr/>
        </p:nvSpPr>
        <p:spPr>
          <a:xfrm>
            <a:off x="10707898" y="4296916"/>
            <a:ext cx="215556" cy="231083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3046087" y="2436758"/>
            <a:ext cx="2656496" cy="25391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7200" b="1" dirty="0" smtClean="0">
                <a:solidFill>
                  <a:srgbClr val="00B050"/>
                </a:solidFill>
                <a:sym typeface="Webdings" panose="05030102010509060703" pitchFamily="18" charset="2"/>
              </a:rPr>
              <a:t>   </a:t>
            </a:r>
            <a:endParaRPr lang="en-US" sz="7200" dirty="0">
              <a:solidFill>
                <a:srgbClr val="00B050"/>
              </a:solidFill>
            </a:endParaRPr>
          </a:p>
          <a:p>
            <a:endParaRPr lang="en-US" sz="7200" dirty="0"/>
          </a:p>
        </p:txBody>
      </p:sp>
      <p:sp>
        <p:nvSpPr>
          <p:cNvPr id="96" name="Rectangle 95"/>
          <p:cNvSpPr/>
          <p:nvPr/>
        </p:nvSpPr>
        <p:spPr>
          <a:xfrm>
            <a:off x="7717754" y="2522623"/>
            <a:ext cx="2656496" cy="25391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7200" b="1" dirty="0" smtClean="0">
                <a:solidFill>
                  <a:srgbClr val="00B050"/>
                </a:solidFill>
                <a:sym typeface="Webdings" panose="05030102010509060703" pitchFamily="18" charset="2"/>
              </a:rPr>
              <a:t>   </a:t>
            </a:r>
            <a:endParaRPr lang="en-US" sz="7200" dirty="0">
              <a:solidFill>
                <a:srgbClr val="00B050"/>
              </a:solidFill>
            </a:endParaRPr>
          </a:p>
          <a:p>
            <a:endParaRPr lang="en-US" sz="7200" dirty="0"/>
          </a:p>
        </p:txBody>
      </p:sp>
      <p:sp>
        <p:nvSpPr>
          <p:cNvPr id="97" name="Content Placeholder 6"/>
          <p:cNvSpPr txBox="1">
            <a:spLocks/>
          </p:cNvSpPr>
          <p:nvPr/>
        </p:nvSpPr>
        <p:spPr>
          <a:xfrm>
            <a:off x="542208" y="965786"/>
            <a:ext cx="11713023" cy="17632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Hardware Monitoring and Auto reset option</a:t>
            </a:r>
          </a:p>
          <a:p>
            <a:pPr algn="just"/>
            <a:r>
              <a:rPr lang="en-US" sz="2000" dirty="0" smtClean="0">
                <a:solidFill>
                  <a:srgbClr val="00B050"/>
                </a:solidFill>
              </a:rPr>
              <a:t>All the critical signals are continuously monitored in the Master board and Slave board</a:t>
            </a:r>
          </a:p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Any abnormality for more than 2 sec will initiate the Auto reset feature</a:t>
            </a:r>
          </a:p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Auto reset will reset the DAQ and re initialize all the parameters</a:t>
            </a:r>
          </a:p>
          <a:p>
            <a:pPr algn="just"/>
            <a:r>
              <a:rPr lang="en-US" sz="2000" dirty="0" smtClean="0">
                <a:solidFill>
                  <a:srgbClr val="00B050"/>
                </a:solidFill>
              </a:rPr>
              <a:t>This feature is very unique, which reduces the down time drastically</a:t>
            </a:r>
          </a:p>
          <a:p>
            <a:pPr algn="just"/>
            <a:endParaRPr lang="en-US" sz="20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42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mph" presetSubtype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6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25 0.00509 L 0.06133 -0.0062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72" y="-57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6 -2.96296E-6 L -0.05716 0.0032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5" y="16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42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75E-6 7.40741E-7 L 0.10235 -0.0039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17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04167E-6 1.11111E-6 L 0.13281 0.00278 L 0.13437 0.15139 L 0.31016 0.15417 " pathEditMode="relative" rAng="0" ptsTypes="AAAA">
                                      <p:cBhvr>
                                        <p:cTn id="86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08" y="7708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26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6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638 -0.00416 L -0.00612 0.10116 L 0.22395 0.10116 L 0.36601 0.10116 L 0.36406 0.00926 " pathEditMode="relative" rAng="0" ptsTypes="AAAAA">
                                      <p:cBhvr>
                                        <p:cTn id="12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0" y="5255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7" dur="500" tmFilter="0, 0; .2, .5; .8, .5; 1, 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8" dur="250" autoRev="1" fill="hold"/>
                                        <p:tgtEl>
                                          <p:spTgt spid="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0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3" dur="50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250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6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9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26" presetClass="emph" presetSubtype="0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4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4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6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 tmFilter="0, 0; .2, .5; .8, .5; 1, 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9" dur="250" autoRev="1" fill="hold"/>
                                        <p:tgtEl>
                                          <p:spTgt spid="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 tmFilter="0, 0; .2, .5; .8, .5; 1, 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2" dur="250" autoRev="1" fill="hold"/>
                                        <p:tgtEl>
                                          <p:spTgt spid="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3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5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8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9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1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2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4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7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0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3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4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6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4" dur="50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5" dur="250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6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7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8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0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2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2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7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8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500" tmFilter="0, 0; .2, .5; .8, .5; 1, 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0" dur="250" autoRev="1" fill="hold"/>
                                        <p:tgtEl>
                                          <p:spTgt spid="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2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4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4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4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25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6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25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1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2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4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5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6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7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8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2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3" dur="500" tmFilter="0, 0; .2, .5; .8, .5; 1, 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4" dur="250" autoRev="1" fill="hold"/>
                                        <p:tgtEl>
                                          <p:spTgt spid="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6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7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8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9" dur="50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0" dur="250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2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22222E-6 L -0.24024 -0.00324 " pathEditMode="relative" rAng="0" ptsTypes="AA">
                                      <p:cBhvr>
                                        <p:cTn id="286" dur="2000" fill="hold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18" y="-162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6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10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1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3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3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0.00069 L -0.08125 0.00116 L -0.08203 -0.21898 L -0.23411 -0.22152 " pathEditMode="relative" rAng="0" ptsTypes="AAAA">
                                      <p:cBhvr>
                                        <p:cTn id="317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06" y="-10949"/>
                                    </p:animMotion>
                                  </p:childTnLst>
                                </p:cTn>
                              </p:par>
                              <p:par>
                                <p:cTn id="3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3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4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6" dur="50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7" dur="250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1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322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322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6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322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B3223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2" grpId="0" animBg="1"/>
      <p:bldP spid="12" grpId="1" animBg="1"/>
      <p:bldP spid="12" grpId="2" animBg="1"/>
      <p:bldP spid="14" grpId="0" animBg="1"/>
      <p:bldP spid="14" grpId="1" animBg="1"/>
      <p:bldP spid="16" grpId="0" animBg="1"/>
      <p:bldP spid="16" grpId="1" animBg="1"/>
      <p:bldP spid="16" grpId="2" animBg="1"/>
      <p:bldP spid="19" grpId="0" animBg="1"/>
      <p:bldP spid="19" grpId="1" animBg="1"/>
      <p:bldP spid="22" grpId="0" animBg="1"/>
      <p:bldP spid="24" grpId="0" animBg="1"/>
      <p:bldP spid="24" grpId="1" animBg="1"/>
      <p:bldP spid="25" grpId="0" animBg="1"/>
      <p:bldP spid="26" grpId="0" animBg="1"/>
      <p:bldP spid="26" grpId="1" animBg="1"/>
      <p:bldP spid="29" grpId="0" animBg="1"/>
      <p:bldP spid="29" grpId="1" animBg="1"/>
      <p:bldP spid="30" grpId="0" animBg="1"/>
      <p:bldP spid="33" grpId="0" animBg="1"/>
      <p:bldP spid="34" grpId="0" animBg="1"/>
      <p:bldP spid="35" grpId="0" animBg="1"/>
      <p:bldP spid="36" grpId="0" animBg="1"/>
      <p:bldP spid="46" grpId="0" animBg="1"/>
      <p:bldP spid="46" grpId="1" animBg="1"/>
      <p:bldP spid="49" grpId="0" animBg="1"/>
      <p:bldP spid="50" grpId="0" animBg="1"/>
      <p:bldP spid="51" grpId="0" animBg="1"/>
      <p:bldP spid="52" grpId="0" animBg="1"/>
      <p:bldP spid="53" grpId="0" animBg="1"/>
      <p:bldP spid="59" grpId="0"/>
      <p:bldP spid="59" grpId="1"/>
      <p:bldP spid="59" grpId="2"/>
      <p:bldP spid="63" grpId="0"/>
      <p:bldP spid="63" grpId="1"/>
      <p:bldP spid="63" grpId="2"/>
      <p:bldP spid="64" grpId="0" animBg="1"/>
      <p:bldP spid="64" grpId="1" animBg="1"/>
      <p:bldP spid="64" grpId="2" animBg="1"/>
      <p:bldP spid="68" grpId="0"/>
      <p:bldP spid="68" grpId="1"/>
      <p:bldP spid="68" grpId="2"/>
      <p:bldP spid="69" grpId="0"/>
      <p:bldP spid="69" grpId="1"/>
      <p:bldP spid="69" grpId="2"/>
      <p:bldP spid="65" grpId="0" animBg="1"/>
      <p:bldP spid="65" grpId="1" animBg="1"/>
      <p:bldP spid="65" grpId="2" animBg="1"/>
      <p:bldP spid="67" grpId="0" animBg="1"/>
      <p:bldP spid="67" grpId="1" animBg="1"/>
      <p:bldP spid="67" grpId="2" animBg="1"/>
      <p:bldP spid="71" grpId="0" animBg="1"/>
      <p:bldP spid="71" grpId="1" animBg="1"/>
      <p:bldP spid="71" grpId="2" animBg="1"/>
      <p:bldP spid="72" grpId="0" animBg="1"/>
      <p:bldP spid="72" grpId="1" animBg="1"/>
      <p:bldP spid="75" grpId="0" animBg="1"/>
      <p:bldP spid="75" grpId="1" animBg="1"/>
      <p:bldP spid="73" grpId="0" animBg="1"/>
      <p:bldP spid="73" grpId="1" animBg="1"/>
      <p:bldP spid="73" grpId="2" animBg="1"/>
      <p:bldP spid="79" grpId="0" animBg="1"/>
      <p:bldP spid="79" grpId="1" animBg="1"/>
      <p:bldP spid="79" grpId="2" animBg="1"/>
      <p:bldP spid="74" grpId="0" animBg="1"/>
      <p:bldP spid="74" grpId="1" animBg="1"/>
      <p:bldP spid="82" grpId="0" animBg="1"/>
      <p:bldP spid="82" grpId="1" animBg="1"/>
      <p:bldP spid="76" grpId="0" animBg="1"/>
      <p:bldP spid="76" grpId="1" animBg="1"/>
      <p:bldP spid="76" grpId="2" animBg="1"/>
      <p:bldP spid="81" grpId="0" animBg="1"/>
      <p:bldP spid="81" grpId="1" animBg="1"/>
      <p:bldP spid="81" grpId="2" animBg="1"/>
      <p:bldP spid="83" grpId="0" animBg="1"/>
      <p:bldP spid="83" grpId="1" animBg="1"/>
      <p:bldP spid="83" grpId="2" animBg="1"/>
      <p:bldP spid="84" grpId="0" animBg="1"/>
      <p:bldP spid="84" grpId="1" animBg="1"/>
      <p:bldP spid="84" grpId="2" animBg="1"/>
      <p:bldP spid="85" grpId="0" animBg="1"/>
      <p:bldP spid="85" grpId="1" animBg="1"/>
      <p:bldP spid="88" grpId="0" build="p"/>
      <p:bldP spid="88" grpId="1" build="p"/>
      <p:bldP spid="89" grpId="0"/>
      <p:bldP spid="89" grpId="1"/>
      <p:bldP spid="77" grpId="0"/>
      <p:bldP spid="77" grpId="1"/>
      <p:bldP spid="77" grpId="2"/>
      <p:bldP spid="78" grpId="0"/>
      <p:bldP spid="78" grpId="1"/>
      <p:bldP spid="80" grpId="0"/>
      <p:bldP spid="80" grpId="1"/>
      <p:bldP spid="86" grpId="0"/>
      <p:bldP spid="86" grpId="1"/>
      <p:bldP spid="87" grpId="0"/>
      <p:bldP spid="87" grpId="1"/>
      <p:bldP spid="87" grpId="2"/>
      <p:bldP spid="87" grpId="3"/>
      <p:bldP spid="90" grpId="0"/>
      <p:bldP spid="90" grpId="1"/>
      <p:bldP spid="91" grpId="0"/>
      <p:bldP spid="91" grpId="1"/>
      <p:bldP spid="92" grpId="0"/>
      <p:bldP spid="92" grpId="1"/>
      <p:bldP spid="93" grpId="0"/>
      <p:bldP spid="93" grpId="1"/>
      <p:bldP spid="94" grpId="0"/>
      <p:bldP spid="94" grpId="1"/>
      <p:bldP spid="94" grpId="2"/>
      <p:bldP spid="94" grpId="3"/>
      <p:bldP spid="96" grpId="0"/>
      <p:bldP spid="96" grpId="1"/>
      <p:bldP spid="96" grpId="2"/>
      <p:bldP spid="96" grpId="3"/>
      <p:bldP spid="97" grpId="0"/>
      <p:bldP spid="9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274F3C-17BC-AB47-BCB5-806A8531D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295"/>
            <a:ext cx="10515600" cy="811921"/>
          </a:xfrm>
        </p:spPr>
        <p:txBody>
          <a:bodyPr>
            <a:normAutofit/>
          </a:bodyPr>
          <a:lstStyle/>
          <a:p>
            <a:r>
              <a:rPr lang="en-GB" dirty="0" smtClean="0"/>
              <a:t>Observation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F5F24-A068-45C0-A98D-7511DA4DAA19}" type="datetime1">
              <a:rPr lang="en-IN" smtClean="0"/>
              <a:t>12-12-2022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992612" y="6548713"/>
            <a:ext cx="4114800" cy="365125"/>
          </a:xfrm>
        </p:spPr>
        <p:txBody>
          <a:bodyPr/>
          <a:lstStyle/>
          <a:p>
            <a:r>
              <a:rPr lang="en-US" dirty="0" smtClean="0"/>
              <a:t>R SURESH KUMAR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8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29" y="1385464"/>
            <a:ext cx="4522609" cy="244465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5731" y="1303885"/>
            <a:ext cx="4559687" cy="236471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798180" y="1429932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22748" y="2906160"/>
            <a:ext cx="402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47488" y="2486243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38600" y="3493843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(A)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164180" y="3012513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(B)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21" name="Content Placeholder 10"/>
          <p:cNvSpPr>
            <a:spLocks noGrp="1"/>
          </p:cNvSpPr>
          <p:nvPr>
            <p:ph idx="1"/>
          </p:nvPr>
        </p:nvSpPr>
        <p:spPr>
          <a:xfrm>
            <a:off x="-32657" y="657554"/>
            <a:ext cx="1181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The stability and data quality of TM-DAQ seems to be very good and last several months we have not seen any failures (one module is continuously since 02</a:t>
            </a:r>
            <a:r>
              <a:rPr lang="en-US" sz="2000" baseline="30000" dirty="0" smtClean="0">
                <a:solidFill>
                  <a:srgbClr val="FF0000"/>
                </a:solidFill>
              </a:rPr>
              <a:t>nd</a:t>
            </a:r>
            <a:r>
              <a:rPr lang="en-US" sz="2000" dirty="0" smtClean="0">
                <a:solidFill>
                  <a:srgbClr val="FF0000"/>
                </a:solidFill>
              </a:rPr>
              <a:t> Jan 2022 (~350days) without any break)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838200" y="5136026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(C)</a:t>
            </a:r>
            <a:endParaRPr lang="en-IN" b="1" dirty="0">
              <a:solidFill>
                <a:srgbClr val="FF0000"/>
              </a:solidFill>
            </a:endParaRPr>
          </a:p>
        </p:txBody>
      </p:sp>
      <p:pic>
        <p:nvPicPr>
          <p:cNvPr id="19" name="Content Placeholder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52"/>
          <a:stretch/>
        </p:blipFill>
        <p:spPr>
          <a:xfrm>
            <a:off x="2117911" y="3830117"/>
            <a:ext cx="7509863" cy="2782271"/>
          </a:xfrm>
          <a:prstGeom prst="rect">
            <a:avLst/>
          </a:prstGeom>
        </p:spPr>
      </p:pic>
      <p:pic>
        <p:nvPicPr>
          <p:cNvPr id="24" name="Content Placeholder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902"/>
          <a:stretch/>
        </p:blipFill>
        <p:spPr>
          <a:xfrm>
            <a:off x="2126312" y="3760228"/>
            <a:ext cx="7493059" cy="277977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126312" y="3719150"/>
            <a:ext cx="7553739" cy="2779776"/>
            <a:chOff x="2839831" y="884271"/>
            <a:chExt cx="7553739" cy="2779776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3200"/>
            <a:stretch/>
          </p:blipFill>
          <p:spPr>
            <a:xfrm>
              <a:off x="2839831" y="884271"/>
              <a:ext cx="7553739" cy="2779776"/>
            </a:xfrm>
            <a:prstGeom prst="rect">
              <a:avLst/>
            </a:prstGeom>
          </p:spPr>
        </p:pic>
        <p:pic>
          <p:nvPicPr>
            <p:cNvPr id="26" name="Content Placeholder 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40" r="82783" b="88962"/>
            <a:stretch/>
          </p:blipFill>
          <p:spPr>
            <a:xfrm>
              <a:off x="2839831" y="1273728"/>
              <a:ext cx="1292946" cy="435429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2189056" y="3789039"/>
            <a:ext cx="7499396" cy="2779776"/>
            <a:chOff x="2189056" y="3789039"/>
            <a:chExt cx="7499396" cy="2779776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933"/>
            <a:stretch/>
          </p:blipFill>
          <p:spPr>
            <a:xfrm>
              <a:off x="2189056" y="3789039"/>
              <a:ext cx="7499396" cy="2779776"/>
            </a:xfrm>
            <a:prstGeom prst="rect">
              <a:avLst/>
            </a:prstGeom>
          </p:spPr>
        </p:pic>
        <p:pic>
          <p:nvPicPr>
            <p:cNvPr id="23" name="Content Placeholder 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40" r="82783" b="88962"/>
            <a:stretch/>
          </p:blipFill>
          <p:spPr>
            <a:xfrm>
              <a:off x="2243459" y="4178496"/>
              <a:ext cx="1292946" cy="435429"/>
            </a:xfrm>
            <a:prstGeom prst="rect">
              <a:avLst/>
            </a:prstGeom>
          </p:spPr>
        </p:pic>
      </p:grp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62934"/>
          <a:stretch/>
        </p:blipFill>
        <p:spPr>
          <a:xfrm>
            <a:off x="2287548" y="3708719"/>
            <a:ext cx="7499396" cy="277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85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Monitoring Plots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C02C1-1877-45BF-BDBC-BC429FAD4707}" type="datetime1">
              <a:rPr lang="en-IN" smtClean="0"/>
              <a:t>12-12-2022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 SURESH KUMAR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34365-EC18-C043-8910-BA0A316E04AB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950" y="1285322"/>
            <a:ext cx="3530900" cy="49812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4050" y="1328607"/>
            <a:ext cx="3577564" cy="5027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72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14794</TotalTime>
  <Words>2452</Words>
  <Application>Microsoft Office PowerPoint</Application>
  <PresentationFormat>Widescreen</PresentationFormat>
  <Paragraphs>453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DejaVu Sans</vt:lpstr>
      <vt:lpstr>Times New Roman</vt:lpstr>
      <vt:lpstr>Webdings</vt:lpstr>
      <vt:lpstr>Wingdings</vt:lpstr>
      <vt:lpstr>Office Theme</vt:lpstr>
      <vt:lpstr>Trigger-less Muon Data Acquisition (TM-DAQ) system for the GRAPES-3 muon telescope</vt:lpstr>
      <vt:lpstr>The GRAPES-3 EXPERIMENT</vt:lpstr>
      <vt:lpstr>Existing Conventional DAQ for Muon Detector</vt:lpstr>
      <vt:lpstr>Triggerless Muon DAQ Concepts and Physics Horizon</vt:lpstr>
      <vt:lpstr>Architecture of TM-DAQ System</vt:lpstr>
      <vt:lpstr>FIRMWARE MODULES FOR TM-DAQ</vt:lpstr>
      <vt:lpstr>TM-DAQ</vt:lpstr>
      <vt:lpstr>Observation </vt:lpstr>
      <vt:lpstr>Daily Monitoring Plots</vt:lpstr>
      <vt:lpstr>Ethernet Communication for TM-DAQ (Presently working on) </vt:lpstr>
      <vt:lpstr>Summary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Firmware Development and Integration for TM-DAQ</dc:title>
  <dc:creator>Microsoft Office User</dc:creator>
  <cp:lastModifiedBy>staff_G3</cp:lastModifiedBy>
  <cp:revision>1417</cp:revision>
  <dcterms:created xsi:type="dcterms:W3CDTF">2021-10-09T09:50:31Z</dcterms:created>
  <dcterms:modified xsi:type="dcterms:W3CDTF">2022-12-12T06:38:30Z</dcterms:modified>
</cp:coreProperties>
</file>