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9" r:id="rId4"/>
    <p:sldId id="260" r:id="rId5"/>
    <p:sldId id="261" r:id="rId6"/>
    <p:sldId id="262" r:id="rId7"/>
    <p:sldId id="273" r:id="rId8"/>
    <p:sldId id="274" r:id="rId9"/>
    <p:sldId id="275" r:id="rId10"/>
    <p:sldId id="263" r:id="rId11"/>
    <p:sldId id="285" r:id="rId12"/>
    <p:sldId id="286" r:id="rId13"/>
    <p:sldId id="287" r:id="rId14"/>
    <p:sldId id="288" r:id="rId15"/>
    <p:sldId id="296" r:id="rId16"/>
    <p:sldId id="270" r:id="rId17"/>
    <p:sldId id="268" r:id="rId18"/>
    <p:sldId id="289" r:id="rId19"/>
    <p:sldId id="290" r:id="rId20"/>
    <p:sldId id="291" r:id="rId21"/>
    <p:sldId id="292" r:id="rId22"/>
    <p:sldId id="293" r:id="rId23"/>
    <p:sldId id="299" r:id="rId24"/>
    <p:sldId id="294" r:id="rId25"/>
    <p:sldId id="295" r:id="rId26"/>
    <p:sldId id="258" r:id="rId27"/>
    <p:sldId id="283" r:id="rId28"/>
    <p:sldId id="298" r:id="rId29"/>
    <p:sldId id="297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1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262C0-FB0E-43E1-9AB5-C69D886F23C6}" type="datetimeFigureOut">
              <a:rPr lang="en-IN" smtClean="0"/>
              <a:t>03-01-2023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738E4-4320-4AE8-8C1B-8D029F84BD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021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358213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527347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60196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702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799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817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3591375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531965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4066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864870"/>
            <a:ext cx="6065517" cy="531526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864870"/>
            <a:ext cx="6065518" cy="531526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903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1" y="870736"/>
            <a:ext cx="5762625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713655"/>
            <a:ext cx="6065518" cy="445854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870736"/>
            <a:ext cx="5762624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1713655"/>
            <a:ext cx="6065518" cy="445854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320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54695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055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121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608945"/>
            <a:ext cx="12192000" cy="224905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160" y="4795982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448887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9160" y="5646771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1681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17614"/>
            <a:ext cx="12192000" cy="54038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7810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2" y="868680"/>
            <a:ext cx="12192000" cy="5311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96845" y="6405242"/>
            <a:ext cx="1631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12-16 Dec 22</a:t>
            </a:r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362" y="6405242"/>
            <a:ext cx="7743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IN"/>
              <a:t>Mandar Saraf, DHEP, TIFR             DAE HEP Symposium 2022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1" y="6317614"/>
            <a:ext cx="899159" cy="54038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28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63C85AE-7FC6-4F18-89AE-82F9B4E59B0B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4480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emf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microsoft.com/office/2007/relationships/hdphoto" Target="../media/hdphoto2.wdp"/><Relationship Id="rId7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hyperlink" Target="file:///F:\INO\presentation\DAE-DST-Detector.pptx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22C9A-56C2-43C6-9374-7176A3EE9C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10209692" cy="3582139"/>
          </a:xfrm>
        </p:spPr>
        <p:txBody>
          <a:bodyPr>
            <a:normAutofit/>
          </a:bodyPr>
          <a:lstStyle/>
          <a:p>
            <a:r>
              <a:rPr lang="en-US" sz="6000" dirty="0"/>
              <a:t>Overview of the Cosmic Muon Veto for the mini-ICAL at IICHEP, Madurai</a:t>
            </a:r>
            <a:endParaRPr lang="en-IN" sz="6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8E8276-CD60-4749-AF9B-6E0449FF92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Mandar Saraf on Behalf of the INO Collaboration</a:t>
            </a:r>
          </a:p>
          <a:p>
            <a:pPr>
              <a:spcBef>
                <a:spcPts val="0"/>
              </a:spcBef>
            </a:pPr>
            <a:r>
              <a:rPr lang="en-US" sz="2000" kern="0" dirty="0"/>
              <a:t>Department of High Energy Physics</a:t>
            </a:r>
            <a:endParaRPr lang="en-IN" sz="2000" kern="0" dirty="0"/>
          </a:p>
          <a:p>
            <a:pPr>
              <a:spcBef>
                <a:spcPts val="0"/>
              </a:spcBef>
            </a:pPr>
            <a:r>
              <a:rPr lang="en-IN" sz="2000" kern="0" dirty="0"/>
              <a:t>Tata Institute of Fundamental Research, Mumbai</a:t>
            </a:r>
            <a:endParaRPr lang="en-IN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2DC80EE-7F4A-4107-875F-2F80C24E5F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1872" y="211264"/>
            <a:ext cx="2190750" cy="109537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94663E8-E08A-406D-AA7A-CDAAF987A943}"/>
              </a:ext>
            </a:extLst>
          </p:cNvPr>
          <p:cNvGrpSpPr/>
          <p:nvPr/>
        </p:nvGrpSpPr>
        <p:grpSpPr>
          <a:xfrm>
            <a:off x="10433224" y="211264"/>
            <a:ext cx="1154129" cy="1368758"/>
            <a:chOff x="9775999" y="363272"/>
            <a:chExt cx="1154129" cy="136875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BAB9FAB-98DB-4650-B6E7-CE8CC0D9C800}"/>
                </a:ext>
              </a:extLst>
            </p:cNvPr>
            <p:cNvSpPr/>
            <p:nvPr/>
          </p:nvSpPr>
          <p:spPr>
            <a:xfrm>
              <a:off x="9822180" y="1402645"/>
              <a:ext cx="1059180" cy="2864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40759C9-6700-4C16-A78F-F2B47C961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75999" y="363272"/>
              <a:ext cx="1154129" cy="13687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0145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D6D2AA4E-1F52-42A9-A5C1-F05C1D524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781050"/>
          </a:xfrm>
        </p:spPr>
        <p:txBody>
          <a:bodyPr/>
          <a:lstStyle/>
          <a:p>
            <a:r>
              <a:rPr lang="en-IN" dirty="0"/>
              <a:t>Structure of the CMVD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23FB23-4E3E-4A92-A868-4AD5CA93E4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96845" y="6405242"/>
            <a:ext cx="1631374" cy="365125"/>
          </a:xfrm>
        </p:spPr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3B2D1C-7CF4-4D79-96D1-EB553DB50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362" y="6405242"/>
            <a:ext cx="7743825" cy="365125"/>
          </a:xfrm>
        </p:spPr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1A9D02-8C66-47B6-A254-B56C987E3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1" y="6317614"/>
            <a:ext cx="899159" cy="540385"/>
          </a:xfrm>
        </p:spPr>
        <p:txBody>
          <a:bodyPr/>
          <a:lstStyle/>
          <a:p>
            <a:fld id="{E63C85AE-7FC6-4F18-89AE-82F9B4E59B0B}" type="slidenum">
              <a:rPr lang="en-IN" smtClean="0"/>
              <a:pPr/>
              <a:t>10</a:t>
            </a:fld>
            <a:endParaRPr lang="en-IN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675FB5-8EAE-455D-B17A-E01206960D24}"/>
              </a:ext>
            </a:extLst>
          </p:cNvPr>
          <p:cNvGrpSpPr/>
          <p:nvPr/>
        </p:nvGrpSpPr>
        <p:grpSpPr>
          <a:xfrm>
            <a:off x="2347334" y="872027"/>
            <a:ext cx="6539491" cy="5383864"/>
            <a:chOff x="2347334" y="87633"/>
            <a:chExt cx="7331075" cy="603556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40C33B6-6E06-4A0A-A40B-54C56B0F7C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334" y="87633"/>
              <a:ext cx="7331075" cy="603556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940E6DA-9BF8-4991-977F-1ED6DCDAB619}"/>
                </a:ext>
              </a:extLst>
            </p:cNvPr>
            <p:cNvSpPr txBox="1"/>
            <p:nvPr/>
          </p:nvSpPr>
          <p:spPr>
            <a:xfrm rot="19591424">
              <a:off x="3984052" y="2166210"/>
              <a:ext cx="10919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2000" dirty="0"/>
                <a:t>Magnet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8F1E00D-B7B6-4682-9056-999315532EEC}"/>
                </a:ext>
              </a:extLst>
            </p:cNvPr>
            <p:cNvSpPr txBox="1"/>
            <p:nvPr/>
          </p:nvSpPr>
          <p:spPr>
            <a:xfrm rot="2153200">
              <a:off x="6223541" y="2223996"/>
              <a:ext cx="8467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2000" dirty="0"/>
                <a:t>RPCs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075D92-6D50-41C6-A832-274399A3A959}"/>
                </a:ext>
              </a:extLst>
            </p:cNvPr>
            <p:cNvSpPr txBox="1"/>
            <p:nvPr/>
          </p:nvSpPr>
          <p:spPr>
            <a:xfrm rot="19617140">
              <a:off x="3411657" y="1581319"/>
              <a:ext cx="1927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dirty="0">
                  <a:solidFill>
                    <a:schemeClr val="bg1"/>
                  </a:solidFill>
                </a:rPr>
                <a:t>LEFT Veto Wall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FF21EF3-6833-43F8-85F8-640C03457931}"/>
                </a:ext>
              </a:extLst>
            </p:cNvPr>
            <p:cNvSpPr txBox="1"/>
            <p:nvPr/>
          </p:nvSpPr>
          <p:spPr>
            <a:xfrm rot="2146612">
              <a:off x="6061285" y="1713571"/>
              <a:ext cx="2085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defRPr>
              </a:lvl1pPr>
            </a:lstStyle>
            <a:p>
              <a:r>
                <a:rPr lang="en-IN" b="0" dirty="0">
                  <a:ln>
                    <a:noFill/>
                  </a:ln>
                  <a:solidFill>
                    <a:schemeClr val="bg1"/>
                  </a:solidFill>
                  <a:effectLst/>
                </a:rPr>
                <a:t>RIGHT Veto Wall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B7614166-53B1-4A37-B4DD-94F4EA87EB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334" y="872028"/>
            <a:ext cx="6539491" cy="53838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ADE5AD-DA83-4ABD-97EE-4D26219E93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334" y="872026"/>
            <a:ext cx="6534581" cy="53838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AD9CCD3-3EE0-4752-B1DE-CE3D7443FE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6540" y="3200668"/>
            <a:ext cx="3663441" cy="29247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7363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90FBA-0A65-4E99-A2EB-FF3F7A49E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781050"/>
          </a:xfrm>
        </p:spPr>
        <p:txBody>
          <a:bodyPr>
            <a:normAutofit fontScale="90000"/>
          </a:bodyPr>
          <a:lstStyle/>
          <a:p>
            <a:r>
              <a:rPr lang="en-IN" dirty="0"/>
              <a:t>Extruded Plastic Scintillators Provided by Fermilab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45E23-BE7C-4F55-AED3-313BBF0E8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36" y="1019120"/>
            <a:ext cx="11767128" cy="51610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b="1" dirty="0"/>
              <a:t>Active Detector: </a:t>
            </a:r>
            <a:r>
              <a:rPr lang="en-IN" dirty="0"/>
              <a:t>Extruded Plastic Scintillator – Polystyrene + POPOP &amp; PPO Dopants | From Fermilab’s in-house factory</a:t>
            </a:r>
          </a:p>
        </p:txBody>
      </p: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0735CEE9-A794-492F-A1C3-B7730D9A28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96845" y="6405242"/>
            <a:ext cx="1631374" cy="365125"/>
          </a:xfrm>
        </p:spPr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C7998F-953F-4CDC-943F-B6AC0C2E6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362" y="6405242"/>
            <a:ext cx="7743825" cy="365125"/>
          </a:xfrm>
        </p:spPr>
        <p:txBody>
          <a:bodyPr/>
          <a:lstStyle/>
          <a:p>
            <a:r>
              <a:rPr lang="en-US"/>
              <a:t>Mandar Saraf, DHEP, TIFR             DAE HEP Symposium 2022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CE7DA95-C736-4B41-AB04-0CECE5CEE2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502" t="30055" r="826" b="28250"/>
          <a:stretch/>
        </p:blipFill>
        <p:spPr>
          <a:xfrm>
            <a:off x="1212510" y="1855656"/>
            <a:ext cx="4883490" cy="386572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4F29D31-1FE7-478E-8D6F-78DB30039C2C}"/>
              </a:ext>
            </a:extLst>
          </p:cNvPr>
          <p:cNvSpPr txBox="1"/>
          <p:nvPr/>
        </p:nvSpPr>
        <p:spPr>
          <a:xfrm>
            <a:off x="2241849" y="5780028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dirty="0"/>
              <a:t>4.7m long scintillators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E9B6DF-7BAE-4C3B-9AED-CB5C945EF2CA}"/>
              </a:ext>
            </a:extLst>
          </p:cNvPr>
          <p:cNvGrpSpPr/>
          <p:nvPr/>
        </p:nvGrpSpPr>
        <p:grpSpPr>
          <a:xfrm>
            <a:off x="6138384" y="1835821"/>
            <a:ext cx="4631004" cy="4331351"/>
            <a:chOff x="6280906" y="2222965"/>
            <a:chExt cx="4631004" cy="433135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48D9BFF-6715-411A-9721-AABAE9304A8F}"/>
                </a:ext>
              </a:extLst>
            </p:cNvPr>
            <p:cNvGrpSpPr/>
            <p:nvPr/>
          </p:nvGrpSpPr>
          <p:grpSpPr>
            <a:xfrm>
              <a:off x="6436953" y="4777306"/>
              <a:ext cx="4417028" cy="1331222"/>
              <a:chOff x="-1" y="1070597"/>
              <a:chExt cx="11958003" cy="3603954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6AAC0E8-53AC-4414-AD3A-D0C8531BD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140" t="32688" r="19376" b="39097"/>
              <a:stretch/>
            </p:blipFill>
            <p:spPr>
              <a:xfrm>
                <a:off x="464910" y="1070597"/>
                <a:ext cx="11493092" cy="3603954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D74617F-EBB1-4C06-A768-630C314CB7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" y="1194486"/>
                <a:ext cx="11857683" cy="3355947"/>
              </a:xfrm>
              <a:prstGeom prst="rect">
                <a:avLst/>
              </a:prstGeom>
            </p:spPr>
          </p:pic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14EEDE7-8914-4E34-9AE9-1464A1DADD1A}"/>
                </a:ext>
              </a:extLst>
            </p:cNvPr>
            <p:cNvSpPr txBox="1"/>
            <p:nvPr/>
          </p:nvSpPr>
          <p:spPr>
            <a:xfrm>
              <a:off x="7616995" y="4238590"/>
              <a:ext cx="25282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2000" dirty="0"/>
                <a:t>50 x 20 mm counter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BA6A2A0-17B9-4717-B59D-98C21F271EFB}"/>
                </a:ext>
              </a:extLst>
            </p:cNvPr>
            <p:cNvSpPr txBox="1"/>
            <p:nvPr/>
          </p:nvSpPr>
          <p:spPr>
            <a:xfrm>
              <a:off x="7583420" y="6154206"/>
              <a:ext cx="25282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2000" dirty="0"/>
                <a:t>50 x 10 mm counter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C6C65D9-86EC-4FB4-8DAD-3A3792160178}"/>
                </a:ext>
              </a:extLst>
            </p:cNvPr>
            <p:cNvGrpSpPr/>
            <p:nvPr/>
          </p:nvGrpSpPr>
          <p:grpSpPr>
            <a:xfrm>
              <a:off x="6280906" y="2222965"/>
              <a:ext cx="4631004" cy="4031250"/>
              <a:chOff x="6280906" y="2222965"/>
              <a:chExt cx="4631004" cy="403125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8981AF4D-C641-4FB9-BD26-1A1B94154E0C}"/>
                  </a:ext>
                </a:extLst>
              </p:cNvPr>
              <p:cNvGrpSpPr/>
              <p:nvPr/>
            </p:nvGrpSpPr>
            <p:grpSpPr>
              <a:xfrm>
                <a:off x="6287712" y="2242801"/>
                <a:ext cx="4624198" cy="1950027"/>
                <a:chOff x="-5899" y="814094"/>
                <a:chExt cx="12192000" cy="551589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7B32CBA7-F02E-4FC1-B799-EF10778DD2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721" t="18150" r="18666" b="37291"/>
                <a:stretch/>
              </p:blipFill>
              <p:spPr>
                <a:xfrm>
                  <a:off x="861964" y="814094"/>
                  <a:ext cx="11159578" cy="5515898"/>
                </a:xfrm>
                <a:prstGeom prst="rect">
                  <a:avLst/>
                </a:prstGeom>
              </p:spPr>
            </p:pic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527C8360-F097-4B49-90B2-2255B5892B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899" y="899267"/>
                  <a:ext cx="12192000" cy="5303487"/>
                </a:xfrm>
                <a:prstGeom prst="rect">
                  <a:avLst/>
                </a:prstGeom>
              </p:spPr>
            </p:pic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31BDD3D-49C6-404A-AAC5-4C6CA4FC9BE1}"/>
                  </a:ext>
                </a:extLst>
              </p:cNvPr>
              <p:cNvSpPr/>
              <p:nvPr/>
            </p:nvSpPr>
            <p:spPr>
              <a:xfrm>
                <a:off x="6280906" y="2222965"/>
                <a:ext cx="259158" cy="40312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D6FA5-28E3-4D79-9782-285DC519B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11</a:t>
            </a:fld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0EF6F7-48D2-4FDE-9196-59382DB0F333}"/>
              </a:ext>
            </a:extLst>
          </p:cNvPr>
          <p:cNvSpPr/>
          <p:nvPr/>
        </p:nvSpPr>
        <p:spPr>
          <a:xfrm>
            <a:off x="2922402" y="4390162"/>
            <a:ext cx="2083744" cy="11817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Scintillators assembled into di-counters</a:t>
            </a:r>
          </a:p>
        </p:txBody>
      </p:sp>
    </p:spTree>
    <p:extLst>
      <p:ext uri="{BB962C8B-B14F-4D97-AF65-F5344CB8AC3E}">
        <p14:creationId xmlns:p14="http://schemas.microsoft.com/office/powerpoint/2010/main" val="361994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1AAB2-CB5C-4D79-9E32-706C155EB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781050"/>
          </a:xfrm>
        </p:spPr>
        <p:txBody>
          <a:bodyPr/>
          <a:lstStyle/>
          <a:p>
            <a:r>
              <a:rPr lang="en-IN" dirty="0"/>
              <a:t>Kuraray WLS fibres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F12543-54C8-4413-9660-A440564B26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075" y="865188"/>
            <a:ext cx="6816725" cy="5314950"/>
          </a:xfrm>
        </p:spPr>
        <p:txBody>
          <a:bodyPr>
            <a:normAutofit fontScale="92500" lnSpcReduction="10000"/>
          </a:bodyPr>
          <a:lstStyle/>
          <a:p>
            <a:r>
              <a:rPr lang="en-IN" sz="1800" b="1" dirty="0"/>
              <a:t>Light Collection</a:t>
            </a:r>
            <a:r>
              <a:rPr lang="en-IN" sz="1800" dirty="0"/>
              <a:t>: Wavelength Shifting (WLS) Fibre</a:t>
            </a:r>
            <a:endParaRPr lang="en-IN" dirty="0"/>
          </a:p>
          <a:p>
            <a:r>
              <a:rPr lang="en-IN" dirty="0"/>
              <a:t>Fibre type: Y-11 (175) MJ.</a:t>
            </a:r>
          </a:p>
          <a:p>
            <a:r>
              <a:rPr lang="en-US" dirty="0"/>
              <a:t>K-27 dye in core material that controls light yield optimization is at 175 ppm concentration.</a:t>
            </a:r>
          </a:p>
          <a:p>
            <a:r>
              <a:rPr lang="en-US" dirty="0"/>
              <a:t>M is for multi(double)-cladding fiber.</a:t>
            </a:r>
          </a:p>
          <a:p>
            <a:r>
              <a:rPr lang="en-US" dirty="0"/>
              <a:t>J is a long term stable type for attenuation length.</a:t>
            </a:r>
          </a:p>
          <a:p>
            <a:r>
              <a:rPr lang="en-US" dirty="0"/>
              <a:t>non-S type: good attenuation length, but mechanically weak.</a:t>
            </a:r>
          </a:p>
          <a:p>
            <a:r>
              <a:rPr lang="en-IN" dirty="0"/>
              <a:t>Core: Polystyrene (</a:t>
            </a:r>
            <a:r>
              <a:rPr lang="en-IN" dirty="0" err="1"/>
              <a:t>n</a:t>
            </a:r>
            <a:r>
              <a:rPr lang="en-IN" baseline="-25000" dirty="0" err="1"/>
              <a:t>d</a:t>
            </a:r>
            <a:r>
              <a:rPr lang="en-IN" baseline="-25000" dirty="0"/>
              <a:t> </a:t>
            </a:r>
            <a:r>
              <a:rPr lang="en-IN" dirty="0"/>
              <a:t>= 1.59).</a:t>
            </a:r>
          </a:p>
          <a:p>
            <a:r>
              <a:rPr lang="en-US" dirty="0"/>
              <a:t>Inner cladding: Polymethylmethacrylate (PMMA, </a:t>
            </a:r>
            <a:r>
              <a:rPr lang="en-US" dirty="0" err="1"/>
              <a:t>n</a:t>
            </a:r>
            <a:r>
              <a:rPr lang="en-US" baseline="-25000" dirty="0" err="1"/>
              <a:t>d</a:t>
            </a:r>
            <a:r>
              <a:rPr lang="en-US" baseline="-25000" dirty="0"/>
              <a:t> </a:t>
            </a:r>
            <a:r>
              <a:rPr lang="en-US" dirty="0"/>
              <a:t>= 1.49).</a:t>
            </a:r>
          </a:p>
          <a:p>
            <a:r>
              <a:rPr lang="en-US" dirty="0"/>
              <a:t>Outer cladding: Fluorinated polymer (</a:t>
            </a:r>
            <a:r>
              <a:rPr lang="en-US" dirty="0" err="1"/>
              <a:t>n</a:t>
            </a:r>
            <a:r>
              <a:rPr lang="en-US" baseline="-25000" dirty="0" err="1"/>
              <a:t>d</a:t>
            </a:r>
            <a:r>
              <a:rPr lang="en-US" baseline="-25000" dirty="0"/>
              <a:t> </a:t>
            </a:r>
            <a:r>
              <a:rPr lang="en-US" dirty="0"/>
              <a:t>= 1.42).</a:t>
            </a:r>
          </a:p>
          <a:p>
            <a:r>
              <a:rPr lang="en-US" dirty="0"/>
              <a:t>Thickness of claddings each is 2% of the fiber diameter.</a:t>
            </a:r>
          </a:p>
          <a:p>
            <a:r>
              <a:rPr lang="en-IN" dirty="0"/>
              <a:t>Attenuation length: &gt; 9m.</a:t>
            </a:r>
          </a:p>
          <a:p>
            <a:r>
              <a:rPr lang="en-US" dirty="0"/>
              <a:t>Diameter: </a:t>
            </a:r>
            <a:r>
              <a:rPr lang="pl-PL" dirty="0"/>
              <a:t>1.400</a:t>
            </a:r>
            <a:r>
              <a:rPr lang="en-IN" dirty="0"/>
              <a:t> </a:t>
            </a:r>
            <a:r>
              <a:rPr lang="pl-PL" dirty="0"/>
              <a:t>±</a:t>
            </a:r>
            <a:r>
              <a:rPr lang="en-IN" dirty="0"/>
              <a:t> </a:t>
            </a:r>
            <a:r>
              <a:rPr lang="pl-PL" dirty="0"/>
              <a:t>0.006</a:t>
            </a:r>
            <a:r>
              <a:rPr lang="en-US" dirty="0"/>
              <a:t>mm, </a:t>
            </a:r>
            <a:r>
              <a:rPr lang="pl-PL" dirty="0"/>
              <a:t>RMS</a:t>
            </a:r>
            <a:r>
              <a:rPr lang="en-IN" dirty="0"/>
              <a:t> </a:t>
            </a:r>
            <a:r>
              <a:rPr lang="pl-PL" dirty="0">
                <a:sym typeface="Symbol" panose="05050102010706020507" pitchFamily="18" charset="2"/>
              </a:rPr>
              <a:t></a:t>
            </a:r>
            <a:r>
              <a:rPr lang="en-IN" dirty="0">
                <a:sym typeface="Symbol" panose="05050102010706020507" pitchFamily="18" charset="2"/>
              </a:rPr>
              <a:t> </a:t>
            </a:r>
            <a:r>
              <a:rPr lang="pl-PL" dirty="0"/>
              <a:t>0.037</a:t>
            </a:r>
            <a:r>
              <a:rPr lang="en-US" dirty="0"/>
              <a:t>mm.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6B68C-6031-4664-8BEE-60521F9AF6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96845" y="6405242"/>
            <a:ext cx="1631374" cy="365125"/>
          </a:xfrm>
        </p:spPr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A82CA-5065-4DE6-BFE5-8B5DD6723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362" y="6405242"/>
            <a:ext cx="7743825" cy="365125"/>
          </a:xfrm>
        </p:spPr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2FF7450-1DC9-4F52-AB41-7966F30023F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234" y="3232957"/>
            <a:ext cx="4208029" cy="30598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1D7F76-66A4-4E47-9202-6E9D0C19DC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51"/>
          <a:stretch/>
        </p:blipFill>
        <p:spPr>
          <a:xfrm>
            <a:off x="7057698" y="822439"/>
            <a:ext cx="4931102" cy="225641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1E8BAFC-7F24-4480-A641-F7A663F7AA95}"/>
              </a:ext>
            </a:extLst>
          </p:cNvPr>
          <p:cNvSpPr txBox="1"/>
          <p:nvPr/>
        </p:nvSpPr>
        <p:spPr>
          <a:xfrm>
            <a:off x="9560447" y="935150"/>
            <a:ext cx="2539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Fibre Testing at TIFR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97FEB7-740F-4B4E-96F3-6E0E2F848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1782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035B78F-7A01-410E-B30E-72D61B0D1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11810998" cy="781050"/>
          </a:xfrm>
        </p:spPr>
        <p:txBody>
          <a:bodyPr/>
          <a:lstStyle/>
          <a:p>
            <a:pPr algn="l"/>
            <a:r>
              <a:rPr lang="en-IN" dirty="0"/>
              <a:t>Hamamatsu S13360-2050VE SiPM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2FEAFE9-4D13-4D59-8BAF-D8324A39D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380" y="868680"/>
            <a:ext cx="11930618" cy="5311458"/>
          </a:xfrm>
        </p:spPr>
        <p:txBody>
          <a:bodyPr/>
          <a:lstStyle/>
          <a:p>
            <a:r>
              <a:rPr lang="en-IN" sz="1800" b="1" dirty="0"/>
              <a:t>Readout</a:t>
            </a:r>
            <a:r>
              <a:rPr lang="en-IN" sz="1800" dirty="0"/>
              <a:t>: Hamamatsu MPPC (SiPM) – S13360-2050VE</a:t>
            </a:r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1EC0E3-5566-4218-AAF6-1F1F2132A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1B1C65-3846-4CCC-A55C-8F069DD76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F35F93-4622-4641-80F5-44832B0909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79" t="19551" r="8027" b="26900"/>
          <a:stretch/>
        </p:blipFill>
        <p:spPr>
          <a:xfrm>
            <a:off x="261380" y="2072129"/>
            <a:ext cx="11669236" cy="39945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592215-73AB-47F8-8E87-98308D9AB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7687" y="54303"/>
            <a:ext cx="2121064" cy="14534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A9258A-59EA-4E6B-9532-6E9474B17556}"/>
              </a:ext>
            </a:extLst>
          </p:cNvPr>
          <p:cNvSpPr txBox="1"/>
          <p:nvPr/>
        </p:nvSpPr>
        <p:spPr>
          <a:xfrm>
            <a:off x="9975673" y="1507794"/>
            <a:ext cx="2113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dirty="0"/>
              <a:t>SiPM Mounted on</a:t>
            </a:r>
          </a:p>
          <a:p>
            <a:pPr algn="ctr"/>
            <a:r>
              <a:rPr lang="en-IN" dirty="0"/>
              <a:t>a Carrier Board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E1A3EF-6251-4A1A-B2C3-8A5F7BBEE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21898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F48ED-2338-446B-BC2B-EFCCA94C3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Characterisation of the SiPM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38472-F5C6-45C3-8ACA-2BC8005B2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A6C85-1209-4FBF-8CB8-90892CF04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A77DE5C-12E3-45EF-B042-6AD370A5D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4513" y="891390"/>
            <a:ext cx="3241320" cy="30707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BB9F9AE-76CF-4562-8FC6-4E4E483CB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9250" y="764447"/>
            <a:ext cx="2836683" cy="33460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EB22C8F-4E52-408E-A264-CB532C6CD4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641" r="19844"/>
          <a:stretch/>
        </p:blipFill>
        <p:spPr>
          <a:xfrm>
            <a:off x="9396845" y="4226279"/>
            <a:ext cx="2685449" cy="1916099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2721F2E-43A2-47CE-8AE3-BFB05598724A}"/>
              </a:ext>
            </a:extLst>
          </p:cNvPr>
          <p:cNvSpPr txBox="1"/>
          <p:nvPr/>
        </p:nvSpPr>
        <p:spPr>
          <a:xfrm flipH="1">
            <a:off x="7400535" y="4939173"/>
            <a:ext cx="2064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/>
              <a:t>Testing SiPMs in a</a:t>
            </a:r>
          </a:p>
          <a:p>
            <a:r>
              <a:rPr lang="en-IN" sz="1600" dirty="0"/>
              <a:t>Thermal Chamber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99D3DD5-7EBD-4349-85CF-2808ABCAA7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6215" y="700180"/>
            <a:ext cx="2924177" cy="347454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3D58766-326C-4419-9A02-03CA68CFF614}"/>
              </a:ext>
            </a:extLst>
          </p:cNvPr>
          <p:cNvSpPr txBox="1"/>
          <p:nvPr/>
        </p:nvSpPr>
        <p:spPr>
          <a:xfrm>
            <a:off x="7097099" y="1026474"/>
            <a:ext cx="888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/>
              <a:t>V</a:t>
            </a:r>
            <a:r>
              <a:rPr lang="en-IN" sz="1400" baseline="-20000" dirty="0"/>
              <a:t>bd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A4C986-2165-4E3D-A534-5EE8A16C55B7}"/>
              </a:ext>
            </a:extLst>
          </p:cNvPr>
          <p:cNvSpPr txBox="1"/>
          <p:nvPr/>
        </p:nvSpPr>
        <p:spPr>
          <a:xfrm>
            <a:off x="3887906" y="5794369"/>
            <a:ext cx="441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800" b="0" i="1" u="none" strike="noStrike" baseline="0" dirty="0">
                <a:solidFill>
                  <a:srgbClr val="C00000"/>
                </a:solidFill>
              </a:rPr>
              <a:t>M. Jangra et al 2021 JINST </a:t>
            </a:r>
            <a:r>
              <a:rPr lang="da-DK" sz="1800" b="1" i="1" u="none" strike="noStrike" baseline="0" dirty="0">
                <a:solidFill>
                  <a:srgbClr val="C00000"/>
                </a:solidFill>
              </a:rPr>
              <a:t>16 </a:t>
            </a:r>
            <a:r>
              <a:rPr lang="da-DK" sz="1800" b="0" i="1" u="none" strike="noStrike" baseline="0" dirty="0">
                <a:solidFill>
                  <a:srgbClr val="C00000"/>
                </a:solidFill>
              </a:rPr>
              <a:t>P11029</a:t>
            </a:r>
            <a:endParaRPr lang="en-IN" i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68FC4D-38C1-4380-9490-6686A4971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14</a:t>
            </a:fld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A6A941-6F67-48F5-8666-7AA443424A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4692" y="764447"/>
            <a:ext cx="2791523" cy="344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66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E3676-B85E-4C48-9342-03EF72DC2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Mass Testing of SiPMs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70EAD8-121A-4328-8F8A-D91B6D9BE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C2F90B-1B87-46FF-A550-D615B886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0C4A5D-4FFD-49DF-9750-EAF75A63C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63" y="781051"/>
            <a:ext cx="5374988" cy="27549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A6E21B-75D0-4433-8264-32CF3448D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93" y="3478890"/>
            <a:ext cx="5144657" cy="27549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AFD409-8822-44E0-920C-E33A91B436B8}"/>
              </a:ext>
            </a:extLst>
          </p:cNvPr>
          <p:cNvSpPr txBox="1"/>
          <p:nvPr/>
        </p:nvSpPr>
        <p:spPr>
          <a:xfrm>
            <a:off x="6320271" y="5745161"/>
            <a:ext cx="569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i="1" dirty="0">
                <a:solidFill>
                  <a:srgbClr val="C00000"/>
                </a:solidFill>
              </a:rPr>
              <a:t>Mamta Jangra et al 2022 JINST 17 P07019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2584883-BEDE-4ECE-BD6D-2D21CDFAB4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67351" y="1499959"/>
            <a:ext cx="3819436" cy="38580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BB7BF9-2951-4D8F-9139-98EE45D7AF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0597" y="1549849"/>
            <a:ext cx="2472310" cy="38580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E02158C-A712-40BB-8188-E23F81758C9C}"/>
              </a:ext>
            </a:extLst>
          </p:cNvPr>
          <p:cNvSpPr txBox="1"/>
          <p:nvPr/>
        </p:nvSpPr>
        <p:spPr>
          <a:xfrm>
            <a:off x="803851" y="3707403"/>
            <a:ext cx="1366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dirty="0"/>
              <a:t>𝑉</a:t>
            </a:r>
            <a:r>
              <a:rPr lang="en-IN" baseline="-25000" dirty="0"/>
              <a:t>ov</a:t>
            </a:r>
            <a:r>
              <a:rPr lang="en-IN" dirty="0"/>
              <a:t> = 3V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14418-53BD-49A0-903E-3F78DD354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5574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>
            <a:extLst>
              <a:ext uri="{FF2B5EF4-FFF2-40B4-BE49-F238E27FC236}">
                <a16:creationId xmlns:a16="http://schemas.microsoft.com/office/drawing/2014/main" id="{4650DE2A-0DD8-4D22-889E-00112C89F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Scintillator Assembly (Di-counter)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94CCFA-5501-40FD-89D7-907EAD556C30}"/>
              </a:ext>
            </a:extLst>
          </p:cNvPr>
          <p:cNvSpPr txBox="1"/>
          <p:nvPr/>
        </p:nvSpPr>
        <p:spPr>
          <a:xfrm>
            <a:off x="8377797" y="5574066"/>
            <a:ext cx="314831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Cross sectional view of a Di-Counter Assembly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3DC999-9840-4F91-8281-3E1328132A7C}"/>
              </a:ext>
            </a:extLst>
          </p:cNvPr>
          <p:cNvSpPr txBox="1"/>
          <p:nvPr/>
        </p:nvSpPr>
        <p:spPr>
          <a:xfrm>
            <a:off x="2424862" y="5574066"/>
            <a:ext cx="249323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Blown up view of a Di-Counter Assembly</a:t>
            </a:r>
          </a:p>
        </p:txBody>
      </p:sp>
      <p:pic>
        <p:nvPicPr>
          <p:cNvPr id="54" name="Content Placeholder 53">
            <a:extLst>
              <a:ext uri="{FF2B5EF4-FFF2-40B4-BE49-F238E27FC236}">
                <a16:creationId xmlns:a16="http://schemas.microsoft.com/office/drawing/2014/main" id="{2C611C5F-FC49-41D8-923A-EF9063D406E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166" y="813518"/>
            <a:ext cx="4057945" cy="4773424"/>
          </a:xfrm>
        </p:spPr>
      </p:pic>
      <p:pic>
        <p:nvPicPr>
          <p:cNvPr id="58" name="Content Placeholder 57">
            <a:extLst>
              <a:ext uri="{FF2B5EF4-FFF2-40B4-BE49-F238E27FC236}">
                <a16:creationId xmlns:a16="http://schemas.microsoft.com/office/drawing/2014/main" id="{25720595-8E3A-49EA-92FC-FB8B9BBF86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42" y="1135015"/>
            <a:ext cx="6591477" cy="4451928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57AFE-0404-449E-B725-796406111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09A398-90E3-4095-9758-6A154AFC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63A652-CB88-466D-A0B4-467F4A875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430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0C9EABC-AB21-49BC-9CE4-5259246BA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 contrast="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14097" y="376272"/>
            <a:ext cx="6526291" cy="29054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70B1C2B2-3C7F-42A0-B574-44063D284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328792" y="2677822"/>
            <a:ext cx="6256919" cy="1325562"/>
          </a:xfrm>
        </p:spPr>
        <p:txBody>
          <a:bodyPr/>
          <a:lstStyle/>
          <a:p>
            <a:r>
              <a:rPr lang="en-IN" dirty="0"/>
              <a:t>Di-Counter Making</a:t>
            </a:r>
            <a:br>
              <a:rPr lang="en-IN" dirty="0"/>
            </a:br>
            <a:endParaRPr lang="en-IN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24B224A-89F4-439E-9B26-98B6FDAA7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6127" y="376272"/>
            <a:ext cx="2112557" cy="29054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3CA8155-11CE-4F08-8775-BB25BE3996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802" y="3542098"/>
            <a:ext cx="2777665" cy="26301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D98D025-D634-41D2-8115-932FD6D7932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68" r="-1"/>
          <a:stretch/>
        </p:blipFill>
        <p:spPr>
          <a:xfrm>
            <a:off x="955802" y="376273"/>
            <a:ext cx="2112557" cy="29054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880EDD-391F-4108-A2AF-B5F3659DF517}"/>
              </a:ext>
            </a:extLst>
          </p:cNvPr>
          <p:cNvPicPr/>
          <p:nvPr/>
        </p:nvPicPr>
        <p:blipFill rotWithShape="1">
          <a:blip r:embed="rId7"/>
          <a:srcRect l="4963" t="8198" r="9805" b="2035"/>
          <a:stretch/>
        </p:blipFill>
        <p:spPr>
          <a:xfrm>
            <a:off x="3914185" y="3542098"/>
            <a:ext cx="3853129" cy="2630101"/>
          </a:xfrm>
          <a:prstGeom prst="rect">
            <a:avLst/>
          </a:prstGeom>
          <a:ln w="12600">
            <a:solidFill>
              <a:schemeClr val="tx1"/>
            </a:solidFill>
            <a:rou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E4A52D-3C0A-4AE5-8B6C-A251219183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8032" y="5381066"/>
            <a:ext cx="4052360" cy="7911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668FEC-59FF-4575-9B2D-20D4923088D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391"/>
          <a:stretch/>
        </p:blipFill>
        <p:spPr>
          <a:xfrm>
            <a:off x="10191442" y="3542099"/>
            <a:ext cx="1807242" cy="16234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E2A2512-0027-470E-AB8C-B1DE895BB3AC}"/>
              </a:ext>
            </a:extLst>
          </p:cNvPr>
          <p:cNvPicPr/>
          <p:nvPr/>
        </p:nvPicPr>
        <p:blipFill rotWithShape="1">
          <a:blip r:embed="rId10"/>
          <a:srcRect l="4929" r="9581" b="12250"/>
          <a:stretch/>
        </p:blipFill>
        <p:spPr>
          <a:xfrm>
            <a:off x="7952586" y="3542097"/>
            <a:ext cx="1807243" cy="1623417"/>
          </a:xfrm>
          <a:prstGeom prst="rect">
            <a:avLst/>
          </a:prstGeom>
          <a:ln w="9360">
            <a:solidFill>
              <a:schemeClr val="tx1"/>
            </a:solidFill>
            <a:round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40BB304-340D-47C5-AD15-46DFFADEA04C}"/>
              </a:ext>
            </a:extLst>
          </p:cNvPr>
          <p:cNvSpPr txBox="1"/>
          <p:nvPr/>
        </p:nvSpPr>
        <p:spPr>
          <a:xfrm>
            <a:off x="10408639" y="362635"/>
            <a:ext cx="1655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</a:rPr>
              <a:t>Glue: </a:t>
            </a:r>
            <a:r>
              <a:rPr lang="en-IN" dirty="0" err="1">
                <a:solidFill>
                  <a:schemeClr val="bg1"/>
                </a:solidFill>
              </a:rPr>
              <a:t>Fevitite</a:t>
            </a:r>
            <a:r>
              <a:rPr lang="en-IN" dirty="0">
                <a:solidFill>
                  <a:schemeClr val="bg1"/>
                </a:solidFill>
              </a:rPr>
              <a:t> </a:t>
            </a:r>
            <a:r>
              <a:rPr lang="en-IN" dirty="0" err="1">
                <a:solidFill>
                  <a:schemeClr val="bg1"/>
                </a:solidFill>
              </a:rPr>
              <a:t>Superstrong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89E786-3427-4C0B-B011-53E34E81A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C2B975-DF4A-401B-A9D0-6F4DB881C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EF62D-0A9C-46DA-937A-969E23F7D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873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68518E-53C8-451C-AE7B-528A4E8D1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Di-Counter Testing using Cosmic ray muons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EC4FF8-A532-4721-A8EA-A370A2A3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E25195-A65E-4E87-8A2F-FEF3B73EB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5816EF4F-CCBC-464D-B149-939472EC1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" y="859157"/>
            <a:ext cx="8036308" cy="53561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DF0EE5-DFEB-4584-B48C-DB7992E864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6" r="3717"/>
          <a:stretch/>
        </p:blipFill>
        <p:spPr>
          <a:xfrm>
            <a:off x="7048500" y="838265"/>
            <a:ext cx="4839919" cy="53770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80037F-8C07-4D56-B535-9629FC5040E6}"/>
              </a:ext>
            </a:extLst>
          </p:cNvPr>
          <p:cNvSpPr txBox="1"/>
          <p:nvPr/>
        </p:nvSpPr>
        <p:spPr>
          <a:xfrm>
            <a:off x="569013" y="5303946"/>
            <a:ext cx="5386411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Poster #221 by Mamta Jangra: </a:t>
            </a:r>
            <a:r>
              <a:rPr lang="en-US" sz="1600" dirty="0">
                <a:solidFill>
                  <a:schemeClr val="bg1"/>
                </a:solidFill>
              </a:rPr>
              <a:t>Testing of the extruded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plastic scintillators on a large-scale for the CMVD 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2B8E3A-3ADD-41A4-864A-532042A8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7714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349A7-39CD-492F-B3F2-B61C345B6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Di-Counter Testing using Cosmic ray muons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CCD8D9-1BE5-4DC1-B989-FC25F528F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4469CD-E466-45B2-B20F-917F9BBCA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38AF76-F49B-4C61-BA4D-0466F8AD242C}"/>
              </a:ext>
            </a:extLst>
          </p:cNvPr>
          <p:cNvSpPr txBox="1"/>
          <p:nvPr/>
        </p:nvSpPr>
        <p:spPr>
          <a:xfrm>
            <a:off x="5267362" y="6017651"/>
            <a:ext cx="6696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Cosmic muon efficiency measurements at 2.5 PE threshold</a:t>
            </a:r>
            <a:endParaRPr lang="en-IN" dirty="0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DB6137F1-CBF8-42F8-9137-DA0FBEE903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362" y="1286971"/>
            <a:ext cx="4555838" cy="438153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6986AB-3460-4BB3-BCC1-FE17F7563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19</a:t>
            </a:fld>
            <a:endParaRPr lang="en-IN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A20C08-F4AB-479A-A751-37F033B60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3013" y="2698994"/>
            <a:ext cx="7286625" cy="17335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34EFB0-163C-411A-ADB2-4F0D3A2461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74"/>
          <a:stretch/>
        </p:blipFill>
        <p:spPr>
          <a:xfrm>
            <a:off x="4774913" y="4379043"/>
            <a:ext cx="7324725" cy="17335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6ADA240-447C-4B8C-BB68-EC779826BC8B}"/>
              </a:ext>
            </a:extLst>
          </p:cNvPr>
          <p:cNvSpPr txBox="1"/>
          <p:nvPr/>
        </p:nvSpPr>
        <p:spPr>
          <a:xfrm>
            <a:off x="5773202" y="5139123"/>
            <a:ext cx="242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20 mm Di-Counters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D8A972-D1F0-45A9-A822-05489A5F938B}"/>
              </a:ext>
            </a:extLst>
          </p:cNvPr>
          <p:cNvSpPr txBox="1"/>
          <p:nvPr/>
        </p:nvSpPr>
        <p:spPr>
          <a:xfrm>
            <a:off x="5773202" y="3405385"/>
            <a:ext cx="242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10 mm Di-Counters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3101B97-9288-4C01-BDFD-A14CFBEF47F7}"/>
              </a:ext>
            </a:extLst>
          </p:cNvPr>
          <p:cNvGrpSpPr/>
          <p:nvPr/>
        </p:nvGrpSpPr>
        <p:grpSpPr>
          <a:xfrm>
            <a:off x="5323534" y="761209"/>
            <a:ext cx="2780293" cy="1991589"/>
            <a:chOff x="5344532" y="761209"/>
            <a:chExt cx="2780293" cy="199158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E28248E-4A25-490C-819D-BA29D67E7E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44532" y="1028059"/>
              <a:ext cx="2697412" cy="172473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86B43E8-9F2F-44FB-9E5C-9BE6BBA2508B}"/>
                </a:ext>
              </a:extLst>
            </p:cNvPr>
            <p:cNvSpPr txBox="1"/>
            <p:nvPr/>
          </p:nvSpPr>
          <p:spPr>
            <a:xfrm>
              <a:off x="5601377" y="761209"/>
              <a:ext cx="25234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600" dirty="0"/>
                <a:t>e.g. Cosmic Muon Signal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3D4FE1A-5543-4FE8-9E6D-D0BDFAC9F765}"/>
              </a:ext>
            </a:extLst>
          </p:cNvPr>
          <p:cNvGrpSpPr/>
          <p:nvPr/>
        </p:nvGrpSpPr>
        <p:grpSpPr>
          <a:xfrm>
            <a:off x="9396845" y="711681"/>
            <a:ext cx="2402888" cy="2060115"/>
            <a:chOff x="9396845" y="711681"/>
            <a:chExt cx="2402888" cy="206011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ABB3425-66B9-43A0-B635-A7B3F1931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96845" y="986071"/>
              <a:ext cx="2402888" cy="178572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CC55EE7-AB2F-4D56-907A-5EDD58D089BB}"/>
                </a:ext>
              </a:extLst>
            </p:cNvPr>
            <p:cNvSpPr txBox="1"/>
            <p:nvPr/>
          </p:nvSpPr>
          <p:spPr>
            <a:xfrm>
              <a:off x="9803290" y="711681"/>
              <a:ext cx="18549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600" dirty="0"/>
                <a:t>Charge Spectrum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241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A36D794-240D-4D23-B508-00ACF2122B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02" r="27069"/>
          <a:stretch/>
        </p:blipFill>
        <p:spPr>
          <a:xfrm>
            <a:off x="851954" y="811632"/>
            <a:ext cx="7519700" cy="48282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DF16B6-5B6A-496B-81D4-9843F113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ICAL in an underground Lab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18E1A6-29CE-4817-9E3E-B545B418F4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69" b="-1"/>
          <a:stretch/>
        </p:blipFill>
        <p:spPr>
          <a:xfrm>
            <a:off x="9006893" y="3968656"/>
            <a:ext cx="2750158" cy="23235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CB14A673-A817-4D77-8884-2CE07438A32C}"/>
              </a:ext>
            </a:extLst>
          </p:cNvPr>
          <p:cNvSpPr/>
          <p:nvPr/>
        </p:nvSpPr>
        <p:spPr>
          <a:xfrm rot="7355257">
            <a:off x="7282164" y="4406023"/>
            <a:ext cx="923637" cy="6834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1C4DC26-ECD3-4E55-BBC2-6F9D5B2FD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150A44C-F018-4880-8671-372F60FCD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2AC4C9-D28E-41BF-B3BC-F578438A0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62" y="781050"/>
            <a:ext cx="3536001" cy="140400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EE4B17B-0371-4D6D-B70A-79F51C07BDB9}"/>
              </a:ext>
            </a:extLst>
          </p:cNvPr>
          <p:cNvSpPr txBox="1">
            <a:spLocks/>
          </p:cNvSpPr>
          <p:nvPr/>
        </p:nvSpPr>
        <p:spPr>
          <a:xfrm>
            <a:off x="8153400" y="856728"/>
            <a:ext cx="3838575" cy="2998923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Font typeface="Arial" pitchFamily="34" charset="0"/>
              <a:buNone/>
            </a:pPr>
            <a:r>
              <a:rPr lang="en-IN" sz="2400" dirty="0">
                <a:solidFill>
                  <a:srgbClr val="C00000"/>
                </a:solidFill>
              </a:rPr>
              <a:t>What ICAL can do?</a:t>
            </a:r>
            <a:endParaRPr lang="en-US" sz="800" dirty="0"/>
          </a:p>
          <a:p>
            <a:pPr marL="288000" indent="-288000"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z="2000" dirty="0"/>
              <a:t>Measure atmospheric muon neutrinos &amp; antineutrinos, separately.</a:t>
            </a:r>
          </a:p>
          <a:p>
            <a:pPr marL="288000" indent="-288000">
              <a:buClrTx/>
              <a:buSzPct val="100000"/>
              <a:buFont typeface="Wingdings" panose="05000000000000000000" pitchFamily="2" charset="2"/>
              <a:buChar char="§"/>
            </a:pPr>
            <a:r>
              <a:rPr lang="en-US" sz="2000" dirty="0"/>
              <a:t>Main goal is the ordering of the three tiny neutrino masses - </a:t>
            </a:r>
            <a:r>
              <a:rPr lang="sv-SE" sz="2000" dirty="0"/>
              <a:t>Mass Hierarchy.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D748B8-AB9E-42FD-8E03-4254BE224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</a:t>
            </a:fld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36812D-1255-411D-A8FB-DFCAF023E563}"/>
              </a:ext>
            </a:extLst>
          </p:cNvPr>
          <p:cNvSpPr txBox="1"/>
          <p:nvPr/>
        </p:nvSpPr>
        <p:spPr>
          <a:xfrm>
            <a:off x="3552186" y="5932410"/>
            <a:ext cx="48194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G" sz="1600" i="1" dirty="0">
                <a:solidFill>
                  <a:srgbClr val="C00000"/>
                </a:solidFill>
                <a:effectLst/>
                <a:ea typeface="Franklin Gothic Book" panose="020B0503020102020204" pitchFamily="34" charset="0"/>
                <a:cs typeface="Times New Roman" panose="02020603050405020304" pitchFamily="18" charset="0"/>
              </a:rPr>
              <a:t>A. Kumar, et al, Pramana – J. Phys. (2017) 88:79</a:t>
            </a:r>
            <a:endParaRPr lang="en-IN" sz="16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28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uiExpand="1" build="p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DF0A4-8C71-4C2C-ACA9-8A9D03C66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Tile Fabrication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1833B1-27F2-4268-9DAD-2F87C748D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6E5AC-0D32-4173-A6AF-B85AD23ED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1DB223-48CC-4271-9F67-D8A1D64C4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923" y="946246"/>
            <a:ext cx="3850376" cy="51338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F9762C-A106-4E60-84C8-1CC6350B3B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0" y="952095"/>
            <a:ext cx="3845989" cy="51279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DB6A63-FED3-4E94-BE8F-C5E7327DCE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993" y="946246"/>
            <a:ext cx="3850376" cy="51338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4EAB3FF-38F8-45D3-A529-AFECC4CD5364}"/>
              </a:ext>
            </a:extLst>
          </p:cNvPr>
          <p:cNvSpPr txBox="1"/>
          <p:nvPr/>
        </p:nvSpPr>
        <p:spPr>
          <a:xfrm>
            <a:off x="364020" y="5321130"/>
            <a:ext cx="5949064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IN" sz="1600" dirty="0"/>
              <a:t>Poster #336: </a:t>
            </a:r>
            <a:r>
              <a:rPr lang="en-US" sz="1600" dirty="0"/>
              <a:t> Plastic Scintillator Tile Fabrication and its</a:t>
            </a:r>
          </a:p>
          <a:p>
            <a:pPr algn="ctr"/>
            <a:r>
              <a:rPr lang="en-US" sz="1600" dirty="0"/>
              <a:t>Qualification for the Cosmic Muon Veto Detector at IICHEP </a:t>
            </a:r>
            <a:endParaRPr lang="en-IN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5909A6-A876-44DF-9A36-C82437637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86284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1E743-8DB4-4EA9-B5AF-51239B3A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DRS4 Based DAQ Module for CMVD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F4D70-59D1-4FF0-89B5-F51717A21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6E92C2-887A-4326-99A0-21FF19EA9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57BB07-EB63-4608-8CBC-0E7B4F031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625" y="1015485"/>
            <a:ext cx="8120746" cy="515532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FE80D1-AE5F-4ED9-AD57-1A0698D0D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8057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F4C96-A6E8-4224-9138-12883CA76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Architecture of DAQ System for the CMVD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9DAC6E-4C0F-49F2-BCF3-D49B312B7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FBCFA-7E2B-49CA-99FF-2CB6958F4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5B7B22-B13B-4BAA-A550-35F586EAF0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054" y="2214647"/>
            <a:ext cx="4745181" cy="17863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28353B-70FA-4D80-A03E-0E5364F7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22</a:t>
            </a:fld>
            <a:endParaRPr lang="en-IN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568D35F2-32E2-4270-A800-732C9E1988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1039" y="1005840"/>
            <a:ext cx="6818561" cy="520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655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EC7C5-7853-42A3-909E-347663D9E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"/>
            <a:ext cx="12191999" cy="1343026"/>
          </a:xfrm>
        </p:spPr>
        <p:txBody>
          <a:bodyPr>
            <a:normAutofit/>
          </a:bodyPr>
          <a:lstStyle/>
          <a:p>
            <a:r>
              <a:rPr lang="en-IN" dirty="0"/>
              <a:t>A View of the mini-ICAL + the CMVD Structure that will hold the Veto Walls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59DEA-730C-479E-A883-690048AC7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6F1CE-479C-4DA6-97F7-EF0372E36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3D8CE-F93D-4FE0-A67D-1153ED713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23</a:t>
            </a:fld>
            <a:endParaRPr lang="en-IN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8C03670-D69A-45E4-B1ED-224408E8D8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" r="1288"/>
          <a:stretch/>
        </p:blipFill>
        <p:spPr>
          <a:xfrm>
            <a:off x="1114425" y="1500501"/>
            <a:ext cx="9963150" cy="463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0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B061A-A6B5-4EE9-99D1-F757C3861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035583-942A-481A-A94D-6137FD94D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143000"/>
            <a:ext cx="11451768" cy="5037138"/>
          </a:xfrm>
        </p:spPr>
        <p:txBody>
          <a:bodyPr/>
          <a:lstStyle/>
          <a:p>
            <a:r>
              <a:rPr lang="en-IN" dirty="0"/>
              <a:t>Fabrication and QC of all the veto detector modules has been completed</a:t>
            </a:r>
          </a:p>
          <a:p>
            <a:r>
              <a:rPr lang="en-IN" dirty="0"/>
              <a:t>Assembly and installation of the detector mounting structures is done</a:t>
            </a:r>
          </a:p>
          <a:p>
            <a:r>
              <a:rPr lang="en-IN" dirty="0"/>
              <a:t>Prototyping of DRS4 based electronics is in progress</a:t>
            </a:r>
          </a:p>
          <a:p>
            <a:r>
              <a:rPr lang="en-IN" dirty="0"/>
              <a:t>The detector will be up and collecting data in the coming months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F87DAC-180D-4451-9D49-70ED75361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6C87BB-DB68-4B37-A821-F3CB75198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DC241-9A9A-43F3-AD9B-41C8539E9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355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3B1E0-E562-4F61-A3ED-1FAECEBD8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905B9-C7F7-4A43-BB48-0AF93FFD5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86" y="868680"/>
            <a:ext cx="11255824" cy="5311458"/>
          </a:xfrm>
        </p:spPr>
        <p:txBody>
          <a:bodyPr/>
          <a:lstStyle/>
          <a:p>
            <a:pPr marL="0" indent="0" algn="ctr">
              <a:buNone/>
            </a:pPr>
            <a:endParaRPr lang="en-IN" baseline="30000" dirty="0"/>
          </a:p>
          <a:p>
            <a:pPr marL="0" indent="0" algn="ctr">
              <a:buNone/>
            </a:pPr>
            <a:r>
              <a:rPr lang="en-IN" baseline="30000" dirty="0"/>
              <a:t>1</a:t>
            </a:r>
            <a:r>
              <a:rPr lang="en-IN" dirty="0"/>
              <a:t>Satyanarayana </a:t>
            </a:r>
            <a:r>
              <a:rPr lang="en-IN" dirty="0" err="1"/>
              <a:t>Bheesette</a:t>
            </a:r>
            <a:r>
              <a:rPr lang="en-IN" dirty="0"/>
              <a:t>, </a:t>
            </a:r>
            <a:r>
              <a:rPr lang="en-IN" baseline="30000" dirty="0"/>
              <a:t>1</a:t>
            </a:r>
            <a:r>
              <a:rPr lang="en-IN" dirty="0"/>
              <a:t>S.R. Bharathi, </a:t>
            </a:r>
            <a:r>
              <a:rPr lang="en-IN" baseline="30000" dirty="0"/>
              <a:t>1</a:t>
            </a:r>
            <a:r>
              <a:rPr lang="en-IN" dirty="0"/>
              <a:t>Pandi </a:t>
            </a:r>
            <a:r>
              <a:rPr lang="en-IN" dirty="0" err="1"/>
              <a:t>Chinnappan</a:t>
            </a:r>
            <a:r>
              <a:rPr lang="en-IN" dirty="0"/>
              <a:t>, </a:t>
            </a:r>
            <a:r>
              <a:rPr lang="en-IN" baseline="30000" dirty="0"/>
              <a:t>3</a:t>
            </a:r>
            <a:r>
              <a:rPr lang="en-IN" dirty="0"/>
              <a:t>V.M. </a:t>
            </a:r>
            <a:r>
              <a:rPr lang="en-IN" dirty="0" err="1"/>
              <a:t>Datar</a:t>
            </a:r>
            <a:r>
              <a:rPr lang="en-IN" dirty="0"/>
              <a:t>, </a:t>
            </a:r>
            <a:r>
              <a:rPr lang="en-IN" baseline="30000" dirty="0"/>
              <a:t>1</a:t>
            </a:r>
            <a:r>
              <a:rPr lang="en-IN" dirty="0"/>
              <a:t>Aditya </a:t>
            </a:r>
            <a:r>
              <a:rPr lang="en-IN" dirty="0" err="1"/>
              <a:t>Deodhar</a:t>
            </a:r>
            <a:r>
              <a:rPr lang="en-IN" dirty="0"/>
              <a:t>, </a:t>
            </a:r>
            <a:r>
              <a:rPr lang="en-IN" baseline="30000" dirty="0"/>
              <a:t>1</a:t>
            </a:r>
            <a:r>
              <a:rPr lang="en-IN" dirty="0"/>
              <a:t>Kiran </a:t>
            </a:r>
            <a:r>
              <a:rPr lang="en-IN" dirty="0" err="1"/>
              <a:t>Gothe</a:t>
            </a:r>
            <a:r>
              <a:rPr lang="en-IN" dirty="0"/>
              <a:t>, </a:t>
            </a:r>
            <a:r>
              <a:rPr lang="en-IN" baseline="30000" dirty="0"/>
              <a:t>1,4</a:t>
            </a:r>
            <a:r>
              <a:rPr lang="en-IN" dirty="0"/>
              <a:t>Mamta Jangra, </a:t>
            </a:r>
            <a:r>
              <a:rPr lang="en-IN" baseline="30000" dirty="0"/>
              <a:t>1,4</a:t>
            </a:r>
            <a:r>
              <a:rPr lang="en-IN" dirty="0"/>
              <a:t>Jim John, </a:t>
            </a:r>
            <a:r>
              <a:rPr lang="en-IN" baseline="30000" dirty="0"/>
              <a:t>1</a:t>
            </a:r>
            <a:r>
              <a:rPr lang="en-IN" dirty="0"/>
              <a:t>S.R. Joshi, </a:t>
            </a:r>
            <a:r>
              <a:rPr lang="en-IN" baseline="30000" dirty="0"/>
              <a:t>1</a:t>
            </a:r>
            <a:r>
              <a:rPr lang="en-IN" dirty="0"/>
              <a:t>J. </a:t>
            </a:r>
            <a:r>
              <a:rPr lang="en-IN" dirty="0" err="1"/>
              <a:t>Krishnamoorthi</a:t>
            </a:r>
            <a:r>
              <a:rPr lang="en-IN" dirty="0"/>
              <a:t>, </a:t>
            </a:r>
            <a:r>
              <a:rPr lang="en-IN" baseline="30000" dirty="0"/>
              <a:t>1</a:t>
            </a:r>
            <a:r>
              <a:rPr lang="en-IN" dirty="0"/>
              <a:t>Karthikk K.S, </a:t>
            </a:r>
            <a:r>
              <a:rPr lang="en-IN" baseline="30000" dirty="0"/>
              <a:t>1</a:t>
            </a:r>
            <a:r>
              <a:rPr lang="en-IN" dirty="0"/>
              <a:t>Gobinda Majumder, </a:t>
            </a:r>
            <a:r>
              <a:rPr lang="en-IN" baseline="30000" dirty="0"/>
              <a:t>1</a:t>
            </a:r>
            <a:r>
              <a:rPr lang="en-IN" dirty="0"/>
              <a:t>Veera </a:t>
            </a:r>
            <a:r>
              <a:rPr lang="en-IN" dirty="0" err="1"/>
              <a:t>Padmavathy</a:t>
            </a:r>
            <a:r>
              <a:rPr lang="en-IN" dirty="0"/>
              <a:t>, </a:t>
            </a:r>
            <a:r>
              <a:rPr lang="en-IN" baseline="30000" dirty="0"/>
              <a:t>1,4</a:t>
            </a:r>
            <a:r>
              <a:rPr lang="en-IN" dirty="0"/>
              <a:t>N. Panchal, </a:t>
            </a:r>
            <a:r>
              <a:rPr lang="en-IN" baseline="30000" dirty="0"/>
              <a:t>1</a:t>
            </a:r>
            <a:r>
              <a:rPr lang="en-IN" dirty="0"/>
              <a:t>Nagaraj </a:t>
            </a:r>
            <a:r>
              <a:rPr lang="en-IN" dirty="0" err="1"/>
              <a:t>Panyam</a:t>
            </a:r>
            <a:r>
              <a:rPr lang="en-IN" dirty="0"/>
              <a:t>, </a:t>
            </a:r>
            <a:r>
              <a:rPr lang="en-IN" baseline="30000" dirty="0"/>
              <a:t>1</a:t>
            </a:r>
            <a:r>
              <a:rPr lang="en-IN" dirty="0"/>
              <a:t>Nandkishor Parmar, </a:t>
            </a:r>
            <a:r>
              <a:rPr lang="en-IN" baseline="30000" dirty="0"/>
              <a:t>1</a:t>
            </a:r>
            <a:r>
              <a:rPr lang="en-IN" dirty="0"/>
              <a:t>S. </a:t>
            </a:r>
            <a:r>
              <a:rPr lang="en-IN" dirty="0" err="1"/>
              <a:t>Pethuraj</a:t>
            </a:r>
            <a:r>
              <a:rPr lang="en-IN" dirty="0"/>
              <a:t>, </a:t>
            </a:r>
            <a:r>
              <a:rPr lang="en-IN" baseline="30000" dirty="0"/>
              <a:t>1</a:t>
            </a:r>
            <a:r>
              <a:rPr lang="en-IN" dirty="0"/>
              <a:t>Jayakumar </a:t>
            </a:r>
            <a:r>
              <a:rPr lang="en-IN" dirty="0" err="1"/>
              <a:t>Ponraj</a:t>
            </a:r>
            <a:r>
              <a:rPr lang="en-IN" dirty="0"/>
              <a:t>, </a:t>
            </a:r>
            <a:r>
              <a:rPr lang="en-IN" baseline="30000" dirty="0"/>
              <a:t>1</a:t>
            </a:r>
            <a:r>
              <a:rPr lang="en-IN" dirty="0"/>
              <a:t>Shobha K. Rao, </a:t>
            </a:r>
            <a:r>
              <a:rPr lang="en-IN" baseline="30000" dirty="0"/>
              <a:t>1</a:t>
            </a:r>
            <a:r>
              <a:rPr lang="en-IN" dirty="0"/>
              <a:t>K.C. Ravindran, </a:t>
            </a:r>
            <a:r>
              <a:rPr lang="en-IN" baseline="30000" dirty="0"/>
              <a:t>1</a:t>
            </a:r>
            <a:r>
              <a:rPr lang="en-IN" dirty="0"/>
              <a:t>Mahima Sachdeva, </a:t>
            </a:r>
            <a:r>
              <a:rPr lang="en-IN" baseline="30000" dirty="0"/>
              <a:t>1</a:t>
            </a:r>
            <a:r>
              <a:rPr lang="en-IN" dirty="0"/>
              <a:t>Mandar Saraf, </a:t>
            </a:r>
            <a:r>
              <a:rPr lang="en-IN" baseline="30000" dirty="0"/>
              <a:t>1, 4</a:t>
            </a:r>
            <a:r>
              <a:rPr lang="en-IN" dirty="0"/>
              <a:t>Raj Bhupen Shah, </a:t>
            </a:r>
            <a:r>
              <a:rPr lang="en-IN" baseline="30000" dirty="0"/>
              <a:t>1</a:t>
            </a:r>
            <a:r>
              <a:rPr lang="en-IN" dirty="0"/>
              <a:t>Kirti Prakash Sharma, 1R.R. Shinde, </a:t>
            </a:r>
            <a:r>
              <a:rPr lang="en-IN" baseline="30000" dirty="0"/>
              <a:t>2,4</a:t>
            </a:r>
            <a:r>
              <a:rPr lang="en-IN" dirty="0"/>
              <a:t>Hariom </a:t>
            </a:r>
            <a:r>
              <a:rPr lang="en-IN" dirty="0" err="1"/>
              <a:t>Sogarwal</a:t>
            </a:r>
            <a:r>
              <a:rPr lang="en-IN" dirty="0"/>
              <a:t>, </a:t>
            </a:r>
            <a:r>
              <a:rPr lang="en-IN" baseline="30000" dirty="0"/>
              <a:t>1,5</a:t>
            </a:r>
            <a:r>
              <a:rPr lang="en-IN" dirty="0"/>
              <a:t>L. Umesh, </a:t>
            </a:r>
            <a:r>
              <a:rPr lang="en-IN" baseline="30000" dirty="0"/>
              <a:t>1</a:t>
            </a:r>
            <a:r>
              <a:rPr lang="en-IN" dirty="0"/>
              <a:t>S.S. </a:t>
            </a:r>
            <a:r>
              <a:rPr lang="en-IN" dirty="0" err="1"/>
              <a:t>Upadhya</a:t>
            </a:r>
            <a:r>
              <a:rPr lang="en-IN" dirty="0"/>
              <a:t>, </a:t>
            </a:r>
            <a:r>
              <a:rPr lang="en-IN" baseline="30000" dirty="0"/>
              <a:t>1</a:t>
            </a:r>
            <a:r>
              <a:rPr lang="en-IN" dirty="0"/>
              <a:t>Piyush Verma, </a:t>
            </a:r>
            <a:r>
              <a:rPr lang="en-IN" baseline="30000" dirty="0"/>
              <a:t>1</a:t>
            </a:r>
            <a:r>
              <a:rPr lang="en-IN" dirty="0"/>
              <a:t>E. </a:t>
            </a:r>
            <a:r>
              <a:rPr lang="en-IN" dirty="0" err="1"/>
              <a:t>Yuvaraj</a:t>
            </a:r>
            <a:r>
              <a:rPr lang="en-IN" dirty="0"/>
              <a:t>.</a:t>
            </a:r>
          </a:p>
          <a:p>
            <a:pPr marL="0" indent="0" algn="ctr">
              <a:buNone/>
            </a:pPr>
            <a:endParaRPr lang="en-IN" dirty="0"/>
          </a:p>
          <a:p>
            <a:pPr marL="0" indent="0" algn="ctr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IN" baseline="30000" dirty="0"/>
              <a:t>1</a:t>
            </a:r>
            <a:r>
              <a:rPr lang="en-IN" dirty="0"/>
              <a:t>Tata Institute of Fundamental Research, Mumbai - 400005, India.</a:t>
            </a:r>
          </a:p>
          <a:p>
            <a:pPr marL="0" indent="0" algn="ctr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IN" baseline="30000" dirty="0"/>
              <a:t>2</a:t>
            </a:r>
            <a:r>
              <a:rPr lang="en-IN" dirty="0"/>
              <a:t>Bhabha Atomic Research Centre, Mumbai - 400085, India.</a:t>
            </a:r>
          </a:p>
          <a:p>
            <a:pPr marL="0" indent="0" algn="ctr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IN" baseline="30000" dirty="0"/>
              <a:t>3</a:t>
            </a:r>
            <a:r>
              <a:rPr lang="en-IN" dirty="0"/>
              <a:t>Institute of Mathematical Sciences, Chennai - 600113, India.</a:t>
            </a:r>
          </a:p>
          <a:p>
            <a:pPr marL="0" indent="0" algn="ctr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IN" baseline="30000" dirty="0"/>
              <a:t>4</a:t>
            </a:r>
            <a:r>
              <a:rPr lang="en-IN" dirty="0"/>
              <a:t>Homi Bhabha National Institute, Mumbai - 400094, India.</a:t>
            </a:r>
          </a:p>
          <a:p>
            <a:pPr marL="0" indent="0" algn="ctr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IN" baseline="30000" dirty="0"/>
              <a:t>5</a:t>
            </a:r>
            <a:r>
              <a:rPr lang="en-IN" dirty="0"/>
              <a:t>The American College, Madurai - 625002, India.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2B05F-D7E0-46FF-881A-687653CB6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94E72-EAEC-480F-A77F-847B4B8E4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7" name="Picture Placeholder 16">
            <a:extLst>
              <a:ext uri="{FF2B5EF4-FFF2-40B4-BE49-F238E27FC236}">
                <a16:creationId xmlns:a16="http://schemas.microsoft.com/office/drawing/2014/main" id="{537797E7-A0F4-4C59-85CE-8EDB0C5787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49" b="4549"/>
          <a:stretch/>
        </p:blipFill>
        <p:spPr>
          <a:xfrm>
            <a:off x="504825" y="860397"/>
            <a:ext cx="11292840" cy="512892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A39CE-1ACC-4F3B-B3A9-992AF0429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74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4A793FF-86CE-435D-9859-AFFDC4F64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The ICAL Detector</a:t>
            </a:r>
          </a:p>
        </p:txBody>
      </p:sp>
      <p:pic>
        <p:nvPicPr>
          <p:cNvPr id="11" name="Picture 2" descr="http://www.ino.tifr.res.in/ino/gallery/Schematic%20view%20of%20the%20INO%20detector.JPG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F0A7F9BE-9488-40FA-B5C2-619686DF2B05}"/>
              </a:ext>
            </a:extLst>
          </p:cNvPr>
          <p:cNvPicPr>
            <a:picLocks noGrp="1" noChangeArrowheads="1"/>
          </p:cNvPicPr>
          <p:nvPr>
            <p:ph idx="1"/>
          </p:nvPr>
        </p:nvPicPr>
        <p:blipFill rotWithShape="1">
          <a:blip r:embed="rId3" cstate="print"/>
          <a:stretch/>
        </p:blipFill>
        <p:spPr bwMode="auto">
          <a:xfrm>
            <a:off x="3809999" y="865294"/>
            <a:ext cx="4572002" cy="53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3D0094F-0FA2-4144-8A89-84421E4ED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DFFA564-3A01-4901-A17D-DE3490E8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89D732-E46A-4F5B-BA77-9E4D1029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5803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BB3DB6B-1165-4457-BB73-61F3DB05D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Electronics – Devices Studied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2C2EF0-7C34-483D-A279-DE9A91E3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Mandar Saraf, DHEP, TIFR             DAE HEP Symposium 2022</a:t>
            </a:r>
            <a:endParaRPr lang="en-IN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70A6575-2D53-4741-B682-DCF78BD3E5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739766"/>
              </p:ext>
            </p:extLst>
          </p:nvPr>
        </p:nvGraphicFramePr>
        <p:xfrm>
          <a:off x="1061764" y="1361204"/>
          <a:ext cx="10068467" cy="4463884"/>
        </p:xfrm>
        <a:graphic>
          <a:graphicData uri="http://schemas.openxmlformats.org/drawingml/2006/table">
            <a:tbl>
              <a:tblPr firstRow="1" lastCol="1" bandRow="1">
                <a:tableStyleId>{10A1B5D5-9B99-4C35-A422-299274C87663}</a:tableStyleId>
              </a:tblPr>
              <a:tblGrid>
                <a:gridCol w="1526633">
                  <a:extLst>
                    <a:ext uri="{9D8B030D-6E8A-4147-A177-3AD203B41FA5}">
                      <a16:colId xmlns:a16="http://schemas.microsoft.com/office/drawing/2014/main" val="534647515"/>
                    </a:ext>
                  </a:extLst>
                </a:gridCol>
                <a:gridCol w="2107581">
                  <a:extLst>
                    <a:ext uri="{9D8B030D-6E8A-4147-A177-3AD203B41FA5}">
                      <a16:colId xmlns:a16="http://schemas.microsoft.com/office/drawing/2014/main" val="963569847"/>
                    </a:ext>
                  </a:extLst>
                </a:gridCol>
                <a:gridCol w="1557051">
                  <a:extLst>
                    <a:ext uri="{9D8B030D-6E8A-4147-A177-3AD203B41FA5}">
                      <a16:colId xmlns:a16="http://schemas.microsoft.com/office/drawing/2014/main" val="1807817566"/>
                    </a:ext>
                  </a:extLst>
                </a:gridCol>
                <a:gridCol w="1625734">
                  <a:extLst>
                    <a:ext uri="{9D8B030D-6E8A-4147-A177-3AD203B41FA5}">
                      <a16:colId xmlns:a16="http://schemas.microsoft.com/office/drawing/2014/main" val="3840810924"/>
                    </a:ext>
                  </a:extLst>
                </a:gridCol>
                <a:gridCol w="1625734">
                  <a:extLst>
                    <a:ext uri="{9D8B030D-6E8A-4147-A177-3AD203B41FA5}">
                      <a16:colId xmlns:a16="http://schemas.microsoft.com/office/drawing/2014/main" val="3005620225"/>
                    </a:ext>
                  </a:extLst>
                </a:gridCol>
                <a:gridCol w="1625734">
                  <a:extLst>
                    <a:ext uri="{9D8B030D-6E8A-4147-A177-3AD203B41FA5}">
                      <a16:colId xmlns:a16="http://schemas.microsoft.com/office/drawing/2014/main" val="1346681501"/>
                    </a:ext>
                  </a:extLst>
                </a:gridCol>
              </a:tblGrid>
              <a:tr h="1094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Features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CMVD Spec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VMM3a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Petiroc 2a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Triroc 1A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050" u="none" strike="noStrike">
                          <a:effectLst/>
                        </a:rPr>
                        <a:t>DRS4</a:t>
                      </a:r>
                      <a:endParaRPr lang="en-IN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951362"/>
                  </a:ext>
                </a:extLst>
              </a:tr>
              <a:tr h="1009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Channels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64 or 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u="none" strike="noStrike">
                          <a:effectLst/>
                        </a:rPr>
                        <a:t>9</a:t>
                      </a:r>
                      <a:endParaRPr lang="en-IN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825631"/>
                  </a:ext>
                </a:extLst>
              </a:tr>
              <a:tr h="5049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Architecture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LG Charge, HG Charge and Timing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Amplifier, shaper, Peak Detector, TAC and ADCs,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Amplifier, LG CR-RC Shaper, SCA/ Peak detector, TAC, ADCs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Amplifier, LG and HG CR-RC Shaper, SCA/ Peak detector,  TAC, ADCs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Domino Ring  waveform Sampler, 1024 cells, up to 5GHz sampling 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4226373"/>
                  </a:ext>
                </a:extLst>
              </a:tr>
              <a:tr h="302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AMP gain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Reasonable gain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0.5, 1, 3, 4, 5, 6, 9, 12, 16 mV/</a:t>
                      </a:r>
                      <a:r>
                        <a:rPr lang="en-US" sz="1000" u="none" strike="noStrike" dirty="0" err="1">
                          <a:effectLst/>
                        </a:rPr>
                        <a:t>fC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Fixed gain 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13mV/p.e positive</a:t>
                      </a:r>
                      <a:br>
                        <a:rPr lang="en-US" sz="1000" u="none" strike="noStrike">
                          <a:effectLst/>
                        </a:rPr>
                      </a:br>
                      <a:r>
                        <a:rPr lang="en-US" sz="1000" u="none" strike="noStrike">
                          <a:effectLst/>
                        </a:rPr>
                        <a:t>16.5mV/p.e negative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000" u="none" strike="noStrike">
                          <a:effectLst/>
                        </a:rPr>
                        <a:t>NA</a:t>
                      </a:r>
                      <a:endParaRPr lang="en-IN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204637"/>
                  </a:ext>
                </a:extLst>
              </a:tr>
              <a:tr h="2019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Shaper peaking time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Tunable to capture Peak amplitude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Adjustable  25, 50, 100 and 200ns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Adjustable 25, 50, 75 &amp; 100 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Adjustable 10ns to 1.28us (10ns res)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000" u="none" strike="noStrike">
                          <a:effectLst/>
                        </a:rPr>
                        <a:t>NA</a:t>
                      </a:r>
                      <a:endParaRPr lang="en-IN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313524"/>
                  </a:ext>
                </a:extLst>
              </a:tr>
              <a:tr h="302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ADCs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10 bit or higher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10 bit – Peak,</a:t>
                      </a:r>
                      <a:br>
                        <a:rPr lang="en-US" sz="1000" u="none" strike="noStrike">
                          <a:effectLst/>
                        </a:rPr>
                      </a:br>
                      <a:r>
                        <a:rPr lang="en-US" sz="1000" u="none" strike="noStrike">
                          <a:effectLst/>
                        </a:rPr>
                        <a:t>8 bit – TAC,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10 bit – Peak or SCA</a:t>
                      </a:r>
                      <a:br>
                        <a:rPr lang="en-US" sz="1000" u="none" strike="noStrike">
                          <a:effectLst/>
                        </a:rPr>
                      </a:br>
                      <a:r>
                        <a:rPr lang="en-US" sz="1000" u="none" strike="noStrike">
                          <a:effectLst/>
                        </a:rPr>
                        <a:t>10 bit - TAC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10 bit – Peak or SCA</a:t>
                      </a:r>
                      <a:br>
                        <a:rPr lang="en-US" sz="1000" u="none" strike="noStrike">
                          <a:effectLst/>
                        </a:rPr>
                      </a:br>
                      <a:r>
                        <a:rPr lang="en-US" sz="1000" u="none" strike="noStrike">
                          <a:effectLst/>
                        </a:rPr>
                        <a:t>10 bit - TAC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000" u="none" strike="noStrike">
                          <a:effectLst/>
                        </a:rPr>
                        <a:t>None, analog output</a:t>
                      </a:r>
                      <a:endParaRPr lang="en-IN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580763"/>
                  </a:ext>
                </a:extLst>
              </a:tr>
              <a:tr h="4039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Charge Dynamic range &amp; resolution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50 </a:t>
                      </a:r>
                      <a:r>
                        <a:rPr lang="en-US" sz="1000" u="none" strike="noStrike" dirty="0" err="1">
                          <a:effectLst/>
                        </a:rPr>
                        <a:t>pC</a:t>
                      </a:r>
                      <a:r>
                        <a:rPr lang="en-US" sz="1000" u="none" strike="noStrike" dirty="0">
                          <a:effectLst/>
                        </a:rPr>
                        <a:t> with res of 0.04 </a:t>
                      </a:r>
                      <a:r>
                        <a:rPr lang="en-US" sz="1000" u="none" strike="noStrike" dirty="0" err="1">
                          <a:effectLst/>
                        </a:rPr>
                        <a:t>pC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0.1 to 2pC</a:t>
                      </a:r>
                      <a:br>
                        <a:rPr lang="en-US" sz="1000" u="none" strike="noStrike">
                          <a:effectLst/>
                        </a:rPr>
                      </a:br>
                      <a:r>
                        <a:rPr lang="en-US" sz="1000" u="none" strike="noStrike">
                          <a:effectLst/>
                        </a:rPr>
                        <a:t>resolution : less than 1fC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0-480 pC i.e. 3000 pe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000" u="none" strike="noStrike">
                          <a:effectLst/>
                        </a:rPr>
                        <a:t>HG : 100 pe,</a:t>
                      </a:r>
                      <a:br>
                        <a:rPr lang="da-DK" sz="1000" u="none" strike="noStrike">
                          <a:effectLst/>
                        </a:rPr>
                      </a:br>
                      <a:r>
                        <a:rPr lang="da-DK" sz="1000" u="none" strike="noStrike">
                          <a:effectLst/>
                        </a:rPr>
                        <a:t>LG :  3000 pe,</a:t>
                      </a:r>
                      <a:endParaRPr lang="da-DK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000" u="none" strike="noStrike">
                          <a:effectLst/>
                        </a:rPr>
                        <a:t>0.1pC, 28pC</a:t>
                      </a:r>
                      <a:endParaRPr lang="en-IN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784909"/>
                  </a:ext>
                </a:extLst>
              </a:tr>
              <a:tr h="2019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Timing resolution (With 40 MHz ref clk)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100ps – 150ps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97 ps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100 ps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88 ps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000" u="none" strike="noStrike">
                          <a:effectLst/>
                        </a:rPr>
                        <a:t>1 ns</a:t>
                      </a:r>
                      <a:endParaRPr lang="en-IN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407796"/>
                  </a:ext>
                </a:extLst>
              </a:tr>
              <a:tr h="302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Multiplexed Analog out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Required if ext ADC needed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PDO, TDO, MO (amp all 64 channels) &amp; more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LG Peak or SCA  out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LG (Peak or SCA), HG (Peak or SCA)  and TAC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000" u="none" strike="noStrike">
                          <a:effectLst/>
                        </a:rPr>
                        <a:t>Available</a:t>
                      </a:r>
                      <a:endParaRPr lang="en-IN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6095036"/>
                  </a:ext>
                </a:extLst>
              </a:tr>
              <a:tr h="302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Trigger Out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</a:rPr>
                        <a:t>ToT</a:t>
                      </a:r>
                      <a:r>
                        <a:rPr lang="en-US" sz="1000" u="none" strike="noStrike" dirty="0">
                          <a:effectLst/>
                        </a:rPr>
                        <a:t> or </a:t>
                      </a:r>
                      <a:r>
                        <a:rPr lang="en-US" sz="1000" u="none" strike="noStrike" dirty="0" err="1">
                          <a:effectLst/>
                        </a:rPr>
                        <a:t>ORed</a:t>
                      </a:r>
                      <a:r>
                        <a:rPr lang="en-US" sz="1000" u="none" strike="noStrike" dirty="0">
                          <a:effectLst/>
                        </a:rPr>
                        <a:t> Time or charge trigger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Disc out all 64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Disc out all 32, Charge OR32, Time OR32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Time trig ch, Charge OR64, Time OR64,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000" u="none" strike="noStrike">
                          <a:effectLst/>
                        </a:rPr>
                        <a:t>NA</a:t>
                      </a:r>
                      <a:endParaRPr lang="en-IN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0207113"/>
                  </a:ext>
                </a:extLst>
              </a:tr>
              <a:tr h="706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Detecting method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Capturing and digitizing of CMVD signals on RPC stack muon trigger.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L0 mode (refer VMM document)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Local trig using 32 </a:t>
                      </a:r>
                      <a:r>
                        <a:rPr lang="en-US" sz="1000" u="none" strike="noStrike" dirty="0" err="1">
                          <a:effectLst/>
                        </a:rPr>
                        <a:t>ch</a:t>
                      </a:r>
                      <a:r>
                        <a:rPr lang="en-US" sz="1000" u="none" strike="noStrike" dirty="0">
                          <a:effectLst/>
                        </a:rPr>
                        <a:t> Disc out and issue hold signal when RPC trigger and local trigger matches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Issue Hold signal when RPC trigger comes, Note: shapers peaking time to be set close to RPC trigger latency.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Pre-sampling of analog signal, readout through ADC on </a:t>
                      </a:r>
                      <a:r>
                        <a:rPr lang="en-US" sz="1000" u="none" strike="noStrike" dirty="0" err="1">
                          <a:effectLst/>
                        </a:rPr>
                        <a:t>ext</a:t>
                      </a:r>
                      <a:r>
                        <a:rPr lang="en-US" sz="1000" u="none" strike="noStrike" dirty="0">
                          <a:effectLst/>
                        </a:rPr>
                        <a:t> trigger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9719072"/>
                  </a:ext>
                </a:extLst>
              </a:tr>
              <a:tr h="6059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LG, HG and TAC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At least 32 channel LG charge, HG charge and Timing from one card.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32 Ch in LG peak and 32 CH in HG peak, TAC only with HG.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32 Ch LG charge INT ADC, 32 CH TAC INT ADC.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LG 64 </a:t>
                      </a:r>
                      <a:r>
                        <a:rPr lang="en-US" sz="1000" u="none" strike="noStrike" dirty="0" err="1">
                          <a:effectLst/>
                        </a:rPr>
                        <a:t>ch</a:t>
                      </a:r>
                      <a:r>
                        <a:rPr lang="en-US" sz="1000" u="none" strike="noStrike" dirty="0">
                          <a:effectLst/>
                        </a:rPr>
                        <a:t> charge INT ADC , HG 64 Ch TAC INT ADC and MUX HG charge (peak or SCA) EXT ADC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000" u="none" strike="noStrike" dirty="0">
                          <a:effectLst/>
                        </a:rPr>
                        <a:t>NA</a:t>
                      </a: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08" marR="4208" marT="42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9590020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DE4EE9-99A0-498E-A41F-A458F4E6E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33F5F-6CEB-4B52-BE93-7FD5A7B7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314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09BECD3-4BD8-4474-B19E-F107680F5F27}"/>
              </a:ext>
            </a:extLst>
          </p:cNvPr>
          <p:cNvSpPr txBox="1"/>
          <p:nvPr/>
        </p:nvSpPr>
        <p:spPr>
          <a:xfrm>
            <a:off x="0" y="4790096"/>
            <a:ext cx="12192000" cy="15808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72000" tIns="72000" rIns="7200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/>
              <a:t>The advantages of locating a large detector such as ICAL at a shallow depth of 100 m, are </a:t>
            </a:r>
            <a:r>
              <a:rPr lang="en-IN" sz="1600" b="0" i="0" u="none" strike="noStrike" baseline="0" dirty="0"/>
              <a:t>obvious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/>
              <a:t>If a CMVD with a muon detection efficiency &gt; 99.99% is built, then similar fraction of muons would go undetected as would pass through a 1 km rock </a:t>
            </a:r>
            <a:r>
              <a:rPr lang="en-US" sz="1600" dirty="0"/>
              <a:t>cover</a:t>
            </a:r>
            <a:endParaRPr lang="en-US" sz="16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/>
              <a:t>The possibility of constructing a CMV for a shallow depth ICAL, needs to be validated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Such a proof-of-principle CMV is being built around the mini-ICAL detector at IICHEP, Madurai</a:t>
            </a:r>
            <a:endParaRPr lang="en-IN" sz="1600" dirty="0"/>
          </a:p>
          <a:p>
            <a:endParaRPr lang="en-IN" sz="16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CA7EC04-D694-421F-BA6F-066A8C3D3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3600" dirty="0"/>
              <a:t>Veto Efficiencies for different CCMVD Configurations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AD8181-9866-48DE-89A6-C9893F489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3DDB26-166A-4F49-B2AD-8B6500670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55F01A-1003-4B2F-B59B-757424EB92B8}"/>
              </a:ext>
            </a:extLst>
          </p:cNvPr>
          <p:cNvGrpSpPr/>
          <p:nvPr/>
        </p:nvGrpSpPr>
        <p:grpSpPr>
          <a:xfrm>
            <a:off x="92362" y="965777"/>
            <a:ext cx="4447401" cy="3624696"/>
            <a:chOff x="-1" y="781050"/>
            <a:chExt cx="5445524" cy="4284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EB2DD7C-3FE3-4C55-B711-11496AA24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781050"/>
              <a:ext cx="5445524" cy="4284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29BE52-2A22-4ED9-B617-B3741654966E}"/>
                </a:ext>
              </a:extLst>
            </p:cNvPr>
            <p:cNvSpPr txBox="1"/>
            <p:nvPr/>
          </p:nvSpPr>
          <p:spPr>
            <a:xfrm>
              <a:off x="659951" y="4581056"/>
              <a:ext cx="4464000" cy="4320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IN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AA48095-1C47-4496-8687-4D88B4664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727" y="965777"/>
            <a:ext cx="6031345" cy="38243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7869FB-19DE-4663-AD76-477532D8D36C}"/>
              </a:ext>
            </a:extLst>
          </p:cNvPr>
          <p:cNvSpPr txBox="1"/>
          <p:nvPr/>
        </p:nvSpPr>
        <p:spPr>
          <a:xfrm>
            <a:off x="6027423" y="1708925"/>
            <a:ext cx="3193931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sz="1200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N. Panchal, </a:t>
            </a:r>
            <a:r>
              <a:rPr lang="en-SG" sz="1200" i="1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et al</a:t>
            </a:r>
            <a:r>
              <a:rPr lang="en-SG" sz="1200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, 2017 JINST 12 T11002</a:t>
            </a:r>
          </a:p>
          <a:p>
            <a:r>
              <a:rPr lang="en-SG" sz="1200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N. Panchal, </a:t>
            </a:r>
            <a:r>
              <a:rPr lang="en-SG" sz="1200" i="1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et al</a:t>
            </a:r>
            <a:r>
              <a:rPr lang="en-SG" sz="1200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, </a:t>
            </a:r>
            <a:r>
              <a:rPr lang="en-IN" sz="1200" dirty="0">
                <a:solidFill>
                  <a:schemeClr val="accent5">
                    <a:lumMod val="75000"/>
                  </a:schemeClr>
                </a:solidFill>
              </a:rPr>
              <a:t>2019 JINST 14 P02032</a:t>
            </a:r>
          </a:p>
        </p:txBody>
      </p:sp>
    </p:spTree>
    <p:extLst>
      <p:ext uri="{BB962C8B-B14F-4D97-AF65-F5344CB8AC3E}">
        <p14:creationId xmlns:p14="http://schemas.microsoft.com/office/powerpoint/2010/main" val="42034139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EA81E-B08A-4158-935F-0EE607E00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089E2-258A-4745-907E-373D5E0F2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A4D4D-1A3F-4C02-BA72-1E2634DA2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41DD3-416F-4E7A-895A-C88BC7D3E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DF13B-B1AD-46E2-9D8E-174A0F6A9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6413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FC0E6F7-0125-44FC-BF00-52FB8F78A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Mini-ICAL Operational at IICHEP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575C40-2BEE-4A98-9956-A3C7E8D12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C7D688-DCFE-44A5-B579-CCF677406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2562CA7D-A34F-404B-9D8E-5BC766D45D3C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51" y="938827"/>
            <a:ext cx="7467188" cy="498034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5A9159E-2C21-4699-9145-26317A8C3EF8}"/>
              </a:ext>
            </a:extLst>
          </p:cNvPr>
          <p:cNvSpPr/>
          <p:nvPr/>
        </p:nvSpPr>
        <p:spPr>
          <a:xfrm>
            <a:off x="157951" y="4921390"/>
            <a:ext cx="3327624" cy="1200329"/>
          </a:xfrm>
          <a:prstGeom prst="rect">
            <a:avLst/>
          </a:prstGeom>
          <a:solidFill>
            <a:srgbClr val="66CCFF"/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85-ton, 4m</a:t>
            </a:r>
            <a:r>
              <a:rPr lang="en-US" dirty="0">
                <a:sym typeface="Symbol" panose="05050102010706020507" pitchFamily="18" charset="2"/>
              </a:rPr>
              <a:t>4m11 layered magnet, with 20, 2mx2m RPCs and ICAL electronics operating for 4 years.</a:t>
            </a:r>
            <a:endParaRPr lang="en-US" dirty="0"/>
          </a:p>
        </p:txBody>
      </p:sp>
      <p:pic>
        <p:nvPicPr>
          <p:cNvPr id="17" name="Content Placeholder 17">
            <a:extLst>
              <a:ext uri="{FF2B5EF4-FFF2-40B4-BE49-F238E27FC236}">
                <a16:creationId xmlns:a16="http://schemas.microsoft.com/office/drawing/2014/main" id="{E59794C4-458A-48BA-86AD-B833419425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889" y="864870"/>
            <a:ext cx="3980875" cy="52520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41F8DCF-1618-4908-930B-170D46D9B3EE}"/>
              </a:ext>
            </a:extLst>
          </p:cNvPr>
          <p:cNvSpPr/>
          <p:nvPr/>
        </p:nvSpPr>
        <p:spPr>
          <a:xfrm>
            <a:off x="3411683" y="5756790"/>
            <a:ext cx="4213455" cy="369332"/>
          </a:xfrm>
          <a:prstGeom prst="rect">
            <a:avLst/>
          </a:prstGeom>
          <a:solidFill>
            <a:srgbClr val="66CCFF"/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0F055A-0D3C-447C-ACE7-74030A89D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9458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BC539-F167-4202-BCEE-041CFCCB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dirty="0"/>
              <a:t>Early Studies with a Compact Muon Veto Detector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AC3206-784E-4C72-89CE-5DFC4864D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DAC72A-6F10-4038-92FA-C66C8FC43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A970D1-725F-472D-ABED-B20CEAD7C7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94" t="4546" r="5582"/>
          <a:stretch/>
        </p:blipFill>
        <p:spPr>
          <a:xfrm>
            <a:off x="92362" y="944970"/>
            <a:ext cx="3602182" cy="23647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D98733-5936-45F4-B3E1-9B3A0E232B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31" t="3896" b="4043"/>
          <a:stretch/>
        </p:blipFill>
        <p:spPr>
          <a:xfrm>
            <a:off x="3890381" y="992968"/>
            <a:ext cx="3459993" cy="22687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60CCEEA-C3CB-4753-B32B-7F40625159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26" t="7608" r="5116" b="11825"/>
          <a:stretch/>
        </p:blipFill>
        <p:spPr>
          <a:xfrm>
            <a:off x="4028717" y="4613784"/>
            <a:ext cx="3172641" cy="9157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BEB73C-C6FD-4B7B-904B-3E97EBB4C2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768" y="3467388"/>
            <a:ext cx="3027158" cy="101274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F02ADE3-B263-4915-99F0-7BA6B4651E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0068" y="3851334"/>
            <a:ext cx="3468316" cy="20979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D11AD38-8031-44D6-858B-E1F2B6265A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085" y="3261409"/>
            <a:ext cx="3421266" cy="2280844"/>
          </a:xfrm>
          <a:prstGeom prst="rect">
            <a:avLst/>
          </a:prstGeom>
        </p:spPr>
      </p:pic>
      <p:sp>
        <p:nvSpPr>
          <p:cNvPr id="29" name="Arrow: Striped Right 28">
            <a:extLst>
              <a:ext uri="{FF2B5EF4-FFF2-40B4-BE49-F238E27FC236}">
                <a16:creationId xmlns:a16="http://schemas.microsoft.com/office/drawing/2014/main" id="{BE760E13-E493-4E2D-8F12-68C405D49BC4}"/>
              </a:ext>
            </a:extLst>
          </p:cNvPr>
          <p:cNvSpPr/>
          <p:nvPr/>
        </p:nvSpPr>
        <p:spPr>
          <a:xfrm>
            <a:off x="3238421" y="2761767"/>
            <a:ext cx="794326" cy="26167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Arrow: Striped Right 30">
            <a:extLst>
              <a:ext uri="{FF2B5EF4-FFF2-40B4-BE49-F238E27FC236}">
                <a16:creationId xmlns:a16="http://schemas.microsoft.com/office/drawing/2014/main" id="{222096AC-3AB5-4B6A-95E5-89F416D62186}"/>
              </a:ext>
            </a:extLst>
          </p:cNvPr>
          <p:cNvSpPr/>
          <p:nvPr/>
        </p:nvSpPr>
        <p:spPr>
          <a:xfrm>
            <a:off x="3163208" y="5083770"/>
            <a:ext cx="794326" cy="26167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8F02544-DB0A-4ABA-B6AF-A90073AB764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552" r="2199" b="9164"/>
          <a:stretch/>
        </p:blipFill>
        <p:spPr>
          <a:xfrm>
            <a:off x="7692383" y="890417"/>
            <a:ext cx="4312996" cy="257256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F256959-2831-4E42-AD94-31D9EB4936E7}"/>
              </a:ext>
            </a:extLst>
          </p:cNvPr>
          <p:cNvSpPr txBox="1"/>
          <p:nvPr/>
        </p:nvSpPr>
        <p:spPr>
          <a:xfrm>
            <a:off x="-19162" y="2854168"/>
            <a:ext cx="17802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320mm×960mm</a:t>
            </a:r>
            <a:endParaRPr lang="en-IN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9459E51-7402-48DF-A8B3-C5797B82EDB6}"/>
              </a:ext>
            </a:extLst>
          </p:cNvPr>
          <p:cNvSpPr txBox="1"/>
          <p:nvPr/>
        </p:nvSpPr>
        <p:spPr>
          <a:xfrm>
            <a:off x="4734388" y="4326241"/>
            <a:ext cx="17547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150mm×200mm</a:t>
            </a:r>
            <a:endParaRPr lang="en-IN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C463C56-4512-4BE2-BC29-A806A48DE22F}"/>
              </a:ext>
            </a:extLst>
          </p:cNvPr>
          <p:cNvSpPr txBox="1"/>
          <p:nvPr/>
        </p:nvSpPr>
        <p:spPr>
          <a:xfrm>
            <a:off x="92362" y="5186052"/>
            <a:ext cx="18003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440mm×440mm</a:t>
            </a:r>
            <a:endParaRPr lang="en-IN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6831A0D-F244-4D7D-8409-618EC54DD9A9}"/>
              </a:ext>
            </a:extLst>
          </p:cNvPr>
          <p:cNvSpPr txBox="1"/>
          <p:nvPr/>
        </p:nvSpPr>
        <p:spPr>
          <a:xfrm>
            <a:off x="92362" y="5701603"/>
            <a:ext cx="363600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sz="1400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N. Panchal, </a:t>
            </a:r>
            <a:r>
              <a:rPr lang="en-SG" sz="1400" i="1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et al</a:t>
            </a:r>
            <a:r>
              <a:rPr lang="en-SG" sz="1400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, 2017 JINST 12 T11002</a:t>
            </a:r>
          </a:p>
          <a:p>
            <a:r>
              <a:rPr lang="en-SG" sz="1400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N. Panchal, </a:t>
            </a:r>
            <a:r>
              <a:rPr lang="en-SG" sz="1400" i="1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et al</a:t>
            </a:r>
            <a:r>
              <a:rPr lang="en-SG" sz="1400" dirty="0">
                <a:solidFill>
                  <a:schemeClr val="accent5">
                    <a:lumMod val="75000"/>
                  </a:schemeClr>
                </a:solidFill>
                <a:ea typeface="Franklin Gothic Book" panose="020B0503020102020204" pitchFamily="34" charset="0"/>
                <a:cs typeface="Times New Roman" panose="02020603050405020304" pitchFamily="18" charset="0"/>
              </a:rPr>
              <a:t>, </a:t>
            </a:r>
            <a:r>
              <a:rPr lang="en-IN" sz="1400" dirty="0">
                <a:solidFill>
                  <a:schemeClr val="accent5">
                    <a:lumMod val="75000"/>
                  </a:schemeClr>
                </a:solidFill>
              </a:rPr>
              <a:t>2019 JINST 14 P02032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7C728C-187B-456E-A177-7BE447F08D2F}"/>
              </a:ext>
            </a:extLst>
          </p:cNvPr>
          <p:cNvSpPr txBox="1"/>
          <p:nvPr/>
        </p:nvSpPr>
        <p:spPr>
          <a:xfrm>
            <a:off x="9670473" y="3852971"/>
            <a:ext cx="25215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Muon trigger rate ~2 Hz</a:t>
            </a:r>
            <a:endParaRPr lang="en-IN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2768EA-79AD-473A-83E4-F396C7624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4</a:t>
            </a:fld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50FD3B-CEFE-4B62-BD89-73CD42BF8480}"/>
              </a:ext>
            </a:extLst>
          </p:cNvPr>
          <p:cNvSpPr txBox="1"/>
          <p:nvPr/>
        </p:nvSpPr>
        <p:spPr>
          <a:xfrm>
            <a:off x="3957534" y="5690117"/>
            <a:ext cx="3172392" cy="58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Veto Efficiency for anyone Layer: 99.978% ± 0.003</a:t>
            </a:r>
          </a:p>
        </p:txBody>
      </p:sp>
    </p:spTree>
    <p:extLst>
      <p:ext uri="{BB962C8B-B14F-4D97-AF65-F5344CB8AC3E}">
        <p14:creationId xmlns:p14="http://schemas.microsoft.com/office/powerpoint/2010/main" val="2239798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CA7EC04-D694-421F-BA6F-066A8C3D3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3600" dirty="0"/>
              <a:t>Shallow depth?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F456367-9474-4A92-A335-82D590F14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274618"/>
            <a:ext cx="12001498" cy="3306618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The advantages of locating a large detector such as ICAL at a shallow depth of 100 m, are </a:t>
            </a:r>
            <a:r>
              <a:rPr lang="en-IN" sz="1800" b="0" i="0" u="none" strike="noStrike" baseline="0" dirty="0"/>
              <a:t>obvious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If a CMVD with a muon detection efficiency &gt; 99.99% is built, then similar fraction of muons would go undetected as would pass through a 1 km rock </a:t>
            </a:r>
            <a:r>
              <a:rPr lang="en-US" sz="1800" dirty="0"/>
              <a:t>cover</a:t>
            </a: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The possibility of constructing a CMV for a shallow depth ICAL, needs to be validated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Such a proof-of-principle CMV is being built around the mini-ICAL detector at IICHEP, Madurai</a:t>
            </a:r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AD8181-9866-48DE-89A6-C9893F489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3DDB26-166A-4F49-B2AD-8B6500670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D6032CA-F963-4152-AC2C-EB29A1A1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17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35585-1B7A-4E06-B77E-88CAE2394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CMVD Simulation in Geant4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BC2985-3C45-4D07-ADFA-958A667E3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4D60E-C318-40EF-8FF0-08E389B7F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F4BB5C-8F31-4F41-93EE-DA1B80B2B8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10" r="15676"/>
          <a:stretch/>
        </p:blipFill>
        <p:spPr>
          <a:xfrm>
            <a:off x="1466849" y="647226"/>
            <a:ext cx="3314701" cy="3317070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3413AF7-6440-4548-8788-455955C94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432410"/>
              </p:ext>
            </p:extLst>
          </p:nvPr>
        </p:nvGraphicFramePr>
        <p:xfrm>
          <a:off x="92362" y="3929233"/>
          <a:ext cx="6320013" cy="2281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282">
                  <a:extLst>
                    <a:ext uri="{9D8B030D-6E8A-4147-A177-3AD203B41FA5}">
                      <a16:colId xmlns:a16="http://schemas.microsoft.com/office/drawing/2014/main" val="3604671896"/>
                    </a:ext>
                  </a:extLst>
                </a:gridCol>
                <a:gridCol w="856526">
                  <a:extLst>
                    <a:ext uri="{9D8B030D-6E8A-4147-A177-3AD203B41FA5}">
                      <a16:colId xmlns:a16="http://schemas.microsoft.com/office/drawing/2014/main" val="3843957881"/>
                    </a:ext>
                  </a:extLst>
                </a:gridCol>
                <a:gridCol w="1226917">
                  <a:extLst>
                    <a:ext uri="{9D8B030D-6E8A-4147-A177-3AD203B41FA5}">
                      <a16:colId xmlns:a16="http://schemas.microsoft.com/office/drawing/2014/main" val="469128442"/>
                    </a:ext>
                  </a:extLst>
                </a:gridCol>
                <a:gridCol w="1261640">
                  <a:extLst>
                    <a:ext uri="{9D8B030D-6E8A-4147-A177-3AD203B41FA5}">
                      <a16:colId xmlns:a16="http://schemas.microsoft.com/office/drawing/2014/main" val="855991821"/>
                    </a:ext>
                  </a:extLst>
                </a:gridCol>
                <a:gridCol w="2251648">
                  <a:extLst>
                    <a:ext uri="{9D8B030D-6E8A-4147-A177-3AD203B41FA5}">
                      <a16:colId xmlns:a16="http://schemas.microsoft.com/office/drawing/2014/main" val="4233963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600" b="0" dirty="0"/>
                        <a:t>Veto 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0" dirty="0"/>
                        <a:t># of Layers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0" dirty="0"/>
                        <a:t>Layer Staggering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0" dirty="0"/>
                        <a:t># of EPS/Layer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0" dirty="0"/>
                        <a:t>EPS Dimensions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685320"/>
                  </a:ext>
                </a:extLst>
              </a:tr>
              <a:tr h="328664"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12.5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4.5 m x 5 cm x 1-2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498532"/>
                  </a:ext>
                </a:extLst>
              </a:tr>
              <a:tr h="327278"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15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/>
                        <a:t>4.6 m x 5 cm x 1-2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850267"/>
                  </a:ext>
                </a:extLst>
              </a:tr>
              <a:tr h="344365"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15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/>
                        <a:t>4.6 m x 5 cm x 1-2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328295"/>
                  </a:ext>
                </a:extLst>
              </a:tr>
              <a:tr h="352216"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15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/>
                        <a:t>4.7 m x 5 cm x 1-2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052198"/>
                  </a:ext>
                </a:extLst>
              </a:tr>
              <a:tr h="332358"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15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/>
                        <a:t>2 m x 5 cm x 2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416529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6891EB5-DA6D-4F8E-9EDA-06100CAEF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707" y="1016867"/>
            <a:ext cx="5162550" cy="27336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CA3068-D088-4204-8EB9-4E2C52C6E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446" y="4057513"/>
            <a:ext cx="5486635" cy="13510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683AB3-709B-4463-8013-75695591C48E}"/>
              </a:ext>
            </a:extLst>
          </p:cNvPr>
          <p:cNvSpPr txBox="1"/>
          <p:nvPr/>
        </p:nvSpPr>
        <p:spPr>
          <a:xfrm>
            <a:off x="6505752" y="5625999"/>
            <a:ext cx="561526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rgbClr val="C00000"/>
                </a:solidFill>
              </a:rPr>
              <a:t>Poster #311 by Raj Shah on Friday: </a:t>
            </a:r>
            <a:r>
              <a:rPr lang="en-US" sz="1600" dirty="0">
                <a:solidFill>
                  <a:srgbClr val="C00000"/>
                </a:solidFill>
              </a:rPr>
              <a:t>Expected Performance of Cosmic Muon Veto Detector at IICHEP</a:t>
            </a:r>
            <a:endParaRPr lang="en-IN" sz="16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3E29BD-B50A-46BE-9823-6C5CEC7CD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6</a:t>
            </a:fld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3D380C-B4E7-4941-B512-99D5C7E01D6F}"/>
              </a:ext>
            </a:extLst>
          </p:cNvPr>
          <p:cNvSpPr txBox="1"/>
          <p:nvPr/>
        </p:nvSpPr>
        <p:spPr>
          <a:xfrm>
            <a:off x="277959" y="864305"/>
            <a:ext cx="131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Top 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139D15-DCA9-4715-9273-A53A22DF6D94}"/>
              </a:ext>
            </a:extLst>
          </p:cNvPr>
          <p:cNvSpPr txBox="1"/>
          <p:nvPr/>
        </p:nvSpPr>
        <p:spPr>
          <a:xfrm>
            <a:off x="7554077" y="750720"/>
            <a:ext cx="131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Isometric View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43327C-67AD-4F0B-96B3-7D5A44525DA2}"/>
              </a:ext>
            </a:extLst>
          </p:cNvPr>
          <p:cNvSpPr txBox="1"/>
          <p:nvPr/>
        </p:nvSpPr>
        <p:spPr>
          <a:xfrm>
            <a:off x="295275" y="1686225"/>
            <a:ext cx="14001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1400" dirty="0"/>
              <a:t>Left Side Wall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69D4C-A5F1-41E0-9947-A2C19E89AF81}"/>
              </a:ext>
            </a:extLst>
          </p:cNvPr>
          <p:cNvSpPr txBox="1"/>
          <p:nvPr/>
        </p:nvSpPr>
        <p:spPr>
          <a:xfrm>
            <a:off x="4543423" y="2602240"/>
            <a:ext cx="15525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N" sz="1400" dirty="0"/>
              <a:t>Right Side Wall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BE6485-2F7A-4D40-AFAB-83CF414A879F}"/>
              </a:ext>
            </a:extLst>
          </p:cNvPr>
          <p:cNvSpPr txBox="1"/>
          <p:nvPr/>
        </p:nvSpPr>
        <p:spPr>
          <a:xfrm>
            <a:off x="4682289" y="766109"/>
            <a:ext cx="14001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N" sz="1400" dirty="0"/>
              <a:t>Auxiliary Wall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46F63C-0119-4C40-B6A1-1C9A0752224C}"/>
              </a:ext>
            </a:extLst>
          </p:cNvPr>
          <p:cNvSpPr txBox="1"/>
          <p:nvPr/>
        </p:nvSpPr>
        <p:spPr>
          <a:xfrm>
            <a:off x="2318044" y="627161"/>
            <a:ext cx="14001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1400" dirty="0"/>
              <a:t>Back Wall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3C0DFC-69C5-4A6E-A948-223616733868}"/>
              </a:ext>
            </a:extLst>
          </p:cNvPr>
          <p:cNvSpPr txBox="1"/>
          <p:nvPr/>
        </p:nvSpPr>
        <p:spPr>
          <a:xfrm>
            <a:off x="2855211" y="3265736"/>
            <a:ext cx="1731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/>
              <a:t>Tiles in Top Wall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E4049D-2417-4F48-9DBC-4DD9719E08A7}"/>
              </a:ext>
            </a:extLst>
          </p:cNvPr>
          <p:cNvSpPr txBox="1"/>
          <p:nvPr/>
        </p:nvSpPr>
        <p:spPr>
          <a:xfrm>
            <a:off x="583743" y="2188470"/>
            <a:ext cx="112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dirty="0"/>
              <a:t>RPC Stack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E414A69-0EDC-448F-BE33-CAC3737159F4}"/>
              </a:ext>
            </a:extLst>
          </p:cNvPr>
          <p:cNvCxnSpPr/>
          <p:nvPr/>
        </p:nvCxnSpPr>
        <p:spPr>
          <a:xfrm flipV="1">
            <a:off x="1695450" y="1491757"/>
            <a:ext cx="1247775" cy="825858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E70A508-2992-48B1-96DA-9EEDF821BCCF}"/>
              </a:ext>
            </a:extLst>
          </p:cNvPr>
          <p:cNvCxnSpPr>
            <a:cxnSpLocks/>
          </p:cNvCxnSpPr>
          <p:nvPr/>
        </p:nvCxnSpPr>
        <p:spPr>
          <a:xfrm>
            <a:off x="1695450" y="2325533"/>
            <a:ext cx="1322681" cy="97231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885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D580C-6338-4AAA-9AD9-9FDA61A19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Visualisation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86ACAC-CEC2-4DC4-B0A1-9003B915E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FD718F-0C44-40F2-9C9A-575C61BD7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7EA4D516-7064-40CE-9CF2-AD1AAF5F7AAE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6795" t="16870" r="17603" b="10783"/>
          <a:stretch/>
        </p:blipFill>
        <p:spPr>
          <a:xfrm>
            <a:off x="3584563" y="821737"/>
            <a:ext cx="8406582" cy="52145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0B126B-4AFB-4FB0-932A-F1A1B4041F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07" t="35300" r="59450" b="21650"/>
          <a:stretch/>
        </p:blipFill>
        <p:spPr>
          <a:xfrm>
            <a:off x="200855" y="1592796"/>
            <a:ext cx="3403695" cy="367240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247B3A-5B38-40BE-99B0-2A2278390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7</a:t>
            </a:fld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0623D6-FAC2-46F5-8B28-26AB44399EB0}"/>
              </a:ext>
            </a:extLst>
          </p:cNvPr>
          <p:cNvSpPr txBox="1"/>
          <p:nvPr/>
        </p:nvSpPr>
        <p:spPr>
          <a:xfrm>
            <a:off x="92362" y="1256028"/>
            <a:ext cx="3629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CORSIKA generated muon flux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01027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F5758-3540-4346-A32B-43A45245E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Effective Volume of the CMVD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96D1CA-E603-44FC-8144-3B8B4BF54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BCEA4C-9BC7-4D71-B541-ED95E9D41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A187E5-0214-485B-91C5-06EE82501101}"/>
              </a:ext>
            </a:extLst>
          </p:cNvPr>
          <p:cNvSpPr txBox="1"/>
          <p:nvPr/>
        </p:nvSpPr>
        <p:spPr>
          <a:xfrm>
            <a:off x="1999670" y="1035507"/>
            <a:ext cx="81926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u="none" strike="noStrike" baseline="0" dirty="0"/>
              <a:t>Exclusion of  up to 40 cm from (450 cm) front Side of CMVD Walls</a:t>
            </a:r>
          </a:p>
          <a:p>
            <a:pPr algn="ctr"/>
            <a:r>
              <a:rPr lang="en-US" sz="2000" dirty="0"/>
              <a:t>in order to remove uncertainties due to muon reconstruction</a:t>
            </a:r>
            <a:r>
              <a:rPr lang="en-US" sz="2000" b="0" i="0" u="none" strike="noStrike" baseline="0" dirty="0"/>
              <a:t>.</a:t>
            </a:r>
            <a:endParaRPr lang="en-IN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18FE8A-4FDC-4E6C-B0CF-465A547DA1DE}"/>
              </a:ext>
            </a:extLst>
          </p:cNvPr>
          <p:cNvSpPr txBox="1"/>
          <p:nvPr/>
        </p:nvSpPr>
        <p:spPr>
          <a:xfrm>
            <a:off x="4601838" y="5725033"/>
            <a:ext cx="2988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Extrapolated x-y positions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9C7D1D-66AD-4D26-A8FA-A94BA1E49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8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E3BF87-F355-490E-A5DE-736572C65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264" y="1809066"/>
            <a:ext cx="6454052" cy="398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20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F422B-522C-40AA-AE8A-AEF978C7D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Veto Detector Requirements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3EF84B-6018-46DC-9D8E-880968675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480" y="868680"/>
            <a:ext cx="11480800" cy="5311458"/>
          </a:xfrm>
        </p:spPr>
        <p:txBody>
          <a:bodyPr>
            <a:normAutofit/>
          </a:bodyPr>
          <a:lstStyle/>
          <a:p>
            <a:r>
              <a:rPr lang="en-US" sz="2800" dirty="0"/>
              <a:t>Design Requirements</a:t>
            </a:r>
          </a:p>
          <a:p>
            <a:pPr lvl="1"/>
            <a:r>
              <a:rPr lang="en-US" sz="2400" dirty="0"/>
              <a:t>Efficiency 99.99%, false trigger rate &lt; 10-5</a:t>
            </a:r>
          </a:p>
          <a:p>
            <a:pPr lvl="1"/>
            <a:r>
              <a:rPr lang="en-US" sz="2400" dirty="0"/>
              <a:t>Charge and relative arrival time for </a:t>
            </a:r>
            <a:r>
              <a:rPr lang="en-US" sz="2400" dirty="0" err="1"/>
              <a:t>SiPM</a:t>
            </a:r>
            <a:r>
              <a:rPr lang="en-US" sz="2400" dirty="0"/>
              <a:t> signal on mini-ICAL trigger</a:t>
            </a:r>
          </a:p>
          <a:p>
            <a:pPr lvl="1"/>
            <a:r>
              <a:rPr lang="en-US" sz="2400" dirty="0"/>
              <a:t>Event marker used to collate the CMVD event data with that of the mini-ICAL data </a:t>
            </a:r>
          </a:p>
          <a:p>
            <a:pPr lvl="1"/>
            <a:r>
              <a:rPr lang="en-US" sz="2400" dirty="0"/>
              <a:t>Charge: Dynamic range of 80 </a:t>
            </a:r>
            <a:r>
              <a:rPr lang="en-US" sz="2400" dirty="0" err="1"/>
              <a:t>pC</a:t>
            </a:r>
            <a:r>
              <a:rPr lang="en-US" sz="2400" dirty="0"/>
              <a:t>, least count of 20 </a:t>
            </a:r>
            <a:r>
              <a:rPr lang="en-US" sz="2400" dirty="0" err="1"/>
              <a:t>fC</a:t>
            </a:r>
            <a:endParaRPr lang="en-US" sz="2400" dirty="0"/>
          </a:p>
          <a:p>
            <a:pPr lvl="1"/>
            <a:r>
              <a:rPr lang="en-US" sz="2400" dirty="0"/>
              <a:t>Relative arrival time: Least Count of 100ps</a:t>
            </a:r>
          </a:p>
          <a:p>
            <a:pPr lvl="1"/>
            <a:r>
              <a:rPr lang="en-US" sz="2400" dirty="0"/>
              <a:t>In-situ detector calibration – Noise data and LED source</a:t>
            </a:r>
          </a:p>
          <a:p>
            <a:r>
              <a:rPr lang="en-US" sz="2800" dirty="0"/>
              <a:t>Supporting results from test studies</a:t>
            </a:r>
          </a:p>
          <a:p>
            <a:pPr lvl="1"/>
            <a:r>
              <a:rPr lang="en-US" sz="2400" dirty="0"/>
              <a:t>Single PE avalanche charge: 0.28 </a:t>
            </a:r>
            <a:r>
              <a:rPr lang="en-US" sz="2400" dirty="0" err="1"/>
              <a:t>pC</a:t>
            </a:r>
            <a:r>
              <a:rPr lang="en-US" sz="2400" dirty="0"/>
              <a:t> @ 2.5 </a:t>
            </a:r>
            <a:r>
              <a:rPr lang="en-US" sz="2400" dirty="0" err="1"/>
              <a:t>Vov</a:t>
            </a:r>
            <a:endParaRPr lang="en-US" sz="2400" dirty="0"/>
          </a:p>
          <a:p>
            <a:pPr lvl="1"/>
            <a:r>
              <a:rPr lang="en-US" sz="2800" dirty="0"/>
              <a:t>Average PE yield for a cosmic muon trajectory in 10 mm scintillators: 16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2FEC7F-6D54-4C29-A982-BA90039EA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12-16 Dec 22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20A67E-2E5F-413E-B9C9-D75B23C0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Mandar Saraf, DHEP, TIFR             DAE HEP Symposium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ABA27-657B-46F7-A4B2-2C595251B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85AE-7FC6-4F18-89AE-82F9B4E59B0B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1906797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PPT Template.potx" id="{A567C2FE-8416-4DDC-9015-1FE781A4205B}" vid="{AD27BEFF-1F5A-4D7F-AF6A-F5B5D8F4AF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MyPPT Template</Template>
  <TotalTime>15076</TotalTime>
  <Words>2087</Words>
  <Application>Microsoft Office PowerPoint</Application>
  <PresentationFormat>Widescreen</PresentationFormat>
  <Paragraphs>316</Paragraphs>
  <Slides>29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Century Schoolbook</vt:lpstr>
      <vt:lpstr>Wingdings</vt:lpstr>
      <vt:lpstr>Wingdings 2</vt:lpstr>
      <vt:lpstr>View</vt:lpstr>
      <vt:lpstr>Overview of the Cosmic Muon Veto for the mini-ICAL at IICHEP, Madurai</vt:lpstr>
      <vt:lpstr>ICAL in an underground Lab</vt:lpstr>
      <vt:lpstr>Mini-ICAL Operational at IICHEP</vt:lpstr>
      <vt:lpstr>Early Studies with a Compact Muon Veto Detector</vt:lpstr>
      <vt:lpstr>Shallow depth?</vt:lpstr>
      <vt:lpstr>CMVD Simulation in Geant4</vt:lpstr>
      <vt:lpstr>Visualisation</vt:lpstr>
      <vt:lpstr>Effective Volume of the CMVD</vt:lpstr>
      <vt:lpstr>Veto Detector Requirements</vt:lpstr>
      <vt:lpstr>Structure of the CMVD</vt:lpstr>
      <vt:lpstr>Extruded Plastic Scintillators Provided by Fermilab</vt:lpstr>
      <vt:lpstr>Kuraray WLS fibres</vt:lpstr>
      <vt:lpstr>Hamamatsu S13360-2050VE SiPM</vt:lpstr>
      <vt:lpstr>Characterisation of the SiPM</vt:lpstr>
      <vt:lpstr>Mass Testing of SiPMs</vt:lpstr>
      <vt:lpstr>Scintillator Assembly (Di-counter)</vt:lpstr>
      <vt:lpstr>Di-Counter Making </vt:lpstr>
      <vt:lpstr>Di-Counter Testing using Cosmic ray muons</vt:lpstr>
      <vt:lpstr>Di-Counter Testing using Cosmic ray muons</vt:lpstr>
      <vt:lpstr>Tile Fabrication</vt:lpstr>
      <vt:lpstr>DRS4 Based DAQ Module for CMVD</vt:lpstr>
      <vt:lpstr>Architecture of DAQ System for the CMVD</vt:lpstr>
      <vt:lpstr>A View of the mini-ICAL + the CMVD Structure that will hold the Veto Walls</vt:lpstr>
      <vt:lpstr>Summary</vt:lpstr>
      <vt:lpstr>Thank you</vt:lpstr>
      <vt:lpstr>The ICAL Detector</vt:lpstr>
      <vt:lpstr>Electronics – Devices Studied</vt:lpstr>
      <vt:lpstr>Veto Efficiencies for different CCMVD Configurations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Cosmic Muon Veto for the mini-ICAL at IICHEP, Madurai</dc:title>
  <dc:creator>Mandar Saraf</dc:creator>
  <cp:lastModifiedBy>Mandar Saraf</cp:lastModifiedBy>
  <cp:revision>22</cp:revision>
  <dcterms:created xsi:type="dcterms:W3CDTF">2022-12-03T12:17:31Z</dcterms:created>
  <dcterms:modified xsi:type="dcterms:W3CDTF">2023-01-03T17:28:58Z</dcterms:modified>
</cp:coreProperties>
</file>