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4.jpg" ContentType="image/jpg"/>
  <Override PartName="/ppt/media/image5.jpg" ContentType="image/jpg"/>
  <Override PartName="/ppt/media/image57.jpg" ContentType="image/jpg"/>
  <Override PartName="/ppt/media/image59.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1" r:id="rId1"/>
  </p:sldMasterIdLst>
  <p:sldIdLst>
    <p:sldId id="516" r:id="rId2"/>
    <p:sldId id="517" r:id="rId3"/>
    <p:sldId id="256" r:id="rId4"/>
    <p:sldId id="263" r:id="rId5"/>
    <p:sldId id="268" r:id="rId6"/>
    <p:sldId id="510" r:id="rId7"/>
    <p:sldId id="261" r:id="rId8"/>
    <p:sldId id="506" r:id="rId9"/>
    <p:sldId id="507" r:id="rId10"/>
    <p:sldId id="508" r:id="rId11"/>
    <p:sldId id="320" r:id="rId12"/>
    <p:sldId id="258" r:id="rId13"/>
    <p:sldId id="260" r:id="rId14"/>
    <p:sldId id="412" r:id="rId15"/>
    <p:sldId id="296" r:id="rId16"/>
    <p:sldId id="509" r:id="rId17"/>
    <p:sldId id="503" r:id="rId18"/>
    <p:sldId id="511" r:id="rId19"/>
    <p:sldId id="512" r:id="rId20"/>
    <p:sldId id="513" r:id="rId21"/>
    <p:sldId id="514" r:id="rId22"/>
    <p:sldId id="515" r:id="rId23"/>
    <p:sldId id="279" r:id="rId24"/>
    <p:sldId id="262" r:id="rId25"/>
    <p:sldId id="25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08"/>
    <p:restoredTop sz="95846"/>
  </p:normalViewPr>
  <p:slideViewPr>
    <p:cSldViewPr snapToGrid="0">
      <p:cViewPr varScale="1">
        <p:scale>
          <a:sx n="95" d="100"/>
          <a:sy n="95" d="100"/>
        </p:scale>
        <p:origin x="200"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1A06-8754-4870-9E44-E39BADAD98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527F020-BBC3-49BB-91C2-5B2CBD64B3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7C0C22-EBDA-4130-87AE-CB28BC19B077}"/>
              </a:ext>
            </a:extLst>
          </p:cNvPr>
          <p:cNvSpPr>
            <a:spLocks noGrp="1"/>
          </p:cNvSpPr>
          <p:nvPr>
            <p:ph type="dt" sz="half" idx="10"/>
          </p:nvPr>
        </p:nvSpPr>
        <p:spPr/>
        <p:txBody>
          <a:bodyPr/>
          <a:lstStyle/>
          <a:p>
            <a:fld id="{82EDB8D0-98ED-4B86-9D5F-E61ADC70144D}" type="datetimeFigureOut">
              <a:rPr lang="en-US" smtClean="0"/>
              <a:t>11/20/23</a:t>
            </a:fld>
            <a:endParaRPr lang="en-US" dirty="0"/>
          </a:p>
        </p:txBody>
      </p:sp>
      <p:sp>
        <p:nvSpPr>
          <p:cNvPr id="5" name="Footer Placeholder 4">
            <a:extLst>
              <a:ext uri="{FF2B5EF4-FFF2-40B4-BE49-F238E27FC236}">
                <a16:creationId xmlns:a16="http://schemas.microsoft.com/office/drawing/2014/main" id="{E2A419A8-07CA-4A4C-AEC2-C40D4D50AF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FA7B86-E610-42EA-B4DC-C2F447785273}"/>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8A7BA06D-B3FF-4E91-8639-B4569AE3AA23}"/>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Arc 7">
            <a:extLst>
              <a:ext uri="{FF2B5EF4-FFF2-40B4-BE49-F238E27FC236}">
                <a16:creationId xmlns:a16="http://schemas.microsoft.com/office/drawing/2014/main" id="{2B30C86D-5A07-48BC-9C9D-6F9A2DB1E9E1}"/>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5204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6E5D1-6D19-4E7F-9B4E-42326B7716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D2A06C-F91A-4ADC-9CD2-61F0A4D7EE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43AA9A-2280-4F63-8B3D-20742AE6901F}"/>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5" name="Footer Placeholder 4">
            <a:extLst>
              <a:ext uri="{FF2B5EF4-FFF2-40B4-BE49-F238E27FC236}">
                <a16:creationId xmlns:a16="http://schemas.microsoft.com/office/drawing/2014/main" id="{E40D986B-E58E-43B6-8A80-FFA9D8F748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40D36-2E71-4F27-967F-7A3E4C6EE197}"/>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C1609904-5327-4D2C-A445-B270A00F3B5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30FC7BEC-08C5-4D95-9C84-B48BC8AD1C9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7246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1FEA3D-0C7F-45CD-B6A0-942F707B36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8B8A12-BCE6-4D03-A637-1DEC8924BE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749755-9FF4-428A-AEB7-1A6477466741}"/>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5" name="Footer Placeholder 4">
            <a:extLst>
              <a:ext uri="{FF2B5EF4-FFF2-40B4-BE49-F238E27FC236}">
                <a16:creationId xmlns:a16="http://schemas.microsoft.com/office/drawing/2014/main" id="{A5141836-11E2-49FD-877D-53B74514A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24C42-4B05-4EEF-BE14-29041EC9C0E5}"/>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5BADDEB1-F604-408B-B02A-A2814606E6A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D8DF7987-332F-4D6C-81C3-990F39C76C96}"/>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324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FF209-11EE-4A3F-9685-A155FECD0D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47AF11-F208-4FDA-9E19-D6CA3472134E}"/>
              </a:ext>
            </a:extLst>
          </p:cNvPr>
          <p:cNvSpPr>
            <a:spLocks noGrp="1"/>
          </p:cNvSpPr>
          <p:nvPr>
            <p:ph idx="1"/>
          </p:nvPr>
        </p:nvSpPr>
        <p:spPr>
          <a:xfrm>
            <a:off x="838200" y="1825625"/>
            <a:ext cx="10515600" cy="38597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82FA1-02B7-467E-9F16-D178149407C5}"/>
              </a:ext>
            </a:extLst>
          </p:cNvPr>
          <p:cNvSpPr>
            <a:spLocks noGrp="1"/>
          </p:cNvSpPr>
          <p:nvPr>
            <p:ph type="dt" sz="half" idx="10"/>
          </p:nvPr>
        </p:nvSpPr>
        <p:spPr/>
        <p:txBody>
          <a:bodyPr/>
          <a:lstStyle/>
          <a:p>
            <a:fld id="{82EDB8D0-98ED-4B86-9D5F-E61ADC70144D}" type="datetimeFigureOut">
              <a:rPr lang="en-US" smtClean="0"/>
              <a:t>11/20/23</a:t>
            </a:fld>
            <a:endParaRPr lang="en-US" dirty="0"/>
          </a:p>
        </p:txBody>
      </p:sp>
      <p:sp>
        <p:nvSpPr>
          <p:cNvPr id="5" name="Footer Placeholder 4">
            <a:extLst>
              <a:ext uri="{FF2B5EF4-FFF2-40B4-BE49-F238E27FC236}">
                <a16:creationId xmlns:a16="http://schemas.microsoft.com/office/drawing/2014/main" id="{6D389247-FB8A-4494-859B-B3754B02A5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23DA7759-3209-4FE2-96D1-4EEDD81E9EA0}"/>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41460DAD-8769-4C9F-9C8C-BB0443909D76}"/>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3089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C0001-5D76-45A0-A9F4-7172BDDD5D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E1462C4-0E4B-4DB7-A8BF-FE55142760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A5F313-1240-47AE-A026-7F349292B5CA}"/>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5" name="Footer Placeholder 4">
            <a:extLst>
              <a:ext uri="{FF2B5EF4-FFF2-40B4-BE49-F238E27FC236}">
                <a16:creationId xmlns:a16="http://schemas.microsoft.com/office/drawing/2014/main" id="{22448158-6132-4335-B8E1-F6A8963837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4C5B6-1598-48B4-9B3A-3078FDBE90B7}"/>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9" name="Freeform: Shape 8">
            <a:extLst>
              <a:ext uri="{FF2B5EF4-FFF2-40B4-BE49-F238E27FC236}">
                <a16:creationId xmlns:a16="http://schemas.microsoft.com/office/drawing/2014/main" id="{FEDBDD32-D3EE-4848-A112-BA814D4631CD}"/>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Arc 9">
            <a:extLst>
              <a:ext uri="{FF2B5EF4-FFF2-40B4-BE49-F238E27FC236}">
                <a16:creationId xmlns:a16="http://schemas.microsoft.com/office/drawing/2014/main" id="{61350361-843C-49D0-BD6A-ECDBA3842BA0}"/>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324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BFD05-2CB2-4A7E-89E7-57615BA82B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9532B8-D460-476D-816F-725E8D96C0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F7120F-70AF-4ED5-B364-3AA55C6B44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D8B65F-F709-469F-9961-4D01896CAA12}"/>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6" name="Footer Placeholder 5">
            <a:extLst>
              <a:ext uri="{FF2B5EF4-FFF2-40B4-BE49-F238E27FC236}">
                <a16:creationId xmlns:a16="http://schemas.microsoft.com/office/drawing/2014/main" id="{B781C6BC-B23D-48BC-AD44-654DDB8D01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00D60B-86A1-479D-BCE8-06D2C3DBC94E}"/>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B4EC5136-99DA-40B5-8F79-5C3A56D38BA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4F8FB775-26C4-41BA-837C-4478D48D215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4635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2983E-E761-4429-9203-7FE8B2DB67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21E9B7-62BE-49BA-AC6B-55250D6627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41A3FD-B90A-4C31-BD6B-581F9E2E0E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0D1D55-B722-4968-B171-AF3B462DDA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1085A8-02C2-4E7F-935E-5AEECBAD19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8A5018-8A77-40E8-B159-4894ECF228B1}"/>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8" name="Footer Placeholder 7">
            <a:extLst>
              <a:ext uri="{FF2B5EF4-FFF2-40B4-BE49-F238E27FC236}">
                <a16:creationId xmlns:a16="http://schemas.microsoft.com/office/drawing/2014/main" id="{8AD79441-8908-4461-9FDD-BCE6388370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10" name="Freeform: Shape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9820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11BF3-02E8-4EB7-818E-652B82CF2C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4D3190-B78C-42F1-9D62-F523886BBE51}"/>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4" name="Footer Placeholder 3">
            <a:extLst>
              <a:ext uri="{FF2B5EF4-FFF2-40B4-BE49-F238E27FC236}">
                <a16:creationId xmlns:a16="http://schemas.microsoft.com/office/drawing/2014/main" id="{EA381C40-F9FC-4D58-8508-F0632DF5A0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6" name="Freeform: Shape 5">
            <a:extLst>
              <a:ext uri="{FF2B5EF4-FFF2-40B4-BE49-F238E27FC236}">
                <a16:creationId xmlns:a16="http://schemas.microsoft.com/office/drawing/2014/main" id="{DC13EF9C-0B5A-4364-91AA-E5DD5B536E54}"/>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8F674475-6327-490A-BD7F-084F5C07F2E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4162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024287-C9B9-48AC-8E4D-A282DE2F44F5}"/>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3" name="Footer Placeholder 2">
            <a:extLst>
              <a:ext uri="{FF2B5EF4-FFF2-40B4-BE49-F238E27FC236}">
                <a16:creationId xmlns:a16="http://schemas.microsoft.com/office/drawing/2014/main" id="{2D34C9A2-75A7-4164-B3B8-E6A9D60BA0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5" name="Freeform: Shape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reeform: Shape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585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FC812-4DB6-4F98-9404-29C191D3BA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2F0855E-0CD6-47DD-B648-4C84C783D7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50082B-17D7-4D61-8AEB-81517D85D2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70783-FF31-4C4E-9196-EB169B209747}"/>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6" name="Footer Placeholder 5">
            <a:extLst>
              <a:ext uri="{FF2B5EF4-FFF2-40B4-BE49-F238E27FC236}">
                <a16:creationId xmlns:a16="http://schemas.microsoft.com/office/drawing/2014/main" id="{7D92E260-747D-40FD-A062-9DD5E6835A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E50A0-1E05-49C5-88C9-46267751201F}"/>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2C155C63-9F58-4422-B669-F9748628067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385DBA62-0EDB-47AA-86C7-90463BC9B308}"/>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1815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7521-E43D-41D1-B458-26B20DC6DD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472CF2-2653-4B98-A416-D7A0A860EC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6EF87F5-0B10-4AC7-9599-F088C5E796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A07CB7-0520-4D64-B76C-C31AC557832D}"/>
              </a:ext>
            </a:extLst>
          </p:cNvPr>
          <p:cNvSpPr>
            <a:spLocks noGrp="1"/>
          </p:cNvSpPr>
          <p:nvPr>
            <p:ph type="dt" sz="half" idx="10"/>
          </p:nvPr>
        </p:nvSpPr>
        <p:spPr/>
        <p:txBody>
          <a:bodyPr/>
          <a:lstStyle/>
          <a:p>
            <a:fld id="{82EDB8D0-98ED-4B86-9D5F-E61ADC70144D}" type="datetimeFigureOut">
              <a:rPr lang="en-US" smtClean="0"/>
              <a:t>11/20/23</a:t>
            </a:fld>
            <a:endParaRPr lang="en-US"/>
          </a:p>
        </p:txBody>
      </p:sp>
      <p:sp>
        <p:nvSpPr>
          <p:cNvPr id="6" name="Footer Placeholder 5">
            <a:extLst>
              <a:ext uri="{FF2B5EF4-FFF2-40B4-BE49-F238E27FC236}">
                <a16:creationId xmlns:a16="http://schemas.microsoft.com/office/drawing/2014/main" id="{92EEB226-AD45-45DF-AAB5-5513AE732A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E96AEB-9481-4CCE-B110-FEDD334835B8}"/>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6BA9707F-7BCE-464F-BF45-E216527084EE}"/>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BC589723-2CC8-49D1-B4E1-36FECED6A2D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4038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EC5685-19F1-49DA-ADE5-D5D32F165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FC0A4D-22A1-4554-B5DE-887974F4DF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9D5CDC-F2CE-410E-AD13-DDC235C71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cap="none" spc="0" baseline="0">
                <a:solidFill>
                  <a:schemeClr val="tx1">
                    <a:tint val="75000"/>
                  </a:schemeClr>
                </a:solidFill>
                <a:latin typeface="+mn-lt"/>
              </a:defRPr>
            </a:lvl1pPr>
          </a:lstStyle>
          <a:p>
            <a:fld id="{82EDB8D0-98ED-4B86-9D5F-E61ADC70144D}" type="datetimeFigureOut">
              <a:rPr lang="en-US" smtClean="0"/>
              <a:pPr/>
              <a:t>11/20/23</a:t>
            </a:fld>
            <a:endParaRPr lang="en-US" dirty="0"/>
          </a:p>
        </p:txBody>
      </p:sp>
      <p:sp>
        <p:nvSpPr>
          <p:cNvPr id="5" name="Footer Placeholder 4">
            <a:extLst>
              <a:ext uri="{FF2B5EF4-FFF2-40B4-BE49-F238E27FC236}">
                <a16:creationId xmlns:a16="http://schemas.microsoft.com/office/drawing/2014/main" id="{9340CD45-794A-4BB0-A427-0CE61AEAF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cap="none" spc="0" baseline="0">
                <a:solidFill>
                  <a:schemeClr val="tx1">
                    <a:tint val="75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FCB3AB91-9588-4071-92D2-364F4A6ED0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cap="none" spc="0" baseline="0">
                <a:solidFill>
                  <a:schemeClr val="tx1">
                    <a:tint val="75000"/>
                  </a:schemeClr>
                </a:solidFill>
                <a:latin typeface="+mn-lt"/>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407098424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emf"/><Relationship Id="rId4" Type="http://schemas.openxmlformats.org/officeDocument/2006/relationships/image" Target="../media/image23.emf"/></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2.emf"/><Relationship Id="rId13" Type="http://schemas.openxmlformats.org/officeDocument/2006/relationships/oleObject" Target="../embeddings/oleObject6.bin"/><Relationship Id="rId18" Type="http://schemas.openxmlformats.org/officeDocument/2006/relationships/image" Target="../media/image37.emf"/><Relationship Id="rId3" Type="http://schemas.openxmlformats.org/officeDocument/2006/relationships/image" Target="../media/image29.emf"/><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34.emf"/><Relationship Id="rId17" Type="http://schemas.openxmlformats.org/officeDocument/2006/relationships/oleObject" Target="../embeddings/oleObject8.bin"/><Relationship Id="rId2" Type="http://schemas.openxmlformats.org/officeDocument/2006/relationships/oleObject" Target="../embeddings/oleObject1.bin"/><Relationship Id="rId16" Type="http://schemas.openxmlformats.org/officeDocument/2006/relationships/image" Target="../media/image36.emf"/><Relationship Id="rId20" Type="http://schemas.openxmlformats.org/officeDocument/2006/relationships/image" Target="../media/image38.emf"/><Relationship Id="rId1" Type="http://schemas.openxmlformats.org/officeDocument/2006/relationships/slideLayout" Target="../slideLayouts/slideLayout7.xml"/><Relationship Id="rId6" Type="http://schemas.openxmlformats.org/officeDocument/2006/relationships/image" Target="../media/image31.e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33.emf"/><Relationship Id="rId19" Type="http://schemas.openxmlformats.org/officeDocument/2006/relationships/oleObject" Target="../embeddings/oleObject9.bin"/><Relationship Id="rId4" Type="http://schemas.openxmlformats.org/officeDocument/2006/relationships/image" Target="../media/image30.png"/><Relationship Id="rId9" Type="http://schemas.openxmlformats.org/officeDocument/2006/relationships/oleObject" Target="../embeddings/oleObject4.bin"/><Relationship Id="rId14" Type="http://schemas.openxmlformats.org/officeDocument/2006/relationships/image" Target="../media/image35.emf"/><Relationship Id="rId22" Type="http://schemas.openxmlformats.org/officeDocument/2006/relationships/image" Target="../media/image39.emf"/></Relationships>
</file>

<file path=ppt/slides/_rels/slide1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Layout" Target="../slideLayouts/slideLayout2.xml"/><Relationship Id="rId7" Type="http://schemas.openxmlformats.org/officeDocument/2006/relationships/image" Target="../media/image52.png"/><Relationship Id="rId2" Type="http://schemas.openxmlformats.org/officeDocument/2006/relationships/video" Target="file://localhost/Users/lisa/Documents/talks/Lambda%20Polarization/UIC2016/vorticity_400.mov" TargetMode="External"/><Relationship Id="rId1" Type="http://schemas.microsoft.com/office/2007/relationships/media" Target="file://localhost/Users/lisa/Documents/talks/Lambda%20Polarization/UIC2016/vorticity_400.mov" TargetMode="Externa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jpg"/><Relationship Id="rId9"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jp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76.gif"/><Relationship Id="rId3" Type="http://schemas.openxmlformats.org/officeDocument/2006/relationships/image" Target="../media/image27.png"/><Relationship Id="rId7"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71.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9322E-CC1C-FF5E-D389-C1F522DC7695}"/>
              </a:ext>
            </a:extLst>
          </p:cNvPr>
          <p:cNvSpPr>
            <a:spLocks noGrp="1"/>
          </p:cNvSpPr>
          <p:nvPr>
            <p:ph type="title"/>
          </p:nvPr>
        </p:nvSpPr>
        <p:spPr>
          <a:xfrm>
            <a:off x="393290" y="365125"/>
            <a:ext cx="10960510" cy="1325563"/>
          </a:xfrm>
        </p:spPr>
        <p:txBody>
          <a:bodyPr>
            <a:normAutofit/>
          </a:bodyPr>
          <a:lstStyle/>
          <a:p>
            <a:pPr algn="ctr"/>
            <a:r>
              <a:rPr lang="en-IN" b="1" dirty="0"/>
              <a:t>A tribute to Prof. Bikash Sinha </a:t>
            </a:r>
            <a:br>
              <a:rPr lang="en-IN" b="1" dirty="0"/>
            </a:br>
            <a:endParaRPr lang="en-US" dirty="0"/>
          </a:p>
        </p:txBody>
      </p:sp>
      <p:sp>
        <p:nvSpPr>
          <p:cNvPr id="6" name="Title 1">
            <a:extLst>
              <a:ext uri="{FF2B5EF4-FFF2-40B4-BE49-F238E27FC236}">
                <a16:creationId xmlns:a16="http://schemas.microsoft.com/office/drawing/2014/main" id="{A418D12B-4A3F-B3DF-5F52-6E0A584581FE}"/>
              </a:ext>
            </a:extLst>
          </p:cNvPr>
          <p:cNvSpPr txBox="1">
            <a:spLocks/>
          </p:cNvSpPr>
          <p:nvPr/>
        </p:nvSpPr>
        <p:spPr>
          <a:xfrm>
            <a:off x="6169636" y="1145229"/>
            <a:ext cx="5899908" cy="4670322"/>
          </a:xfrm>
          <a:prstGeom prst="rect">
            <a:avLst/>
          </a:prstGeom>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nSpc>
                <a:spcPct val="150000"/>
              </a:lnSpc>
              <a:spcAft>
                <a:spcPts val="1000"/>
              </a:spcAft>
            </a:pPr>
            <a:r>
              <a:rPr lang="en-US" sz="2000" dirty="0">
                <a:latin typeface="Bookman Old Style" panose="02050604050505020204" pitchFamily="18" charset="0"/>
              </a:rPr>
              <a:t>Prof. Sinha could traverse the canvas of nuclear physics to high energy QGP physics to early Universe cosmology with an enviable ease. He was a visionary, an institution builder, a keen and much acclaimed theoretical physicist who also built several vibrant experimental physics groups, but more so – he was a man of renaissance, large-hearted and generous. </a:t>
            </a:r>
            <a:br>
              <a:rPr lang="en-US" sz="2000" dirty="0">
                <a:latin typeface="Bookman Old Style" panose="02050604050505020204" pitchFamily="18" charset="0"/>
              </a:rPr>
            </a:br>
            <a:r>
              <a:rPr lang="en-US" sz="2000" dirty="0">
                <a:latin typeface="Bookman Old Style" panose="02050604050505020204" pitchFamily="18" charset="0"/>
              </a:rPr>
              <a:t>He was a mentor and a father figure to me. </a:t>
            </a:r>
          </a:p>
        </p:txBody>
      </p:sp>
      <p:pic>
        <p:nvPicPr>
          <p:cNvPr id="7" name="Picture 6" descr="A person standing in front of a screen&#10;&#10;Description automatically generated">
            <a:extLst>
              <a:ext uri="{FF2B5EF4-FFF2-40B4-BE49-F238E27FC236}">
                <a16:creationId xmlns:a16="http://schemas.microsoft.com/office/drawing/2014/main" id="{BD61A907-5376-963F-87C8-BEE4E714DA50}"/>
              </a:ext>
            </a:extLst>
          </p:cNvPr>
          <p:cNvPicPr>
            <a:picLocks noChangeAspect="1"/>
          </p:cNvPicPr>
          <p:nvPr/>
        </p:nvPicPr>
        <p:blipFill rotWithShape="1">
          <a:blip r:embed="rId2"/>
          <a:srcRect r="1306" b="2"/>
          <a:stretch/>
        </p:blipFill>
        <p:spPr>
          <a:xfrm>
            <a:off x="269728" y="1392704"/>
            <a:ext cx="5776346" cy="3877387"/>
          </a:xfrm>
          <a:prstGeom prst="rect">
            <a:avLst/>
          </a:prstGeom>
          <a:effectLst/>
        </p:spPr>
      </p:pic>
      <p:sp>
        <p:nvSpPr>
          <p:cNvPr id="9" name="TextBox 8">
            <a:extLst>
              <a:ext uri="{FF2B5EF4-FFF2-40B4-BE49-F238E27FC236}">
                <a16:creationId xmlns:a16="http://schemas.microsoft.com/office/drawing/2014/main" id="{C7A42318-6C45-CA9E-CD7A-8532E15A0716}"/>
              </a:ext>
            </a:extLst>
          </p:cNvPr>
          <p:cNvSpPr txBox="1"/>
          <p:nvPr/>
        </p:nvSpPr>
        <p:spPr>
          <a:xfrm>
            <a:off x="11218606" y="6214533"/>
            <a:ext cx="673582" cy="369332"/>
          </a:xfrm>
          <a:prstGeom prst="rect">
            <a:avLst/>
          </a:prstGeom>
          <a:noFill/>
        </p:spPr>
        <p:txBody>
          <a:bodyPr wrap="none" rtlCol="0">
            <a:spAutoFit/>
          </a:bodyPr>
          <a:lstStyle/>
          <a:p>
            <a:r>
              <a:rPr lang="en-US" dirty="0"/>
              <a:t>1/25</a:t>
            </a:r>
          </a:p>
        </p:txBody>
      </p:sp>
    </p:spTree>
    <p:extLst>
      <p:ext uri="{BB962C8B-B14F-4D97-AF65-F5344CB8AC3E}">
        <p14:creationId xmlns:p14="http://schemas.microsoft.com/office/powerpoint/2010/main" val="3644639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371428875"/>
                  </p:ext>
                </p:extLst>
              </p:nvPr>
            </p:nvGraphicFramePr>
            <p:xfrm>
              <a:off x="2055114" y="961813"/>
              <a:ext cx="9082377" cy="5252720"/>
            </p:xfrm>
            <a:graphic>
              <a:graphicData uri="http://schemas.openxmlformats.org/drawingml/2006/table">
                <a:tbl>
                  <a:tblPr firstRow="1" bandRow="1">
                    <a:tableStyleId>{08FB837D-C827-4EFA-A057-4D05807E0F7C}</a:tableStyleId>
                  </a:tblPr>
                  <a:tblGrid>
                    <a:gridCol w="2207089">
                      <a:extLst>
                        <a:ext uri="{9D8B030D-6E8A-4147-A177-3AD203B41FA5}">
                          <a16:colId xmlns:a16="http://schemas.microsoft.com/office/drawing/2014/main" val="20000"/>
                        </a:ext>
                      </a:extLst>
                    </a:gridCol>
                    <a:gridCol w="2093011">
                      <a:extLst>
                        <a:ext uri="{9D8B030D-6E8A-4147-A177-3AD203B41FA5}">
                          <a16:colId xmlns:a16="http://schemas.microsoft.com/office/drawing/2014/main" val="20001"/>
                        </a:ext>
                      </a:extLst>
                    </a:gridCol>
                    <a:gridCol w="1962345">
                      <a:extLst>
                        <a:ext uri="{9D8B030D-6E8A-4147-A177-3AD203B41FA5}">
                          <a16:colId xmlns:a16="http://schemas.microsoft.com/office/drawing/2014/main" val="20002"/>
                        </a:ext>
                      </a:extLst>
                    </a:gridCol>
                    <a:gridCol w="2819932">
                      <a:extLst>
                        <a:ext uri="{9D8B030D-6E8A-4147-A177-3AD203B41FA5}">
                          <a16:colId xmlns:a16="http://schemas.microsoft.com/office/drawing/2014/main" val="1526510874"/>
                        </a:ext>
                      </a:extLst>
                    </a:gridCol>
                  </a:tblGrid>
                  <a:tr h="329536">
                    <a:tc>
                      <a:txBody>
                        <a:bodyPr/>
                        <a:lstStyle/>
                        <a:p>
                          <a:pPr algn="ctr"/>
                          <a:r>
                            <a:rPr lang="en-US" sz="1600" dirty="0">
                              <a:solidFill>
                                <a:schemeClr val="tx1"/>
                              </a:solidFill>
                              <a:latin typeface="Bookman Old Style"/>
                              <a:cs typeface="Bookman Old Style"/>
                            </a:rPr>
                            <a:t>Physics process</a:t>
                          </a:r>
                        </a:p>
                      </a:txBody>
                      <a:tcPr>
                        <a:noFill/>
                      </a:tcPr>
                    </a:tc>
                    <a:tc>
                      <a:txBody>
                        <a:bodyPr/>
                        <a:lstStyle/>
                        <a:p>
                          <a:pPr algn="ctr"/>
                          <a:r>
                            <a:rPr lang="en-US" sz="1600" dirty="0">
                              <a:solidFill>
                                <a:schemeClr val="tx1"/>
                              </a:solidFill>
                              <a:latin typeface="Bookman Old Style"/>
                              <a:cs typeface="Bookman Old Style"/>
                            </a:rPr>
                            <a:t>Theory</a:t>
                          </a:r>
                        </a:p>
                      </a:txBody>
                      <a:tcPr>
                        <a:noFill/>
                      </a:tcPr>
                    </a:tc>
                    <a:tc>
                      <a:txBody>
                        <a:bodyPr/>
                        <a:lstStyle/>
                        <a:p>
                          <a:pPr algn="ctr"/>
                          <a:r>
                            <a:rPr lang="en-US" sz="1600" dirty="0">
                              <a:solidFill>
                                <a:schemeClr val="tx1"/>
                              </a:solidFill>
                              <a:latin typeface="Bookman Old Style"/>
                              <a:cs typeface="Bookman Old Style"/>
                            </a:rPr>
                            <a:t>Remarks</a:t>
                          </a:r>
                        </a:p>
                      </a:txBody>
                      <a:tcPr>
                        <a:noFill/>
                      </a:tcPr>
                    </a:tc>
                    <a:tc>
                      <a:txBody>
                        <a:bodyPr/>
                        <a:lstStyle/>
                        <a:p>
                          <a:pPr algn="ctr"/>
                          <a:r>
                            <a:rPr lang="en-US" sz="1600" dirty="0">
                              <a:solidFill>
                                <a:schemeClr val="tx1"/>
                              </a:solidFill>
                              <a:latin typeface="Bookman Old Style"/>
                              <a:cs typeface="Bookman Old Style"/>
                            </a:rPr>
                            <a:t>Reference</a:t>
                          </a:r>
                        </a:p>
                      </a:txBody>
                      <a:tcPr>
                        <a:noFill/>
                      </a:tcPr>
                    </a:tc>
                    <a:extLst>
                      <a:ext uri="{0D108BD9-81ED-4DB2-BD59-A6C34878D82A}">
                        <a16:rowId xmlns:a16="http://schemas.microsoft.com/office/drawing/2014/main" val="10000"/>
                      </a:ext>
                    </a:extLst>
                  </a:tr>
                  <a:tr h="728974">
                    <a:tc>
                      <a:txBody>
                        <a:bodyPr/>
                        <a:lstStyle/>
                        <a:p>
                          <a:r>
                            <a:rPr lang="en-US" sz="1600" dirty="0">
                              <a:latin typeface="Bookman Old Style"/>
                              <a:cs typeface="Bookman Old Style"/>
                            </a:rPr>
                            <a:t>Vorticity (</a:t>
                          </a:r>
                          <a:r>
                            <a:rPr lang="en-US" sz="1600" dirty="0">
                              <a:latin typeface="Symbol" pitchFamily="2" charset="2"/>
                              <a:cs typeface="Bookman Old Style"/>
                            </a:rPr>
                            <a:t>w</a:t>
                          </a:r>
                          <a:r>
                            <a:rPr lang="en-US" sz="1600" dirty="0">
                              <a:latin typeface="Bookman Old Style"/>
                              <a:cs typeface="Bookman Old Style"/>
                            </a:rPr>
                            <a:t>)</a:t>
                          </a:r>
                        </a:p>
                      </a:txBody>
                      <a:tcPr>
                        <a:noFill/>
                      </a:tcPr>
                    </a:tc>
                    <a:tc>
                      <a:txBody>
                        <a:bodyPr/>
                        <a:lstStyle/>
                        <a:p>
                          <a:r>
                            <a:rPr lang="en-US" sz="1600" baseline="0" dirty="0">
                              <a:latin typeface="Symbol" charset="2"/>
                              <a:cs typeface="Symbol" charset="2"/>
                            </a:rPr>
                            <a:t>r</a:t>
                          </a:r>
                          <a:r>
                            <a:rPr lang="en-US" sz="1600" baseline="-25000" dirty="0">
                              <a:latin typeface="Bookman Old Style"/>
                              <a:cs typeface="Bookman Old Style"/>
                            </a:rPr>
                            <a:t>00</a:t>
                          </a:r>
                          <a:r>
                            <a:rPr lang="en-US" sz="1600" dirty="0">
                              <a:latin typeface="Bookman Old Style"/>
                              <a:cs typeface="Bookman Old Style"/>
                            </a:rPr>
                            <a:t>(</a:t>
                          </a:r>
                          <a:r>
                            <a:rPr lang="en-US" sz="1600" dirty="0">
                              <a:latin typeface="Symbol" charset="2"/>
                              <a:cs typeface="Symbol" charset="2"/>
                            </a:rPr>
                            <a:t>w</a:t>
                          </a:r>
                          <a:r>
                            <a:rPr lang="en-US" sz="1600" dirty="0">
                              <a:latin typeface="Bookman Old Style"/>
                              <a:cs typeface="Bookman Old Style"/>
                            </a:rPr>
                            <a:t>)</a:t>
                          </a:r>
                          <a:r>
                            <a:rPr lang="en-US" sz="1600" baseline="0" dirty="0">
                              <a:latin typeface="Bookman Old Style"/>
                              <a:cs typeface="Bookman Old Style"/>
                            </a:rPr>
                            <a:t> &lt; 1/3</a:t>
                          </a:r>
                        </a:p>
                      </a:txBody>
                      <a:tcPr>
                        <a:noFill/>
                      </a:tcPr>
                    </a:tc>
                    <a:tc>
                      <a:txBody>
                        <a:bodyPr/>
                        <a:lstStyle/>
                        <a:p>
                          <a:r>
                            <a:rPr lang="en-US" sz="1600" baseline="0" dirty="0">
                              <a:latin typeface="Symbol" charset="2"/>
                              <a:cs typeface="Symbol" charset="2"/>
                            </a:rPr>
                            <a:t>r</a:t>
                          </a:r>
                          <a:r>
                            <a:rPr lang="en-US" sz="1600" baseline="-25000" dirty="0">
                              <a:latin typeface="Bookman Old Style"/>
                              <a:cs typeface="Bookman Old Style"/>
                            </a:rPr>
                            <a:t>00</a:t>
                          </a:r>
                          <a:r>
                            <a:rPr lang="en-US" sz="1600" dirty="0">
                              <a:latin typeface="Bookman Old Style"/>
                              <a:cs typeface="Bookman Old Style"/>
                            </a:rPr>
                            <a:t>(</a:t>
                          </a:r>
                          <a:r>
                            <a:rPr lang="en-US" sz="1600" dirty="0">
                              <a:latin typeface="Symbol" charset="2"/>
                              <a:cs typeface="Symbol" charset="2"/>
                            </a:rPr>
                            <a:t>w</a:t>
                          </a:r>
                          <a:r>
                            <a:rPr lang="en-US" sz="1600" dirty="0">
                              <a:latin typeface="Bookman Old Style"/>
                              <a:cs typeface="Bookman Old Style"/>
                            </a:rPr>
                            <a:t>) ~ </a:t>
                          </a:r>
                          <a14:m>
                            <m:oMath xmlns:m="http://schemas.openxmlformats.org/officeDocument/2006/math">
                              <m:f>
                                <m:fPr>
                                  <m:ctrlPr>
                                    <a:rPr lang="en-US" sz="160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3</m:t>
                                  </m:r>
                                </m:den>
                              </m:f>
                            </m:oMath>
                          </a14:m>
                          <a:r>
                            <a:rPr lang="en-US" sz="1600" dirty="0">
                              <a:latin typeface="Bookman Old Style"/>
                              <a:cs typeface="Bookman Old Style"/>
                            </a:rPr>
                            <a:t> - </a:t>
                          </a:r>
                          <a14:m>
                            <m:oMath xmlns:m="http://schemas.openxmlformats.org/officeDocument/2006/math">
                              <m:f>
                                <m:fPr>
                                  <m:ctrlPr>
                                    <a:rPr lang="en-US" sz="160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9</m:t>
                                  </m:r>
                                </m:den>
                              </m:f>
                            </m:oMath>
                          </a14:m>
                          <a:r>
                            <a:rPr lang="en-US" sz="1600" dirty="0">
                              <a:latin typeface="Bookman Old Style"/>
                              <a:cs typeface="Bookman Old Style"/>
                            </a:rPr>
                            <a:t>(</a:t>
                          </a:r>
                          <a:r>
                            <a:rPr lang="en-US" sz="1600" dirty="0" err="1">
                              <a:latin typeface="Symbol" pitchFamily="2" charset="2"/>
                              <a:cs typeface="Bookman Old Style"/>
                            </a:rPr>
                            <a:t>bw</a:t>
                          </a:r>
                          <a:r>
                            <a:rPr lang="en-US" sz="1600" dirty="0">
                              <a:latin typeface="Bookman Old Style"/>
                              <a:cs typeface="Bookman Old Style"/>
                            </a:rPr>
                            <a:t>)</a:t>
                          </a:r>
                          <a:r>
                            <a:rPr lang="en-US" sz="1600" baseline="30000" dirty="0">
                              <a:latin typeface="Bookman Old Style"/>
                              <a:cs typeface="Bookman Old Style"/>
                            </a:rPr>
                            <a:t>2</a:t>
                          </a: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i="1" dirty="0">
                              <a:latin typeface="Bookman Old Style" panose="02050604050505020204" pitchFamily="18" charset="0"/>
                            </a:rPr>
                            <a:t>F. </a:t>
                          </a:r>
                          <a:r>
                            <a:rPr lang="en-US" sz="1600" i="1" dirty="0" err="1">
                              <a:latin typeface="Bookman Old Style" panose="02050604050505020204" pitchFamily="18" charset="0"/>
                            </a:rPr>
                            <a:t>Becattini</a:t>
                          </a:r>
                          <a:r>
                            <a:rPr lang="en-US" sz="1600" i="1" dirty="0">
                              <a:latin typeface="Bookman Old Style" panose="02050604050505020204" pitchFamily="18" charset="0"/>
                            </a:rPr>
                            <a:t> et al., Phys. Rev. C 95 (2017) 054902</a:t>
                          </a:r>
                        </a:p>
                        <a:p>
                          <a:endParaRPr lang="en-US" sz="1600" baseline="30000" dirty="0">
                            <a:latin typeface="Bookman Old Style"/>
                            <a:cs typeface="Bookman Old Style"/>
                          </a:endParaRPr>
                        </a:p>
                      </a:txBody>
                      <a:tcPr>
                        <a:noFill/>
                      </a:tcPr>
                    </a:tc>
                    <a:extLst>
                      <a:ext uri="{0D108BD9-81ED-4DB2-BD59-A6C34878D82A}">
                        <a16:rowId xmlns:a16="http://schemas.microsoft.com/office/drawing/2014/main" val="10001"/>
                      </a:ext>
                    </a:extLst>
                  </a:tr>
                  <a:tr h="1771719">
                    <a:tc>
                      <a:txBody>
                        <a:bodyPr/>
                        <a:lstStyle/>
                        <a:p>
                          <a:r>
                            <a:rPr lang="en-US" sz="1600" dirty="0">
                              <a:latin typeface="Bookman Old Style"/>
                              <a:cs typeface="Bookman Old Style"/>
                            </a:rPr>
                            <a:t>Magnetic</a:t>
                          </a:r>
                          <a:r>
                            <a:rPr lang="en-US" sz="1600" baseline="0" dirty="0">
                              <a:latin typeface="Bookman Old Style"/>
                              <a:cs typeface="Bookman Old Style"/>
                            </a:rPr>
                            <a:t> field (B)</a:t>
                          </a:r>
                          <a:endParaRPr lang="en-US" sz="1600" dirty="0">
                            <a:latin typeface="Bookman Old Style"/>
                            <a:cs typeface="Bookman Old Style"/>
                          </a:endParaRPr>
                        </a:p>
                      </a:txBody>
                      <a:tcP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a:latin typeface="Symbol" charset="2"/>
                              <a:cs typeface="Symbol" charset="2"/>
                            </a:rPr>
                            <a:t>r</a:t>
                          </a:r>
                          <a:r>
                            <a:rPr lang="en-US" sz="1600" baseline="-25000" dirty="0">
                              <a:latin typeface="Bookman Old Style"/>
                              <a:cs typeface="Bookman Old Style"/>
                            </a:rPr>
                            <a:t>00</a:t>
                          </a:r>
                          <a:r>
                            <a:rPr lang="en-US" sz="1600" dirty="0">
                              <a:latin typeface="Bookman Old Style"/>
                              <a:cs typeface="Bookman Old Style"/>
                            </a:rPr>
                            <a:t>(B)</a:t>
                          </a:r>
                          <a:r>
                            <a:rPr lang="en-US" sz="1600" baseline="0" dirty="0">
                              <a:latin typeface="Bookman Old Style"/>
                              <a:cs typeface="Bookman Old Style"/>
                            </a:rPr>
                            <a:t> &gt; 1/3</a:t>
                          </a:r>
                          <a:endParaRPr lang="en-US" sz="1600" dirty="0">
                            <a:latin typeface="Bookman Old Style"/>
                            <a:cs typeface="Bookman Old Style"/>
                          </a:endParaRPr>
                        </a:p>
                        <a:p>
                          <a:endParaRPr lang="en-US" sz="1600" dirty="0">
                            <a:latin typeface="Bookman Old Style"/>
                            <a:cs typeface="Bookman Old Style"/>
                          </a:endParaRPr>
                        </a:p>
                        <a:p>
                          <a:r>
                            <a:rPr lang="en-US" sz="1600" dirty="0">
                              <a:latin typeface="Bookman Old Style"/>
                              <a:cs typeface="Bookman Old Style"/>
                            </a:rPr>
                            <a:t>~ </a:t>
                          </a:r>
                          <a14:m>
                            <m:oMath xmlns:m="http://schemas.openxmlformats.org/officeDocument/2006/math">
                              <m:f>
                                <m:fPr>
                                  <m:ctrlPr>
                                    <a:rPr lang="en-US" sz="160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3</m:t>
                                  </m:r>
                                </m:den>
                              </m:f>
                            </m:oMath>
                          </a14:m>
                          <a:r>
                            <a:rPr lang="en-US" sz="1600" dirty="0">
                              <a:latin typeface="Bookman Old Style"/>
                              <a:cs typeface="Bookman Old Style"/>
                            </a:rPr>
                            <a:t> - </a:t>
                          </a:r>
                          <a14:m>
                            <m:oMath xmlns:m="http://schemas.openxmlformats.org/officeDocument/2006/math">
                              <m:f>
                                <m:fPr>
                                  <m:ctrlPr>
                                    <a:rPr lang="en-US" sz="1600" i="1" smtClean="0">
                                      <a:latin typeface="Cambria Math" panose="02040503050406030204" pitchFamily="18" charset="0"/>
                                    </a:rPr>
                                  </m:ctrlPr>
                                </m:fPr>
                                <m:num>
                                  <m:r>
                                    <a:rPr lang="en-US" sz="1600" b="0" i="1" smtClean="0">
                                      <a:latin typeface="Cambria Math" panose="02040503050406030204" pitchFamily="18" charset="0"/>
                                    </a:rPr>
                                    <m:t>1</m:t>
                                  </m:r>
                                </m:num>
                                <m:den>
                                  <m:r>
                                    <a:rPr lang="en-US" sz="1600" b="0" i="1" smtClean="0">
                                      <a:latin typeface="Cambria Math" panose="02040503050406030204" pitchFamily="18" charset="0"/>
                                    </a:rPr>
                                    <m:t>9</m:t>
                                  </m:r>
                                </m:den>
                              </m:f>
                            </m:oMath>
                          </a14:m>
                          <a:r>
                            <a:rPr lang="en-US" sz="1600" dirty="0">
                              <a:latin typeface="Symbol" pitchFamily="2" charset="2"/>
                              <a:cs typeface="Bookman Old Style"/>
                            </a:rPr>
                            <a:t>b</a:t>
                          </a:r>
                          <a:r>
                            <a:rPr lang="en-US" sz="1600" baseline="0" dirty="0">
                              <a:latin typeface="Bookman Old Style"/>
                              <a:cs typeface="Bookman Old Style"/>
                            </a:rPr>
                            <a:t> </a:t>
                          </a:r>
                          <a14:m>
                            <m:oMath xmlns:m="http://schemas.openxmlformats.org/officeDocument/2006/math">
                              <m:f>
                                <m:fPr>
                                  <m:ctrlPr>
                                    <a:rPr lang="en-US" sz="1600" i="1" smtClean="0">
                                      <a:latin typeface="Cambria Math" panose="02040503050406030204" pitchFamily="18" charset="0"/>
                                    </a:rPr>
                                  </m:ctrlPr>
                                </m:fPr>
                                <m:num>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𝑞</m:t>
                                      </m:r>
                                    </m:e>
                                    <m:sub>
                                      <m:r>
                                        <a:rPr lang="en-US" sz="1600" b="0" i="1" smtClean="0">
                                          <a:latin typeface="Cambria Math" panose="02040503050406030204" pitchFamily="18" charset="0"/>
                                        </a:rPr>
                                        <m:t>1</m:t>
                                      </m:r>
                                    </m:sub>
                                  </m:sSub>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𝑞</m:t>
                                      </m:r>
                                    </m:e>
                                    <m:sub>
                                      <m:r>
                                        <a:rPr lang="en-US" sz="1600" b="0" i="1" smtClean="0">
                                          <a:latin typeface="Cambria Math" panose="02040503050406030204" pitchFamily="18" charset="0"/>
                                        </a:rPr>
                                        <m:t>2 </m:t>
                                      </m:r>
                                    </m:sub>
                                  </m:sSub>
                                </m:num>
                                <m:den>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𝑚</m:t>
                                      </m:r>
                                    </m:e>
                                    <m:sub>
                                      <m:r>
                                        <a:rPr lang="en-US" sz="1600" b="0" i="1" smtClean="0">
                                          <a:latin typeface="Cambria Math" panose="02040503050406030204" pitchFamily="18" charset="0"/>
                                        </a:rPr>
                                        <m:t>1</m:t>
                                      </m:r>
                                    </m:sub>
                                  </m:sSub>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𝑚</m:t>
                                      </m:r>
                                    </m:e>
                                    <m:sub>
                                      <m:r>
                                        <a:rPr lang="en-US" sz="1600" b="0" i="1" smtClean="0">
                                          <a:latin typeface="Cambria Math" panose="02040503050406030204" pitchFamily="18" charset="0"/>
                                        </a:rPr>
                                        <m:t>2</m:t>
                                      </m:r>
                                    </m:sub>
                                  </m:sSub>
                                </m:den>
                              </m:f>
                              <m:r>
                                <a:rPr lang="en-US" sz="1600" b="0" i="0" smtClean="0">
                                  <a:latin typeface="Cambria Math" panose="02040503050406030204" pitchFamily="18" charset="0"/>
                                </a:rPr>
                                <m:t> </m:t>
                              </m:r>
                            </m:oMath>
                          </a14:m>
                          <a:r>
                            <a:rPr lang="en-US" sz="1600" dirty="0">
                              <a:latin typeface="Bookman Old Style"/>
                              <a:cs typeface="Bookman Old Style"/>
                            </a:rPr>
                            <a:t>B</a:t>
                          </a:r>
                          <a:r>
                            <a:rPr lang="en-US" sz="1600" baseline="30000" dirty="0">
                              <a:latin typeface="Bookman Old Style"/>
                              <a:cs typeface="Bookman Old Style"/>
                            </a:rPr>
                            <a:t>2</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baseline="0" dirty="0">
                            <a:latin typeface="Bookman Old Style"/>
                            <a:cs typeface="Bookman Old Style"/>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a:latin typeface="Symbol" charset="2"/>
                              <a:cs typeface="Symbol" charset="2"/>
                            </a:rPr>
                            <a:t>r</a:t>
                          </a:r>
                          <a:r>
                            <a:rPr lang="en-US" sz="1600" baseline="-25000" dirty="0">
                              <a:latin typeface="Bookman Old Style"/>
                              <a:cs typeface="Bookman Old Style"/>
                            </a:rPr>
                            <a:t>00</a:t>
                          </a:r>
                          <a:r>
                            <a:rPr lang="en-US" sz="1600" dirty="0">
                              <a:latin typeface="Bookman Old Style"/>
                              <a:cs typeface="Bookman Old Style"/>
                            </a:rPr>
                            <a:t>(B)</a:t>
                          </a:r>
                          <a:r>
                            <a:rPr lang="en-US" sz="1600" baseline="0" dirty="0">
                              <a:latin typeface="Bookman Old Style"/>
                              <a:cs typeface="Bookman Old Style"/>
                            </a:rPr>
                            <a:t> &lt; 1/3</a:t>
                          </a:r>
                          <a:endParaRPr lang="en-US" sz="1600" dirty="0">
                            <a:latin typeface="Bookman Old Style"/>
                            <a:cs typeface="Bookman Old Style"/>
                          </a:endParaRPr>
                        </a:p>
                      </a:txBody>
                      <a:tcPr>
                        <a:noFill/>
                      </a:tcPr>
                    </a:tc>
                    <a:tc>
                      <a:txBody>
                        <a:bodyPr/>
                        <a:lstStyle/>
                        <a:p>
                          <a:r>
                            <a:rPr lang="en-US" sz="1600" dirty="0">
                              <a:latin typeface="Bookman Old Style"/>
                              <a:cs typeface="Bookman Old Style"/>
                            </a:rPr>
                            <a:t>Electrically neutral vector mesons</a:t>
                          </a:r>
                        </a:p>
                        <a:p>
                          <a:endParaRPr lang="en-US" sz="1600" dirty="0">
                            <a:latin typeface="Bookman Old Style"/>
                            <a:cs typeface="Bookman Old Style"/>
                          </a:endParaRPr>
                        </a:p>
                        <a:p>
                          <a:r>
                            <a:rPr lang="en-US" sz="1600" dirty="0">
                              <a:latin typeface="Bookman Old Style"/>
                              <a:cs typeface="Bookman Old Style"/>
                            </a:rPr>
                            <a:t>Electrically</a:t>
                          </a:r>
                          <a:r>
                            <a:rPr lang="en-US" sz="1600" baseline="0" dirty="0">
                              <a:latin typeface="Bookman Old Style"/>
                              <a:cs typeface="Bookman Old Style"/>
                            </a:rPr>
                            <a:t> charged vector mesons</a:t>
                          </a:r>
                          <a:endParaRPr lang="en-US" sz="1600" dirty="0">
                            <a:latin typeface="Bookman Old Style"/>
                            <a:cs typeface="Bookman Old Style"/>
                          </a:endParaRP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nb-NO" sz="1600" i="1" dirty="0">
                            <a:latin typeface="Bookman Old Style"/>
                            <a:cs typeface="Bookman Old Style"/>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nb-NO" sz="1600" i="1" dirty="0">
                            <a:latin typeface="Bookman Old Style"/>
                            <a:cs typeface="Bookman Old Style"/>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nb-NO" sz="1600" i="1" dirty="0">
                            <a:latin typeface="Bookman Old Style"/>
                            <a:cs typeface="Bookman Old Style"/>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b-NO" sz="1600" i="1" dirty="0">
                              <a:latin typeface="Bookman Old Style"/>
                              <a:cs typeface="Bookman Old Style"/>
                            </a:rPr>
                            <a:t>Y. </a:t>
                          </a:r>
                          <a:r>
                            <a:rPr lang="nb-NO" sz="1600" i="1" dirty="0" err="1">
                              <a:latin typeface="Bookman Old Style"/>
                              <a:cs typeface="Bookman Old Style"/>
                            </a:rPr>
                            <a:t>Yang</a:t>
                          </a:r>
                          <a:r>
                            <a:rPr lang="nb-NO" sz="1600" i="1" dirty="0">
                              <a:latin typeface="Bookman Old Style"/>
                              <a:cs typeface="Bookman Old Style"/>
                            </a:rPr>
                            <a:t> et. al., </a:t>
                          </a:r>
                          <a:r>
                            <a:rPr lang="nb-NO" sz="1600" i="1" dirty="0" err="1">
                              <a:latin typeface="Bookman Old Style"/>
                              <a:cs typeface="Bookman Old Style"/>
                            </a:rPr>
                            <a:t>Phys</a:t>
                          </a:r>
                          <a:r>
                            <a:rPr lang="nb-NO" sz="1600" i="1" dirty="0">
                              <a:latin typeface="Bookman Old Style"/>
                              <a:cs typeface="Bookman Old Style"/>
                            </a:rPr>
                            <a:t>. Rev. C 97 (2018) 034917</a:t>
                          </a:r>
                          <a:endParaRPr lang="en-US" sz="1600" i="1" dirty="0">
                            <a:latin typeface="Bookman Old Style"/>
                            <a:cs typeface="Bookman Old Style"/>
                          </a:endParaRPr>
                        </a:p>
                        <a:p>
                          <a:endParaRPr lang="en-US" sz="1600" dirty="0">
                            <a:latin typeface="Bookman Old Style"/>
                            <a:cs typeface="Bookman Old Style"/>
                          </a:endParaRPr>
                        </a:p>
                      </a:txBody>
                      <a:tcPr>
                        <a:noFill/>
                      </a:tcPr>
                    </a:tc>
                    <a:extLst>
                      <a:ext uri="{0D108BD9-81ED-4DB2-BD59-A6C34878D82A}">
                        <a16:rowId xmlns:a16="http://schemas.microsoft.com/office/drawing/2014/main" val="10002"/>
                      </a:ext>
                    </a:extLst>
                  </a:tr>
                  <a:tr h="1767512">
                    <a:tc>
                      <a:txBody>
                        <a:bodyPr/>
                        <a:lstStyle/>
                        <a:p>
                          <a:r>
                            <a:rPr lang="en-US" sz="1600" dirty="0" err="1">
                              <a:latin typeface="Bookman Old Style"/>
                              <a:cs typeface="Bookman Old Style"/>
                            </a:rPr>
                            <a:t>Hadronization</a:t>
                          </a:r>
                          <a:endParaRPr lang="en-US" sz="1600" dirty="0">
                            <a:latin typeface="Bookman Old Style"/>
                            <a:cs typeface="Bookman Old Style"/>
                          </a:endParaRPr>
                        </a:p>
                      </a:txBody>
                      <a:tcP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a:latin typeface="Symbol" charset="2"/>
                              <a:cs typeface="Symbol" charset="2"/>
                            </a:rPr>
                            <a:t>r</a:t>
                          </a:r>
                          <a:r>
                            <a:rPr lang="en-US" sz="1600" baseline="-25000" dirty="0">
                              <a:latin typeface="Bookman Old Style"/>
                              <a:cs typeface="Bookman Old Style"/>
                            </a:rPr>
                            <a:t>00</a:t>
                          </a:r>
                          <a:r>
                            <a:rPr lang="en-US" sz="1600" dirty="0">
                              <a:latin typeface="Bookman Old Style"/>
                              <a:cs typeface="Bookman Old Style"/>
                            </a:rPr>
                            <a:t>(rec)</a:t>
                          </a:r>
                          <a:r>
                            <a:rPr lang="en-US" sz="1600" baseline="0" dirty="0">
                              <a:latin typeface="Bookman Old Style"/>
                              <a:cs typeface="Bookman Old Style"/>
                            </a:rPr>
                            <a:t> &lt; 1/3</a:t>
                          </a:r>
                          <a:endParaRPr lang="en-US" sz="1600" dirty="0">
                            <a:latin typeface="Bookman Old Style"/>
                            <a:cs typeface="Bookman Old Style"/>
                          </a:endParaRPr>
                        </a:p>
                        <a:p>
                          <a:r>
                            <a:rPr lang="en-US" sz="1600" dirty="0">
                              <a:latin typeface="Bookman Old Style"/>
                              <a:cs typeface="Bookman Old Style"/>
                            </a:rPr>
                            <a:t>~ </a:t>
                          </a:r>
                          <a14:m>
                            <m:oMath xmlns:m="http://schemas.openxmlformats.org/officeDocument/2006/math">
                              <m:f>
                                <m:fPr>
                                  <m:ctrlPr>
                                    <a:rPr lang="en-US" sz="1600" i="1" smtClean="0">
                                      <a:latin typeface="Cambria Math" panose="02040503050406030204" pitchFamily="18" charset="0"/>
                                    </a:rPr>
                                  </m:ctrlPr>
                                </m:fPr>
                                <m:num>
                                  <m:r>
                                    <a:rPr lang="en-US" sz="1600" b="0" i="1" smtClean="0">
                                      <a:latin typeface="Cambria Math" panose="02040503050406030204" pitchFamily="18" charset="0"/>
                                    </a:rPr>
                                    <m:t>1−</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𝑞</m:t>
                                      </m:r>
                                      <m:r>
                                        <a:rPr lang="en-US" sz="1600" b="0" i="1" smtClean="0">
                                          <a:latin typeface="Cambria Math" panose="02040503050406030204" pitchFamily="18" charset="0"/>
                                        </a:rPr>
                                        <m:t> </m:t>
                                      </m:r>
                                    </m:sub>
                                  </m:sSub>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𝑞</m:t>
                                      </m:r>
                                    </m:sub>
                                  </m:sSub>
                                </m:num>
                                <m:den>
                                  <m:r>
                                    <a:rPr lang="en-US" sz="1600" b="0" i="1" smtClean="0">
                                      <a:latin typeface="Cambria Math" panose="02040503050406030204" pitchFamily="18" charset="0"/>
                                    </a:rPr>
                                    <m:t>3+</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𝑞</m:t>
                                      </m:r>
                                    </m:sub>
                                  </m:sSub>
                                  <m:r>
                                    <a:rPr lang="en-US" sz="1600" b="0" i="1" smtClean="0">
                                      <a:latin typeface="Cambria Math" panose="02040503050406030204" pitchFamily="18" charset="0"/>
                                    </a:rPr>
                                    <m:t> </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𝑞</m:t>
                                      </m:r>
                                    </m:sub>
                                  </m:sSub>
                                </m:den>
                              </m:f>
                            </m:oMath>
                          </a14:m>
                          <a:endParaRPr lang="en-US" sz="1600" baseline="0" dirty="0">
                            <a:latin typeface="Bookman Old Style"/>
                            <a:cs typeface="Bookman Old Style"/>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a:latin typeface="Symbol" charset="2"/>
                              <a:cs typeface="Symbol" charset="2"/>
                            </a:rPr>
                            <a:t>r</a:t>
                          </a:r>
                          <a:r>
                            <a:rPr lang="en-US" sz="1600" baseline="-25000" dirty="0">
                              <a:latin typeface="Bookman Old Style"/>
                              <a:cs typeface="Bookman Old Style"/>
                            </a:rPr>
                            <a:t>00</a:t>
                          </a:r>
                          <a:r>
                            <a:rPr lang="en-US" sz="1600" dirty="0">
                              <a:latin typeface="Bookman Old Style"/>
                              <a:cs typeface="Bookman Old Style"/>
                            </a:rPr>
                            <a:t>(frag)</a:t>
                          </a:r>
                          <a:r>
                            <a:rPr lang="en-US" sz="1600" baseline="0" dirty="0">
                              <a:latin typeface="Bookman Old Style"/>
                              <a:cs typeface="Bookman Old Style"/>
                            </a:rPr>
                            <a:t> &gt; 1/3</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a:latin typeface="Bookman Old Style"/>
                              <a:cs typeface="Bookman Old Style"/>
                            </a:rPr>
                            <a:t>~ </a:t>
                          </a:r>
                          <a14:m>
                            <m:oMath xmlns:m="http://schemas.openxmlformats.org/officeDocument/2006/math">
                              <m:f>
                                <m:fPr>
                                  <m:ctrlPr>
                                    <a:rPr lang="en-US" sz="1600" i="1" baseline="0" smtClean="0">
                                      <a:latin typeface="Cambria Math" panose="02040503050406030204" pitchFamily="18" charset="0"/>
                                    </a:rPr>
                                  </m:ctrlPr>
                                </m:fPr>
                                <m:num>
                                  <m:r>
                                    <a:rPr lang="en-US" sz="1600" b="0" i="1" baseline="0" smtClean="0">
                                      <a:latin typeface="Cambria Math" panose="02040503050406030204" pitchFamily="18" charset="0"/>
                                    </a:rPr>
                                    <m:t>1+</m:t>
                                  </m:r>
                                  <m:r>
                                    <a:rPr lang="en-US" sz="1600" b="0" i="1" baseline="0" smtClean="0">
                                      <a:latin typeface="Cambria Math" panose="02040503050406030204" pitchFamily="18" charset="0"/>
                                      <a:ea typeface="Cambria Math" panose="02040503050406030204" pitchFamily="18" charset="0"/>
                                    </a:rPr>
                                    <m:t>𝛽</m:t>
                                  </m:r>
                                  <m:sSub>
                                    <m:sSubPr>
                                      <m:ctrlPr>
                                        <a:rPr lang="en-US" sz="1600" b="0" i="1" baseline="0" smtClean="0">
                                          <a:latin typeface="Cambria Math" panose="02040503050406030204" pitchFamily="18" charset="0"/>
                                          <a:ea typeface="Cambria Math" panose="02040503050406030204" pitchFamily="18" charset="0"/>
                                        </a:rPr>
                                      </m:ctrlPr>
                                    </m:sSubPr>
                                    <m:e>
                                      <m:r>
                                        <a:rPr lang="en-US" sz="1600" b="0" i="1" baseline="0" smtClean="0">
                                          <a:latin typeface="Cambria Math" panose="02040503050406030204" pitchFamily="18" charset="0"/>
                                          <a:ea typeface="Cambria Math" panose="02040503050406030204" pitchFamily="18" charset="0"/>
                                        </a:rPr>
                                        <m:t>𝑃</m:t>
                                      </m:r>
                                    </m:e>
                                    <m:sub>
                                      <m:r>
                                        <a:rPr lang="en-US" sz="1600" b="0" i="1" baseline="0" smtClean="0">
                                          <a:latin typeface="Cambria Math" panose="02040503050406030204" pitchFamily="18" charset="0"/>
                                          <a:ea typeface="Cambria Math" panose="02040503050406030204" pitchFamily="18" charset="0"/>
                                        </a:rPr>
                                        <m:t>𝑞</m:t>
                                      </m:r>
                                    </m:sub>
                                  </m:sSub>
                                  <m:r>
                                    <a:rPr lang="en-US" sz="1600" b="0" i="1" baseline="0" smtClean="0">
                                      <a:latin typeface="Cambria Math" panose="02040503050406030204" pitchFamily="18" charset="0"/>
                                      <a:ea typeface="Cambria Math" panose="02040503050406030204" pitchFamily="18" charset="0"/>
                                    </a:rPr>
                                    <m:t> </m:t>
                                  </m:r>
                                  <m:sSub>
                                    <m:sSubPr>
                                      <m:ctrlPr>
                                        <a:rPr lang="en-US" sz="1600" b="0" i="1" baseline="0" smtClean="0">
                                          <a:latin typeface="Cambria Math" panose="02040503050406030204" pitchFamily="18" charset="0"/>
                                          <a:ea typeface="Cambria Math" panose="02040503050406030204" pitchFamily="18" charset="0"/>
                                        </a:rPr>
                                      </m:ctrlPr>
                                    </m:sSubPr>
                                    <m:e>
                                      <m:r>
                                        <a:rPr lang="en-US" sz="1600" b="0" i="1" baseline="0" smtClean="0">
                                          <a:latin typeface="Cambria Math" panose="02040503050406030204" pitchFamily="18" charset="0"/>
                                          <a:ea typeface="Cambria Math" panose="02040503050406030204" pitchFamily="18" charset="0"/>
                                        </a:rPr>
                                        <m:t>𝑃</m:t>
                                      </m:r>
                                    </m:e>
                                    <m:sub>
                                      <m:r>
                                        <a:rPr lang="en-US" sz="1600" b="0" i="1" baseline="0" smtClean="0">
                                          <a:latin typeface="Cambria Math" panose="02040503050406030204" pitchFamily="18" charset="0"/>
                                          <a:ea typeface="Cambria Math" panose="02040503050406030204" pitchFamily="18" charset="0"/>
                                        </a:rPr>
                                        <m:t>𝑞</m:t>
                                      </m:r>
                                    </m:sub>
                                  </m:sSub>
                                </m:num>
                                <m:den>
                                  <m:r>
                                    <a:rPr lang="en-US" sz="1600" b="0" i="1" baseline="0" smtClean="0">
                                      <a:latin typeface="Cambria Math" panose="02040503050406030204" pitchFamily="18" charset="0"/>
                                    </a:rPr>
                                    <m:t>3−</m:t>
                                  </m:r>
                                  <m:r>
                                    <a:rPr lang="en-US" sz="1600" b="0" i="1" baseline="0" smtClean="0">
                                      <a:latin typeface="Cambria Math" panose="02040503050406030204" pitchFamily="18" charset="0"/>
                                      <a:ea typeface="Cambria Math" panose="02040503050406030204" pitchFamily="18" charset="0"/>
                                    </a:rPr>
                                    <m:t>𝛽</m:t>
                                  </m:r>
                                  <m:sSub>
                                    <m:sSubPr>
                                      <m:ctrlPr>
                                        <a:rPr lang="en-US" sz="1600" b="0" i="1" baseline="0" smtClean="0">
                                          <a:latin typeface="Cambria Math" panose="02040503050406030204" pitchFamily="18" charset="0"/>
                                          <a:ea typeface="Cambria Math" panose="02040503050406030204" pitchFamily="18" charset="0"/>
                                        </a:rPr>
                                      </m:ctrlPr>
                                    </m:sSubPr>
                                    <m:e>
                                      <m:r>
                                        <a:rPr lang="en-US" sz="1600" b="0" i="1" baseline="0" smtClean="0">
                                          <a:latin typeface="Cambria Math" panose="02040503050406030204" pitchFamily="18" charset="0"/>
                                          <a:ea typeface="Cambria Math" panose="02040503050406030204" pitchFamily="18" charset="0"/>
                                        </a:rPr>
                                        <m:t>𝑃</m:t>
                                      </m:r>
                                    </m:e>
                                    <m:sub>
                                      <m:r>
                                        <a:rPr lang="en-US" sz="1600" b="0" i="1" baseline="0" smtClean="0">
                                          <a:latin typeface="Cambria Math" panose="02040503050406030204" pitchFamily="18" charset="0"/>
                                          <a:ea typeface="Cambria Math" panose="02040503050406030204" pitchFamily="18" charset="0"/>
                                        </a:rPr>
                                        <m:t>𝑞</m:t>
                                      </m:r>
                                    </m:sub>
                                  </m:sSub>
                                  <m:r>
                                    <a:rPr lang="en-US" sz="1600" b="0" i="1" baseline="0" smtClean="0">
                                      <a:latin typeface="Cambria Math" panose="02040503050406030204" pitchFamily="18" charset="0"/>
                                      <a:ea typeface="Cambria Math" panose="02040503050406030204" pitchFamily="18" charset="0"/>
                                    </a:rPr>
                                    <m:t> </m:t>
                                  </m:r>
                                  <m:sSub>
                                    <m:sSubPr>
                                      <m:ctrlPr>
                                        <a:rPr lang="en-US" sz="1600" b="0" i="1" baseline="0" smtClean="0">
                                          <a:latin typeface="Cambria Math" panose="02040503050406030204" pitchFamily="18" charset="0"/>
                                          <a:ea typeface="Cambria Math" panose="02040503050406030204" pitchFamily="18" charset="0"/>
                                        </a:rPr>
                                      </m:ctrlPr>
                                    </m:sSubPr>
                                    <m:e>
                                      <m:r>
                                        <a:rPr lang="en-US" sz="1600" b="0" i="1" baseline="0" smtClean="0">
                                          <a:latin typeface="Cambria Math" panose="02040503050406030204" pitchFamily="18" charset="0"/>
                                          <a:ea typeface="Cambria Math" panose="02040503050406030204" pitchFamily="18" charset="0"/>
                                        </a:rPr>
                                        <m:t>𝑃</m:t>
                                      </m:r>
                                    </m:e>
                                    <m:sub>
                                      <m:r>
                                        <a:rPr lang="en-US" sz="1600" b="0" i="1" baseline="0" smtClean="0">
                                          <a:latin typeface="Cambria Math" panose="02040503050406030204" pitchFamily="18" charset="0"/>
                                          <a:ea typeface="Cambria Math" panose="02040503050406030204" pitchFamily="18" charset="0"/>
                                        </a:rPr>
                                        <m:t>𝑞</m:t>
                                      </m:r>
                                    </m:sub>
                                  </m:sSub>
                                </m:den>
                              </m:f>
                            </m:oMath>
                          </a14:m>
                          <a:endParaRPr lang="en-US" sz="1600" dirty="0">
                            <a:latin typeface="Bookman Old Style"/>
                            <a:cs typeface="Bookman Old Style"/>
                          </a:endParaRPr>
                        </a:p>
                      </a:txBody>
                      <a:tcPr>
                        <a:noFill/>
                      </a:tcPr>
                    </a:tc>
                    <a:tc>
                      <a:txBody>
                        <a:bodyPr/>
                        <a:lstStyle/>
                        <a:p>
                          <a:r>
                            <a:rPr lang="en-US" sz="1600" dirty="0">
                              <a:latin typeface="Bookman Old Style"/>
                              <a:cs typeface="Bookman Old Style"/>
                            </a:rPr>
                            <a:t>Recombination</a:t>
                          </a:r>
                        </a:p>
                        <a:p>
                          <a:endParaRPr lang="en-US" sz="1600" dirty="0">
                            <a:latin typeface="Bookman Old Style"/>
                            <a:cs typeface="Bookman Old Style"/>
                          </a:endParaRPr>
                        </a:p>
                        <a:p>
                          <a:endParaRPr lang="en-US" sz="1600" dirty="0">
                            <a:latin typeface="Bookman Old Style"/>
                            <a:cs typeface="Bookman Old Style"/>
                          </a:endParaRPr>
                        </a:p>
                        <a:p>
                          <a:endParaRPr lang="en-US" sz="1600" dirty="0">
                            <a:latin typeface="Bookman Old Style"/>
                            <a:cs typeface="Bookman Old Style"/>
                          </a:endParaRPr>
                        </a:p>
                        <a:p>
                          <a:r>
                            <a:rPr lang="en-US" sz="1600" dirty="0">
                              <a:latin typeface="Bookman Old Style"/>
                              <a:cs typeface="Bookman Old Style"/>
                            </a:rPr>
                            <a:t>Fragmentation</a:t>
                          </a: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b-NO" sz="1600" i="1" dirty="0">
                              <a:latin typeface="Bookman Old Style"/>
                              <a:cs typeface="Bookman Old Style"/>
                            </a:rPr>
                            <a:t>Z. Liang et. al., </a:t>
                          </a:r>
                          <a:r>
                            <a:rPr lang="nb-NO" sz="1600" i="1" dirty="0" err="1">
                              <a:latin typeface="Bookman Old Style"/>
                              <a:cs typeface="Bookman Old Style"/>
                            </a:rPr>
                            <a:t>Phys</a:t>
                          </a:r>
                          <a:r>
                            <a:rPr lang="nb-NO" sz="1600" i="1" dirty="0">
                              <a:latin typeface="Bookman Old Style"/>
                              <a:cs typeface="Bookman Old Style"/>
                            </a:rPr>
                            <a:t>. Lett. B 629 (2005) 20 (2005) </a:t>
                          </a:r>
                        </a:p>
                        <a:p>
                          <a:pPr marL="0" marR="0" lvl="0" indent="0" algn="l" defTabSz="457200" rtl="0" eaLnBrk="1" fontAlgn="auto" latinLnBrk="0" hangingPunct="1">
                            <a:lnSpc>
                              <a:spcPct val="100000"/>
                            </a:lnSpc>
                            <a:spcBef>
                              <a:spcPts val="0"/>
                            </a:spcBef>
                            <a:spcAft>
                              <a:spcPts val="0"/>
                            </a:spcAft>
                            <a:buClrTx/>
                            <a:buSzTx/>
                            <a:buFontTx/>
                            <a:buNone/>
                            <a:tabLst/>
                            <a:defRPr/>
                          </a:pPr>
                          <a:br>
                            <a:rPr lang="nb-NO" sz="1600" i="1" dirty="0">
                              <a:latin typeface="Bookman Old Style"/>
                              <a:cs typeface="Bookman Old Style"/>
                            </a:rPr>
                          </a:br>
                          <a:r>
                            <a:rPr lang="nb-NO" sz="1600" i="1" dirty="0">
                              <a:latin typeface="Bookman Old Style"/>
                              <a:cs typeface="Bookman Old Style"/>
                            </a:rPr>
                            <a:t>Z. Liang and </a:t>
                          </a:r>
                          <a:r>
                            <a:rPr lang="nb-NO" sz="1600" i="1" dirty="0" err="1">
                              <a:latin typeface="Bookman Old Style"/>
                              <a:cs typeface="Bookman Old Style"/>
                            </a:rPr>
                            <a:t>X</a:t>
                          </a:r>
                          <a:r>
                            <a:rPr lang="nb-NO" sz="1600" i="1" dirty="0">
                              <a:latin typeface="Bookman Old Style"/>
                              <a:cs typeface="Bookman Old Style"/>
                            </a:rPr>
                            <a:t>. N. Wang </a:t>
                          </a:r>
                          <a:r>
                            <a:rPr lang="nb-NO" sz="1600" i="1" dirty="0" err="1">
                              <a:latin typeface="Bookman Old Style"/>
                              <a:cs typeface="Bookman Old Style"/>
                            </a:rPr>
                            <a:t>Phys.Rev.Lett</a:t>
                          </a:r>
                          <a:r>
                            <a:rPr lang="nb-NO" sz="1600" i="1" dirty="0">
                              <a:latin typeface="Bookman Old Style"/>
                              <a:cs typeface="Bookman Old Style"/>
                            </a:rPr>
                            <a:t>. 94 (2005) 102301</a:t>
                          </a:r>
                        </a:p>
                        <a:p>
                          <a:endParaRPr lang="en-US" sz="1600" i="1" dirty="0">
                            <a:latin typeface="Bookman Old Style"/>
                            <a:cs typeface="Bookman Old Style"/>
                          </a:endParaRPr>
                        </a:p>
                      </a:txBody>
                      <a:tcPr>
                        <a:noFill/>
                      </a:tcPr>
                    </a:tc>
                    <a:extLst>
                      <a:ext uri="{0D108BD9-81ED-4DB2-BD59-A6C34878D82A}">
                        <a16:rowId xmlns:a16="http://schemas.microsoft.com/office/drawing/2014/main" val="10003"/>
                      </a:ext>
                    </a:extLst>
                  </a:tr>
                  <a:tr h="569199">
                    <a:tc>
                      <a:txBody>
                        <a:bodyPr/>
                        <a:lstStyle/>
                        <a:p>
                          <a:r>
                            <a:rPr lang="en-US" sz="1600" dirty="0">
                              <a:latin typeface="Bookman Old Style"/>
                              <a:cs typeface="Bookman Old Style"/>
                            </a:rPr>
                            <a:t>Coherent meson field</a:t>
                          </a: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aseline="0" dirty="0">
                              <a:latin typeface="Symbol" charset="2"/>
                              <a:cs typeface="Symbol" charset="2"/>
                            </a:rPr>
                            <a:t>r</a:t>
                          </a:r>
                          <a:r>
                            <a:rPr lang="en-US" sz="1600" baseline="-25000" dirty="0">
                              <a:latin typeface="Bookman Old Style"/>
                              <a:cs typeface="Bookman Old Style"/>
                            </a:rPr>
                            <a:t>00</a:t>
                          </a:r>
                          <a:r>
                            <a:rPr lang="en-US" sz="1600" baseline="0" dirty="0">
                              <a:latin typeface="Bookman Old Style"/>
                              <a:cs typeface="Bookman Old Style"/>
                            </a:rPr>
                            <a:t> &gt; 1/3</a:t>
                          </a:r>
                          <a:endParaRPr lang="en-US" sz="1600" dirty="0">
                            <a:latin typeface="Bookman Old Style"/>
                            <a:cs typeface="Bookman Old Style"/>
                          </a:endParaRPr>
                        </a:p>
                      </a:txBody>
                      <a:tcPr>
                        <a:noFill/>
                      </a:tcPr>
                    </a:tc>
                    <a:tc>
                      <a:txBody>
                        <a:bodyPr/>
                        <a:lstStyle/>
                        <a:p>
                          <a:r>
                            <a:rPr lang="en-US" sz="1600" dirty="0">
                              <a:latin typeface="Symbol" pitchFamily="2" charset="2"/>
                              <a:cs typeface="Bookman Old Style"/>
                            </a:rPr>
                            <a:t>f </a:t>
                          </a:r>
                          <a:r>
                            <a:rPr lang="en-US" sz="1600" dirty="0">
                              <a:latin typeface="Bookman Old Style"/>
                              <a:cs typeface="Bookman Old Style"/>
                            </a:rPr>
                            <a:t>mesons</a:t>
                          </a: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b-NO" sz="1600" i="1" dirty="0" err="1">
                              <a:latin typeface="Bookman Old Style"/>
                              <a:cs typeface="Bookman Old Style"/>
                            </a:rPr>
                            <a:t>X</a:t>
                          </a:r>
                          <a:r>
                            <a:rPr lang="nb-NO" sz="1600" i="1" dirty="0">
                              <a:latin typeface="Bookman Old Style"/>
                              <a:cs typeface="Bookman Old Style"/>
                            </a:rPr>
                            <a:t>. L. </a:t>
                          </a:r>
                          <a:r>
                            <a:rPr lang="nb-NO" sz="1600" i="1" dirty="0" err="1">
                              <a:latin typeface="Bookman Old Style"/>
                              <a:cs typeface="Bookman Old Style"/>
                            </a:rPr>
                            <a:t>Sheng</a:t>
                          </a:r>
                          <a:r>
                            <a:rPr lang="nb-NO" sz="1600" i="1" dirty="0">
                              <a:latin typeface="Bookman Old Style"/>
                              <a:cs typeface="Bookman Old Style"/>
                            </a:rPr>
                            <a:t> et. al., arXiv:1910.13684 </a:t>
                          </a:r>
                          <a:endParaRPr lang="en-US" sz="1600" i="1" dirty="0">
                            <a:latin typeface="Bookman Old Style" panose="02050604050505020204" pitchFamily="18" charset="0"/>
                          </a:endParaRPr>
                        </a:p>
                      </a:txBody>
                      <a:tcPr>
                        <a:noFill/>
                      </a:tcPr>
                    </a:tc>
                    <a:extLst>
                      <a:ext uri="{0D108BD9-81ED-4DB2-BD59-A6C34878D82A}">
                        <a16:rowId xmlns:a16="http://schemas.microsoft.com/office/drawing/2014/main" val="3228743686"/>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371428875"/>
                  </p:ext>
                </p:extLst>
              </p:nvPr>
            </p:nvGraphicFramePr>
            <p:xfrm>
              <a:off x="2055114" y="961813"/>
              <a:ext cx="9082377" cy="5252720"/>
            </p:xfrm>
            <a:graphic>
              <a:graphicData uri="http://schemas.openxmlformats.org/drawingml/2006/table">
                <a:tbl>
                  <a:tblPr firstRow="1" bandRow="1">
                    <a:tableStyleId>{08FB837D-C827-4EFA-A057-4D05807E0F7C}</a:tableStyleId>
                  </a:tblPr>
                  <a:tblGrid>
                    <a:gridCol w="2207089">
                      <a:extLst>
                        <a:ext uri="{9D8B030D-6E8A-4147-A177-3AD203B41FA5}">
                          <a16:colId xmlns:a16="http://schemas.microsoft.com/office/drawing/2014/main" val="20000"/>
                        </a:ext>
                      </a:extLst>
                    </a:gridCol>
                    <a:gridCol w="2093011">
                      <a:extLst>
                        <a:ext uri="{9D8B030D-6E8A-4147-A177-3AD203B41FA5}">
                          <a16:colId xmlns:a16="http://schemas.microsoft.com/office/drawing/2014/main" val="20001"/>
                        </a:ext>
                      </a:extLst>
                    </a:gridCol>
                    <a:gridCol w="1962345">
                      <a:extLst>
                        <a:ext uri="{9D8B030D-6E8A-4147-A177-3AD203B41FA5}">
                          <a16:colId xmlns:a16="http://schemas.microsoft.com/office/drawing/2014/main" val="20002"/>
                        </a:ext>
                      </a:extLst>
                    </a:gridCol>
                    <a:gridCol w="2819932">
                      <a:extLst>
                        <a:ext uri="{9D8B030D-6E8A-4147-A177-3AD203B41FA5}">
                          <a16:colId xmlns:a16="http://schemas.microsoft.com/office/drawing/2014/main" val="1526510874"/>
                        </a:ext>
                      </a:extLst>
                    </a:gridCol>
                  </a:tblGrid>
                  <a:tr h="335280">
                    <a:tc>
                      <a:txBody>
                        <a:bodyPr/>
                        <a:lstStyle/>
                        <a:p>
                          <a:pPr algn="ctr"/>
                          <a:r>
                            <a:rPr lang="en-US" sz="1600" dirty="0">
                              <a:solidFill>
                                <a:schemeClr val="tx1"/>
                              </a:solidFill>
                              <a:latin typeface="Bookman Old Style"/>
                              <a:cs typeface="Bookman Old Style"/>
                            </a:rPr>
                            <a:t>Physics process</a:t>
                          </a:r>
                        </a:p>
                      </a:txBody>
                      <a:tcPr>
                        <a:noFill/>
                      </a:tcPr>
                    </a:tc>
                    <a:tc>
                      <a:txBody>
                        <a:bodyPr/>
                        <a:lstStyle/>
                        <a:p>
                          <a:pPr algn="ctr"/>
                          <a:r>
                            <a:rPr lang="en-US" sz="1600" dirty="0">
                              <a:solidFill>
                                <a:schemeClr val="tx1"/>
                              </a:solidFill>
                              <a:latin typeface="Bookman Old Style"/>
                              <a:cs typeface="Bookman Old Style"/>
                            </a:rPr>
                            <a:t>Theory</a:t>
                          </a:r>
                        </a:p>
                      </a:txBody>
                      <a:tcPr>
                        <a:noFill/>
                      </a:tcPr>
                    </a:tc>
                    <a:tc>
                      <a:txBody>
                        <a:bodyPr/>
                        <a:lstStyle/>
                        <a:p>
                          <a:pPr algn="ctr"/>
                          <a:r>
                            <a:rPr lang="en-US" sz="1600" dirty="0">
                              <a:solidFill>
                                <a:schemeClr val="tx1"/>
                              </a:solidFill>
                              <a:latin typeface="Bookman Old Style"/>
                              <a:cs typeface="Bookman Old Style"/>
                            </a:rPr>
                            <a:t>Remarks</a:t>
                          </a:r>
                        </a:p>
                      </a:txBody>
                      <a:tcPr>
                        <a:noFill/>
                      </a:tcPr>
                    </a:tc>
                    <a:tc>
                      <a:txBody>
                        <a:bodyPr/>
                        <a:lstStyle/>
                        <a:p>
                          <a:pPr algn="ctr"/>
                          <a:r>
                            <a:rPr lang="en-US" sz="1600" dirty="0">
                              <a:solidFill>
                                <a:schemeClr val="tx1"/>
                              </a:solidFill>
                              <a:latin typeface="Bookman Old Style"/>
                              <a:cs typeface="Bookman Old Style"/>
                            </a:rPr>
                            <a:t>Reference</a:t>
                          </a:r>
                        </a:p>
                      </a:txBody>
                      <a:tcPr>
                        <a:noFill/>
                      </a:tcPr>
                    </a:tc>
                    <a:extLst>
                      <a:ext uri="{0D108BD9-81ED-4DB2-BD59-A6C34878D82A}">
                        <a16:rowId xmlns:a16="http://schemas.microsoft.com/office/drawing/2014/main" val="10000"/>
                      </a:ext>
                    </a:extLst>
                  </a:tr>
                  <a:tr h="741680">
                    <a:tc>
                      <a:txBody>
                        <a:bodyPr/>
                        <a:lstStyle/>
                        <a:p>
                          <a:r>
                            <a:rPr lang="en-US" sz="1600" dirty="0">
                              <a:latin typeface="Bookman Old Style"/>
                              <a:cs typeface="Bookman Old Style"/>
                            </a:rPr>
                            <a:t>Vorticity (</a:t>
                          </a:r>
                          <a:r>
                            <a:rPr lang="en-US" sz="1600" dirty="0">
                              <a:latin typeface="Symbol" pitchFamily="2" charset="2"/>
                              <a:cs typeface="Bookman Old Style"/>
                            </a:rPr>
                            <a:t>w</a:t>
                          </a:r>
                          <a:r>
                            <a:rPr lang="en-US" sz="1600" dirty="0">
                              <a:latin typeface="Bookman Old Style"/>
                              <a:cs typeface="Bookman Old Style"/>
                            </a:rPr>
                            <a:t>)</a:t>
                          </a:r>
                        </a:p>
                      </a:txBody>
                      <a:tcPr>
                        <a:noFill/>
                      </a:tcPr>
                    </a:tc>
                    <a:tc>
                      <a:txBody>
                        <a:bodyPr/>
                        <a:lstStyle/>
                        <a:p>
                          <a:r>
                            <a:rPr lang="en-US" sz="1600" baseline="0" dirty="0">
                              <a:latin typeface="Symbol" charset="2"/>
                              <a:cs typeface="Symbol" charset="2"/>
                            </a:rPr>
                            <a:t>r</a:t>
                          </a:r>
                          <a:r>
                            <a:rPr lang="en-US" sz="1600" baseline="-25000" dirty="0">
                              <a:latin typeface="Bookman Old Style"/>
                              <a:cs typeface="Bookman Old Style"/>
                            </a:rPr>
                            <a:t>00</a:t>
                          </a:r>
                          <a:r>
                            <a:rPr lang="en-US" sz="1600" dirty="0">
                              <a:latin typeface="Bookman Old Style"/>
                              <a:cs typeface="Bookman Old Style"/>
                            </a:rPr>
                            <a:t>(</a:t>
                          </a:r>
                          <a:r>
                            <a:rPr lang="en-US" sz="1600" dirty="0">
                              <a:latin typeface="Symbol" charset="2"/>
                              <a:cs typeface="Symbol" charset="2"/>
                            </a:rPr>
                            <a:t>w</a:t>
                          </a:r>
                          <a:r>
                            <a:rPr lang="en-US" sz="1600" dirty="0">
                              <a:latin typeface="Bookman Old Style"/>
                              <a:cs typeface="Bookman Old Style"/>
                            </a:rPr>
                            <a:t>)</a:t>
                          </a:r>
                          <a:r>
                            <a:rPr lang="en-US" sz="1600" baseline="0" dirty="0">
                              <a:latin typeface="Bookman Old Style"/>
                              <a:cs typeface="Bookman Old Style"/>
                            </a:rPr>
                            <a:t> &lt; 1/3</a:t>
                          </a:r>
                        </a:p>
                      </a:txBody>
                      <a:tcPr>
                        <a:noFill/>
                      </a:tcPr>
                    </a:tc>
                    <a:tc>
                      <a:txBody>
                        <a:bodyPr/>
                        <a:lstStyle/>
                        <a:p>
                          <a:endParaRPr lang="en-US"/>
                        </a:p>
                      </a:txBody>
                      <a:tcPr>
                        <a:blipFill>
                          <a:blip r:embed="rId2"/>
                          <a:stretch>
                            <a:fillRect l="-218710" t="-45763" r="-143871" b="-567797"/>
                          </a:stretch>
                        </a:blip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i="1" dirty="0">
                              <a:latin typeface="Bookman Old Style" panose="02050604050505020204" pitchFamily="18" charset="0"/>
                            </a:rPr>
                            <a:t>F. </a:t>
                          </a:r>
                          <a:r>
                            <a:rPr lang="en-US" sz="1600" i="1" dirty="0" err="1">
                              <a:latin typeface="Bookman Old Style" panose="02050604050505020204" pitchFamily="18" charset="0"/>
                            </a:rPr>
                            <a:t>Becattini</a:t>
                          </a:r>
                          <a:r>
                            <a:rPr lang="en-US" sz="1600" i="1" dirty="0">
                              <a:latin typeface="Bookman Old Style" panose="02050604050505020204" pitchFamily="18" charset="0"/>
                            </a:rPr>
                            <a:t> et al., Phys. Rev. C 95 (2017) 054902</a:t>
                          </a:r>
                        </a:p>
                        <a:p>
                          <a:endParaRPr lang="en-US" sz="1600" baseline="30000" dirty="0">
                            <a:latin typeface="Bookman Old Style"/>
                            <a:cs typeface="Bookman Old Style"/>
                          </a:endParaRPr>
                        </a:p>
                      </a:txBody>
                      <a:tcPr>
                        <a:noFill/>
                      </a:tcPr>
                    </a:tc>
                    <a:extLst>
                      <a:ext uri="{0D108BD9-81ED-4DB2-BD59-A6C34878D82A}">
                        <a16:rowId xmlns:a16="http://schemas.microsoft.com/office/drawing/2014/main" val="10001"/>
                      </a:ext>
                    </a:extLst>
                  </a:tr>
                  <a:tr h="1798320">
                    <a:tc>
                      <a:txBody>
                        <a:bodyPr/>
                        <a:lstStyle/>
                        <a:p>
                          <a:r>
                            <a:rPr lang="en-US" sz="1600" dirty="0">
                              <a:latin typeface="Bookman Old Style"/>
                              <a:cs typeface="Bookman Old Style"/>
                            </a:rPr>
                            <a:t>Magnetic</a:t>
                          </a:r>
                          <a:r>
                            <a:rPr lang="en-US" sz="1600" baseline="0" dirty="0">
                              <a:latin typeface="Bookman Old Style"/>
                              <a:cs typeface="Bookman Old Style"/>
                            </a:rPr>
                            <a:t> field (B)</a:t>
                          </a:r>
                          <a:endParaRPr lang="en-US" sz="1600" dirty="0">
                            <a:latin typeface="Bookman Old Style"/>
                            <a:cs typeface="Bookman Old Style"/>
                          </a:endParaRPr>
                        </a:p>
                      </a:txBody>
                      <a:tcPr>
                        <a:noFill/>
                      </a:tcPr>
                    </a:tc>
                    <a:tc>
                      <a:txBody>
                        <a:bodyPr/>
                        <a:lstStyle/>
                        <a:p>
                          <a:endParaRPr lang="en-US"/>
                        </a:p>
                      </a:txBody>
                      <a:tcPr>
                        <a:blipFill>
                          <a:blip r:embed="rId2"/>
                          <a:stretch>
                            <a:fillRect l="-105455" t="-60563" r="-229091" b="-135915"/>
                          </a:stretch>
                        </a:blipFill>
                      </a:tcPr>
                    </a:tc>
                    <a:tc>
                      <a:txBody>
                        <a:bodyPr/>
                        <a:lstStyle/>
                        <a:p>
                          <a:r>
                            <a:rPr lang="en-US" sz="1600" dirty="0">
                              <a:latin typeface="Bookman Old Style"/>
                              <a:cs typeface="Bookman Old Style"/>
                            </a:rPr>
                            <a:t>Electrically neutral vector mesons</a:t>
                          </a:r>
                        </a:p>
                        <a:p>
                          <a:endParaRPr lang="en-US" sz="1600" dirty="0">
                            <a:latin typeface="Bookman Old Style"/>
                            <a:cs typeface="Bookman Old Style"/>
                          </a:endParaRPr>
                        </a:p>
                        <a:p>
                          <a:r>
                            <a:rPr lang="en-US" sz="1600" dirty="0">
                              <a:latin typeface="Bookman Old Style"/>
                              <a:cs typeface="Bookman Old Style"/>
                            </a:rPr>
                            <a:t>Electrically</a:t>
                          </a:r>
                          <a:r>
                            <a:rPr lang="en-US" sz="1600" baseline="0" dirty="0">
                              <a:latin typeface="Bookman Old Style"/>
                              <a:cs typeface="Bookman Old Style"/>
                            </a:rPr>
                            <a:t> charged vector mesons</a:t>
                          </a:r>
                          <a:endParaRPr lang="en-US" sz="1600" dirty="0">
                            <a:latin typeface="Bookman Old Style"/>
                            <a:cs typeface="Bookman Old Style"/>
                          </a:endParaRP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nb-NO" sz="1600" i="1" dirty="0">
                            <a:latin typeface="Bookman Old Style"/>
                            <a:cs typeface="Bookman Old Style"/>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nb-NO" sz="1600" i="1" dirty="0">
                            <a:latin typeface="Bookman Old Style"/>
                            <a:cs typeface="Bookman Old Style"/>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nb-NO" sz="1600" i="1" dirty="0">
                            <a:latin typeface="Bookman Old Style"/>
                            <a:cs typeface="Bookman Old Style"/>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b-NO" sz="1600" i="1" dirty="0">
                              <a:latin typeface="Bookman Old Style"/>
                              <a:cs typeface="Bookman Old Style"/>
                            </a:rPr>
                            <a:t>Y. </a:t>
                          </a:r>
                          <a:r>
                            <a:rPr lang="nb-NO" sz="1600" i="1" dirty="0" err="1">
                              <a:latin typeface="Bookman Old Style"/>
                              <a:cs typeface="Bookman Old Style"/>
                            </a:rPr>
                            <a:t>Yang</a:t>
                          </a:r>
                          <a:r>
                            <a:rPr lang="nb-NO" sz="1600" i="1" dirty="0">
                              <a:latin typeface="Bookman Old Style"/>
                              <a:cs typeface="Bookman Old Style"/>
                            </a:rPr>
                            <a:t> et. al., </a:t>
                          </a:r>
                          <a:r>
                            <a:rPr lang="nb-NO" sz="1600" i="1" dirty="0" err="1">
                              <a:latin typeface="Bookman Old Style"/>
                              <a:cs typeface="Bookman Old Style"/>
                            </a:rPr>
                            <a:t>Phys</a:t>
                          </a:r>
                          <a:r>
                            <a:rPr lang="nb-NO" sz="1600" i="1" dirty="0">
                              <a:latin typeface="Bookman Old Style"/>
                              <a:cs typeface="Bookman Old Style"/>
                            </a:rPr>
                            <a:t>. Rev. C 97 (2018) 034917</a:t>
                          </a:r>
                          <a:endParaRPr lang="en-US" sz="1600" i="1" dirty="0">
                            <a:latin typeface="Bookman Old Style"/>
                            <a:cs typeface="Bookman Old Style"/>
                          </a:endParaRPr>
                        </a:p>
                        <a:p>
                          <a:endParaRPr lang="en-US" sz="1600" dirty="0">
                            <a:latin typeface="Bookman Old Style"/>
                            <a:cs typeface="Bookman Old Style"/>
                          </a:endParaRPr>
                        </a:p>
                      </a:txBody>
                      <a:tcPr>
                        <a:noFill/>
                      </a:tcPr>
                    </a:tc>
                    <a:extLst>
                      <a:ext uri="{0D108BD9-81ED-4DB2-BD59-A6C34878D82A}">
                        <a16:rowId xmlns:a16="http://schemas.microsoft.com/office/drawing/2014/main" val="10002"/>
                      </a:ext>
                    </a:extLst>
                  </a:tr>
                  <a:tr h="1798320">
                    <a:tc>
                      <a:txBody>
                        <a:bodyPr/>
                        <a:lstStyle/>
                        <a:p>
                          <a:r>
                            <a:rPr lang="en-US" sz="1600" dirty="0" err="1">
                              <a:latin typeface="Bookman Old Style"/>
                              <a:cs typeface="Bookman Old Style"/>
                            </a:rPr>
                            <a:t>Hadronization</a:t>
                          </a:r>
                          <a:endParaRPr lang="en-US" sz="1600" dirty="0">
                            <a:latin typeface="Bookman Old Style"/>
                            <a:cs typeface="Bookman Old Style"/>
                          </a:endParaRPr>
                        </a:p>
                      </a:txBody>
                      <a:tcPr>
                        <a:noFill/>
                      </a:tcPr>
                    </a:tc>
                    <a:tc>
                      <a:txBody>
                        <a:bodyPr/>
                        <a:lstStyle/>
                        <a:p>
                          <a:endParaRPr lang="en-US"/>
                        </a:p>
                      </a:txBody>
                      <a:tcPr>
                        <a:blipFill>
                          <a:blip r:embed="rId2"/>
                          <a:stretch>
                            <a:fillRect l="-105455" t="-160563" r="-229091" b="-35915"/>
                          </a:stretch>
                        </a:blipFill>
                      </a:tcPr>
                    </a:tc>
                    <a:tc>
                      <a:txBody>
                        <a:bodyPr/>
                        <a:lstStyle/>
                        <a:p>
                          <a:r>
                            <a:rPr lang="en-US" sz="1600" dirty="0">
                              <a:latin typeface="Bookman Old Style"/>
                              <a:cs typeface="Bookman Old Style"/>
                            </a:rPr>
                            <a:t>Recombination</a:t>
                          </a:r>
                        </a:p>
                        <a:p>
                          <a:endParaRPr lang="en-US" sz="1600" dirty="0">
                            <a:latin typeface="Bookman Old Style"/>
                            <a:cs typeface="Bookman Old Style"/>
                          </a:endParaRPr>
                        </a:p>
                        <a:p>
                          <a:endParaRPr lang="en-US" sz="1600" dirty="0">
                            <a:latin typeface="Bookman Old Style"/>
                            <a:cs typeface="Bookman Old Style"/>
                          </a:endParaRPr>
                        </a:p>
                        <a:p>
                          <a:endParaRPr lang="en-US" sz="1600" dirty="0">
                            <a:latin typeface="Bookman Old Style"/>
                            <a:cs typeface="Bookman Old Style"/>
                          </a:endParaRPr>
                        </a:p>
                        <a:p>
                          <a:r>
                            <a:rPr lang="en-US" sz="1600" dirty="0">
                              <a:latin typeface="Bookman Old Style"/>
                              <a:cs typeface="Bookman Old Style"/>
                            </a:rPr>
                            <a:t>Fragmentation</a:t>
                          </a: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b-NO" sz="1600" i="1" dirty="0">
                              <a:latin typeface="Bookman Old Style"/>
                              <a:cs typeface="Bookman Old Style"/>
                            </a:rPr>
                            <a:t>Z. Liang et. al., </a:t>
                          </a:r>
                          <a:r>
                            <a:rPr lang="nb-NO" sz="1600" i="1" dirty="0" err="1">
                              <a:latin typeface="Bookman Old Style"/>
                              <a:cs typeface="Bookman Old Style"/>
                            </a:rPr>
                            <a:t>Phys</a:t>
                          </a:r>
                          <a:r>
                            <a:rPr lang="nb-NO" sz="1600" i="1" dirty="0">
                              <a:latin typeface="Bookman Old Style"/>
                              <a:cs typeface="Bookman Old Style"/>
                            </a:rPr>
                            <a:t>. Lett. B 629 (2005) 20 (2005) </a:t>
                          </a:r>
                        </a:p>
                        <a:p>
                          <a:pPr marL="0" marR="0" lvl="0" indent="0" algn="l" defTabSz="457200" rtl="0" eaLnBrk="1" fontAlgn="auto" latinLnBrk="0" hangingPunct="1">
                            <a:lnSpc>
                              <a:spcPct val="100000"/>
                            </a:lnSpc>
                            <a:spcBef>
                              <a:spcPts val="0"/>
                            </a:spcBef>
                            <a:spcAft>
                              <a:spcPts val="0"/>
                            </a:spcAft>
                            <a:buClrTx/>
                            <a:buSzTx/>
                            <a:buFontTx/>
                            <a:buNone/>
                            <a:tabLst/>
                            <a:defRPr/>
                          </a:pPr>
                          <a:br>
                            <a:rPr lang="nb-NO" sz="1600" i="1" dirty="0">
                              <a:latin typeface="Bookman Old Style"/>
                              <a:cs typeface="Bookman Old Style"/>
                            </a:rPr>
                          </a:br>
                          <a:r>
                            <a:rPr lang="nb-NO" sz="1600" i="1" dirty="0">
                              <a:latin typeface="Bookman Old Style"/>
                              <a:cs typeface="Bookman Old Style"/>
                            </a:rPr>
                            <a:t>Z. Liang and </a:t>
                          </a:r>
                          <a:r>
                            <a:rPr lang="nb-NO" sz="1600" i="1" dirty="0" err="1">
                              <a:latin typeface="Bookman Old Style"/>
                              <a:cs typeface="Bookman Old Style"/>
                            </a:rPr>
                            <a:t>X</a:t>
                          </a:r>
                          <a:r>
                            <a:rPr lang="nb-NO" sz="1600" i="1" dirty="0">
                              <a:latin typeface="Bookman Old Style"/>
                              <a:cs typeface="Bookman Old Style"/>
                            </a:rPr>
                            <a:t>. N. Wang </a:t>
                          </a:r>
                          <a:r>
                            <a:rPr lang="nb-NO" sz="1600" i="1" dirty="0" err="1">
                              <a:latin typeface="Bookman Old Style"/>
                              <a:cs typeface="Bookman Old Style"/>
                            </a:rPr>
                            <a:t>Phys.Rev.Lett</a:t>
                          </a:r>
                          <a:r>
                            <a:rPr lang="nb-NO" sz="1600" i="1" dirty="0">
                              <a:latin typeface="Bookman Old Style"/>
                              <a:cs typeface="Bookman Old Style"/>
                            </a:rPr>
                            <a:t>. 94 (2005) 102301</a:t>
                          </a:r>
                        </a:p>
                        <a:p>
                          <a:endParaRPr lang="en-US" sz="1600" i="1" dirty="0">
                            <a:latin typeface="Bookman Old Style"/>
                            <a:cs typeface="Bookman Old Style"/>
                          </a:endParaRPr>
                        </a:p>
                      </a:txBody>
                      <a:tcPr>
                        <a:noFill/>
                      </a:tcPr>
                    </a:tc>
                    <a:extLst>
                      <a:ext uri="{0D108BD9-81ED-4DB2-BD59-A6C34878D82A}">
                        <a16:rowId xmlns:a16="http://schemas.microsoft.com/office/drawing/2014/main" val="10003"/>
                      </a:ext>
                    </a:extLst>
                  </a:tr>
                  <a:tr h="579120">
                    <a:tc>
                      <a:txBody>
                        <a:bodyPr/>
                        <a:lstStyle/>
                        <a:p>
                          <a:r>
                            <a:rPr lang="en-US" sz="1600" dirty="0">
                              <a:latin typeface="Bookman Old Style"/>
                              <a:cs typeface="Bookman Old Style"/>
                            </a:rPr>
                            <a:t>Coherent meson field</a:t>
                          </a: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aseline="0" dirty="0">
                              <a:latin typeface="Symbol" charset="2"/>
                              <a:cs typeface="Symbol" charset="2"/>
                            </a:rPr>
                            <a:t>r</a:t>
                          </a:r>
                          <a:r>
                            <a:rPr lang="en-US" sz="1600" baseline="-25000" dirty="0">
                              <a:latin typeface="Bookman Old Style"/>
                              <a:cs typeface="Bookman Old Style"/>
                            </a:rPr>
                            <a:t>00</a:t>
                          </a:r>
                          <a:r>
                            <a:rPr lang="en-US" sz="1600" baseline="0" dirty="0">
                              <a:latin typeface="Bookman Old Style"/>
                              <a:cs typeface="Bookman Old Style"/>
                            </a:rPr>
                            <a:t> &gt; 1/3</a:t>
                          </a:r>
                          <a:endParaRPr lang="en-US" sz="1600" dirty="0">
                            <a:latin typeface="Bookman Old Style"/>
                            <a:cs typeface="Bookman Old Style"/>
                          </a:endParaRPr>
                        </a:p>
                      </a:txBody>
                      <a:tcPr>
                        <a:noFill/>
                      </a:tcPr>
                    </a:tc>
                    <a:tc>
                      <a:txBody>
                        <a:bodyPr/>
                        <a:lstStyle/>
                        <a:p>
                          <a:r>
                            <a:rPr lang="en-US" sz="1600" dirty="0">
                              <a:latin typeface="Symbol" pitchFamily="2" charset="2"/>
                              <a:cs typeface="Bookman Old Style"/>
                            </a:rPr>
                            <a:t>f </a:t>
                          </a:r>
                          <a:r>
                            <a:rPr lang="en-US" sz="1600" dirty="0">
                              <a:latin typeface="Bookman Old Style"/>
                              <a:cs typeface="Bookman Old Style"/>
                            </a:rPr>
                            <a:t>mesons</a:t>
                          </a: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b-NO" sz="1600" i="1" dirty="0" err="1">
                              <a:latin typeface="Bookman Old Style"/>
                              <a:cs typeface="Bookman Old Style"/>
                            </a:rPr>
                            <a:t>X</a:t>
                          </a:r>
                          <a:r>
                            <a:rPr lang="nb-NO" sz="1600" i="1" dirty="0">
                              <a:latin typeface="Bookman Old Style"/>
                              <a:cs typeface="Bookman Old Style"/>
                            </a:rPr>
                            <a:t>. L. </a:t>
                          </a:r>
                          <a:r>
                            <a:rPr lang="nb-NO" sz="1600" i="1" dirty="0" err="1">
                              <a:latin typeface="Bookman Old Style"/>
                              <a:cs typeface="Bookman Old Style"/>
                            </a:rPr>
                            <a:t>Sheng</a:t>
                          </a:r>
                          <a:r>
                            <a:rPr lang="nb-NO" sz="1600" i="1" dirty="0">
                              <a:latin typeface="Bookman Old Style"/>
                              <a:cs typeface="Bookman Old Style"/>
                            </a:rPr>
                            <a:t> et. al., arXiv:1910.13684 </a:t>
                          </a:r>
                          <a:endParaRPr lang="en-US" sz="1600" i="1" dirty="0">
                            <a:latin typeface="Bookman Old Style" panose="02050604050505020204" pitchFamily="18" charset="0"/>
                          </a:endParaRPr>
                        </a:p>
                      </a:txBody>
                      <a:tcPr>
                        <a:noFill/>
                      </a:tcPr>
                    </a:tc>
                    <a:extLst>
                      <a:ext uri="{0D108BD9-81ED-4DB2-BD59-A6C34878D82A}">
                        <a16:rowId xmlns:a16="http://schemas.microsoft.com/office/drawing/2014/main" val="3228743686"/>
                      </a:ext>
                    </a:extLst>
                  </a:tr>
                </a:tbl>
              </a:graphicData>
            </a:graphic>
          </p:graphicFrame>
        </mc:Fallback>
      </mc:AlternateContent>
      <p:sp>
        <p:nvSpPr>
          <p:cNvPr id="6" name="Title 5">
            <a:extLst>
              <a:ext uri="{FF2B5EF4-FFF2-40B4-BE49-F238E27FC236}">
                <a16:creationId xmlns:a16="http://schemas.microsoft.com/office/drawing/2014/main" id="{8A5DEB08-0408-1717-E38C-C501FC4F2EAC}"/>
              </a:ext>
            </a:extLst>
          </p:cNvPr>
          <p:cNvSpPr>
            <a:spLocks noGrp="1"/>
          </p:cNvSpPr>
          <p:nvPr>
            <p:ph type="title"/>
          </p:nvPr>
        </p:nvSpPr>
        <p:spPr>
          <a:xfrm>
            <a:off x="621891" y="0"/>
            <a:ext cx="10515600" cy="879135"/>
          </a:xfrm>
        </p:spPr>
        <p:txBody>
          <a:bodyPr/>
          <a:lstStyle/>
          <a:p>
            <a:pPr algn="ctr"/>
            <a:r>
              <a:rPr lang="en-US" dirty="0"/>
              <a:t>Physics process and theory expectation</a:t>
            </a:r>
          </a:p>
        </p:txBody>
      </p:sp>
      <p:sp>
        <p:nvSpPr>
          <p:cNvPr id="8" name="TextBox 7">
            <a:extLst>
              <a:ext uri="{FF2B5EF4-FFF2-40B4-BE49-F238E27FC236}">
                <a16:creationId xmlns:a16="http://schemas.microsoft.com/office/drawing/2014/main" id="{CA04624D-7F54-A57F-3A7B-37F5BAC33D62}"/>
              </a:ext>
            </a:extLst>
          </p:cNvPr>
          <p:cNvSpPr txBox="1"/>
          <p:nvPr/>
        </p:nvSpPr>
        <p:spPr>
          <a:xfrm>
            <a:off x="11218606" y="6214533"/>
            <a:ext cx="808235" cy="369332"/>
          </a:xfrm>
          <a:prstGeom prst="rect">
            <a:avLst/>
          </a:prstGeom>
          <a:noFill/>
        </p:spPr>
        <p:txBody>
          <a:bodyPr wrap="none" rtlCol="0">
            <a:spAutoFit/>
          </a:bodyPr>
          <a:lstStyle/>
          <a:p>
            <a:r>
              <a:rPr lang="en-US" dirty="0"/>
              <a:t>10/25</a:t>
            </a:r>
          </a:p>
        </p:txBody>
      </p:sp>
    </p:spTree>
    <p:extLst>
      <p:ext uri="{BB962C8B-B14F-4D97-AF65-F5344CB8AC3E}">
        <p14:creationId xmlns:p14="http://schemas.microsoft.com/office/powerpoint/2010/main" val="412952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3EB596EA-8609-1D46-B6F2-FEDA2F3BD1D0}"/>
              </a:ext>
            </a:extLst>
          </p:cNvPr>
          <p:cNvGrpSpPr/>
          <p:nvPr/>
        </p:nvGrpSpPr>
        <p:grpSpPr>
          <a:xfrm>
            <a:off x="190564" y="4098788"/>
            <a:ext cx="3286587" cy="2226799"/>
            <a:chOff x="6436148" y="839203"/>
            <a:chExt cx="3876684" cy="2650574"/>
          </a:xfrm>
        </p:grpSpPr>
        <p:cxnSp>
          <p:nvCxnSpPr>
            <p:cNvPr id="15" name="Straight Arrow Connector 14">
              <a:extLst>
                <a:ext uri="{FF2B5EF4-FFF2-40B4-BE49-F238E27FC236}">
                  <a16:creationId xmlns:a16="http://schemas.microsoft.com/office/drawing/2014/main" id="{8D339932-540F-734A-A31D-114B25EEF8C2}"/>
                </a:ext>
              </a:extLst>
            </p:cNvPr>
            <p:cNvCxnSpPr/>
            <p:nvPr/>
          </p:nvCxnSpPr>
          <p:spPr>
            <a:xfrm>
              <a:off x="7465281" y="2696004"/>
              <a:ext cx="1432711" cy="506179"/>
            </a:xfrm>
            <a:prstGeom prst="straightConnector1">
              <a:avLst/>
            </a:prstGeom>
            <a:ln>
              <a:solidFill>
                <a:schemeClr val="accent6"/>
              </a:solidFill>
              <a:tailEnd type="triangle"/>
            </a:ln>
          </p:spPr>
          <p:style>
            <a:lnRef idx="2">
              <a:schemeClr val="accent3">
                <a:shade val="50000"/>
              </a:schemeClr>
            </a:lnRef>
            <a:fillRef idx="1">
              <a:schemeClr val="accent3"/>
            </a:fillRef>
            <a:effectRef idx="0">
              <a:schemeClr val="accent3"/>
            </a:effectRef>
            <a:fontRef idx="minor">
              <a:schemeClr val="lt1"/>
            </a:fontRef>
          </p:style>
        </p:cxnSp>
        <p:cxnSp>
          <p:nvCxnSpPr>
            <p:cNvPr id="16" name="Straight Arrow Connector 15">
              <a:extLst>
                <a:ext uri="{FF2B5EF4-FFF2-40B4-BE49-F238E27FC236}">
                  <a16:creationId xmlns:a16="http://schemas.microsoft.com/office/drawing/2014/main" id="{CF57FBE0-9FA0-3043-87A9-5A04424170FF}"/>
                </a:ext>
              </a:extLst>
            </p:cNvPr>
            <p:cNvCxnSpPr/>
            <p:nvPr/>
          </p:nvCxnSpPr>
          <p:spPr>
            <a:xfrm flipV="1">
              <a:off x="7492746" y="1955023"/>
              <a:ext cx="1434662" cy="740980"/>
            </a:xfrm>
            <a:prstGeom prst="straightConnector1">
              <a:avLst/>
            </a:prstGeom>
            <a:ln>
              <a:solidFill>
                <a:schemeClr val="accent6"/>
              </a:solidFill>
              <a:tailEnd type="triangle"/>
            </a:ln>
          </p:spPr>
          <p:style>
            <a:lnRef idx="2">
              <a:schemeClr val="accent3">
                <a:shade val="50000"/>
              </a:schemeClr>
            </a:lnRef>
            <a:fillRef idx="1">
              <a:schemeClr val="accent3"/>
            </a:fillRef>
            <a:effectRef idx="0">
              <a:schemeClr val="accent3"/>
            </a:effectRef>
            <a:fontRef idx="minor">
              <a:schemeClr val="lt1"/>
            </a:fontRef>
          </p:style>
        </p:cxnSp>
        <p:cxnSp>
          <p:nvCxnSpPr>
            <p:cNvPr id="17" name="Straight Arrow Connector 16">
              <a:extLst>
                <a:ext uri="{FF2B5EF4-FFF2-40B4-BE49-F238E27FC236}">
                  <a16:creationId xmlns:a16="http://schemas.microsoft.com/office/drawing/2014/main" id="{40D9AA66-4834-8D47-99B9-88FB16BE4C27}"/>
                </a:ext>
              </a:extLst>
            </p:cNvPr>
            <p:cNvCxnSpPr/>
            <p:nvPr/>
          </p:nvCxnSpPr>
          <p:spPr>
            <a:xfrm flipV="1">
              <a:off x="7481046" y="1214045"/>
              <a:ext cx="0" cy="1497724"/>
            </a:xfrm>
            <a:prstGeom prst="straightConnector1">
              <a:avLst/>
            </a:prstGeom>
            <a:ln>
              <a:tailEnd type="triangle"/>
            </a:ln>
          </p:spPr>
          <p:style>
            <a:lnRef idx="2">
              <a:schemeClr val="accent3">
                <a:shade val="50000"/>
              </a:schemeClr>
            </a:lnRef>
            <a:fillRef idx="1">
              <a:schemeClr val="accent3"/>
            </a:fillRef>
            <a:effectRef idx="0">
              <a:schemeClr val="accent3"/>
            </a:effectRef>
            <a:fontRef idx="minor">
              <a:schemeClr val="lt1"/>
            </a:fontRef>
          </p:style>
        </p:cxnSp>
        <p:sp>
          <p:nvSpPr>
            <p:cNvPr id="18" name="TextBox 17">
              <a:extLst>
                <a:ext uri="{FF2B5EF4-FFF2-40B4-BE49-F238E27FC236}">
                  <a16:creationId xmlns:a16="http://schemas.microsoft.com/office/drawing/2014/main" id="{A0986516-7052-5E47-836F-E0232E2C4FA5}"/>
                </a:ext>
              </a:extLst>
            </p:cNvPr>
            <p:cNvSpPr txBox="1"/>
            <p:nvPr/>
          </p:nvSpPr>
          <p:spPr>
            <a:xfrm>
              <a:off x="9058787" y="1745469"/>
              <a:ext cx="454175" cy="311396"/>
            </a:xfrm>
            <a:prstGeom prst="rect">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1100" dirty="0">
                  <a:solidFill>
                    <a:schemeClr val="tx1"/>
                  </a:solidFill>
                  <a:latin typeface="Bookman Old Style"/>
                  <a:cs typeface="Bookman Old Style"/>
                </a:rPr>
                <a:t>K</a:t>
              </a:r>
              <a:r>
                <a:rPr lang="en-US" sz="1100" baseline="30000" dirty="0">
                  <a:solidFill>
                    <a:schemeClr val="tx1"/>
                  </a:solidFill>
                  <a:latin typeface="Bookman Old Style"/>
                  <a:cs typeface="Bookman Old Style"/>
                </a:rPr>
                <a:t>*0</a:t>
              </a:r>
            </a:p>
          </p:txBody>
        </p:sp>
        <p:sp>
          <p:nvSpPr>
            <p:cNvPr id="19" name="TextBox 18">
              <a:extLst>
                <a:ext uri="{FF2B5EF4-FFF2-40B4-BE49-F238E27FC236}">
                  <a16:creationId xmlns:a16="http://schemas.microsoft.com/office/drawing/2014/main" id="{1F310BFE-29C6-8B44-9892-1F7992BC639C}"/>
                </a:ext>
              </a:extLst>
            </p:cNvPr>
            <p:cNvSpPr txBox="1"/>
            <p:nvPr/>
          </p:nvSpPr>
          <p:spPr>
            <a:xfrm>
              <a:off x="8927410" y="3107165"/>
              <a:ext cx="1059237" cy="311396"/>
            </a:xfrm>
            <a:prstGeom prst="rect">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1100">
                  <a:solidFill>
                    <a:schemeClr val="tx1"/>
                  </a:solidFill>
                  <a:latin typeface="Bookman Old Style"/>
                  <a:cs typeface="Bookman Old Style"/>
                </a:rPr>
                <a:t>Beam axis</a:t>
              </a:r>
            </a:p>
          </p:txBody>
        </p:sp>
        <p:sp>
          <p:nvSpPr>
            <p:cNvPr id="20" name="TextBox 19">
              <a:extLst>
                <a:ext uri="{FF2B5EF4-FFF2-40B4-BE49-F238E27FC236}">
                  <a16:creationId xmlns:a16="http://schemas.microsoft.com/office/drawing/2014/main" id="{9961D699-F3EB-BE4E-B5AF-3A88DE300992}"/>
                </a:ext>
              </a:extLst>
            </p:cNvPr>
            <p:cNvSpPr txBox="1"/>
            <p:nvPr/>
          </p:nvSpPr>
          <p:spPr>
            <a:xfrm>
              <a:off x="6820403" y="839203"/>
              <a:ext cx="1649172" cy="311396"/>
            </a:xfrm>
            <a:prstGeom prst="rect">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1100" dirty="0">
                  <a:solidFill>
                    <a:schemeClr val="tx1"/>
                  </a:solidFill>
                  <a:latin typeface="Bookman Old Style"/>
                  <a:cs typeface="Bookman Old Style"/>
                </a:rPr>
                <a:t>Quantization axis</a:t>
              </a:r>
            </a:p>
          </p:txBody>
        </p:sp>
        <p:cxnSp>
          <p:nvCxnSpPr>
            <p:cNvPr id="21" name="Straight Arrow Connector 20">
              <a:extLst>
                <a:ext uri="{FF2B5EF4-FFF2-40B4-BE49-F238E27FC236}">
                  <a16:creationId xmlns:a16="http://schemas.microsoft.com/office/drawing/2014/main" id="{214FDD8F-356F-074B-9B87-86C8730D0AEA}"/>
                </a:ext>
              </a:extLst>
            </p:cNvPr>
            <p:cNvCxnSpPr/>
            <p:nvPr/>
          </p:nvCxnSpPr>
          <p:spPr>
            <a:xfrm flipV="1">
              <a:off x="7481047" y="1715177"/>
              <a:ext cx="717331" cy="980826"/>
            </a:xfrm>
            <a:prstGeom prst="straightConnector1">
              <a:avLst/>
            </a:prstGeom>
            <a:ln>
              <a:tailEnd type="triangle"/>
            </a:ln>
          </p:spPr>
          <p:style>
            <a:lnRef idx="2">
              <a:schemeClr val="accent3">
                <a:shade val="50000"/>
              </a:schemeClr>
            </a:lnRef>
            <a:fillRef idx="1">
              <a:schemeClr val="accent3"/>
            </a:fillRef>
            <a:effectRef idx="0">
              <a:schemeClr val="accent3"/>
            </a:effectRef>
            <a:fontRef idx="minor">
              <a:schemeClr val="lt1"/>
            </a:fontRef>
          </p:style>
        </p:cxnSp>
        <p:cxnSp>
          <p:nvCxnSpPr>
            <p:cNvPr id="22" name="Straight Arrow Connector 21">
              <a:extLst>
                <a:ext uri="{FF2B5EF4-FFF2-40B4-BE49-F238E27FC236}">
                  <a16:creationId xmlns:a16="http://schemas.microsoft.com/office/drawing/2014/main" id="{635609A0-7613-7C47-89D2-1FE99DCE9182}"/>
                </a:ext>
              </a:extLst>
            </p:cNvPr>
            <p:cNvCxnSpPr/>
            <p:nvPr/>
          </p:nvCxnSpPr>
          <p:spPr>
            <a:xfrm flipH="1">
              <a:off x="6977701" y="2696003"/>
              <a:ext cx="496520" cy="580062"/>
            </a:xfrm>
            <a:prstGeom prst="straightConnector1">
              <a:avLst/>
            </a:prstGeom>
            <a:ln>
              <a:tailEnd type="triangle"/>
            </a:ln>
          </p:spPr>
          <p:style>
            <a:lnRef idx="2">
              <a:schemeClr val="accent3">
                <a:shade val="50000"/>
              </a:schemeClr>
            </a:lnRef>
            <a:fillRef idx="1">
              <a:schemeClr val="accent3"/>
            </a:fillRef>
            <a:effectRef idx="0">
              <a:schemeClr val="accent3"/>
            </a:effectRef>
            <a:fontRef idx="minor">
              <a:schemeClr val="lt1"/>
            </a:fontRef>
          </p:style>
        </p:cxnSp>
        <p:sp>
          <p:nvSpPr>
            <p:cNvPr id="23" name="TextBox 22">
              <a:extLst>
                <a:ext uri="{FF2B5EF4-FFF2-40B4-BE49-F238E27FC236}">
                  <a16:creationId xmlns:a16="http://schemas.microsoft.com/office/drawing/2014/main" id="{469D30FD-7311-B940-BD2D-EFD60EF7A64F}"/>
                </a:ext>
              </a:extLst>
            </p:cNvPr>
            <p:cNvSpPr txBox="1"/>
            <p:nvPr/>
          </p:nvSpPr>
          <p:spPr>
            <a:xfrm>
              <a:off x="8015343" y="1320977"/>
              <a:ext cx="403122" cy="311396"/>
            </a:xfrm>
            <a:prstGeom prst="rect">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1100">
                  <a:solidFill>
                    <a:schemeClr val="tx1"/>
                  </a:solidFill>
                  <a:latin typeface="Bookman Old Style"/>
                  <a:cs typeface="Bookman Old Style"/>
                </a:rPr>
                <a:t>K</a:t>
              </a:r>
              <a:r>
                <a:rPr lang="en-US" sz="1100" baseline="30000">
                  <a:solidFill>
                    <a:schemeClr val="tx1"/>
                  </a:solidFill>
                  <a:latin typeface="Bookman Old Style"/>
                  <a:cs typeface="Bookman Old Style"/>
                </a:rPr>
                <a:t>+</a:t>
              </a:r>
              <a:endParaRPr lang="en-US" sz="1100">
                <a:solidFill>
                  <a:schemeClr val="tx1"/>
                </a:solidFill>
                <a:latin typeface="Bookman Old Style"/>
                <a:cs typeface="Bookman Old Style"/>
              </a:endParaRPr>
            </a:p>
          </p:txBody>
        </p:sp>
        <p:sp>
          <p:nvSpPr>
            <p:cNvPr id="24" name="TextBox 23">
              <a:extLst>
                <a:ext uri="{FF2B5EF4-FFF2-40B4-BE49-F238E27FC236}">
                  <a16:creationId xmlns:a16="http://schemas.microsoft.com/office/drawing/2014/main" id="{261AA56A-01EB-2F4E-8F0A-286CE93FC2E5}"/>
                </a:ext>
              </a:extLst>
            </p:cNvPr>
            <p:cNvSpPr txBox="1"/>
            <p:nvPr/>
          </p:nvSpPr>
          <p:spPr>
            <a:xfrm>
              <a:off x="6436148" y="3178381"/>
              <a:ext cx="372869" cy="311396"/>
            </a:xfrm>
            <a:prstGeom prst="rect">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IN" sz="1100" dirty="0">
                  <a:solidFill>
                    <a:schemeClr val="tx1"/>
                  </a:solidFill>
                  <a:latin typeface="Bookman Old Style"/>
                  <a:ea typeface="TeX Gyre Bonum"/>
                  <a:cs typeface="Bookman Old Style"/>
                </a:rPr>
                <a:t>π</a:t>
              </a:r>
              <a:r>
                <a:rPr lang="en-IN" sz="1100" baseline="30000" dirty="0">
                  <a:solidFill>
                    <a:schemeClr val="tx1"/>
                  </a:solidFill>
                  <a:latin typeface="Bookman Old Style"/>
                  <a:ea typeface="TeX Gyre Bonum"/>
                  <a:cs typeface="Bookman Old Style"/>
                </a:rPr>
                <a:t>-</a:t>
              </a:r>
              <a:endParaRPr lang="en-US" sz="1100" dirty="0">
                <a:solidFill>
                  <a:schemeClr val="tx1"/>
                </a:solidFill>
                <a:latin typeface="Bookman Old Style"/>
                <a:cs typeface="Bookman Old Style"/>
              </a:endParaRPr>
            </a:p>
          </p:txBody>
        </p:sp>
        <p:sp>
          <p:nvSpPr>
            <p:cNvPr id="25" name="Arc 24">
              <a:extLst>
                <a:ext uri="{FF2B5EF4-FFF2-40B4-BE49-F238E27FC236}">
                  <a16:creationId xmlns:a16="http://schemas.microsoft.com/office/drawing/2014/main" id="{7E644CD6-E612-2743-8F27-5258BE76DBC1}"/>
                </a:ext>
              </a:extLst>
            </p:cNvPr>
            <p:cNvSpPr/>
            <p:nvPr/>
          </p:nvSpPr>
          <p:spPr>
            <a:xfrm>
              <a:off x="7127733" y="1997276"/>
              <a:ext cx="700152" cy="490312"/>
            </a:xfrm>
            <a:prstGeom prst="arc">
              <a:avLst>
                <a:gd name="adj1" fmla="val 16200000"/>
                <a:gd name="adj2" fmla="val 143161"/>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100">
                <a:solidFill>
                  <a:schemeClr val="tx1"/>
                </a:solidFill>
                <a:latin typeface="Bookman Old Style"/>
                <a:cs typeface="Bookman Old Style"/>
              </a:endParaRPr>
            </a:p>
          </p:txBody>
        </p:sp>
        <p:sp>
          <p:nvSpPr>
            <p:cNvPr id="26" name="TextBox 25">
              <a:extLst>
                <a:ext uri="{FF2B5EF4-FFF2-40B4-BE49-F238E27FC236}">
                  <a16:creationId xmlns:a16="http://schemas.microsoft.com/office/drawing/2014/main" id="{15EEEB5E-0C2B-4E47-99CA-DC42BBBC5D74}"/>
                </a:ext>
              </a:extLst>
            </p:cNvPr>
            <p:cNvSpPr txBox="1"/>
            <p:nvPr/>
          </p:nvSpPr>
          <p:spPr>
            <a:xfrm>
              <a:off x="7481039" y="1513586"/>
              <a:ext cx="456065" cy="311396"/>
            </a:xfrm>
            <a:prstGeom prst="rect">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IN" sz="1100" b="1" dirty="0" err="1">
                  <a:solidFill>
                    <a:schemeClr val="tx1"/>
                  </a:solidFill>
                  <a:latin typeface="Bookman Old Style"/>
                  <a:ea typeface="Arial"/>
                  <a:cs typeface="Bookman Old Style"/>
                </a:rPr>
                <a:t>θ</a:t>
              </a:r>
              <a:r>
                <a:rPr lang="en-IN" sz="1100" b="1" dirty="0">
                  <a:solidFill>
                    <a:schemeClr val="tx1"/>
                  </a:solidFill>
                  <a:latin typeface="Bookman Old Style"/>
                  <a:ea typeface="Arial"/>
                  <a:cs typeface="Bookman Old Style"/>
                </a:rPr>
                <a:t>* </a:t>
              </a:r>
              <a:endParaRPr lang="en-US" sz="1100" dirty="0">
                <a:solidFill>
                  <a:schemeClr val="tx1"/>
                </a:solidFill>
                <a:latin typeface="Bookman Old Style"/>
                <a:cs typeface="Bookman Old Style"/>
              </a:endParaRPr>
            </a:p>
          </p:txBody>
        </p:sp>
        <p:grpSp>
          <p:nvGrpSpPr>
            <p:cNvPr id="27" name="Group 26">
              <a:extLst>
                <a:ext uri="{FF2B5EF4-FFF2-40B4-BE49-F238E27FC236}">
                  <a16:creationId xmlns:a16="http://schemas.microsoft.com/office/drawing/2014/main" id="{C75E55C6-F140-984C-B603-8D6E513E16D0}"/>
                </a:ext>
              </a:extLst>
            </p:cNvPr>
            <p:cNvGrpSpPr/>
            <p:nvPr/>
          </p:nvGrpSpPr>
          <p:grpSpPr>
            <a:xfrm>
              <a:off x="7505232" y="1326425"/>
              <a:ext cx="2807600" cy="1335097"/>
              <a:chOff x="5981231" y="1326424"/>
              <a:chExt cx="2807600" cy="1335097"/>
            </a:xfrm>
          </p:grpSpPr>
          <p:cxnSp>
            <p:nvCxnSpPr>
              <p:cNvPr id="28" name="Straight Arrow Connector 27">
                <a:extLst>
                  <a:ext uri="{FF2B5EF4-FFF2-40B4-BE49-F238E27FC236}">
                    <a16:creationId xmlns:a16="http://schemas.microsoft.com/office/drawing/2014/main" id="{01A1FE9C-8305-DA4E-AFFC-7B163F99F628}"/>
                  </a:ext>
                </a:extLst>
              </p:cNvPr>
              <p:cNvCxnSpPr>
                <a:cxnSpLocks/>
              </p:cNvCxnSpPr>
              <p:nvPr/>
            </p:nvCxnSpPr>
            <p:spPr>
              <a:xfrm flipV="1">
                <a:off x="5981231" y="1736254"/>
                <a:ext cx="1106058" cy="925267"/>
              </a:xfrm>
              <a:prstGeom prst="straightConnector1">
                <a:avLst/>
              </a:prstGeom>
              <a:ln>
                <a:solidFill>
                  <a:srgbClr val="FF0000"/>
                </a:solidFill>
                <a:prstDash val="dash"/>
                <a:tailEnd type="triangle"/>
              </a:ln>
            </p:spPr>
            <p:style>
              <a:lnRef idx="2">
                <a:schemeClr val="accent3">
                  <a:shade val="50000"/>
                </a:schemeClr>
              </a:lnRef>
              <a:fillRef idx="1">
                <a:schemeClr val="accent3"/>
              </a:fillRef>
              <a:effectRef idx="0">
                <a:schemeClr val="accent3"/>
              </a:effectRef>
              <a:fontRef idx="minor">
                <a:schemeClr val="lt1"/>
              </a:fontRef>
            </p:style>
          </p:cxnSp>
          <p:sp>
            <p:nvSpPr>
              <p:cNvPr id="29" name="TextBox 28">
                <a:extLst>
                  <a:ext uri="{FF2B5EF4-FFF2-40B4-BE49-F238E27FC236}">
                    <a16:creationId xmlns:a16="http://schemas.microsoft.com/office/drawing/2014/main" id="{D2207A48-B724-594B-823A-3C1221F12E22}"/>
                  </a:ext>
                </a:extLst>
              </p:cNvPr>
              <p:cNvSpPr txBox="1"/>
              <p:nvPr/>
            </p:nvSpPr>
            <p:spPr>
              <a:xfrm>
                <a:off x="7116969" y="1326424"/>
                <a:ext cx="1671862" cy="311396"/>
              </a:xfrm>
              <a:prstGeom prst="rect">
                <a:avLst/>
              </a:prstGeom>
              <a:solidFill>
                <a:schemeClr val="accent2">
                  <a:lumMod val="40000"/>
                  <a:lumOff val="60000"/>
                </a:schemeClr>
              </a:solidFill>
              <a:ln>
                <a:solidFill>
                  <a:srgbClr val="FF0000"/>
                </a:solidFill>
                <a:prstDash val="dashDot"/>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1100" dirty="0">
                    <a:solidFill>
                      <a:schemeClr val="tx1"/>
                    </a:solidFill>
                    <a:latin typeface="Bookman Old Style"/>
                    <a:cs typeface="Bookman Old Style"/>
                  </a:rPr>
                  <a:t>Impact parameter</a:t>
                </a:r>
              </a:p>
            </p:txBody>
          </p:sp>
        </p:grpSp>
      </p:grpSp>
      <p:sp>
        <p:nvSpPr>
          <p:cNvPr id="33" name="TextBox 32">
            <a:extLst>
              <a:ext uri="{FF2B5EF4-FFF2-40B4-BE49-F238E27FC236}">
                <a16:creationId xmlns:a16="http://schemas.microsoft.com/office/drawing/2014/main" id="{FB1F096A-477A-BF43-B484-43DD26FE0CC0}"/>
              </a:ext>
            </a:extLst>
          </p:cNvPr>
          <p:cNvSpPr txBox="1"/>
          <p:nvPr/>
        </p:nvSpPr>
        <p:spPr>
          <a:xfrm>
            <a:off x="10062735" y="2673462"/>
            <a:ext cx="2016899" cy="338554"/>
          </a:xfrm>
          <a:prstGeom prst="rect">
            <a:avLst/>
          </a:prstGeom>
          <a:noFill/>
        </p:spPr>
        <p:txBody>
          <a:bodyPr wrap="none" rtlCol="0">
            <a:spAutoFit/>
          </a:bodyPr>
          <a:lstStyle/>
          <a:p>
            <a:r>
              <a:rPr lang="en-US" sz="1600" dirty="0">
                <a:latin typeface="Bookman Old Style" panose="02050604050505020204" pitchFamily="18" charset="0"/>
              </a:rPr>
              <a:t>No spin alignment</a:t>
            </a:r>
          </a:p>
        </p:txBody>
      </p:sp>
      <p:pic>
        <p:nvPicPr>
          <p:cNvPr id="3" name="Picture 2">
            <a:extLst>
              <a:ext uri="{FF2B5EF4-FFF2-40B4-BE49-F238E27FC236}">
                <a16:creationId xmlns:a16="http://schemas.microsoft.com/office/drawing/2014/main" id="{851F9EC5-EFFD-7449-8A34-311F86F42CD1}"/>
              </a:ext>
            </a:extLst>
          </p:cNvPr>
          <p:cNvPicPr>
            <a:picLocks noChangeAspect="1"/>
          </p:cNvPicPr>
          <p:nvPr/>
        </p:nvPicPr>
        <p:blipFill>
          <a:blip r:embed="rId2"/>
          <a:stretch>
            <a:fillRect/>
          </a:stretch>
        </p:blipFill>
        <p:spPr>
          <a:xfrm>
            <a:off x="3848927" y="691230"/>
            <a:ext cx="6311478" cy="6166770"/>
          </a:xfrm>
          <a:prstGeom prst="rect">
            <a:avLst/>
          </a:prstGeom>
        </p:spPr>
      </p:pic>
      <p:pic>
        <p:nvPicPr>
          <p:cNvPr id="11" name="Picture 10">
            <a:extLst>
              <a:ext uri="{FF2B5EF4-FFF2-40B4-BE49-F238E27FC236}">
                <a16:creationId xmlns:a16="http://schemas.microsoft.com/office/drawing/2014/main" id="{1494B947-1C8C-DD4F-ADF6-3021340460C6}"/>
              </a:ext>
            </a:extLst>
          </p:cNvPr>
          <p:cNvPicPr>
            <a:picLocks noChangeAspect="1"/>
          </p:cNvPicPr>
          <p:nvPr/>
        </p:nvPicPr>
        <p:blipFill>
          <a:blip r:embed="rId3"/>
          <a:stretch>
            <a:fillRect/>
          </a:stretch>
        </p:blipFill>
        <p:spPr>
          <a:xfrm>
            <a:off x="3841320" y="691232"/>
            <a:ext cx="6311476" cy="6166768"/>
          </a:xfrm>
          <a:prstGeom prst="rect">
            <a:avLst/>
          </a:prstGeom>
        </p:spPr>
      </p:pic>
      <p:pic>
        <p:nvPicPr>
          <p:cNvPr id="34" name="Picture 33">
            <a:extLst>
              <a:ext uri="{FF2B5EF4-FFF2-40B4-BE49-F238E27FC236}">
                <a16:creationId xmlns:a16="http://schemas.microsoft.com/office/drawing/2014/main" id="{28DA1A4A-3504-2840-BC2C-E6700BBE19C4}"/>
              </a:ext>
            </a:extLst>
          </p:cNvPr>
          <p:cNvPicPr>
            <a:picLocks noChangeAspect="1"/>
          </p:cNvPicPr>
          <p:nvPr/>
        </p:nvPicPr>
        <p:blipFill>
          <a:blip r:embed="rId4"/>
          <a:stretch>
            <a:fillRect/>
          </a:stretch>
        </p:blipFill>
        <p:spPr>
          <a:xfrm>
            <a:off x="3848927" y="691233"/>
            <a:ext cx="6311475" cy="6166767"/>
          </a:xfrm>
          <a:prstGeom prst="rect">
            <a:avLst/>
          </a:prstGeom>
        </p:spPr>
      </p:pic>
      <p:pic>
        <p:nvPicPr>
          <p:cNvPr id="36" name="Picture 35">
            <a:extLst>
              <a:ext uri="{FF2B5EF4-FFF2-40B4-BE49-F238E27FC236}">
                <a16:creationId xmlns:a16="http://schemas.microsoft.com/office/drawing/2014/main" id="{C97ED0A8-D6F2-D844-A7F6-CB69C924AB2E}"/>
              </a:ext>
            </a:extLst>
          </p:cNvPr>
          <p:cNvPicPr>
            <a:picLocks noChangeAspect="1"/>
          </p:cNvPicPr>
          <p:nvPr/>
        </p:nvPicPr>
        <p:blipFill>
          <a:blip r:embed="rId5"/>
          <a:stretch>
            <a:fillRect/>
          </a:stretch>
        </p:blipFill>
        <p:spPr>
          <a:xfrm>
            <a:off x="3841317" y="691229"/>
            <a:ext cx="6311469" cy="6166761"/>
          </a:xfrm>
          <a:prstGeom prst="rect">
            <a:avLst/>
          </a:prstGeom>
        </p:spPr>
      </p:pic>
      <p:sp>
        <p:nvSpPr>
          <p:cNvPr id="37" name="Right Arrow 36">
            <a:extLst>
              <a:ext uri="{FF2B5EF4-FFF2-40B4-BE49-F238E27FC236}">
                <a16:creationId xmlns:a16="http://schemas.microsoft.com/office/drawing/2014/main" id="{87D60330-5C47-3343-B934-0965C8BD819B}"/>
              </a:ext>
            </a:extLst>
          </p:cNvPr>
          <p:cNvSpPr/>
          <p:nvPr/>
        </p:nvSpPr>
        <p:spPr>
          <a:xfrm flipH="1">
            <a:off x="10169914" y="3012016"/>
            <a:ext cx="1371600" cy="338553"/>
          </a:xfrm>
          <a:prstGeom prst="rightArrow">
            <a:avLst/>
          </a:prstGeom>
          <a:solidFill>
            <a:schemeClr val="accent2"/>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EE230293-78F3-364F-9442-DBE5D8DE6997}"/>
              </a:ext>
            </a:extLst>
          </p:cNvPr>
          <p:cNvSpPr txBox="1"/>
          <p:nvPr/>
        </p:nvSpPr>
        <p:spPr>
          <a:xfrm>
            <a:off x="3378137" y="6292518"/>
            <a:ext cx="1877437" cy="369332"/>
          </a:xfrm>
          <a:prstGeom prst="rect">
            <a:avLst/>
          </a:prstGeom>
          <a:noFill/>
        </p:spPr>
        <p:txBody>
          <a:bodyPr wrap="none" rtlCol="0">
            <a:spAutoFit/>
          </a:bodyPr>
          <a:lstStyle/>
          <a:p>
            <a:r>
              <a:rPr lang="en-US" dirty="0">
                <a:solidFill>
                  <a:schemeClr val="bg1">
                    <a:lumMod val="65000"/>
                  </a:schemeClr>
                </a:solidFill>
                <a:latin typeface="Times" pitchFamily="2" charset="0"/>
              </a:rPr>
              <a:t>ALI-DER-342828</a:t>
            </a:r>
          </a:p>
        </p:txBody>
      </p:sp>
      <p:sp>
        <p:nvSpPr>
          <p:cNvPr id="6" name="Title 5">
            <a:extLst>
              <a:ext uri="{FF2B5EF4-FFF2-40B4-BE49-F238E27FC236}">
                <a16:creationId xmlns:a16="http://schemas.microsoft.com/office/drawing/2014/main" id="{29020D20-49E6-0F8F-0551-C546D258A672}"/>
              </a:ext>
            </a:extLst>
          </p:cNvPr>
          <p:cNvSpPr>
            <a:spLocks noGrp="1"/>
          </p:cNvSpPr>
          <p:nvPr>
            <p:ph type="title"/>
          </p:nvPr>
        </p:nvSpPr>
        <p:spPr>
          <a:xfrm>
            <a:off x="838200" y="-11951"/>
            <a:ext cx="10515600" cy="850306"/>
          </a:xfrm>
        </p:spPr>
        <p:txBody>
          <a:bodyPr/>
          <a:lstStyle/>
          <a:p>
            <a:pPr algn="ctr"/>
            <a:r>
              <a:rPr lang="en-US" dirty="0"/>
              <a:t>Spin alignment of vector mesons</a:t>
            </a:r>
          </a:p>
        </p:txBody>
      </p:sp>
      <p:sp>
        <p:nvSpPr>
          <p:cNvPr id="7" name="TextBox 6">
            <a:extLst>
              <a:ext uri="{FF2B5EF4-FFF2-40B4-BE49-F238E27FC236}">
                <a16:creationId xmlns:a16="http://schemas.microsoft.com/office/drawing/2014/main" id="{D1EBD954-753B-17AB-FE12-BE743741893E}"/>
              </a:ext>
            </a:extLst>
          </p:cNvPr>
          <p:cNvSpPr txBox="1"/>
          <p:nvPr/>
        </p:nvSpPr>
        <p:spPr>
          <a:xfrm>
            <a:off x="1151953" y="2525398"/>
            <a:ext cx="2016578" cy="646331"/>
          </a:xfrm>
          <a:prstGeom prst="rect">
            <a:avLst/>
          </a:prstGeom>
          <a:noFill/>
          <a:ln>
            <a:solidFill>
              <a:schemeClr val="accent1"/>
            </a:solidFill>
          </a:ln>
        </p:spPr>
        <p:txBody>
          <a:bodyPr wrap="none" rtlCol="0">
            <a:spAutoFit/>
          </a:bodyPr>
          <a:lstStyle/>
          <a:p>
            <a:r>
              <a:rPr lang="en-US" sz="3600" dirty="0"/>
              <a:t>3</a:t>
            </a:r>
            <a:r>
              <a:rPr lang="en-US" sz="3600" dirty="0">
                <a:latin typeface="Symbol" pitchFamily="2" charset="2"/>
              </a:rPr>
              <a:t>s</a:t>
            </a:r>
            <a:r>
              <a:rPr lang="en-US" sz="3600" dirty="0"/>
              <a:t> effect</a:t>
            </a:r>
          </a:p>
        </p:txBody>
      </p:sp>
      <p:sp>
        <p:nvSpPr>
          <p:cNvPr id="9" name="TextBox 8">
            <a:extLst>
              <a:ext uri="{FF2B5EF4-FFF2-40B4-BE49-F238E27FC236}">
                <a16:creationId xmlns:a16="http://schemas.microsoft.com/office/drawing/2014/main" id="{0E080ED7-DE06-B145-A444-C6DC2CEBE0AB}"/>
              </a:ext>
            </a:extLst>
          </p:cNvPr>
          <p:cNvSpPr txBox="1"/>
          <p:nvPr/>
        </p:nvSpPr>
        <p:spPr>
          <a:xfrm>
            <a:off x="11218606" y="6214533"/>
            <a:ext cx="808235" cy="369332"/>
          </a:xfrm>
          <a:prstGeom prst="rect">
            <a:avLst/>
          </a:prstGeom>
          <a:noFill/>
        </p:spPr>
        <p:txBody>
          <a:bodyPr wrap="none" rtlCol="0">
            <a:spAutoFit/>
          </a:bodyPr>
          <a:lstStyle/>
          <a:p>
            <a:r>
              <a:rPr lang="en-US" dirty="0"/>
              <a:t>11/25</a:t>
            </a:r>
          </a:p>
        </p:txBody>
      </p:sp>
      <p:pic>
        <p:nvPicPr>
          <p:cNvPr id="4" name="Picture 3" descr="A close-up of a document&#10;&#10;Description automatically generated">
            <a:extLst>
              <a:ext uri="{FF2B5EF4-FFF2-40B4-BE49-F238E27FC236}">
                <a16:creationId xmlns:a16="http://schemas.microsoft.com/office/drawing/2014/main" id="{065AAB90-DBBB-7CA8-0339-FF53C9EA0898}"/>
              </a:ext>
            </a:extLst>
          </p:cNvPr>
          <p:cNvPicPr>
            <a:picLocks noChangeAspect="1"/>
          </p:cNvPicPr>
          <p:nvPr/>
        </p:nvPicPr>
        <p:blipFill>
          <a:blip r:embed="rId6"/>
          <a:stretch>
            <a:fillRect/>
          </a:stretch>
        </p:blipFill>
        <p:spPr>
          <a:xfrm>
            <a:off x="710427" y="1022146"/>
            <a:ext cx="2145801" cy="784486"/>
          </a:xfrm>
          <a:prstGeom prst="rect">
            <a:avLst/>
          </a:prstGeom>
        </p:spPr>
      </p:pic>
    </p:spTree>
    <p:extLst>
      <p:ext uri="{BB962C8B-B14F-4D97-AF65-F5344CB8AC3E}">
        <p14:creationId xmlns:p14="http://schemas.microsoft.com/office/powerpoint/2010/main" val="1495075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6D773-4163-EE61-5ECD-7E631126A7DC}"/>
              </a:ext>
            </a:extLst>
          </p:cNvPr>
          <p:cNvSpPr>
            <a:spLocks noGrp="1"/>
          </p:cNvSpPr>
          <p:nvPr>
            <p:ph type="title"/>
          </p:nvPr>
        </p:nvSpPr>
        <p:spPr>
          <a:xfrm>
            <a:off x="838200" y="77415"/>
            <a:ext cx="10515600" cy="1006475"/>
          </a:xfrm>
        </p:spPr>
        <p:txBody>
          <a:bodyPr/>
          <a:lstStyle/>
          <a:p>
            <a:r>
              <a:rPr lang="en-US" dirty="0"/>
              <a:t>Phi-meson spin alignment – RHIC and LHC</a:t>
            </a:r>
          </a:p>
        </p:txBody>
      </p:sp>
      <p:pic>
        <p:nvPicPr>
          <p:cNvPr id="5" name="Picture 4">
            <a:extLst>
              <a:ext uri="{FF2B5EF4-FFF2-40B4-BE49-F238E27FC236}">
                <a16:creationId xmlns:a16="http://schemas.microsoft.com/office/drawing/2014/main" id="{181001CA-36A0-696E-0037-C6ED082100BC}"/>
              </a:ext>
            </a:extLst>
          </p:cNvPr>
          <p:cNvPicPr>
            <a:picLocks noChangeAspect="1"/>
          </p:cNvPicPr>
          <p:nvPr/>
        </p:nvPicPr>
        <p:blipFill rotWithShape="1">
          <a:blip r:embed="rId2"/>
          <a:srcRect l="7313" t="7155"/>
          <a:stretch/>
        </p:blipFill>
        <p:spPr>
          <a:xfrm rot="5400000">
            <a:off x="1084322" y="957325"/>
            <a:ext cx="5257800" cy="5419726"/>
          </a:xfrm>
          <a:prstGeom prst="rect">
            <a:avLst/>
          </a:prstGeom>
        </p:spPr>
      </p:pic>
      <p:sp>
        <p:nvSpPr>
          <p:cNvPr id="6" name="object 7">
            <a:extLst>
              <a:ext uri="{FF2B5EF4-FFF2-40B4-BE49-F238E27FC236}">
                <a16:creationId xmlns:a16="http://schemas.microsoft.com/office/drawing/2014/main" id="{BEE37852-40BC-966C-3512-74FE987EC0FF}"/>
              </a:ext>
            </a:extLst>
          </p:cNvPr>
          <p:cNvSpPr txBox="1"/>
          <p:nvPr/>
        </p:nvSpPr>
        <p:spPr>
          <a:xfrm>
            <a:off x="6423085" y="898422"/>
            <a:ext cx="5419726" cy="335989"/>
          </a:xfrm>
          <a:prstGeom prst="rect">
            <a:avLst/>
          </a:prstGeom>
        </p:spPr>
        <p:txBody>
          <a:bodyPr vert="horz" wrap="square" lIns="0" tIns="12700" rIns="0" bIns="0" rtlCol="0">
            <a:spAutoFit/>
          </a:bodyPr>
          <a:lstStyle/>
          <a:p>
            <a:pPr marL="38100">
              <a:lnSpc>
                <a:spcPct val="100000"/>
              </a:lnSpc>
              <a:spcBef>
                <a:spcPts val="100"/>
              </a:spcBef>
              <a:tabLst>
                <a:tab pos="868044" algn="l"/>
              </a:tabLst>
            </a:pPr>
            <a:r>
              <a:rPr sz="1900" dirty="0">
                <a:latin typeface="Cambria Math"/>
                <a:cs typeface="Cambria Math"/>
              </a:rPr>
              <a:t>𝞺</a:t>
            </a:r>
            <a:r>
              <a:rPr sz="2100" baseline="-15873" dirty="0">
                <a:latin typeface="Cambria Math"/>
                <a:cs typeface="Cambria Math"/>
              </a:rPr>
              <a:t>00</a:t>
            </a:r>
            <a:r>
              <a:rPr sz="2100" spc="240" baseline="-15873" dirty="0">
                <a:latin typeface="Cambria Math"/>
                <a:cs typeface="Cambria Math"/>
              </a:rPr>
              <a:t>  </a:t>
            </a:r>
            <a:r>
              <a:rPr sz="1900" spc="-50" dirty="0">
                <a:latin typeface="Cambria Math"/>
                <a:cs typeface="Cambria Math"/>
              </a:rPr>
              <a:t>𝟇</a:t>
            </a:r>
            <a:r>
              <a:rPr sz="1900" dirty="0">
                <a:latin typeface="Cambria Math"/>
                <a:cs typeface="Cambria Math"/>
              </a:rPr>
              <a:t>	</a:t>
            </a:r>
            <a:r>
              <a:rPr sz="1900" dirty="0">
                <a:latin typeface="Arial MT"/>
                <a:cs typeface="Arial MT"/>
              </a:rPr>
              <a:t>=</a:t>
            </a:r>
            <a:r>
              <a:rPr sz="1900" spc="-25" dirty="0">
                <a:latin typeface="Arial MT"/>
                <a:cs typeface="Arial MT"/>
              </a:rPr>
              <a:t> </a:t>
            </a:r>
            <a:r>
              <a:rPr sz="2100" dirty="0">
                <a:latin typeface="Cambria Math"/>
                <a:cs typeface="Cambria Math"/>
              </a:rPr>
              <a:t>1</a:t>
            </a:r>
            <a:r>
              <a:rPr lang="en-US" sz="2100" dirty="0">
                <a:latin typeface="Cambria Math"/>
                <a:cs typeface="Cambria Math"/>
              </a:rPr>
              <a:t>/3</a:t>
            </a:r>
            <a:r>
              <a:rPr sz="2100" spc="135" dirty="0">
                <a:latin typeface="Cambria Math"/>
                <a:cs typeface="Cambria Math"/>
              </a:rPr>
              <a:t> </a:t>
            </a:r>
            <a:r>
              <a:rPr sz="1900" dirty="0">
                <a:latin typeface="Cambria Math"/>
                <a:cs typeface="Cambria Math"/>
              </a:rPr>
              <a:t>+</a:t>
            </a:r>
            <a:r>
              <a:rPr sz="1900" spc="390" dirty="0">
                <a:latin typeface="Cambria Math"/>
                <a:cs typeface="Cambria Math"/>
              </a:rPr>
              <a:t> </a:t>
            </a:r>
            <a:r>
              <a:rPr sz="1900" dirty="0">
                <a:latin typeface="Cambria Math"/>
                <a:cs typeface="Cambria Math"/>
              </a:rPr>
              <a:t>𝐶</a:t>
            </a:r>
            <a:r>
              <a:rPr sz="2100" baseline="-15873" dirty="0">
                <a:latin typeface="Cambria Math"/>
                <a:cs typeface="Cambria Math"/>
              </a:rPr>
              <a:t>𝞚</a:t>
            </a:r>
            <a:r>
              <a:rPr sz="2100" spc="254" baseline="-15873" dirty="0">
                <a:latin typeface="Cambria Math"/>
                <a:cs typeface="Cambria Math"/>
              </a:rPr>
              <a:t> </a:t>
            </a:r>
            <a:r>
              <a:rPr sz="1900" dirty="0">
                <a:latin typeface="Arial MT"/>
                <a:cs typeface="Arial MT"/>
              </a:rPr>
              <a:t>+</a:t>
            </a:r>
            <a:r>
              <a:rPr sz="1900" spc="-25" dirty="0">
                <a:latin typeface="Arial MT"/>
                <a:cs typeface="Arial MT"/>
              </a:rPr>
              <a:t> </a:t>
            </a:r>
            <a:r>
              <a:rPr sz="1900" dirty="0">
                <a:latin typeface="Cambria Math"/>
                <a:cs typeface="Cambria Math"/>
              </a:rPr>
              <a:t>𝐶</a:t>
            </a:r>
            <a:r>
              <a:rPr sz="2100" baseline="-15873" dirty="0">
                <a:latin typeface="Cambria Math"/>
                <a:cs typeface="Cambria Math"/>
              </a:rPr>
              <a:t>s</a:t>
            </a:r>
            <a:r>
              <a:rPr sz="2100" spc="397" baseline="-15873" dirty="0">
                <a:latin typeface="Cambria Math"/>
                <a:cs typeface="Cambria Math"/>
              </a:rPr>
              <a:t> </a:t>
            </a:r>
            <a:r>
              <a:rPr sz="1900" dirty="0">
                <a:latin typeface="Arial MT"/>
                <a:cs typeface="Arial MT"/>
              </a:rPr>
              <a:t>+</a:t>
            </a:r>
            <a:r>
              <a:rPr sz="1900" spc="-20" dirty="0">
                <a:latin typeface="Arial MT"/>
                <a:cs typeface="Arial MT"/>
              </a:rPr>
              <a:t> </a:t>
            </a:r>
            <a:r>
              <a:rPr sz="1900" dirty="0">
                <a:latin typeface="Cambria Math"/>
                <a:cs typeface="Cambria Math"/>
              </a:rPr>
              <a:t>𝐶</a:t>
            </a:r>
            <a:r>
              <a:rPr sz="2100" baseline="-15873" dirty="0">
                <a:latin typeface="Cambria Math"/>
                <a:cs typeface="Cambria Math"/>
              </a:rPr>
              <a:t>𝐸</a:t>
            </a:r>
            <a:r>
              <a:rPr sz="2100" spc="465" baseline="-15873" dirty="0">
                <a:latin typeface="Cambria Math"/>
                <a:cs typeface="Cambria Math"/>
              </a:rPr>
              <a:t> </a:t>
            </a:r>
            <a:r>
              <a:rPr sz="1900" dirty="0">
                <a:latin typeface="Arial MT"/>
                <a:cs typeface="Arial MT"/>
              </a:rPr>
              <a:t>+</a:t>
            </a:r>
            <a:r>
              <a:rPr sz="1900" spc="-25" dirty="0">
                <a:latin typeface="Arial MT"/>
                <a:cs typeface="Arial MT"/>
              </a:rPr>
              <a:t> </a:t>
            </a:r>
            <a:r>
              <a:rPr sz="1900" dirty="0">
                <a:latin typeface="Cambria Math"/>
                <a:cs typeface="Cambria Math"/>
              </a:rPr>
              <a:t>𝐶</a:t>
            </a:r>
            <a:r>
              <a:rPr sz="2100" baseline="-15873" dirty="0">
                <a:latin typeface="Cambria Math"/>
                <a:cs typeface="Cambria Math"/>
              </a:rPr>
              <a:t>𝐹</a:t>
            </a:r>
            <a:r>
              <a:rPr sz="2100" spc="465" baseline="-15873" dirty="0">
                <a:latin typeface="Cambria Math"/>
                <a:cs typeface="Cambria Math"/>
              </a:rPr>
              <a:t> </a:t>
            </a:r>
            <a:r>
              <a:rPr sz="1900" dirty="0">
                <a:latin typeface="Arial MT"/>
                <a:cs typeface="Arial MT"/>
              </a:rPr>
              <a:t>+</a:t>
            </a:r>
            <a:r>
              <a:rPr sz="1900" spc="-20" dirty="0">
                <a:latin typeface="Arial MT"/>
                <a:cs typeface="Arial MT"/>
              </a:rPr>
              <a:t> </a:t>
            </a:r>
            <a:r>
              <a:rPr sz="1900" dirty="0">
                <a:latin typeface="Cambria Math"/>
                <a:cs typeface="Cambria Math"/>
              </a:rPr>
              <a:t>𝐶</a:t>
            </a:r>
            <a:r>
              <a:rPr sz="2100" baseline="-15873" dirty="0">
                <a:latin typeface="Cambria Math"/>
                <a:cs typeface="Cambria Math"/>
              </a:rPr>
              <a:t>𝐿</a:t>
            </a:r>
            <a:r>
              <a:rPr sz="2100" spc="434" baseline="-15873" dirty="0">
                <a:latin typeface="Cambria Math"/>
                <a:cs typeface="Cambria Math"/>
              </a:rPr>
              <a:t> </a:t>
            </a:r>
            <a:r>
              <a:rPr sz="1900" dirty="0">
                <a:latin typeface="Arial MT"/>
                <a:cs typeface="Arial MT"/>
              </a:rPr>
              <a:t>+</a:t>
            </a:r>
            <a:r>
              <a:rPr sz="1900" spc="-20" dirty="0">
                <a:latin typeface="Arial MT"/>
                <a:cs typeface="Arial MT"/>
              </a:rPr>
              <a:t> </a:t>
            </a:r>
            <a:r>
              <a:rPr sz="1900" dirty="0">
                <a:latin typeface="Cambria Math"/>
                <a:cs typeface="Cambria Math"/>
              </a:rPr>
              <a:t>𝐶</a:t>
            </a:r>
            <a:r>
              <a:rPr sz="2100" baseline="-15873" dirty="0">
                <a:latin typeface="Cambria Math"/>
                <a:cs typeface="Cambria Math"/>
              </a:rPr>
              <a:t>𝐴</a:t>
            </a:r>
            <a:r>
              <a:rPr sz="2100" spc="419" baseline="-15873" dirty="0">
                <a:latin typeface="Cambria Math"/>
                <a:cs typeface="Cambria Math"/>
              </a:rPr>
              <a:t> </a:t>
            </a:r>
            <a:r>
              <a:rPr sz="1900" dirty="0">
                <a:latin typeface="Arial MT"/>
                <a:cs typeface="Arial MT"/>
              </a:rPr>
              <a:t>+</a:t>
            </a:r>
            <a:r>
              <a:rPr sz="1900" spc="-20" dirty="0">
                <a:latin typeface="Arial MT"/>
                <a:cs typeface="Arial MT"/>
              </a:rPr>
              <a:t> </a:t>
            </a:r>
            <a:r>
              <a:rPr sz="1900" spc="-25" dirty="0">
                <a:latin typeface="Cambria Math"/>
                <a:cs typeface="Cambria Math"/>
              </a:rPr>
              <a:t>𝐶</a:t>
            </a:r>
            <a:r>
              <a:rPr sz="2100" spc="-37" baseline="-15873" dirty="0">
                <a:latin typeface="Cambria Math"/>
                <a:cs typeface="Cambria Math"/>
              </a:rPr>
              <a:t>𝟇</a:t>
            </a:r>
            <a:endParaRPr sz="2100" baseline="-15873" dirty="0">
              <a:latin typeface="Cambria Math"/>
              <a:cs typeface="Cambria Math"/>
            </a:endParaRPr>
          </a:p>
        </p:txBody>
      </p:sp>
      <p:graphicFrame>
        <p:nvGraphicFramePr>
          <p:cNvPr id="7" name="object 8">
            <a:extLst>
              <a:ext uri="{FF2B5EF4-FFF2-40B4-BE49-F238E27FC236}">
                <a16:creationId xmlns:a16="http://schemas.microsoft.com/office/drawing/2014/main" id="{5828B94A-5646-2874-4D5F-EFC088751394}"/>
              </a:ext>
            </a:extLst>
          </p:cNvPr>
          <p:cNvGraphicFramePr>
            <a:graphicFrameLocks noGrp="1"/>
          </p:cNvGraphicFramePr>
          <p:nvPr>
            <p:extLst>
              <p:ext uri="{D42A27DB-BD31-4B8C-83A1-F6EECF244321}">
                <p14:modId xmlns:p14="http://schemas.microsoft.com/office/powerpoint/2010/main" val="2333890190"/>
              </p:ext>
            </p:extLst>
          </p:nvPr>
        </p:nvGraphicFramePr>
        <p:xfrm>
          <a:off x="6491451" y="1395518"/>
          <a:ext cx="5419726" cy="4819015"/>
        </p:xfrm>
        <a:graphic>
          <a:graphicData uri="http://schemas.openxmlformats.org/drawingml/2006/table">
            <a:tbl>
              <a:tblPr firstRow="1" bandRow="1">
                <a:tableStyleId>{2D5ABB26-0587-4C30-8999-92F81FD0307C}</a:tableStyleId>
              </a:tblPr>
              <a:tblGrid>
                <a:gridCol w="2945504">
                  <a:extLst>
                    <a:ext uri="{9D8B030D-6E8A-4147-A177-3AD203B41FA5}">
                      <a16:colId xmlns:a16="http://schemas.microsoft.com/office/drawing/2014/main" val="20000"/>
                    </a:ext>
                  </a:extLst>
                </a:gridCol>
                <a:gridCol w="2474222">
                  <a:extLst>
                    <a:ext uri="{9D8B030D-6E8A-4147-A177-3AD203B41FA5}">
                      <a16:colId xmlns:a16="http://schemas.microsoft.com/office/drawing/2014/main" val="20001"/>
                    </a:ext>
                  </a:extLst>
                </a:gridCol>
              </a:tblGrid>
              <a:tr h="485775">
                <a:tc>
                  <a:txBody>
                    <a:bodyPr/>
                    <a:lstStyle/>
                    <a:p>
                      <a:pPr algn="ctr">
                        <a:lnSpc>
                          <a:spcPct val="100000"/>
                        </a:lnSpc>
                        <a:spcBef>
                          <a:spcPts val="315"/>
                        </a:spcBef>
                      </a:pPr>
                      <a:endParaRPr sz="1300" dirty="0">
                        <a:latin typeface="Times New Roman"/>
                        <a:cs typeface="Times New Roman"/>
                      </a:endParaRPr>
                    </a:p>
                    <a:p>
                      <a:pPr marL="111760" algn="ctr">
                        <a:lnSpc>
                          <a:spcPct val="100000"/>
                        </a:lnSpc>
                      </a:pPr>
                      <a:r>
                        <a:rPr sz="1300" dirty="0">
                          <a:latin typeface="Arial MT"/>
                          <a:cs typeface="Arial MT"/>
                        </a:rPr>
                        <a:t>Physics</a:t>
                      </a:r>
                      <a:r>
                        <a:rPr sz="1300" spc="-90" dirty="0">
                          <a:latin typeface="Arial MT"/>
                          <a:cs typeface="Arial MT"/>
                        </a:rPr>
                        <a:t> </a:t>
                      </a:r>
                      <a:r>
                        <a:rPr sz="1300" spc="-10" dirty="0">
                          <a:latin typeface="Arial MT"/>
                          <a:cs typeface="Arial MT"/>
                        </a:rPr>
                        <a:t>Mechanisms</a:t>
                      </a:r>
                      <a:endParaRPr sz="1300" dirty="0">
                        <a:latin typeface="Arial MT"/>
                        <a:cs typeface="Arial MT"/>
                      </a:endParaRPr>
                    </a:p>
                  </a:txBody>
                  <a:tcPr marL="0" marR="0" marT="40005" marB="0">
                    <a:lnL w="57150">
                      <a:solidFill>
                        <a:srgbClr val="000000"/>
                      </a:solidFill>
                      <a:prstDash val="solid"/>
                    </a:lnL>
                    <a:lnR w="12700">
                      <a:solidFill>
                        <a:srgbClr val="000000"/>
                      </a:solidFill>
                      <a:prstDash val="solid"/>
                    </a:lnR>
                    <a:lnT w="57150">
                      <a:solidFill>
                        <a:srgbClr val="000000"/>
                      </a:solidFill>
                      <a:prstDash val="solid"/>
                    </a:lnT>
                    <a:lnB w="12700">
                      <a:solidFill>
                        <a:srgbClr val="000000"/>
                      </a:solidFill>
                      <a:prstDash val="solid"/>
                    </a:lnB>
                  </a:tcPr>
                </a:tc>
                <a:tc>
                  <a:txBody>
                    <a:bodyPr/>
                    <a:lstStyle/>
                    <a:p>
                      <a:pPr algn="ctr">
                        <a:lnSpc>
                          <a:spcPct val="100000"/>
                        </a:lnSpc>
                        <a:spcBef>
                          <a:spcPts val="315"/>
                        </a:spcBef>
                      </a:pPr>
                      <a:endParaRPr sz="1300" dirty="0">
                        <a:latin typeface="Times New Roman"/>
                        <a:cs typeface="Times New Roman"/>
                      </a:endParaRPr>
                    </a:p>
                    <a:p>
                      <a:pPr marL="157480" algn="ctr">
                        <a:lnSpc>
                          <a:spcPct val="100000"/>
                        </a:lnSpc>
                      </a:pPr>
                      <a:r>
                        <a:rPr sz="1300" spc="-10" dirty="0">
                          <a:latin typeface="Arial MT"/>
                          <a:cs typeface="Arial MT"/>
                        </a:rPr>
                        <a:t>(ρ</a:t>
                      </a:r>
                      <a:r>
                        <a:rPr sz="1350" spc="-15" baseline="-12345" dirty="0">
                          <a:latin typeface="Arial MT"/>
                          <a:cs typeface="Arial MT"/>
                        </a:rPr>
                        <a:t>00</a:t>
                      </a:r>
                      <a:r>
                        <a:rPr sz="1300" spc="-10" dirty="0">
                          <a:latin typeface="Arial MT"/>
                          <a:cs typeface="Arial MT"/>
                        </a:rPr>
                        <a:t>)</a:t>
                      </a:r>
                      <a:endParaRPr sz="1300" dirty="0">
                        <a:latin typeface="Arial MT"/>
                        <a:cs typeface="Arial MT"/>
                      </a:endParaRPr>
                    </a:p>
                  </a:txBody>
                  <a:tcPr marL="0" marR="0" marT="40005" marB="0">
                    <a:lnL w="12700">
                      <a:solidFill>
                        <a:srgbClr val="000000"/>
                      </a:solidFill>
                      <a:prstDash val="solid"/>
                    </a:lnL>
                    <a:lnR w="57150">
                      <a:solidFill>
                        <a:srgbClr val="000000"/>
                      </a:solidFill>
                      <a:prstDash val="solid"/>
                    </a:lnR>
                    <a:lnT w="57150">
                      <a:solidFill>
                        <a:srgbClr val="000000"/>
                      </a:solidFill>
                      <a:prstDash val="solid"/>
                    </a:lnT>
                    <a:lnB w="12700">
                      <a:solidFill>
                        <a:srgbClr val="000000"/>
                      </a:solidFill>
                      <a:prstDash val="solid"/>
                    </a:lnB>
                  </a:tcPr>
                </a:tc>
                <a:extLst>
                  <a:ext uri="{0D108BD9-81ED-4DB2-BD59-A6C34878D82A}">
                    <a16:rowId xmlns:a16="http://schemas.microsoft.com/office/drawing/2014/main" val="10000"/>
                  </a:ext>
                </a:extLst>
              </a:tr>
              <a:tr h="695325">
                <a:tc>
                  <a:txBody>
                    <a:bodyPr/>
                    <a:lstStyle/>
                    <a:p>
                      <a:pPr marL="111760" marR="27940">
                        <a:lnSpc>
                          <a:spcPct val="103099"/>
                        </a:lnSpc>
                        <a:spcBef>
                          <a:spcPts val="1045"/>
                        </a:spcBef>
                      </a:pPr>
                      <a:r>
                        <a:rPr sz="1300" b="1" dirty="0">
                          <a:latin typeface="Arial"/>
                          <a:cs typeface="Arial"/>
                        </a:rPr>
                        <a:t>c</a:t>
                      </a:r>
                      <a:r>
                        <a:rPr sz="1350" b="1" baseline="-12345" dirty="0">
                          <a:latin typeface="Arial"/>
                          <a:cs typeface="Arial"/>
                        </a:rPr>
                        <a:t>Λ</a:t>
                      </a:r>
                      <a:r>
                        <a:rPr sz="1300" dirty="0">
                          <a:latin typeface="Arial MT"/>
                          <a:cs typeface="Arial MT"/>
                        </a:rPr>
                        <a:t>:</a:t>
                      </a:r>
                      <a:r>
                        <a:rPr sz="1300" spc="-65" dirty="0">
                          <a:latin typeface="Arial MT"/>
                          <a:cs typeface="Arial MT"/>
                        </a:rPr>
                        <a:t> </a:t>
                      </a:r>
                      <a:r>
                        <a:rPr sz="1300" spc="-10" dirty="0">
                          <a:latin typeface="Arial MT"/>
                          <a:cs typeface="Arial MT"/>
                        </a:rPr>
                        <a:t>Quark</a:t>
                      </a:r>
                      <a:r>
                        <a:rPr sz="1300" spc="-65" dirty="0">
                          <a:latin typeface="Arial MT"/>
                          <a:cs typeface="Arial MT"/>
                        </a:rPr>
                        <a:t> </a:t>
                      </a:r>
                      <a:r>
                        <a:rPr sz="1300" spc="-10" dirty="0">
                          <a:latin typeface="Arial MT"/>
                          <a:cs typeface="Arial MT"/>
                        </a:rPr>
                        <a:t>coalescence vorticity</a:t>
                      </a:r>
                      <a:r>
                        <a:rPr sz="1300" spc="-25" dirty="0">
                          <a:latin typeface="Arial MT"/>
                          <a:cs typeface="Arial MT"/>
                        </a:rPr>
                        <a:t> </a:t>
                      </a:r>
                      <a:r>
                        <a:rPr sz="1300" dirty="0">
                          <a:latin typeface="Arial MT"/>
                          <a:cs typeface="Arial MT"/>
                        </a:rPr>
                        <a:t>&amp;</a:t>
                      </a:r>
                      <a:r>
                        <a:rPr sz="1300" spc="-25" dirty="0">
                          <a:latin typeface="Arial MT"/>
                          <a:cs typeface="Arial MT"/>
                        </a:rPr>
                        <a:t> </a:t>
                      </a:r>
                      <a:r>
                        <a:rPr sz="1300" spc="-20" dirty="0">
                          <a:latin typeface="Arial MT"/>
                          <a:cs typeface="Arial MT"/>
                        </a:rPr>
                        <a:t>magnetic</a:t>
                      </a:r>
                      <a:r>
                        <a:rPr sz="1300" spc="-25" dirty="0">
                          <a:latin typeface="Arial MT"/>
                          <a:cs typeface="Arial MT"/>
                        </a:rPr>
                        <a:t> </a:t>
                      </a:r>
                      <a:r>
                        <a:rPr sz="1300" spc="-10" dirty="0">
                          <a:latin typeface="Arial MT"/>
                          <a:cs typeface="Arial MT"/>
                        </a:rPr>
                        <a:t>field</a:t>
                      </a:r>
                      <a:r>
                        <a:rPr sz="1350" b="1" spc="-15" baseline="24691" dirty="0">
                          <a:solidFill>
                            <a:srgbClr val="4C4C4C"/>
                          </a:solidFill>
                          <a:latin typeface="Arial"/>
                          <a:cs typeface="Arial"/>
                        </a:rPr>
                        <a:t>[1]</a:t>
                      </a:r>
                      <a:endParaRPr sz="1350" baseline="24691" dirty="0">
                        <a:latin typeface="Arial"/>
                        <a:cs typeface="Arial"/>
                      </a:endParaRPr>
                    </a:p>
                  </a:txBody>
                  <a:tcPr marL="0" marR="0" marT="132715" marB="0">
                    <a:lnL w="571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E8EAEA"/>
                    </a:solidFill>
                  </a:tcPr>
                </a:tc>
                <a:tc>
                  <a:txBody>
                    <a:bodyPr/>
                    <a:lstStyle/>
                    <a:p>
                      <a:pPr marL="157480">
                        <a:lnSpc>
                          <a:spcPct val="100000"/>
                        </a:lnSpc>
                        <a:spcBef>
                          <a:spcPts val="1090"/>
                        </a:spcBef>
                      </a:pPr>
                      <a:r>
                        <a:rPr sz="1300" dirty="0">
                          <a:latin typeface="Arial MT"/>
                          <a:cs typeface="Arial MT"/>
                        </a:rPr>
                        <a:t>&lt;</a:t>
                      </a:r>
                      <a:r>
                        <a:rPr sz="1300" spc="-25" dirty="0">
                          <a:latin typeface="Arial MT"/>
                          <a:cs typeface="Arial MT"/>
                        </a:rPr>
                        <a:t> 1/3</a:t>
                      </a:r>
                      <a:endParaRPr sz="1300">
                        <a:latin typeface="Arial MT"/>
                        <a:cs typeface="Arial MT"/>
                      </a:endParaRPr>
                    </a:p>
                    <a:p>
                      <a:pPr marL="157480">
                        <a:lnSpc>
                          <a:spcPct val="100000"/>
                        </a:lnSpc>
                        <a:spcBef>
                          <a:spcPts val="50"/>
                        </a:spcBef>
                      </a:pPr>
                      <a:r>
                        <a:rPr sz="1300" spc="-20" dirty="0">
                          <a:latin typeface="Arial MT"/>
                          <a:cs typeface="Arial MT"/>
                        </a:rPr>
                        <a:t>(Negative</a:t>
                      </a:r>
                      <a:r>
                        <a:rPr sz="1300" spc="-10" dirty="0">
                          <a:latin typeface="Arial MT"/>
                          <a:cs typeface="Arial MT"/>
                        </a:rPr>
                        <a:t> </a:t>
                      </a:r>
                      <a:r>
                        <a:rPr sz="1300" dirty="0">
                          <a:latin typeface="Arial MT"/>
                          <a:cs typeface="Arial MT"/>
                        </a:rPr>
                        <a:t>~</a:t>
                      </a:r>
                      <a:r>
                        <a:rPr sz="1300" spc="-5" dirty="0">
                          <a:latin typeface="Arial MT"/>
                          <a:cs typeface="Arial MT"/>
                        </a:rPr>
                        <a:t> </a:t>
                      </a:r>
                      <a:r>
                        <a:rPr sz="1300" spc="-30" dirty="0">
                          <a:latin typeface="Arial MT"/>
                          <a:cs typeface="Arial MT"/>
                        </a:rPr>
                        <a:t>10</a:t>
                      </a:r>
                      <a:r>
                        <a:rPr sz="1350" spc="-44" baseline="24691" dirty="0">
                          <a:latin typeface="Arial MT"/>
                          <a:cs typeface="Arial MT"/>
                        </a:rPr>
                        <a:t>-</a:t>
                      </a:r>
                      <a:r>
                        <a:rPr sz="1350" spc="-37" baseline="24691" dirty="0">
                          <a:latin typeface="Arial MT"/>
                          <a:cs typeface="Arial MT"/>
                        </a:rPr>
                        <a:t>5</a:t>
                      </a:r>
                      <a:r>
                        <a:rPr sz="1300" spc="-25" dirty="0">
                          <a:latin typeface="Arial MT"/>
                          <a:cs typeface="Arial MT"/>
                        </a:rPr>
                        <a:t>)</a:t>
                      </a:r>
                      <a:endParaRPr sz="1300">
                        <a:latin typeface="Arial MT"/>
                        <a:cs typeface="Arial MT"/>
                      </a:endParaRPr>
                    </a:p>
                  </a:txBody>
                  <a:tcPr marL="0" marR="0" marT="138430" marB="0">
                    <a:lnL w="12700">
                      <a:solidFill>
                        <a:srgbClr val="000000"/>
                      </a:solidFill>
                      <a:prstDash val="solid"/>
                    </a:lnL>
                    <a:lnR w="57150">
                      <a:solidFill>
                        <a:srgbClr val="000000"/>
                      </a:solidFill>
                      <a:prstDash val="solid"/>
                    </a:lnR>
                    <a:lnT w="12700">
                      <a:solidFill>
                        <a:srgbClr val="000000"/>
                      </a:solidFill>
                      <a:prstDash val="solid"/>
                    </a:lnT>
                    <a:lnB w="12700">
                      <a:solidFill>
                        <a:srgbClr val="000000"/>
                      </a:solidFill>
                      <a:prstDash val="solid"/>
                    </a:lnB>
                    <a:solidFill>
                      <a:srgbClr val="E8EAEA"/>
                    </a:solidFill>
                  </a:tcPr>
                </a:tc>
                <a:extLst>
                  <a:ext uri="{0D108BD9-81ED-4DB2-BD59-A6C34878D82A}">
                    <a16:rowId xmlns:a16="http://schemas.microsoft.com/office/drawing/2014/main" val="10001"/>
                  </a:ext>
                </a:extLst>
              </a:tr>
              <a:tr h="695325">
                <a:tc>
                  <a:txBody>
                    <a:bodyPr/>
                    <a:lstStyle/>
                    <a:p>
                      <a:pPr marL="111760" marR="278765">
                        <a:lnSpc>
                          <a:spcPct val="101499"/>
                        </a:lnSpc>
                        <a:spcBef>
                          <a:spcPts val="1085"/>
                        </a:spcBef>
                      </a:pPr>
                      <a:r>
                        <a:rPr sz="1300" b="1" dirty="0">
                          <a:latin typeface="Arial"/>
                          <a:cs typeface="Arial"/>
                        </a:rPr>
                        <a:t>c</a:t>
                      </a:r>
                      <a:r>
                        <a:rPr sz="1350" b="1" baseline="-12345" dirty="0">
                          <a:latin typeface="Arial"/>
                          <a:cs typeface="Arial"/>
                        </a:rPr>
                        <a:t>ε</a:t>
                      </a:r>
                      <a:r>
                        <a:rPr sz="1300" dirty="0">
                          <a:latin typeface="Arial MT"/>
                          <a:cs typeface="Arial MT"/>
                        </a:rPr>
                        <a:t>:</a:t>
                      </a:r>
                      <a:r>
                        <a:rPr sz="1300" spc="-55" dirty="0">
                          <a:latin typeface="Arial MT"/>
                          <a:cs typeface="Arial MT"/>
                        </a:rPr>
                        <a:t> </a:t>
                      </a:r>
                      <a:r>
                        <a:rPr sz="1300" spc="-25" dirty="0">
                          <a:latin typeface="Arial MT"/>
                          <a:cs typeface="Arial MT"/>
                        </a:rPr>
                        <a:t>E-</a:t>
                      </a:r>
                      <a:r>
                        <a:rPr sz="1300" spc="-10" dirty="0">
                          <a:latin typeface="Arial MT"/>
                          <a:cs typeface="Arial MT"/>
                        </a:rPr>
                        <a:t>comp.</a:t>
                      </a:r>
                      <a:r>
                        <a:rPr sz="1300" spc="-50" dirty="0">
                          <a:latin typeface="Arial MT"/>
                          <a:cs typeface="Arial MT"/>
                        </a:rPr>
                        <a:t> </a:t>
                      </a:r>
                      <a:r>
                        <a:rPr sz="1300" dirty="0">
                          <a:latin typeface="Arial MT"/>
                          <a:cs typeface="Arial MT"/>
                        </a:rPr>
                        <a:t>of</a:t>
                      </a:r>
                      <a:r>
                        <a:rPr sz="1300" spc="-50" dirty="0">
                          <a:latin typeface="Arial MT"/>
                          <a:cs typeface="Arial MT"/>
                        </a:rPr>
                        <a:t> </a:t>
                      </a:r>
                      <a:r>
                        <a:rPr sz="1300" spc="-10" dirty="0">
                          <a:latin typeface="Arial MT"/>
                          <a:cs typeface="Arial MT"/>
                        </a:rPr>
                        <a:t>Vorticity tensor</a:t>
                      </a:r>
                      <a:r>
                        <a:rPr sz="1350" b="1" spc="-15" baseline="24691" dirty="0">
                          <a:solidFill>
                            <a:srgbClr val="4C4C4C"/>
                          </a:solidFill>
                          <a:latin typeface="Arial"/>
                          <a:cs typeface="Arial"/>
                        </a:rPr>
                        <a:t>[1]</a:t>
                      </a:r>
                      <a:endParaRPr sz="1350" baseline="24691">
                        <a:latin typeface="Arial"/>
                        <a:cs typeface="Arial"/>
                      </a:endParaRPr>
                    </a:p>
                  </a:txBody>
                  <a:tcPr marL="0" marR="0" marT="137795" marB="0">
                    <a:lnL w="571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57480">
                        <a:lnSpc>
                          <a:spcPct val="100000"/>
                        </a:lnSpc>
                        <a:spcBef>
                          <a:spcPts val="1110"/>
                        </a:spcBef>
                      </a:pPr>
                      <a:r>
                        <a:rPr sz="1300" dirty="0">
                          <a:latin typeface="Arial MT"/>
                          <a:cs typeface="Arial MT"/>
                        </a:rPr>
                        <a:t>&lt;</a:t>
                      </a:r>
                      <a:r>
                        <a:rPr sz="1300" spc="-25" dirty="0">
                          <a:latin typeface="Arial MT"/>
                          <a:cs typeface="Arial MT"/>
                        </a:rPr>
                        <a:t> 1/3</a:t>
                      </a:r>
                      <a:endParaRPr sz="1300">
                        <a:latin typeface="Arial MT"/>
                        <a:cs typeface="Arial MT"/>
                      </a:endParaRPr>
                    </a:p>
                    <a:p>
                      <a:pPr marL="157480">
                        <a:lnSpc>
                          <a:spcPct val="100000"/>
                        </a:lnSpc>
                        <a:spcBef>
                          <a:spcPts val="20"/>
                        </a:spcBef>
                      </a:pPr>
                      <a:r>
                        <a:rPr sz="1300" spc="-20" dirty="0">
                          <a:latin typeface="Arial MT"/>
                          <a:cs typeface="Arial MT"/>
                        </a:rPr>
                        <a:t>(Negative</a:t>
                      </a:r>
                      <a:r>
                        <a:rPr sz="1300" spc="-10" dirty="0">
                          <a:latin typeface="Arial MT"/>
                          <a:cs typeface="Arial MT"/>
                        </a:rPr>
                        <a:t> </a:t>
                      </a:r>
                      <a:r>
                        <a:rPr sz="1300" dirty="0">
                          <a:latin typeface="Arial MT"/>
                          <a:cs typeface="Arial MT"/>
                        </a:rPr>
                        <a:t>~</a:t>
                      </a:r>
                      <a:r>
                        <a:rPr sz="1300" spc="-5" dirty="0">
                          <a:latin typeface="Arial MT"/>
                          <a:cs typeface="Arial MT"/>
                        </a:rPr>
                        <a:t> </a:t>
                      </a:r>
                      <a:r>
                        <a:rPr sz="1300" spc="-30" dirty="0">
                          <a:latin typeface="Arial MT"/>
                          <a:cs typeface="Arial MT"/>
                        </a:rPr>
                        <a:t>10</a:t>
                      </a:r>
                      <a:r>
                        <a:rPr sz="1350" spc="-44" baseline="24691" dirty="0">
                          <a:latin typeface="Arial MT"/>
                          <a:cs typeface="Arial MT"/>
                        </a:rPr>
                        <a:t>-</a:t>
                      </a:r>
                      <a:r>
                        <a:rPr sz="1350" spc="-37" baseline="24691" dirty="0">
                          <a:latin typeface="Arial MT"/>
                          <a:cs typeface="Arial MT"/>
                        </a:rPr>
                        <a:t>4</a:t>
                      </a:r>
                      <a:r>
                        <a:rPr sz="1300" spc="-25" dirty="0">
                          <a:latin typeface="Arial MT"/>
                          <a:cs typeface="Arial MT"/>
                        </a:rPr>
                        <a:t>)</a:t>
                      </a:r>
                      <a:endParaRPr sz="1300">
                        <a:latin typeface="Arial MT"/>
                        <a:cs typeface="Arial MT"/>
                      </a:endParaRPr>
                    </a:p>
                  </a:txBody>
                  <a:tcPr marL="0" marR="0" marT="140970" marB="0">
                    <a:lnL w="12700">
                      <a:solidFill>
                        <a:srgbClr val="000000"/>
                      </a:solidFill>
                      <a:prstDash val="solid"/>
                    </a:lnL>
                    <a:lnR w="5715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695325">
                <a:tc>
                  <a:txBody>
                    <a:bodyPr/>
                    <a:lstStyle/>
                    <a:p>
                      <a:pPr>
                        <a:lnSpc>
                          <a:spcPct val="100000"/>
                        </a:lnSpc>
                        <a:spcBef>
                          <a:spcPts val="375"/>
                        </a:spcBef>
                      </a:pPr>
                      <a:endParaRPr sz="1300">
                        <a:latin typeface="Times New Roman"/>
                        <a:cs typeface="Times New Roman"/>
                      </a:endParaRPr>
                    </a:p>
                    <a:p>
                      <a:pPr marL="111760">
                        <a:lnSpc>
                          <a:spcPct val="100000"/>
                        </a:lnSpc>
                      </a:pPr>
                      <a:r>
                        <a:rPr sz="1300" b="1" dirty="0">
                          <a:latin typeface="Arial"/>
                          <a:cs typeface="Arial"/>
                        </a:rPr>
                        <a:t>c</a:t>
                      </a:r>
                      <a:r>
                        <a:rPr sz="1350" b="1" baseline="-12345" dirty="0">
                          <a:latin typeface="Arial"/>
                          <a:cs typeface="Arial"/>
                        </a:rPr>
                        <a:t>E</a:t>
                      </a:r>
                      <a:r>
                        <a:rPr sz="1300" dirty="0">
                          <a:latin typeface="Arial MT"/>
                          <a:cs typeface="Arial MT"/>
                        </a:rPr>
                        <a:t>:</a:t>
                      </a:r>
                      <a:r>
                        <a:rPr sz="1300" spc="-50" dirty="0">
                          <a:latin typeface="Arial MT"/>
                          <a:cs typeface="Arial MT"/>
                        </a:rPr>
                        <a:t> </a:t>
                      </a:r>
                      <a:r>
                        <a:rPr sz="1300" spc="-10" dirty="0">
                          <a:latin typeface="Arial MT"/>
                          <a:cs typeface="Arial MT"/>
                        </a:rPr>
                        <a:t>Electric</a:t>
                      </a:r>
                      <a:r>
                        <a:rPr sz="1300" spc="-55" dirty="0">
                          <a:latin typeface="Arial MT"/>
                          <a:cs typeface="Arial MT"/>
                        </a:rPr>
                        <a:t> </a:t>
                      </a:r>
                      <a:r>
                        <a:rPr sz="1300" spc="-10" dirty="0">
                          <a:latin typeface="Arial MT"/>
                          <a:cs typeface="Arial MT"/>
                        </a:rPr>
                        <a:t>field</a:t>
                      </a:r>
                      <a:r>
                        <a:rPr sz="1350" b="1" spc="-15" baseline="24691" dirty="0">
                          <a:solidFill>
                            <a:srgbClr val="4C4C4C"/>
                          </a:solidFill>
                          <a:latin typeface="Arial"/>
                          <a:cs typeface="Arial"/>
                        </a:rPr>
                        <a:t>[2]</a:t>
                      </a:r>
                      <a:endParaRPr sz="1350" baseline="24691">
                        <a:latin typeface="Arial"/>
                        <a:cs typeface="Arial"/>
                      </a:endParaRPr>
                    </a:p>
                  </a:txBody>
                  <a:tcPr marL="0" marR="0" marT="47625" marB="0">
                    <a:lnL w="571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E8EAEA"/>
                    </a:solidFill>
                  </a:tcPr>
                </a:tc>
                <a:tc>
                  <a:txBody>
                    <a:bodyPr/>
                    <a:lstStyle/>
                    <a:p>
                      <a:pPr marL="157480">
                        <a:lnSpc>
                          <a:spcPct val="100000"/>
                        </a:lnSpc>
                        <a:spcBef>
                          <a:spcPts val="1100"/>
                        </a:spcBef>
                      </a:pPr>
                      <a:r>
                        <a:rPr sz="1300" dirty="0">
                          <a:latin typeface="Arial MT"/>
                          <a:cs typeface="Arial MT"/>
                        </a:rPr>
                        <a:t>&gt;</a:t>
                      </a:r>
                      <a:r>
                        <a:rPr sz="1300" spc="-25" dirty="0">
                          <a:latin typeface="Arial MT"/>
                          <a:cs typeface="Arial MT"/>
                        </a:rPr>
                        <a:t> 1/3</a:t>
                      </a:r>
                      <a:endParaRPr sz="1300">
                        <a:latin typeface="Arial MT"/>
                        <a:cs typeface="Arial MT"/>
                      </a:endParaRPr>
                    </a:p>
                    <a:p>
                      <a:pPr marL="157480">
                        <a:lnSpc>
                          <a:spcPct val="100000"/>
                        </a:lnSpc>
                        <a:spcBef>
                          <a:spcPts val="50"/>
                        </a:spcBef>
                      </a:pPr>
                      <a:r>
                        <a:rPr sz="1300" spc="-10" dirty="0">
                          <a:latin typeface="Arial MT"/>
                          <a:cs typeface="Arial MT"/>
                        </a:rPr>
                        <a:t>(Positive</a:t>
                      </a:r>
                      <a:r>
                        <a:rPr sz="1300" spc="-30" dirty="0">
                          <a:latin typeface="Arial MT"/>
                          <a:cs typeface="Arial MT"/>
                        </a:rPr>
                        <a:t> </a:t>
                      </a:r>
                      <a:r>
                        <a:rPr sz="1300" dirty="0">
                          <a:latin typeface="Arial MT"/>
                          <a:cs typeface="Arial MT"/>
                        </a:rPr>
                        <a:t>~</a:t>
                      </a:r>
                      <a:r>
                        <a:rPr sz="1300" spc="-25" dirty="0">
                          <a:latin typeface="Arial MT"/>
                          <a:cs typeface="Arial MT"/>
                        </a:rPr>
                        <a:t> </a:t>
                      </a:r>
                      <a:r>
                        <a:rPr sz="1300" spc="-30" dirty="0">
                          <a:latin typeface="Arial MT"/>
                          <a:cs typeface="Arial MT"/>
                        </a:rPr>
                        <a:t>10</a:t>
                      </a:r>
                      <a:r>
                        <a:rPr sz="1350" spc="-44" baseline="24691" dirty="0">
                          <a:latin typeface="Arial MT"/>
                          <a:cs typeface="Arial MT"/>
                        </a:rPr>
                        <a:t>-</a:t>
                      </a:r>
                      <a:r>
                        <a:rPr sz="1350" spc="-37" baseline="24691" dirty="0">
                          <a:latin typeface="Arial MT"/>
                          <a:cs typeface="Arial MT"/>
                        </a:rPr>
                        <a:t>5</a:t>
                      </a:r>
                      <a:r>
                        <a:rPr sz="1300" spc="-25" dirty="0">
                          <a:latin typeface="Arial MT"/>
                          <a:cs typeface="Arial MT"/>
                        </a:rPr>
                        <a:t>)</a:t>
                      </a:r>
                      <a:endParaRPr sz="1300">
                        <a:latin typeface="Arial MT"/>
                        <a:cs typeface="Arial MT"/>
                      </a:endParaRPr>
                    </a:p>
                  </a:txBody>
                  <a:tcPr marL="0" marR="0" marT="139700" marB="0">
                    <a:lnL w="12700">
                      <a:solidFill>
                        <a:srgbClr val="000000"/>
                      </a:solidFill>
                      <a:prstDash val="solid"/>
                    </a:lnL>
                    <a:lnR w="57150">
                      <a:solidFill>
                        <a:srgbClr val="000000"/>
                      </a:solidFill>
                      <a:prstDash val="solid"/>
                    </a:lnR>
                    <a:lnT w="12700">
                      <a:solidFill>
                        <a:srgbClr val="000000"/>
                      </a:solidFill>
                      <a:prstDash val="solid"/>
                    </a:lnT>
                    <a:lnB w="12700">
                      <a:solidFill>
                        <a:srgbClr val="000000"/>
                      </a:solidFill>
                      <a:prstDash val="solid"/>
                    </a:lnB>
                    <a:solidFill>
                      <a:srgbClr val="E8EAEA"/>
                    </a:solidFill>
                  </a:tcPr>
                </a:tc>
                <a:extLst>
                  <a:ext uri="{0D108BD9-81ED-4DB2-BD59-A6C34878D82A}">
                    <a16:rowId xmlns:a16="http://schemas.microsoft.com/office/drawing/2014/main" val="10003"/>
                  </a:ext>
                </a:extLst>
              </a:tr>
              <a:tr h="528638">
                <a:tc>
                  <a:txBody>
                    <a:bodyPr/>
                    <a:lstStyle/>
                    <a:p>
                      <a:pPr>
                        <a:lnSpc>
                          <a:spcPct val="100000"/>
                        </a:lnSpc>
                        <a:spcBef>
                          <a:spcPts val="365"/>
                        </a:spcBef>
                      </a:pPr>
                      <a:endParaRPr sz="1300" dirty="0">
                        <a:latin typeface="Times New Roman"/>
                        <a:cs typeface="Times New Roman"/>
                      </a:endParaRPr>
                    </a:p>
                    <a:p>
                      <a:pPr marL="111760">
                        <a:lnSpc>
                          <a:spcPct val="100000"/>
                        </a:lnSpc>
                        <a:spcBef>
                          <a:spcPts val="5"/>
                        </a:spcBef>
                      </a:pPr>
                      <a:r>
                        <a:rPr sz="1300" b="1" dirty="0">
                          <a:latin typeface="Arial"/>
                          <a:cs typeface="Arial"/>
                        </a:rPr>
                        <a:t>c</a:t>
                      </a:r>
                      <a:r>
                        <a:rPr sz="1350" b="1" baseline="-12345" dirty="0">
                          <a:latin typeface="Arial"/>
                          <a:cs typeface="Arial"/>
                        </a:rPr>
                        <a:t>F</a:t>
                      </a:r>
                      <a:r>
                        <a:rPr sz="1300" dirty="0">
                          <a:latin typeface="Arial MT"/>
                          <a:cs typeface="Arial MT"/>
                        </a:rPr>
                        <a:t>:</a:t>
                      </a:r>
                      <a:r>
                        <a:rPr sz="1300" spc="-75" dirty="0">
                          <a:latin typeface="Arial MT"/>
                          <a:cs typeface="Arial MT"/>
                        </a:rPr>
                        <a:t> </a:t>
                      </a:r>
                      <a:r>
                        <a:rPr sz="1300" spc="-10" dirty="0">
                          <a:latin typeface="Arial MT"/>
                          <a:cs typeface="Arial MT"/>
                        </a:rPr>
                        <a:t>Fragmentation</a:t>
                      </a:r>
                      <a:r>
                        <a:rPr sz="1350" b="1" spc="-15" baseline="24691" dirty="0">
                          <a:solidFill>
                            <a:srgbClr val="4C4C4C"/>
                          </a:solidFill>
                          <a:latin typeface="Arial"/>
                          <a:cs typeface="Arial"/>
                        </a:rPr>
                        <a:t>[3]</a:t>
                      </a:r>
                      <a:endParaRPr sz="1350" baseline="24691" dirty="0">
                        <a:latin typeface="Arial"/>
                        <a:cs typeface="Arial"/>
                      </a:endParaRPr>
                    </a:p>
                  </a:txBody>
                  <a:tcPr marL="0" marR="0" marT="46355" marB="0">
                    <a:lnL w="571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57480" marR="805815">
                        <a:lnSpc>
                          <a:spcPct val="103099"/>
                        </a:lnSpc>
                        <a:spcBef>
                          <a:spcPts val="1045"/>
                        </a:spcBef>
                      </a:pPr>
                      <a:r>
                        <a:rPr sz="1300" dirty="0">
                          <a:latin typeface="Arial MT"/>
                          <a:cs typeface="Arial MT"/>
                        </a:rPr>
                        <a:t>&gt;</a:t>
                      </a:r>
                      <a:r>
                        <a:rPr sz="1300" spc="-40" dirty="0">
                          <a:latin typeface="Arial MT"/>
                          <a:cs typeface="Arial MT"/>
                        </a:rPr>
                        <a:t> </a:t>
                      </a:r>
                      <a:r>
                        <a:rPr sz="1300" spc="-20" dirty="0">
                          <a:latin typeface="Arial MT"/>
                          <a:cs typeface="Arial MT"/>
                        </a:rPr>
                        <a:t>or,</a:t>
                      </a:r>
                      <a:r>
                        <a:rPr sz="1300" spc="-35" dirty="0">
                          <a:latin typeface="Arial MT"/>
                          <a:cs typeface="Arial MT"/>
                        </a:rPr>
                        <a:t> </a:t>
                      </a:r>
                      <a:r>
                        <a:rPr sz="1300" dirty="0">
                          <a:latin typeface="Arial MT"/>
                          <a:cs typeface="Arial MT"/>
                        </a:rPr>
                        <a:t>&lt;</a:t>
                      </a:r>
                      <a:r>
                        <a:rPr sz="1300" spc="-35" dirty="0">
                          <a:latin typeface="Arial MT"/>
                          <a:cs typeface="Arial MT"/>
                        </a:rPr>
                        <a:t> </a:t>
                      </a:r>
                      <a:r>
                        <a:rPr sz="1300" spc="-25" dirty="0">
                          <a:latin typeface="Arial MT"/>
                          <a:cs typeface="Arial MT"/>
                        </a:rPr>
                        <a:t>1/3 </a:t>
                      </a:r>
                      <a:r>
                        <a:rPr sz="1300" dirty="0">
                          <a:latin typeface="Arial MT"/>
                          <a:cs typeface="Arial MT"/>
                        </a:rPr>
                        <a:t>(~</a:t>
                      </a:r>
                      <a:r>
                        <a:rPr sz="1300" spc="-10" dirty="0">
                          <a:latin typeface="Arial MT"/>
                          <a:cs typeface="Arial MT"/>
                        </a:rPr>
                        <a:t> </a:t>
                      </a:r>
                      <a:r>
                        <a:rPr sz="1300" spc="-35" dirty="0">
                          <a:latin typeface="Arial MT"/>
                          <a:cs typeface="Arial MT"/>
                        </a:rPr>
                        <a:t>10</a:t>
                      </a:r>
                      <a:r>
                        <a:rPr sz="1350" spc="-52" baseline="24691" dirty="0">
                          <a:latin typeface="Arial MT"/>
                          <a:cs typeface="Arial MT"/>
                        </a:rPr>
                        <a:t>-</a:t>
                      </a:r>
                      <a:r>
                        <a:rPr sz="1350" spc="-37" baseline="24691" dirty="0">
                          <a:latin typeface="Arial MT"/>
                          <a:cs typeface="Arial MT"/>
                        </a:rPr>
                        <a:t>5</a:t>
                      </a:r>
                      <a:r>
                        <a:rPr sz="1300" spc="-25" dirty="0">
                          <a:latin typeface="Arial MT"/>
                          <a:cs typeface="Arial MT"/>
                        </a:rPr>
                        <a:t>)</a:t>
                      </a:r>
                      <a:endParaRPr sz="1300">
                        <a:latin typeface="Arial MT"/>
                        <a:cs typeface="Arial MT"/>
                      </a:endParaRPr>
                    </a:p>
                  </a:txBody>
                  <a:tcPr marL="0" marR="0" marT="132715" marB="0">
                    <a:lnL w="12700">
                      <a:solidFill>
                        <a:srgbClr val="000000"/>
                      </a:solidFill>
                      <a:prstDash val="solid"/>
                    </a:lnL>
                    <a:lnR w="5715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4"/>
                  </a:ext>
                </a:extLst>
              </a:tr>
              <a:tr h="514350">
                <a:tc>
                  <a:txBody>
                    <a:bodyPr/>
                    <a:lstStyle/>
                    <a:p>
                      <a:pPr marL="340360" marR="766445" indent="-228600">
                        <a:lnSpc>
                          <a:spcPct val="103099"/>
                        </a:lnSpc>
                        <a:spcBef>
                          <a:spcPts val="1040"/>
                        </a:spcBef>
                      </a:pPr>
                      <a:r>
                        <a:rPr sz="1300" b="1" dirty="0">
                          <a:latin typeface="Arial"/>
                          <a:cs typeface="Arial"/>
                        </a:rPr>
                        <a:t>c</a:t>
                      </a:r>
                      <a:r>
                        <a:rPr sz="1350" b="1" baseline="-12345" dirty="0">
                          <a:latin typeface="Arial"/>
                          <a:cs typeface="Arial"/>
                        </a:rPr>
                        <a:t>L</a:t>
                      </a:r>
                      <a:r>
                        <a:rPr sz="1300" dirty="0">
                          <a:latin typeface="Arial MT"/>
                          <a:cs typeface="Arial MT"/>
                        </a:rPr>
                        <a:t>:</a:t>
                      </a:r>
                      <a:r>
                        <a:rPr sz="1300" spc="-65" dirty="0">
                          <a:latin typeface="Arial MT"/>
                          <a:cs typeface="Arial MT"/>
                        </a:rPr>
                        <a:t> </a:t>
                      </a:r>
                      <a:r>
                        <a:rPr sz="1300" spc="-10" dirty="0">
                          <a:latin typeface="Arial MT"/>
                          <a:cs typeface="Arial MT"/>
                        </a:rPr>
                        <a:t>Local</a:t>
                      </a:r>
                      <a:r>
                        <a:rPr sz="1300" spc="-70" dirty="0">
                          <a:latin typeface="Arial MT"/>
                          <a:cs typeface="Arial MT"/>
                        </a:rPr>
                        <a:t> </a:t>
                      </a:r>
                      <a:r>
                        <a:rPr sz="1300" spc="-20" dirty="0">
                          <a:latin typeface="Arial MT"/>
                          <a:cs typeface="Arial MT"/>
                        </a:rPr>
                        <a:t>spin </a:t>
                      </a:r>
                      <a:r>
                        <a:rPr sz="1300" spc="-25" dirty="0">
                          <a:latin typeface="Arial MT"/>
                          <a:cs typeface="Arial MT"/>
                        </a:rPr>
                        <a:t>alignments</a:t>
                      </a:r>
                      <a:r>
                        <a:rPr sz="1350" b="1" spc="-37" baseline="24691" dirty="0">
                          <a:solidFill>
                            <a:srgbClr val="4C4C4C"/>
                          </a:solidFill>
                          <a:latin typeface="Arial"/>
                          <a:cs typeface="Arial"/>
                        </a:rPr>
                        <a:t>[4]</a:t>
                      </a:r>
                      <a:endParaRPr sz="1350" baseline="24691">
                        <a:latin typeface="Arial"/>
                        <a:cs typeface="Arial"/>
                      </a:endParaRPr>
                    </a:p>
                  </a:txBody>
                  <a:tcPr marL="0" marR="0" marT="132080" marB="0">
                    <a:lnL w="571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E8EAEA"/>
                    </a:solidFill>
                  </a:tcPr>
                </a:tc>
                <a:tc>
                  <a:txBody>
                    <a:bodyPr/>
                    <a:lstStyle/>
                    <a:p>
                      <a:pPr>
                        <a:lnSpc>
                          <a:spcPct val="100000"/>
                        </a:lnSpc>
                        <a:spcBef>
                          <a:spcPts val="360"/>
                        </a:spcBef>
                      </a:pPr>
                      <a:endParaRPr sz="1300">
                        <a:latin typeface="Times New Roman"/>
                        <a:cs typeface="Times New Roman"/>
                      </a:endParaRPr>
                    </a:p>
                    <a:p>
                      <a:pPr marL="157480">
                        <a:lnSpc>
                          <a:spcPct val="100000"/>
                        </a:lnSpc>
                      </a:pPr>
                      <a:r>
                        <a:rPr sz="1300" dirty="0">
                          <a:latin typeface="Arial MT"/>
                          <a:cs typeface="Arial MT"/>
                        </a:rPr>
                        <a:t>&lt;</a:t>
                      </a:r>
                      <a:r>
                        <a:rPr sz="1300" spc="-25" dirty="0">
                          <a:latin typeface="Arial MT"/>
                          <a:cs typeface="Arial MT"/>
                        </a:rPr>
                        <a:t> 1/3</a:t>
                      </a:r>
                      <a:endParaRPr sz="1300">
                        <a:latin typeface="Arial MT"/>
                        <a:cs typeface="Arial MT"/>
                      </a:endParaRPr>
                    </a:p>
                  </a:txBody>
                  <a:tcPr marL="0" marR="0" marB="0">
                    <a:lnL w="12700">
                      <a:solidFill>
                        <a:srgbClr val="000000"/>
                      </a:solidFill>
                      <a:prstDash val="solid"/>
                    </a:lnL>
                    <a:lnR w="57150">
                      <a:solidFill>
                        <a:srgbClr val="000000"/>
                      </a:solidFill>
                      <a:prstDash val="solid"/>
                    </a:lnR>
                    <a:lnT w="12700">
                      <a:solidFill>
                        <a:srgbClr val="000000"/>
                      </a:solidFill>
                      <a:prstDash val="solid"/>
                    </a:lnT>
                    <a:lnB w="12700">
                      <a:solidFill>
                        <a:srgbClr val="000000"/>
                      </a:solidFill>
                      <a:prstDash val="solid"/>
                    </a:lnB>
                    <a:solidFill>
                      <a:srgbClr val="E8EAEA"/>
                    </a:solidFill>
                  </a:tcPr>
                </a:tc>
                <a:extLst>
                  <a:ext uri="{0D108BD9-81ED-4DB2-BD59-A6C34878D82A}">
                    <a16:rowId xmlns:a16="http://schemas.microsoft.com/office/drawing/2014/main" val="10005"/>
                  </a:ext>
                </a:extLst>
              </a:tr>
              <a:tr h="528637">
                <a:tc>
                  <a:txBody>
                    <a:bodyPr/>
                    <a:lstStyle/>
                    <a:p>
                      <a:pPr>
                        <a:lnSpc>
                          <a:spcPct val="100000"/>
                        </a:lnSpc>
                        <a:spcBef>
                          <a:spcPts val="355"/>
                        </a:spcBef>
                      </a:pPr>
                      <a:endParaRPr sz="1300">
                        <a:latin typeface="Times New Roman"/>
                        <a:cs typeface="Times New Roman"/>
                      </a:endParaRPr>
                    </a:p>
                    <a:p>
                      <a:pPr marL="111760">
                        <a:lnSpc>
                          <a:spcPct val="100000"/>
                        </a:lnSpc>
                      </a:pPr>
                      <a:r>
                        <a:rPr sz="1300" b="1" spc="-10" dirty="0">
                          <a:latin typeface="Arial"/>
                          <a:cs typeface="Arial"/>
                        </a:rPr>
                        <a:t>c</a:t>
                      </a:r>
                      <a:r>
                        <a:rPr sz="1350" b="1" spc="-15" baseline="-12345" dirty="0">
                          <a:latin typeface="Arial"/>
                          <a:cs typeface="Arial"/>
                        </a:rPr>
                        <a:t>A</a:t>
                      </a:r>
                      <a:r>
                        <a:rPr sz="1300" spc="-10" dirty="0">
                          <a:latin typeface="Arial MT"/>
                          <a:cs typeface="Arial MT"/>
                        </a:rPr>
                        <a:t>:</a:t>
                      </a:r>
                      <a:r>
                        <a:rPr sz="1300" spc="-60" dirty="0">
                          <a:latin typeface="Arial MT"/>
                          <a:cs typeface="Arial MT"/>
                        </a:rPr>
                        <a:t> </a:t>
                      </a:r>
                      <a:r>
                        <a:rPr sz="1300" spc="-25" dirty="0">
                          <a:latin typeface="Arial MT"/>
                          <a:cs typeface="Arial MT"/>
                        </a:rPr>
                        <a:t>Turbulent</a:t>
                      </a:r>
                      <a:r>
                        <a:rPr sz="1300" spc="-40" dirty="0">
                          <a:latin typeface="Arial MT"/>
                          <a:cs typeface="Arial MT"/>
                        </a:rPr>
                        <a:t> </a:t>
                      </a:r>
                      <a:r>
                        <a:rPr sz="1300" spc="-10" dirty="0">
                          <a:latin typeface="Arial MT"/>
                          <a:cs typeface="Arial MT"/>
                        </a:rPr>
                        <a:t>color</a:t>
                      </a:r>
                      <a:r>
                        <a:rPr sz="1300" spc="-40" dirty="0">
                          <a:latin typeface="Arial MT"/>
                          <a:cs typeface="Arial MT"/>
                        </a:rPr>
                        <a:t> </a:t>
                      </a:r>
                      <a:r>
                        <a:rPr sz="1300" spc="-10" dirty="0">
                          <a:latin typeface="Arial MT"/>
                          <a:cs typeface="Arial MT"/>
                        </a:rPr>
                        <a:t>field</a:t>
                      </a:r>
                      <a:r>
                        <a:rPr sz="1350" b="1" spc="-15" baseline="24691" dirty="0">
                          <a:solidFill>
                            <a:srgbClr val="4C4C4C"/>
                          </a:solidFill>
                          <a:latin typeface="Arial"/>
                          <a:cs typeface="Arial"/>
                        </a:rPr>
                        <a:t>[5]</a:t>
                      </a:r>
                      <a:endParaRPr sz="1350" baseline="24691">
                        <a:latin typeface="Arial"/>
                        <a:cs typeface="Arial"/>
                      </a:endParaRPr>
                    </a:p>
                  </a:txBody>
                  <a:tcPr marL="0" marR="0" marT="45085" marB="0">
                    <a:lnL w="57150">
                      <a:solidFill>
                        <a:srgbClr val="000000"/>
                      </a:solidFill>
                      <a:prstDash val="solid"/>
                    </a:lnL>
                    <a:lnR w="12700">
                      <a:solidFill>
                        <a:srgbClr val="000000"/>
                      </a:solidFill>
                      <a:prstDash val="solid"/>
                    </a:lnR>
                    <a:lnT w="12700">
                      <a:solidFill>
                        <a:srgbClr val="000000"/>
                      </a:solidFill>
                      <a:prstDash val="solid"/>
                    </a:lnT>
                    <a:lnB w="57150">
                      <a:solidFill>
                        <a:srgbClr val="000000"/>
                      </a:solidFill>
                      <a:prstDash val="solid"/>
                    </a:lnB>
                    <a:solidFill>
                      <a:srgbClr val="66FFE4"/>
                    </a:solidFill>
                  </a:tcPr>
                </a:tc>
                <a:tc>
                  <a:txBody>
                    <a:bodyPr/>
                    <a:lstStyle/>
                    <a:p>
                      <a:pPr>
                        <a:lnSpc>
                          <a:spcPct val="100000"/>
                        </a:lnSpc>
                        <a:spcBef>
                          <a:spcPts val="355"/>
                        </a:spcBef>
                      </a:pPr>
                      <a:endParaRPr sz="1300">
                        <a:latin typeface="Times New Roman"/>
                        <a:cs typeface="Times New Roman"/>
                      </a:endParaRPr>
                    </a:p>
                    <a:p>
                      <a:pPr marL="157480">
                        <a:lnSpc>
                          <a:spcPct val="100000"/>
                        </a:lnSpc>
                      </a:pPr>
                      <a:r>
                        <a:rPr sz="1300" dirty="0">
                          <a:latin typeface="Arial MT"/>
                          <a:cs typeface="Arial MT"/>
                        </a:rPr>
                        <a:t>&lt;</a:t>
                      </a:r>
                      <a:r>
                        <a:rPr sz="1300" spc="-25" dirty="0">
                          <a:latin typeface="Arial MT"/>
                          <a:cs typeface="Arial MT"/>
                        </a:rPr>
                        <a:t> 1/3</a:t>
                      </a:r>
                      <a:endParaRPr sz="1300">
                        <a:latin typeface="Arial MT"/>
                        <a:cs typeface="Arial MT"/>
                      </a:endParaRPr>
                    </a:p>
                  </a:txBody>
                  <a:tcPr marL="0" marR="0" marT="45085" marB="0">
                    <a:lnL w="12700">
                      <a:solidFill>
                        <a:srgbClr val="000000"/>
                      </a:solidFill>
                      <a:prstDash val="solid"/>
                    </a:lnL>
                    <a:lnR w="57150">
                      <a:solidFill>
                        <a:srgbClr val="000000"/>
                      </a:solidFill>
                      <a:prstDash val="solid"/>
                    </a:lnR>
                    <a:lnT w="12700">
                      <a:solidFill>
                        <a:srgbClr val="000000"/>
                      </a:solidFill>
                      <a:prstDash val="solid"/>
                    </a:lnT>
                    <a:lnB w="57150">
                      <a:solidFill>
                        <a:srgbClr val="000000"/>
                      </a:solidFill>
                      <a:prstDash val="solid"/>
                    </a:lnB>
                    <a:solidFill>
                      <a:srgbClr val="66FFE4"/>
                    </a:solidFill>
                  </a:tcPr>
                </a:tc>
                <a:extLst>
                  <a:ext uri="{0D108BD9-81ED-4DB2-BD59-A6C34878D82A}">
                    <a16:rowId xmlns:a16="http://schemas.microsoft.com/office/drawing/2014/main" val="10006"/>
                  </a:ext>
                </a:extLst>
              </a:tr>
              <a:tr h="675640">
                <a:tc>
                  <a:txBody>
                    <a:bodyPr/>
                    <a:lstStyle/>
                    <a:p>
                      <a:pPr marL="111760" marR="179705">
                        <a:lnSpc>
                          <a:spcPct val="101499"/>
                        </a:lnSpc>
                        <a:spcBef>
                          <a:spcPts val="1005"/>
                        </a:spcBef>
                      </a:pPr>
                      <a:r>
                        <a:rPr sz="1300" b="1" spc="-160" dirty="0">
                          <a:latin typeface="Arial"/>
                          <a:cs typeface="Arial"/>
                        </a:rPr>
                        <a:t>c</a:t>
                      </a:r>
                      <a:r>
                        <a:rPr sz="1350" spc="-240" baseline="-12345" dirty="0">
                          <a:latin typeface="Arial MT"/>
                          <a:cs typeface="Arial MT"/>
                        </a:rPr>
                        <a:t>ϕ</a:t>
                      </a:r>
                      <a:r>
                        <a:rPr sz="1300" spc="-160" dirty="0">
                          <a:latin typeface="Arial MT"/>
                          <a:cs typeface="Arial MT"/>
                        </a:rPr>
                        <a:t>:</a:t>
                      </a:r>
                      <a:r>
                        <a:rPr sz="1300" spc="-5" dirty="0">
                          <a:latin typeface="Arial MT"/>
                          <a:cs typeface="Arial MT"/>
                        </a:rPr>
                        <a:t> </a:t>
                      </a:r>
                      <a:r>
                        <a:rPr sz="1300" spc="-20" dirty="0">
                          <a:latin typeface="Arial MT"/>
                          <a:cs typeface="Arial MT"/>
                        </a:rPr>
                        <a:t>Vector</a:t>
                      </a:r>
                      <a:r>
                        <a:rPr sz="1300" spc="-55" dirty="0">
                          <a:latin typeface="Arial MT"/>
                          <a:cs typeface="Arial MT"/>
                        </a:rPr>
                        <a:t> </a:t>
                      </a:r>
                      <a:r>
                        <a:rPr sz="1300" spc="-10" dirty="0">
                          <a:latin typeface="Arial MT"/>
                          <a:cs typeface="Arial MT"/>
                        </a:rPr>
                        <a:t>meson</a:t>
                      </a:r>
                      <a:r>
                        <a:rPr sz="1300" spc="-40" dirty="0">
                          <a:latin typeface="Arial MT"/>
                          <a:cs typeface="Arial MT"/>
                        </a:rPr>
                        <a:t> </a:t>
                      </a:r>
                      <a:r>
                        <a:rPr sz="1300" spc="-10" dirty="0">
                          <a:latin typeface="Arial MT"/>
                          <a:cs typeface="Arial MT"/>
                        </a:rPr>
                        <a:t>strong force</a:t>
                      </a:r>
                      <a:r>
                        <a:rPr sz="1300" spc="-50" dirty="0">
                          <a:latin typeface="Arial MT"/>
                          <a:cs typeface="Arial MT"/>
                        </a:rPr>
                        <a:t> </a:t>
                      </a:r>
                      <a:r>
                        <a:rPr sz="1300" spc="-10" dirty="0">
                          <a:latin typeface="Arial MT"/>
                          <a:cs typeface="Arial MT"/>
                        </a:rPr>
                        <a:t>field</a:t>
                      </a:r>
                      <a:r>
                        <a:rPr sz="1350" spc="-15" baseline="24691" dirty="0">
                          <a:solidFill>
                            <a:srgbClr val="4C4C4C"/>
                          </a:solidFill>
                          <a:latin typeface="Arial MT"/>
                          <a:cs typeface="Arial MT"/>
                        </a:rPr>
                        <a:t>[6]</a:t>
                      </a:r>
                      <a:endParaRPr sz="1350" baseline="24691">
                        <a:latin typeface="Arial MT"/>
                        <a:cs typeface="Arial MT"/>
                      </a:endParaRPr>
                    </a:p>
                  </a:txBody>
                  <a:tcPr marL="0" marR="0" marT="127635" marB="0">
                    <a:lnL w="57150">
                      <a:solidFill>
                        <a:srgbClr val="000000"/>
                      </a:solidFill>
                      <a:prstDash val="solid"/>
                    </a:lnL>
                    <a:lnR w="12700">
                      <a:solidFill>
                        <a:srgbClr val="000000"/>
                      </a:solidFill>
                      <a:prstDash val="solid"/>
                    </a:lnR>
                    <a:lnT w="57150">
                      <a:solidFill>
                        <a:srgbClr val="000000"/>
                      </a:solidFill>
                      <a:prstDash val="solid"/>
                    </a:lnT>
                    <a:lnB w="57150">
                      <a:solidFill>
                        <a:srgbClr val="000000"/>
                      </a:solidFill>
                      <a:prstDash val="solid"/>
                    </a:lnB>
                    <a:solidFill>
                      <a:srgbClr val="F9DE27"/>
                    </a:solidFill>
                  </a:tcPr>
                </a:tc>
                <a:tc>
                  <a:txBody>
                    <a:bodyPr/>
                    <a:lstStyle/>
                    <a:p>
                      <a:pPr marL="157480">
                        <a:lnSpc>
                          <a:spcPct val="100000"/>
                        </a:lnSpc>
                        <a:spcBef>
                          <a:spcPts val="260"/>
                        </a:spcBef>
                      </a:pPr>
                      <a:r>
                        <a:rPr sz="1300" dirty="0">
                          <a:latin typeface="Arial MT"/>
                          <a:cs typeface="Arial MT"/>
                        </a:rPr>
                        <a:t>&gt;</a:t>
                      </a:r>
                      <a:r>
                        <a:rPr sz="1300" spc="-25" dirty="0">
                          <a:latin typeface="Arial MT"/>
                          <a:cs typeface="Arial MT"/>
                        </a:rPr>
                        <a:t> 1/3</a:t>
                      </a:r>
                      <a:endParaRPr sz="1300" dirty="0">
                        <a:latin typeface="Arial MT"/>
                        <a:cs typeface="Arial MT"/>
                      </a:endParaRPr>
                    </a:p>
                    <a:p>
                      <a:pPr marL="157480" marR="66040">
                        <a:lnSpc>
                          <a:spcPts val="1510"/>
                        </a:lnSpc>
                        <a:spcBef>
                          <a:spcPts val="120"/>
                        </a:spcBef>
                      </a:pPr>
                      <a:r>
                        <a:rPr sz="1300" spc="-10" dirty="0">
                          <a:latin typeface="Arial MT"/>
                          <a:cs typeface="Arial MT"/>
                        </a:rPr>
                        <a:t>(Can</a:t>
                      </a:r>
                      <a:r>
                        <a:rPr sz="1300" spc="-60" dirty="0">
                          <a:latin typeface="Arial MT"/>
                          <a:cs typeface="Arial MT"/>
                        </a:rPr>
                        <a:t> </a:t>
                      </a:r>
                      <a:r>
                        <a:rPr sz="1300" spc="-10" dirty="0">
                          <a:latin typeface="Arial MT"/>
                          <a:cs typeface="Arial MT"/>
                        </a:rPr>
                        <a:t>accommodate large</a:t>
                      </a:r>
                      <a:r>
                        <a:rPr sz="1300" spc="-60" dirty="0">
                          <a:latin typeface="Arial MT"/>
                          <a:cs typeface="Arial MT"/>
                        </a:rPr>
                        <a:t> </a:t>
                      </a:r>
                      <a:r>
                        <a:rPr sz="1300" spc="-10" dirty="0">
                          <a:latin typeface="Arial MT"/>
                          <a:cs typeface="Arial MT"/>
                        </a:rPr>
                        <a:t>positive</a:t>
                      </a:r>
                      <a:r>
                        <a:rPr sz="1300" spc="-55" dirty="0">
                          <a:latin typeface="Arial MT"/>
                          <a:cs typeface="Arial MT"/>
                        </a:rPr>
                        <a:t> </a:t>
                      </a:r>
                      <a:r>
                        <a:rPr sz="1300" spc="-10" dirty="0">
                          <a:latin typeface="Arial MT"/>
                          <a:cs typeface="Arial MT"/>
                        </a:rPr>
                        <a:t>signal)</a:t>
                      </a:r>
                      <a:endParaRPr sz="1300" dirty="0">
                        <a:latin typeface="Arial MT"/>
                        <a:cs typeface="Arial MT"/>
                      </a:endParaRPr>
                    </a:p>
                  </a:txBody>
                  <a:tcPr marL="0" marR="0" marT="33020" marB="0">
                    <a:lnL w="12700">
                      <a:solidFill>
                        <a:srgbClr val="000000"/>
                      </a:solidFill>
                      <a:prstDash val="solid"/>
                    </a:lnL>
                    <a:lnR w="57150">
                      <a:solidFill>
                        <a:srgbClr val="000000"/>
                      </a:solidFill>
                      <a:prstDash val="solid"/>
                    </a:lnR>
                    <a:lnT w="57150">
                      <a:solidFill>
                        <a:srgbClr val="000000"/>
                      </a:solidFill>
                      <a:prstDash val="solid"/>
                    </a:lnT>
                    <a:lnB w="57150">
                      <a:solidFill>
                        <a:srgbClr val="000000"/>
                      </a:solidFill>
                      <a:prstDash val="solid"/>
                    </a:lnB>
                    <a:solidFill>
                      <a:srgbClr val="F9DE27"/>
                    </a:solidFill>
                  </a:tcPr>
                </a:tc>
                <a:extLst>
                  <a:ext uri="{0D108BD9-81ED-4DB2-BD59-A6C34878D82A}">
                    <a16:rowId xmlns:a16="http://schemas.microsoft.com/office/drawing/2014/main" val="10007"/>
                  </a:ext>
                </a:extLst>
              </a:tr>
            </a:tbl>
          </a:graphicData>
        </a:graphic>
      </p:graphicFrame>
      <p:sp>
        <p:nvSpPr>
          <p:cNvPr id="3" name="TextBox 2">
            <a:extLst>
              <a:ext uri="{FF2B5EF4-FFF2-40B4-BE49-F238E27FC236}">
                <a16:creationId xmlns:a16="http://schemas.microsoft.com/office/drawing/2014/main" id="{17A2947E-63AA-9FD6-02A6-87C174AE3DEB}"/>
              </a:ext>
            </a:extLst>
          </p:cNvPr>
          <p:cNvSpPr txBox="1"/>
          <p:nvPr/>
        </p:nvSpPr>
        <p:spPr>
          <a:xfrm>
            <a:off x="134706" y="2050951"/>
            <a:ext cx="1406988" cy="461665"/>
          </a:xfrm>
          <a:prstGeom prst="rect">
            <a:avLst/>
          </a:prstGeom>
          <a:noFill/>
          <a:ln>
            <a:solidFill>
              <a:schemeClr val="accent1"/>
            </a:solidFill>
          </a:ln>
        </p:spPr>
        <p:txBody>
          <a:bodyPr wrap="none" rtlCol="0">
            <a:spAutoFit/>
          </a:bodyPr>
          <a:lstStyle/>
          <a:p>
            <a:r>
              <a:rPr lang="en-US" sz="2400" dirty="0"/>
              <a:t>8</a:t>
            </a:r>
            <a:r>
              <a:rPr lang="en-US" sz="2400" dirty="0">
                <a:latin typeface="Symbol" pitchFamily="2" charset="2"/>
              </a:rPr>
              <a:t>s</a:t>
            </a:r>
            <a:r>
              <a:rPr lang="en-US" sz="2400" dirty="0"/>
              <a:t> effect</a:t>
            </a:r>
          </a:p>
        </p:txBody>
      </p:sp>
      <p:sp>
        <p:nvSpPr>
          <p:cNvPr id="4" name="TextBox 3">
            <a:extLst>
              <a:ext uri="{FF2B5EF4-FFF2-40B4-BE49-F238E27FC236}">
                <a16:creationId xmlns:a16="http://schemas.microsoft.com/office/drawing/2014/main" id="{0A3716E3-A3C6-5B99-92C1-13C69F256C7F}"/>
              </a:ext>
            </a:extLst>
          </p:cNvPr>
          <p:cNvSpPr txBox="1"/>
          <p:nvPr/>
        </p:nvSpPr>
        <p:spPr>
          <a:xfrm>
            <a:off x="11218606" y="6214533"/>
            <a:ext cx="808235" cy="369332"/>
          </a:xfrm>
          <a:prstGeom prst="rect">
            <a:avLst/>
          </a:prstGeom>
          <a:noFill/>
        </p:spPr>
        <p:txBody>
          <a:bodyPr wrap="none" rtlCol="0">
            <a:spAutoFit/>
          </a:bodyPr>
          <a:lstStyle/>
          <a:p>
            <a:r>
              <a:rPr lang="en-US" dirty="0"/>
              <a:t>12/25</a:t>
            </a:r>
          </a:p>
        </p:txBody>
      </p:sp>
      <p:pic>
        <p:nvPicPr>
          <p:cNvPr id="8" name="Picture 7" descr="A screenshot of a web page&#10;&#10;Description automatically generated">
            <a:extLst>
              <a:ext uri="{FF2B5EF4-FFF2-40B4-BE49-F238E27FC236}">
                <a16:creationId xmlns:a16="http://schemas.microsoft.com/office/drawing/2014/main" id="{CD924E9A-0DA4-EEE0-770D-11D15BD566C3}"/>
              </a:ext>
            </a:extLst>
          </p:cNvPr>
          <p:cNvPicPr>
            <a:picLocks noChangeAspect="1"/>
          </p:cNvPicPr>
          <p:nvPr/>
        </p:nvPicPr>
        <p:blipFill>
          <a:blip r:embed="rId3"/>
          <a:stretch>
            <a:fillRect/>
          </a:stretch>
        </p:blipFill>
        <p:spPr>
          <a:xfrm>
            <a:off x="1161391" y="5938985"/>
            <a:ext cx="1484446" cy="752736"/>
          </a:xfrm>
          <a:prstGeom prst="rect">
            <a:avLst/>
          </a:prstGeom>
        </p:spPr>
      </p:pic>
    </p:spTree>
    <p:extLst>
      <p:ext uri="{BB962C8B-B14F-4D97-AF65-F5344CB8AC3E}">
        <p14:creationId xmlns:p14="http://schemas.microsoft.com/office/powerpoint/2010/main" val="3543036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21DAC-122F-1CB8-C0CE-6312B43C3930}"/>
              </a:ext>
            </a:extLst>
          </p:cNvPr>
          <p:cNvSpPr>
            <a:spLocks noGrp="1"/>
          </p:cNvSpPr>
          <p:nvPr>
            <p:ph type="title"/>
          </p:nvPr>
        </p:nvSpPr>
        <p:spPr>
          <a:xfrm>
            <a:off x="838200" y="365126"/>
            <a:ext cx="10515600" cy="647598"/>
          </a:xfrm>
        </p:spPr>
        <p:txBody>
          <a:bodyPr>
            <a:normAutofit fontScale="90000"/>
          </a:bodyPr>
          <a:lstStyle/>
          <a:p>
            <a:pPr algn="ctr"/>
            <a:r>
              <a:rPr lang="en-US" dirty="0"/>
              <a:t>Phi meson spin alignment – Physics </a:t>
            </a:r>
          </a:p>
        </p:txBody>
      </p:sp>
      <p:sp>
        <p:nvSpPr>
          <p:cNvPr id="4" name="TextBox 3">
            <a:extLst>
              <a:ext uri="{FF2B5EF4-FFF2-40B4-BE49-F238E27FC236}">
                <a16:creationId xmlns:a16="http://schemas.microsoft.com/office/drawing/2014/main" id="{ACE48BEE-9E17-CA30-8C71-214E4FD45456}"/>
              </a:ext>
            </a:extLst>
          </p:cNvPr>
          <p:cNvSpPr txBox="1"/>
          <p:nvPr/>
        </p:nvSpPr>
        <p:spPr>
          <a:xfrm>
            <a:off x="1570507" y="1142852"/>
            <a:ext cx="9783293" cy="2554545"/>
          </a:xfrm>
          <a:prstGeom prst="rect">
            <a:avLst/>
          </a:prstGeom>
          <a:noFill/>
        </p:spPr>
        <p:txBody>
          <a:bodyPr wrap="square" rtlCol="0">
            <a:spAutoFit/>
          </a:bodyPr>
          <a:lstStyle/>
          <a:p>
            <a:r>
              <a:rPr lang="en-US" sz="2000" dirty="0"/>
              <a:t>Requires presence of a new strong force field – </a:t>
            </a:r>
            <a:r>
              <a:rPr lang="en-US" sz="2000" b="1" dirty="0"/>
              <a:t>phi-meson vector field</a:t>
            </a:r>
          </a:p>
          <a:p>
            <a:endParaRPr lang="en-US" sz="2000" dirty="0"/>
          </a:p>
          <a:p>
            <a:r>
              <a:rPr lang="en-US" sz="2000" dirty="0"/>
              <a:t>Like electric charges in motion can generate an EM field, 𝑠 and 𝑠bar quarks in motion can generate an effective </a:t>
            </a:r>
            <a:r>
              <a:rPr lang="el-GR" sz="2000" dirty="0" err="1"/>
              <a:t>ϕ</a:t>
            </a:r>
            <a:r>
              <a:rPr lang="el-GR" sz="2000" dirty="0"/>
              <a:t>-</a:t>
            </a:r>
            <a:r>
              <a:rPr lang="en-US" sz="2000" dirty="0"/>
              <a:t>meson field.</a:t>
            </a:r>
          </a:p>
          <a:p>
            <a:endParaRPr lang="en-US" sz="2000" dirty="0"/>
          </a:p>
          <a:p>
            <a:r>
              <a:rPr lang="en-US" sz="2000" dirty="0"/>
              <a:t>The </a:t>
            </a:r>
            <a:r>
              <a:rPr lang="el-GR" sz="2000" dirty="0" err="1"/>
              <a:t>ϕ</a:t>
            </a:r>
            <a:r>
              <a:rPr lang="el-GR" sz="2000" dirty="0"/>
              <a:t>-</a:t>
            </a:r>
            <a:r>
              <a:rPr lang="en-US" sz="2000" dirty="0"/>
              <a:t>meson field can polarize 𝑠 and 𝑠 quarks with a large magnitude due to strong interaction, in analogy to how EM field polarize (anti)quarks.</a:t>
            </a:r>
          </a:p>
          <a:p>
            <a:endParaRPr lang="en-US" sz="2000" dirty="0"/>
          </a:p>
        </p:txBody>
      </p:sp>
      <p:pic>
        <p:nvPicPr>
          <p:cNvPr id="6" name="Picture 5" descr="A diagram of mathematical equations&#10;&#10;Description automatically generated">
            <a:extLst>
              <a:ext uri="{FF2B5EF4-FFF2-40B4-BE49-F238E27FC236}">
                <a16:creationId xmlns:a16="http://schemas.microsoft.com/office/drawing/2014/main" id="{A1C32B6C-B0F6-86D6-273C-AC975E0C4B36}"/>
              </a:ext>
            </a:extLst>
          </p:cNvPr>
          <p:cNvPicPr>
            <a:picLocks noChangeAspect="1"/>
          </p:cNvPicPr>
          <p:nvPr/>
        </p:nvPicPr>
        <p:blipFill>
          <a:blip r:embed="rId2"/>
          <a:stretch>
            <a:fillRect/>
          </a:stretch>
        </p:blipFill>
        <p:spPr>
          <a:xfrm>
            <a:off x="2209800" y="3975282"/>
            <a:ext cx="7772400" cy="1570588"/>
          </a:xfrm>
          <a:prstGeom prst="rect">
            <a:avLst/>
          </a:prstGeom>
        </p:spPr>
      </p:pic>
      <p:sp>
        <p:nvSpPr>
          <p:cNvPr id="3" name="TextBox 2">
            <a:extLst>
              <a:ext uri="{FF2B5EF4-FFF2-40B4-BE49-F238E27FC236}">
                <a16:creationId xmlns:a16="http://schemas.microsoft.com/office/drawing/2014/main" id="{79B82496-ACD7-AA49-F841-E83ED76DC444}"/>
              </a:ext>
            </a:extLst>
          </p:cNvPr>
          <p:cNvSpPr txBox="1"/>
          <p:nvPr/>
        </p:nvSpPr>
        <p:spPr>
          <a:xfrm>
            <a:off x="11218606" y="6214533"/>
            <a:ext cx="808235" cy="369332"/>
          </a:xfrm>
          <a:prstGeom prst="rect">
            <a:avLst/>
          </a:prstGeom>
          <a:noFill/>
        </p:spPr>
        <p:txBody>
          <a:bodyPr wrap="none" rtlCol="0">
            <a:spAutoFit/>
          </a:bodyPr>
          <a:lstStyle/>
          <a:p>
            <a:r>
              <a:rPr lang="en-US" dirty="0"/>
              <a:t>13/25</a:t>
            </a:r>
          </a:p>
        </p:txBody>
      </p:sp>
    </p:spTree>
    <p:extLst>
      <p:ext uri="{BB962C8B-B14F-4D97-AF65-F5344CB8AC3E}">
        <p14:creationId xmlns:p14="http://schemas.microsoft.com/office/powerpoint/2010/main" val="3101749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4007487436"/>
              </p:ext>
            </p:extLst>
          </p:nvPr>
        </p:nvGraphicFramePr>
        <p:xfrm>
          <a:off x="717059" y="2847852"/>
          <a:ext cx="6107113" cy="2779712"/>
        </p:xfrm>
        <a:graphic>
          <a:graphicData uri="http://schemas.openxmlformats.org/presentationml/2006/ole">
            <mc:AlternateContent xmlns:mc="http://schemas.openxmlformats.org/markup-compatibility/2006">
              <mc:Choice xmlns:v="urn:schemas-microsoft-com:vml" Requires="v">
                <p:oleObj name="Equation" r:id="rId2" imgW="3797300" imgH="1727200" progId="Equation.DSMT4">
                  <p:embed/>
                </p:oleObj>
              </mc:Choice>
              <mc:Fallback>
                <p:oleObj name="Equation" r:id="rId2" imgW="3797300" imgH="1727200" progId="Equation.DSMT4">
                  <p:embed/>
                  <p:pic>
                    <p:nvPicPr>
                      <p:cNvPr id="9" name="Object 8"/>
                      <p:cNvPicPr/>
                      <p:nvPr/>
                    </p:nvPicPr>
                    <p:blipFill>
                      <a:blip r:embed="rId3">
                        <a:alphaModFix/>
                      </a:blip>
                      <a:stretch>
                        <a:fillRect/>
                      </a:stretch>
                    </p:blipFill>
                    <p:spPr>
                      <a:xfrm>
                        <a:off x="717059" y="2847852"/>
                        <a:ext cx="6107113" cy="2779712"/>
                      </a:xfrm>
                      <a:prstGeom prst="rect">
                        <a:avLst/>
                      </a:prstGeom>
                      <a:solidFill>
                        <a:schemeClr val="tx1"/>
                      </a:solidFill>
                    </p:spPr>
                  </p:pic>
                </p:oleObj>
              </mc:Fallback>
            </mc:AlternateContent>
          </a:graphicData>
        </a:graphic>
      </p:graphicFrame>
      <p:grpSp>
        <p:nvGrpSpPr>
          <p:cNvPr id="10" name="Group 9"/>
          <p:cNvGrpSpPr/>
          <p:nvPr/>
        </p:nvGrpSpPr>
        <p:grpSpPr>
          <a:xfrm>
            <a:off x="5212485" y="570514"/>
            <a:ext cx="1611687" cy="1833582"/>
            <a:chOff x="4525433" y="1066799"/>
            <a:chExt cx="2290234" cy="2599268"/>
          </a:xfrm>
        </p:grpSpPr>
        <p:sp>
          <p:nvSpPr>
            <p:cNvPr id="11" name="Rounded Rectangle 10"/>
            <p:cNvSpPr/>
            <p:nvPr/>
          </p:nvSpPr>
          <p:spPr>
            <a:xfrm>
              <a:off x="4525433" y="1066799"/>
              <a:ext cx="2290234" cy="2599268"/>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duotone>
                <a:prstClr val="black"/>
                <a:schemeClr val="accent1">
                  <a:tint val="45000"/>
                  <a:satMod val="400000"/>
                </a:schemeClr>
              </a:duotone>
            </a:blip>
            <a:stretch>
              <a:fillRect/>
            </a:stretch>
          </p:blipFill>
          <p:spPr>
            <a:xfrm rot="1756622">
              <a:off x="5375204" y="2141510"/>
              <a:ext cx="722720" cy="580585"/>
            </a:xfrm>
            <a:prstGeom prst="rect">
              <a:avLst/>
            </a:prstGeom>
          </p:spPr>
        </p:pic>
        <p:cxnSp>
          <p:nvCxnSpPr>
            <p:cNvPr id="13" name="Straight Arrow Connector 12"/>
            <p:cNvCxnSpPr/>
            <p:nvPr/>
          </p:nvCxnSpPr>
          <p:spPr>
            <a:xfrm flipV="1">
              <a:off x="5851554" y="1600200"/>
              <a:ext cx="515379" cy="8720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10800000" flipV="1">
              <a:off x="5279399" y="2540000"/>
              <a:ext cx="515379" cy="8720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5681134" y="1481666"/>
              <a:ext cx="130578" cy="1032933"/>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16" name="Object 15"/>
            <p:cNvGraphicFramePr>
              <a:graphicFrameLocks noChangeAspect="1"/>
            </p:cNvGraphicFramePr>
            <p:nvPr/>
          </p:nvGraphicFramePr>
          <p:xfrm>
            <a:off x="5233096" y="1262958"/>
            <a:ext cx="433917" cy="515276"/>
          </p:xfrm>
          <a:graphic>
            <a:graphicData uri="http://schemas.openxmlformats.org/presentationml/2006/ole">
              <mc:AlternateContent xmlns:mc="http://schemas.openxmlformats.org/markup-compatibility/2006">
                <mc:Choice xmlns:v="urn:schemas-microsoft-com:vml" Requires="v">
                  <p:oleObj name="Equation" r:id="rId5" imgW="203200" imgH="241300" progId="Equation.DSMT4">
                    <p:embed/>
                  </p:oleObj>
                </mc:Choice>
                <mc:Fallback>
                  <p:oleObj name="Equation" r:id="rId5" imgW="203200" imgH="241300" progId="Equation.DSMT4">
                    <p:embed/>
                    <p:pic>
                      <p:nvPicPr>
                        <p:cNvPr id="16" name="Object 15"/>
                        <p:cNvPicPr/>
                        <p:nvPr/>
                      </p:nvPicPr>
                      <p:blipFill>
                        <a:blip r:embed="rId6"/>
                        <a:stretch>
                          <a:fillRect/>
                        </a:stretch>
                      </p:blipFill>
                      <p:spPr>
                        <a:xfrm>
                          <a:off x="5233096" y="1262958"/>
                          <a:ext cx="433917" cy="515276"/>
                        </a:xfrm>
                        <a:prstGeom prst="rect">
                          <a:avLst/>
                        </a:prstGeom>
                      </p:spPr>
                    </p:pic>
                  </p:oleObj>
                </mc:Fallback>
              </mc:AlternateContent>
            </a:graphicData>
          </a:graphic>
        </p:graphicFrame>
        <p:graphicFrame>
          <p:nvGraphicFramePr>
            <p:cNvPr id="17" name="Object 16"/>
            <p:cNvGraphicFramePr>
              <a:graphicFrameLocks noChangeAspect="1"/>
            </p:cNvGraphicFramePr>
            <p:nvPr/>
          </p:nvGraphicFramePr>
          <p:xfrm>
            <a:off x="6232915" y="1789113"/>
            <a:ext cx="320675" cy="425450"/>
          </p:xfrm>
          <a:graphic>
            <a:graphicData uri="http://schemas.openxmlformats.org/presentationml/2006/ole">
              <mc:AlternateContent xmlns:mc="http://schemas.openxmlformats.org/markup-compatibility/2006">
                <mc:Choice xmlns:v="urn:schemas-microsoft-com:vml" Requires="v">
                  <p:oleObj name="Equation" r:id="rId7" imgW="190500" imgH="254000" progId="Equation.DSMT4">
                    <p:embed/>
                  </p:oleObj>
                </mc:Choice>
                <mc:Fallback>
                  <p:oleObj name="Equation" r:id="rId7" imgW="190500" imgH="254000" progId="Equation.DSMT4">
                    <p:embed/>
                    <p:pic>
                      <p:nvPicPr>
                        <p:cNvPr id="17" name="Object 16"/>
                        <p:cNvPicPr/>
                        <p:nvPr/>
                      </p:nvPicPr>
                      <p:blipFill>
                        <a:blip r:embed="rId8"/>
                        <a:stretch>
                          <a:fillRect/>
                        </a:stretch>
                      </p:blipFill>
                      <p:spPr>
                        <a:xfrm>
                          <a:off x="6232915" y="1789113"/>
                          <a:ext cx="320675" cy="42545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974261843"/>
                </p:ext>
              </p:extLst>
            </p:nvPr>
          </p:nvGraphicFramePr>
          <p:xfrm>
            <a:off x="4827325" y="2743146"/>
            <a:ext cx="319086" cy="406400"/>
          </p:xfrm>
          <a:graphic>
            <a:graphicData uri="http://schemas.openxmlformats.org/presentationml/2006/ole">
              <mc:AlternateContent xmlns:mc="http://schemas.openxmlformats.org/markup-compatibility/2006">
                <mc:Choice xmlns:v="urn:schemas-microsoft-com:vml" Requires="v">
                  <p:oleObj name="Equation" r:id="rId9" imgW="190500" imgH="241300" progId="Equation.DSMT4">
                    <p:embed/>
                  </p:oleObj>
                </mc:Choice>
                <mc:Fallback>
                  <p:oleObj name="Equation" r:id="rId9" imgW="190500" imgH="241300" progId="Equation.DSMT4">
                    <p:embed/>
                    <p:pic>
                      <p:nvPicPr>
                        <p:cNvPr id="18" name="Object 17"/>
                        <p:cNvPicPr/>
                        <p:nvPr/>
                      </p:nvPicPr>
                      <p:blipFill>
                        <a:blip r:embed="rId10"/>
                        <a:stretch>
                          <a:fillRect/>
                        </a:stretch>
                      </p:blipFill>
                      <p:spPr>
                        <a:xfrm>
                          <a:off x="4827325" y="2743146"/>
                          <a:ext cx="319086" cy="406400"/>
                        </a:xfrm>
                        <a:prstGeom prst="rect">
                          <a:avLst/>
                        </a:prstGeom>
                      </p:spPr>
                    </p:pic>
                  </p:oleObj>
                </mc:Fallback>
              </mc:AlternateContent>
            </a:graphicData>
          </a:graphic>
        </p:graphicFrame>
        <p:graphicFrame>
          <p:nvGraphicFramePr>
            <p:cNvPr id="19" name="Object 18"/>
            <p:cNvGraphicFramePr>
              <a:graphicFrameLocks noChangeAspect="1"/>
            </p:cNvGraphicFramePr>
            <p:nvPr/>
          </p:nvGraphicFramePr>
          <p:xfrm>
            <a:off x="5855090" y="1646238"/>
            <a:ext cx="285750" cy="325437"/>
          </p:xfrm>
          <a:graphic>
            <a:graphicData uri="http://schemas.openxmlformats.org/presentationml/2006/ole">
              <mc:AlternateContent xmlns:mc="http://schemas.openxmlformats.org/markup-compatibility/2006">
                <mc:Choice xmlns:v="urn:schemas-microsoft-com:vml" Requires="v">
                  <p:oleObj name="Equation" r:id="rId11" imgW="177800" imgH="203200" progId="Equation.DSMT4">
                    <p:embed/>
                  </p:oleObj>
                </mc:Choice>
                <mc:Fallback>
                  <p:oleObj name="Equation" r:id="rId11" imgW="177800" imgH="203200" progId="Equation.DSMT4">
                    <p:embed/>
                    <p:pic>
                      <p:nvPicPr>
                        <p:cNvPr id="19" name="Object 18"/>
                        <p:cNvPicPr/>
                        <p:nvPr/>
                      </p:nvPicPr>
                      <p:blipFill>
                        <a:blip r:embed="rId12"/>
                        <a:stretch>
                          <a:fillRect/>
                        </a:stretch>
                      </p:blipFill>
                      <p:spPr>
                        <a:xfrm>
                          <a:off x="5855090" y="1646238"/>
                          <a:ext cx="285750" cy="325437"/>
                        </a:xfrm>
                        <a:prstGeom prst="rect">
                          <a:avLst/>
                        </a:prstGeom>
                      </p:spPr>
                    </p:pic>
                  </p:oleObj>
                </mc:Fallback>
              </mc:AlternateContent>
            </a:graphicData>
          </a:graphic>
        </p:graphicFrame>
        <p:sp>
          <p:nvSpPr>
            <p:cNvPr id="20" name="Arc 19"/>
            <p:cNvSpPr/>
            <p:nvPr/>
          </p:nvSpPr>
          <p:spPr>
            <a:xfrm>
              <a:off x="5560987" y="1955280"/>
              <a:ext cx="526370" cy="525454"/>
            </a:xfrm>
            <a:prstGeom prst="arc">
              <a:avLst>
                <a:gd name="adj1" fmla="val 15550523"/>
                <a:gd name="adj2" fmla="val 19893245"/>
              </a:avLst>
            </a:prstGeom>
            <a:ln w="19050"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21" name="Group 20"/>
          <p:cNvGrpSpPr/>
          <p:nvPr/>
        </p:nvGrpSpPr>
        <p:grpSpPr>
          <a:xfrm>
            <a:off x="159824" y="771033"/>
            <a:ext cx="5089077" cy="1446868"/>
            <a:chOff x="705524" y="868432"/>
            <a:chExt cx="4185924" cy="1579253"/>
          </a:xfrm>
          <a:noFill/>
        </p:grpSpPr>
        <p:sp>
          <p:nvSpPr>
            <p:cNvPr id="22" name="Rounded Rectangle 21"/>
            <p:cNvSpPr/>
            <p:nvPr/>
          </p:nvSpPr>
          <p:spPr>
            <a:xfrm>
              <a:off x="705524" y="868432"/>
              <a:ext cx="4126512" cy="1563618"/>
            </a:xfrm>
            <a:prstGeom prst="roundRect">
              <a:avLst>
                <a:gd name="adj" fmla="val 10120"/>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764936" y="941430"/>
              <a:ext cx="4126512" cy="1031051"/>
            </a:xfrm>
            <a:prstGeom prst="rect">
              <a:avLst/>
            </a:prstGeom>
            <a:grpFill/>
          </p:spPr>
          <p:txBody>
            <a:bodyPr wrap="square" rtlCol="0">
              <a:spAutoFit/>
            </a:bodyPr>
            <a:lstStyle/>
            <a:p>
              <a:pPr>
                <a:spcBef>
                  <a:spcPts val="600"/>
                </a:spcBef>
              </a:pPr>
              <a:r>
                <a:rPr lang="en-US" sz="2000" dirty="0"/>
                <a:t>Lambdas are “self-analyzing”</a:t>
              </a:r>
            </a:p>
            <a:p>
              <a:pPr marL="171450" indent="-171450">
                <a:spcBef>
                  <a:spcPts val="600"/>
                </a:spcBef>
                <a:buFont typeface="Arial"/>
                <a:buChar char="•"/>
              </a:pPr>
              <a:r>
                <a:rPr lang="en-US" dirty="0"/>
                <a:t>reveal polarization by preferentially emitting daughter proton in the spin direction</a:t>
              </a:r>
            </a:p>
          </p:txBody>
        </p:sp>
        <p:sp>
          <p:nvSpPr>
            <p:cNvPr id="24" name="TextBox 23"/>
            <p:cNvSpPr txBox="1"/>
            <p:nvPr/>
          </p:nvSpPr>
          <p:spPr>
            <a:xfrm>
              <a:off x="1458914" y="2170686"/>
              <a:ext cx="2718916" cy="276999"/>
            </a:xfrm>
            <a:prstGeom prst="rect">
              <a:avLst/>
            </a:prstGeom>
            <a:grpFill/>
          </p:spPr>
          <p:txBody>
            <a:bodyPr wrap="none" rtlCol="0">
              <a:spAutoFit/>
            </a:bodyPr>
            <a:lstStyle/>
            <a:p>
              <a:r>
                <a:rPr lang="en-US" sz="1200" dirty="0">
                  <a:solidFill>
                    <a:srgbClr val="0000FF"/>
                  </a:solidFill>
                </a:rPr>
                <a:t>E. Cummins, Weak Interactions (McGraw-Hill, 1973)</a:t>
              </a:r>
            </a:p>
          </p:txBody>
        </p:sp>
      </p:grpSp>
      <p:graphicFrame>
        <p:nvGraphicFramePr>
          <p:cNvPr id="25" name="Object 24"/>
          <p:cNvGraphicFramePr>
            <a:graphicFrameLocks noChangeAspect="1"/>
          </p:cNvGraphicFramePr>
          <p:nvPr>
            <p:extLst>
              <p:ext uri="{D42A27DB-BD31-4B8C-83A1-F6EECF244321}">
                <p14:modId xmlns:p14="http://schemas.microsoft.com/office/powerpoint/2010/main" val="2294360268"/>
              </p:ext>
            </p:extLst>
          </p:nvPr>
        </p:nvGraphicFramePr>
        <p:xfrm>
          <a:off x="7022574" y="863170"/>
          <a:ext cx="1821720" cy="555779"/>
        </p:xfrm>
        <a:graphic>
          <a:graphicData uri="http://schemas.openxmlformats.org/presentationml/2006/ole">
            <mc:AlternateContent xmlns:mc="http://schemas.openxmlformats.org/markup-compatibility/2006">
              <mc:Choice xmlns:v="urn:schemas-microsoft-com:vml" Requires="v">
                <p:oleObj name="Equation" r:id="rId13" imgW="749300" imgH="228600" progId="Equation.DSMT4">
                  <p:embed/>
                </p:oleObj>
              </mc:Choice>
              <mc:Fallback>
                <p:oleObj name="Equation" r:id="rId13" imgW="749300" imgH="228600" progId="Equation.DSMT4">
                  <p:embed/>
                  <p:pic>
                    <p:nvPicPr>
                      <p:cNvPr id="25" name="Object 24"/>
                      <p:cNvPicPr/>
                      <p:nvPr/>
                    </p:nvPicPr>
                    <p:blipFill>
                      <a:blip r:embed="rId14"/>
                      <a:stretch>
                        <a:fillRect/>
                      </a:stretch>
                    </p:blipFill>
                    <p:spPr>
                      <a:xfrm>
                        <a:off x="7022574" y="863170"/>
                        <a:ext cx="1821720" cy="555779"/>
                      </a:xfrm>
                      <a:prstGeom prst="rect">
                        <a:avLst/>
                      </a:prstGeom>
                      <a:solidFill>
                        <a:schemeClr val="tx1"/>
                      </a:solidFill>
                    </p:spPr>
                  </p:pic>
                </p:oleObj>
              </mc:Fallback>
            </mc:AlternateContent>
          </a:graphicData>
        </a:graphic>
      </p:graphicFrame>
      <p:sp>
        <p:nvSpPr>
          <p:cNvPr id="2" name="Title 5">
            <a:extLst>
              <a:ext uri="{FF2B5EF4-FFF2-40B4-BE49-F238E27FC236}">
                <a16:creationId xmlns:a16="http://schemas.microsoft.com/office/drawing/2014/main" id="{8C71AEFE-CE29-A1D1-4D50-826440CEBA92}"/>
              </a:ext>
            </a:extLst>
          </p:cNvPr>
          <p:cNvSpPr txBox="1">
            <a:spLocks/>
          </p:cNvSpPr>
          <p:nvPr/>
        </p:nvSpPr>
        <p:spPr>
          <a:xfrm>
            <a:off x="1061884" y="47868"/>
            <a:ext cx="9385983" cy="723164"/>
          </a:xfrm>
          <a:prstGeom prst="rect">
            <a:avLst/>
          </a:prstGeom>
        </p:spPr>
        <p:txBody>
          <a:bodyPr>
            <a:normAutofit fontScale="90000"/>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a:t>Global hyperon polarization observable</a:t>
            </a:r>
            <a:endParaRPr lang="en-US" dirty="0"/>
          </a:p>
        </p:txBody>
      </p:sp>
      <p:grpSp>
        <p:nvGrpSpPr>
          <p:cNvPr id="26" name="Group 25">
            <a:extLst>
              <a:ext uri="{FF2B5EF4-FFF2-40B4-BE49-F238E27FC236}">
                <a16:creationId xmlns:a16="http://schemas.microsoft.com/office/drawing/2014/main" id="{852872C8-892F-C27B-E7FD-1EAFBE26A8B3}"/>
              </a:ext>
            </a:extLst>
          </p:cNvPr>
          <p:cNvGrpSpPr/>
          <p:nvPr/>
        </p:nvGrpSpPr>
        <p:grpSpPr>
          <a:xfrm>
            <a:off x="6965230" y="1418949"/>
            <a:ext cx="5294819" cy="4154984"/>
            <a:chOff x="5579658" y="1351508"/>
            <a:chExt cx="5294819" cy="4154984"/>
          </a:xfrm>
          <a:noFill/>
        </p:grpSpPr>
        <p:sp>
          <p:nvSpPr>
            <p:cNvPr id="27" name="TextBox 26">
              <a:extLst>
                <a:ext uri="{FF2B5EF4-FFF2-40B4-BE49-F238E27FC236}">
                  <a16:creationId xmlns:a16="http://schemas.microsoft.com/office/drawing/2014/main" id="{753D1DF5-DE14-C25E-79F6-84154C962277}"/>
                </a:ext>
              </a:extLst>
            </p:cNvPr>
            <p:cNvSpPr txBox="1"/>
            <p:nvPr/>
          </p:nvSpPr>
          <p:spPr>
            <a:xfrm>
              <a:off x="5579658" y="1351508"/>
              <a:ext cx="5294819" cy="4154984"/>
            </a:xfrm>
            <a:prstGeom prst="rect">
              <a:avLst/>
            </a:prstGeom>
            <a:grpFill/>
          </p:spPr>
          <p:txBody>
            <a:bodyPr wrap="square" rtlCol="0">
              <a:spAutoFit/>
            </a:bodyPr>
            <a:lstStyle/>
            <a:p>
              <a:endParaRPr lang="en-US" dirty="0"/>
            </a:p>
            <a:p>
              <a:pPr marL="285750" indent="-285750">
                <a:buFontTx/>
                <a:buChar char="•"/>
              </a:pPr>
              <a:r>
                <a:rPr lang="en-US" dirty="0"/>
                <a:t>Magneto-hydro equilibrium interpretation</a:t>
              </a:r>
            </a:p>
            <a:p>
              <a:pPr marL="285750" indent="-285750">
                <a:buFontTx/>
                <a:buChar char="•"/>
              </a:pPr>
              <a:endParaRPr lang="en-US" dirty="0"/>
            </a:p>
            <a:p>
              <a:pPr lvl="2"/>
              <a:endParaRPr lang="en-US" dirty="0"/>
            </a:p>
            <a:p>
              <a:pPr marL="742950" lvl="1" indent="-285750">
                <a:buFontTx/>
                <a:buChar char="•"/>
              </a:pPr>
              <a:r>
                <a:rPr lang="en-US" sz="1600" dirty="0"/>
                <a:t>for small polarization:</a:t>
              </a:r>
            </a:p>
            <a:p>
              <a:pPr marL="742950" lvl="1" indent="-285750">
                <a:buFontTx/>
                <a:buChar char="•"/>
              </a:pPr>
              <a:endParaRPr lang="en-US" sz="1600" dirty="0"/>
            </a:p>
            <a:p>
              <a:pPr marL="742950" lvl="1" indent="-285750">
                <a:buFontTx/>
                <a:buChar char="•"/>
              </a:pPr>
              <a:endParaRPr lang="en-US" sz="1600" dirty="0"/>
            </a:p>
            <a:p>
              <a:pPr marL="742950" lvl="1" indent="-285750">
                <a:buFontTx/>
                <a:buChar char="•"/>
              </a:pPr>
              <a:endParaRPr lang="en-US" sz="1600" dirty="0"/>
            </a:p>
            <a:p>
              <a:pPr marL="742950" lvl="1" indent="-285750">
                <a:buFontTx/>
                <a:buChar char="•"/>
              </a:pPr>
              <a:endParaRPr lang="en-US" sz="1600" dirty="0"/>
            </a:p>
            <a:p>
              <a:pPr marL="742950" lvl="1" indent="-285750">
                <a:buFontTx/>
                <a:buChar char="•"/>
              </a:pPr>
              <a:endParaRPr lang="en-US" sz="1600" dirty="0"/>
            </a:p>
            <a:p>
              <a:pPr marL="742950" lvl="1" indent="-285750">
                <a:buFontTx/>
                <a:buChar char="•"/>
              </a:pPr>
              <a:r>
                <a:rPr lang="en-US" sz="1600" dirty="0"/>
                <a:t>vorticity from the average:</a:t>
              </a:r>
            </a:p>
            <a:p>
              <a:pPr marL="742950" lvl="1" indent="-285750">
                <a:buFontTx/>
                <a:buChar char="•"/>
              </a:pPr>
              <a:endParaRPr lang="en-US" sz="1600" dirty="0"/>
            </a:p>
            <a:p>
              <a:pPr lvl="1"/>
              <a:endParaRPr lang="en-US" sz="1600" dirty="0"/>
            </a:p>
            <a:p>
              <a:pPr lvl="1"/>
              <a:endParaRPr lang="en-US" sz="1600" dirty="0"/>
            </a:p>
            <a:p>
              <a:pPr marL="742950" lvl="1" indent="-285750">
                <a:buFontTx/>
                <a:buChar char="•"/>
              </a:pPr>
              <a:r>
                <a:rPr lang="en-US" sz="1600" dirty="0"/>
                <a:t>B-field from the difference</a:t>
              </a:r>
              <a:r>
                <a:rPr lang="en-US" sz="1400" baseline="30000" dirty="0"/>
                <a:t>*</a:t>
              </a:r>
              <a:r>
                <a:rPr lang="en-US" sz="1600" dirty="0"/>
                <a:t>:</a:t>
              </a:r>
              <a:endParaRPr lang="en-US" sz="1400" baseline="30000" dirty="0"/>
            </a:p>
            <a:p>
              <a:pPr marL="742950" lvl="1" indent="-285750">
                <a:buFontTx/>
                <a:buChar char="•"/>
              </a:pPr>
              <a:endParaRPr lang="en-US" sz="1600" dirty="0"/>
            </a:p>
          </p:txBody>
        </p:sp>
        <p:graphicFrame>
          <p:nvGraphicFramePr>
            <p:cNvPr id="28" name="Object 27">
              <a:extLst>
                <a:ext uri="{FF2B5EF4-FFF2-40B4-BE49-F238E27FC236}">
                  <a16:creationId xmlns:a16="http://schemas.microsoft.com/office/drawing/2014/main" id="{CBD4576B-D4CF-0F6B-1D48-1BAFCE46484C}"/>
                </a:ext>
              </a:extLst>
            </p:cNvPr>
            <p:cNvGraphicFramePr>
              <a:graphicFrameLocks noChangeAspect="1"/>
            </p:cNvGraphicFramePr>
            <p:nvPr>
              <p:extLst>
                <p:ext uri="{D42A27DB-BD31-4B8C-83A1-F6EECF244321}">
                  <p14:modId xmlns:p14="http://schemas.microsoft.com/office/powerpoint/2010/main" val="1078608949"/>
                </p:ext>
              </p:extLst>
            </p:nvPr>
          </p:nvGraphicFramePr>
          <p:xfrm>
            <a:off x="5676901" y="2016126"/>
            <a:ext cx="4824413" cy="392113"/>
          </p:xfrm>
          <a:graphic>
            <a:graphicData uri="http://schemas.openxmlformats.org/presentationml/2006/ole">
              <mc:AlternateContent xmlns:mc="http://schemas.openxmlformats.org/markup-compatibility/2006">
                <mc:Choice xmlns:v="urn:schemas-microsoft-com:vml" Requires="v">
                  <p:oleObj name="Equation" r:id="rId15" imgW="2819400" imgH="228600" progId="Equation.DSMT4">
                    <p:embed/>
                  </p:oleObj>
                </mc:Choice>
                <mc:Fallback>
                  <p:oleObj name="Equation" r:id="rId15" imgW="2819400" imgH="228600" progId="Equation.DSMT4">
                    <p:embed/>
                    <p:pic>
                      <p:nvPicPr>
                        <p:cNvPr id="15" name="Object 14"/>
                        <p:cNvPicPr/>
                        <p:nvPr/>
                      </p:nvPicPr>
                      <p:blipFill>
                        <a:blip r:embed="rId16"/>
                        <a:stretch>
                          <a:fillRect/>
                        </a:stretch>
                      </p:blipFill>
                      <p:spPr>
                        <a:xfrm>
                          <a:off x="5676901" y="2016126"/>
                          <a:ext cx="4824413" cy="392113"/>
                        </a:xfrm>
                        <a:prstGeom prst="rect">
                          <a:avLst/>
                        </a:prstGeom>
                        <a:solidFill>
                          <a:schemeClr val="tx1"/>
                        </a:solidFill>
                      </p:spPr>
                    </p:pic>
                  </p:oleObj>
                </mc:Fallback>
              </mc:AlternateContent>
            </a:graphicData>
          </a:graphic>
        </p:graphicFrame>
        <p:graphicFrame>
          <p:nvGraphicFramePr>
            <p:cNvPr id="29" name="Object 28">
              <a:extLst>
                <a:ext uri="{FF2B5EF4-FFF2-40B4-BE49-F238E27FC236}">
                  <a16:creationId xmlns:a16="http://schemas.microsoft.com/office/drawing/2014/main" id="{E7C2F8E4-277B-CD99-6465-506FC0B2880F}"/>
                </a:ext>
              </a:extLst>
            </p:cNvPr>
            <p:cNvGraphicFramePr>
              <a:graphicFrameLocks noChangeAspect="1"/>
            </p:cNvGraphicFramePr>
            <p:nvPr>
              <p:extLst>
                <p:ext uri="{D42A27DB-BD31-4B8C-83A1-F6EECF244321}">
                  <p14:modId xmlns:p14="http://schemas.microsoft.com/office/powerpoint/2010/main" val="994518757"/>
                </p:ext>
              </p:extLst>
            </p:nvPr>
          </p:nvGraphicFramePr>
          <p:xfrm>
            <a:off x="9073168" y="3752181"/>
            <a:ext cx="1181912" cy="600644"/>
          </p:xfrm>
          <a:graphic>
            <a:graphicData uri="http://schemas.openxmlformats.org/presentationml/2006/ole">
              <mc:AlternateContent xmlns:mc="http://schemas.openxmlformats.org/markup-compatibility/2006">
                <mc:Choice xmlns:v="urn:schemas-microsoft-com:vml" Requires="v">
                  <p:oleObj name="Equation" r:id="rId17" imgW="774700" imgH="393700" progId="Equation.DSMT4">
                    <p:embed/>
                  </p:oleObj>
                </mc:Choice>
                <mc:Fallback>
                  <p:oleObj name="Equation" r:id="rId17" imgW="774700" imgH="393700" progId="Equation.DSMT4">
                    <p:embed/>
                    <p:pic>
                      <p:nvPicPr>
                        <p:cNvPr id="12" name="Object 11"/>
                        <p:cNvPicPr/>
                        <p:nvPr/>
                      </p:nvPicPr>
                      <p:blipFill>
                        <a:blip r:embed="rId18"/>
                        <a:stretch>
                          <a:fillRect/>
                        </a:stretch>
                      </p:blipFill>
                      <p:spPr>
                        <a:xfrm>
                          <a:off x="9073168" y="3752181"/>
                          <a:ext cx="1181912" cy="600644"/>
                        </a:xfrm>
                        <a:prstGeom prst="rect">
                          <a:avLst/>
                        </a:prstGeom>
                        <a:solidFill>
                          <a:schemeClr val="tx1"/>
                        </a:solidFill>
                      </p:spPr>
                    </p:pic>
                  </p:oleObj>
                </mc:Fallback>
              </mc:AlternateContent>
            </a:graphicData>
          </a:graphic>
        </p:graphicFrame>
        <p:graphicFrame>
          <p:nvGraphicFramePr>
            <p:cNvPr id="30" name="Object 29">
              <a:extLst>
                <a:ext uri="{FF2B5EF4-FFF2-40B4-BE49-F238E27FC236}">
                  <a16:creationId xmlns:a16="http://schemas.microsoft.com/office/drawing/2014/main" id="{F5F10C36-1B25-A1B1-5F33-BF5587C73A35}"/>
                </a:ext>
              </a:extLst>
            </p:cNvPr>
            <p:cNvGraphicFramePr>
              <a:graphicFrameLocks noChangeAspect="1"/>
            </p:cNvGraphicFramePr>
            <p:nvPr>
              <p:extLst>
                <p:ext uri="{D42A27DB-BD31-4B8C-83A1-F6EECF244321}">
                  <p14:modId xmlns:p14="http://schemas.microsoft.com/office/powerpoint/2010/main" val="2805418499"/>
                </p:ext>
              </p:extLst>
            </p:nvPr>
          </p:nvGraphicFramePr>
          <p:xfrm>
            <a:off x="6399431" y="2949333"/>
            <a:ext cx="3499377" cy="562076"/>
          </p:xfrm>
          <a:graphic>
            <a:graphicData uri="http://schemas.openxmlformats.org/presentationml/2006/ole">
              <mc:AlternateContent xmlns:mc="http://schemas.openxmlformats.org/markup-compatibility/2006">
                <mc:Choice xmlns:v="urn:schemas-microsoft-com:vml" Requires="v">
                  <p:oleObj name="Equation" r:id="rId19" imgW="2451100" imgH="393700" progId="Equation.DSMT4">
                    <p:embed/>
                  </p:oleObj>
                </mc:Choice>
                <mc:Fallback>
                  <p:oleObj name="Equation" r:id="rId19" imgW="2451100" imgH="393700" progId="Equation.DSMT4">
                    <p:embed/>
                    <p:pic>
                      <p:nvPicPr>
                        <p:cNvPr id="14" name="Object 13"/>
                        <p:cNvPicPr/>
                        <p:nvPr/>
                      </p:nvPicPr>
                      <p:blipFill>
                        <a:blip r:embed="rId20"/>
                        <a:stretch>
                          <a:fillRect/>
                        </a:stretch>
                      </p:blipFill>
                      <p:spPr>
                        <a:xfrm>
                          <a:off x="6399431" y="2949333"/>
                          <a:ext cx="3499377" cy="562076"/>
                        </a:xfrm>
                        <a:prstGeom prst="rect">
                          <a:avLst/>
                        </a:prstGeom>
                        <a:solidFill>
                          <a:schemeClr val="tx1"/>
                        </a:solidFill>
                      </p:spPr>
                    </p:pic>
                  </p:oleObj>
                </mc:Fallback>
              </mc:AlternateContent>
            </a:graphicData>
          </a:graphic>
        </p:graphicFrame>
        <p:graphicFrame>
          <p:nvGraphicFramePr>
            <p:cNvPr id="31" name="Object 30">
              <a:extLst>
                <a:ext uri="{FF2B5EF4-FFF2-40B4-BE49-F238E27FC236}">
                  <a16:creationId xmlns:a16="http://schemas.microsoft.com/office/drawing/2014/main" id="{63C08126-4735-3C62-2151-6DF8843AF625}"/>
                </a:ext>
              </a:extLst>
            </p:cNvPr>
            <p:cNvGraphicFramePr>
              <a:graphicFrameLocks noChangeAspect="1"/>
            </p:cNvGraphicFramePr>
            <p:nvPr>
              <p:extLst>
                <p:ext uri="{D42A27DB-BD31-4B8C-83A1-F6EECF244321}">
                  <p14:modId xmlns:p14="http://schemas.microsoft.com/office/powerpoint/2010/main" val="2224150828"/>
                </p:ext>
              </p:extLst>
            </p:nvPr>
          </p:nvGraphicFramePr>
          <p:xfrm>
            <a:off x="9022001" y="4719039"/>
            <a:ext cx="1637670" cy="605226"/>
          </p:xfrm>
          <a:graphic>
            <a:graphicData uri="http://schemas.openxmlformats.org/presentationml/2006/ole">
              <mc:AlternateContent xmlns:mc="http://schemas.openxmlformats.org/markup-compatibility/2006">
                <mc:Choice xmlns:v="urn:schemas-microsoft-com:vml" Requires="v">
                  <p:oleObj name="Equation" r:id="rId21" imgW="1168400" imgH="431800" progId="Equation.DSMT4">
                    <p:embed/>
                  </p:oleObj>
                </mc:Choice>
                <mc:Fallback>
                  <p:oleObj name="Equation" r:id="rId21" imgW="1168400" imgH="431800" progId="Equation.DSMT4">
                    <p:embed/>
                    <p:pic>
                      <p:nvPicPr>
                        <p:cNvPr id="16" name="Object 15"/>
                        <p:cNvPicPr/>
                        <p:nvPr/>
                      </p:nvPicPr>
                      <p:blipFill>
                        <a:blip r:embed="rId22"/>
                        <a:stretch>
                          <a:fillRect/>
                        </a:stretch>
                      </p:blipFill>
                      <p:spPr>
                        <a:xfrm>
                          <a:off x="9022001" y="4719039"/>
                          <a:ext cx="1637670" cy="605226"/>
                        </a:xfrm>
                        <a:prstGeom prst="rect">
                          <a:avLst/>
                        </a:prstGeom>
                        <a:solidFill>
                          <a:schemeClr val="tx1"/>
                        </a:solidFill>
                      </p:spPr>
                    </p:pic>
                  </p:oleObj>
                </mc:Fallback>
              </mc:AlternateContent>
            </a:graphicData>
          </a:graphic>
        </p:graphicFrame>
      </p:grpSp>
      <p:sp>
        <p:nvSpPr>
          <p:cNvPr id="32" name="TextBox 31">
            <a:extLst>
              <a:ext uri="{FF2B5EF4-FFF2-40B4-BE49-F238E27FC236}">
                <a16:creationId xmlns:a16="http://schemas.microsoft.com/office/drawing/2014/main" id="{816C0D0D-AAD1-487C-B493-83BF8790E3DC}"/>
              </a:ext>
            </a:extLst>
          </p:cNvPr>
          <p:cNvSpPr txBox="1"/>
          <p:nvPr/>
        </p:nvSpPr>
        <p:spPr>
          <a:xfrm>
            <a:off x="11218606" y="6214533"/>
            <a:ext cx="808235" cy="369332"/>
          </a:xfrm>
          <a:prstGeom prst="rect">
            <a:avLst/>
          </a:prstGeom>
          <a:noFill/>
        </p:spPr>
        <p:txBody>
          <a:bodyPr wrap="none" rtlCol="0">
            <a:spAutoFit/>
          </a:bodyPr>
          <a:lstStyle/>
          <a:p>
            <a:r>
              <a:rPr lang="en-US" dirty="0"/>
              <a:t>14/25</a:t>
            </a:r>
          </a:p>
        </p:txBody>
      </p:sp>
    </p:spTree>
    <p:extLst>
      <p:ext uri="{BB962C8B-B14F-4D97-AF65-F5344CB8AC3E}">
        <p14:creationId xmlns:p14="http://schemas.microsoft.com/office/powerpoint/2010/main" val="982377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55447" y="1039001"/>
            <a:ext cx="3595914" cy="1981188"/>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3">
            <a:duotone>
              <a:prstClr val="black"/>
              <a:schemeClr val="accent2">
                <a:tint val="45000"/>
                <a:satMod val="400000"/>
              </a:schemeClr>
            </a:duotone>
          </a:blip>
          <a:stretch>
            <a:fillRect/>
          </a:stretch>
        </p:blipFill>
        <p:spPr>
          <a:xfrm>
            <a:off x="319816" y="3355212"/>
            <a:ext cx="3517900" cy="965200"/>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a:stretch>
            <a:fillRect/>
          </a:stretch>
        </p:blipFill>
        <p:spPr>
          <a:xfrm>
            <a:off x="355447" y="4570727"/>
            <a:ext cx="3732684" cy="444500"/>
          </a:xfrm>
          <a:prstGeom prst="rect">
            <a:avLst/>
          </a:prstGeom>
        </p:spPr>
      </p:pic>
      <p:pic>
        <p:nvPicPr>
          <p:cNvPr id="9" name="Picture 8"/>
          <p:cNvPicPr>
            <a:picLocks noChangeAspect="1"/>
          </p:cNvPicPr>
          <p:nvPr/>
        </p:nvPicPr>
        <p:blipFill>
          <a:blip r:embed="rId5"/>
          <a:stretch>
            <a:fillRect/>
          </a:stretch>
        </p:blipFill>
        <p:spPr>
          <a:xfrm>
            <a:off x="7118971" y="946427"/>
            <a:ext cx="4874470" cy="481757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6">
            <a:duotone>
              <a:prstClr val="black"/>
              <a:schemeClr val="accent3">
                <a:tint val="45000"/>
                <a:satMod val="400000"/>
              </a:schemeClr>
            </a:duotone>
          </a:blip>
          <a:stretch>
            <a:fillRect/>
          </a:stretch>
        </p:blipFill>
        <p:spPr>
          <a:xfrm>
            <a:off x="5804521" y="5490081"/>
            <a:ext cx="2628900" cy="863600"/>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7">
            <a:duotone>
              <a:prstClr val="black"/>
              <a:schemeClr val="accent6">
                <a:tint val="45000"/>
                <a:satMod val="400000"/>
              </a:schemeClr>
            </a:duotone>
          </a:blip>
          <a:stretch>
            <a:fillRect/>
          </a:stretch>
        </p:blipFill>
        <p:spPr>
          <a:xfrm>
            <a:off x="8643471" y="5676672"/>
            <a:ext cx="2400300" cy="431800"/>
          </a:xfrm>
          <a:prstGeom prst="rect">
            <a:avLst/>
          </a:prstGeom>
          <a:ln>
            <a:solidFill>
              <a:schemeClr val="accent2"/>
            </a:solidFill>
          </a:ln>
          <a:effectLst>
            <a:outerShdw blurRad="292100" dist="139700" dir="2700000" algn="tl" rotWithShape="0">
              <a:srgbClr val="333333">
                <a:alpha val="65000"/>
              </a:srgbClr>
            </a:outerShdw>
          </a:effectLst>
        </p:spPr>
      </p:pic>
      <p:sp>
        <p:nvSpPr>
          <p:cNvPr id="12" name="Nature 548, 62 (2017)…"/>
          <p:cNvSpPr txBox="1"/>
          <p:nvPr/>
        </p:nvSpPr>
        <p:spPr>
          <a:xfrm>
            <a:off x="1669953" y="6315450"/>
            <a:ext cx="4335527" cy="513601"/>
          </a:xfrm>
          <a:prstGeom prst="rect">
            <a:avLst/>
          </a:prstGeom>
          <a:ln w="3175">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just">
              <a:defRPr sz="2500" b="0" i="1"/>
            </a:pPr>
            <a:r>
              <a:rPr sz="1200" dirty="0">
                <a:latin typeface="Bookman Old Style"/>
                <a:cs typeface="Bookman Old Style"/>
              </a:rPr>
              <a:t>Nature 548, 62 (2017) </a:t>
            </a:r>
            <a:r>
              <a:rPr lang="x-none" sz="1200" dirty="0">
                <a:latin typeface="Bookman Old Style"/>
                <a:cs typeface="Bookman Old Style"/>
              </a:rPr>
              <a:t> </a:t>
            </a:r>
            <a:r>
              <a:rPr sz="1200" dirty="0">
                <a:latin typeface="Bookman Old Style"/>
                <a:cs typeface="Bookman Old Style"/>
              </a:rPr>
              <a:t>(STAR Collaboration)</a:t>
            </a:r>
          </a:p>
          <a:p>
            <a:pPr algn="just">
              <a:defRPr sz="2500" b="0" i="1"/>
            </a:pPr>
            <a:r>
              <a:rPr sz="1200" dirty="0">
                <a:latin typeface="Bookman Old Style"/>
                <a:cs typeface="Bookman Old Style"/>
              </a:rPr>
              <a:t>Phys Rev C 98, 14910 (2018) (STAR Collaboration)</a:t>
            </a:r>
          </a:p>
        </p:txBody>
      </p:sp>
      <p:sp>
        <p:nvSpPr>
          <p:cNvPr id="4" name="Title 3">
            <a:extLst>
              <a:ext uri="{FF2B5EF4-FFF2-40B4-BE49-F238E27FC236}">
                <a16:creationId xmlns:a16="http://schemas.microsoft.com/office/drawing/2014/main" id="{EDB87C7D-9129-E09B-630E-34AB3CFA7DDF}"/>
              </a:ext>
            </a:extLst>
          </p:cNvPr>
          <p:cNvSpPr>
            <a:spLocks noGrp="1"/>
          </p:cNvSpPr>
          <p:nvPr>
            <p:ph type="title"/>
          </p:nvPr>
        </p:nvSpPr>
        <p:spPr>
          <a:xfrm>
            <a:off x="838200" y="365126"/>
            <a:ext cx="10515600" cy="452726"/>
          </a:xfrm>
        </p:spPr>
        <p:txBody>
          <a:bodyPr>
            <a:normAutofit fontScale="90000"/>
          </a:bodyPr>
          <a:lstStyle/>
          <a:p>
            <a:r>
              <a:rPr lang="en-US" dirty="0"/>
              <a:t>Hyperon polarization at RHIC and LHC</a:t>
            </a:r>
          </a:p>
        </p:txBody>
      </p:sp>
      <p:pic>
        <p:nvPicPr>
          <p:cNvPr id="5" name="Picture 4" descr="Lambda_event_with_Lambda.png">
            <a:extLst>
              <a:ext uri="{FF2B5EF4-FFF2-40B4-BE49-F238E27FC236}">
                <a16:creationId xmlns:a16="http://schemas.microsoft.com/office/drawing/2014/main" id="{F0C98D55-FE6B-4A7B-14EA-BC737A83071A}"/>
              </a:ext>
            </a:extLst>
          </p:cNvPr>
          <p:cNvPicPr>
            <a:picLocks noChangeAspect="1"/>
          </p:cNvPicPr>
          <p:nvPr/>
        </p:nvPicPr>
        <p:blipFill rotWithShape="1">
          <a:blip r:embed="rId8">
            <a:extLst>
              <a:ext uri="{28A0092B-C50C-407E-A947-70E740481C1C}">
                <a14:useLocalDpi xmlns:a14="http://schemas.microsoft.com/office/drawing/2010/main" val="0"/>
              </a:ext>
            </a:extLst>
          </a:blip>
          <a:srcRect l="11790" r="15806"/>
          <a:stretch/>
        </p:blipFill>
        <p:spPr>
          <a:xfrm>
            <a:off x="4436788" y="1246039"/>
            <a:ext cx="2299273" cy="2109173"/>
          </a:xfrm>
          <a:prstGeom prst="rect">
            <a:avLst/>
          </a:prstGeom>
        </p:spPr>
      </p:pic>
      <p:graphicFrame>
        <p:nvGraphicFramePr>
          <p:cNvPr id="13" name="Table 12">
            <a:extLst>
              <a:ext uri="{FF2B5EF4-FFF2-40B4-BE49-F238E27FC236}">
                <a16:creationId xmlns:a16="http://schemas.microsoft.com/office/drawing/2014/main" id="{D86A7947-5236-78C9-5930-13159C5095D9}"/>
              </a:ext>
            </a:extLst>
          </p:cNvPr>
          <p:cNvGraphicFramePr>
            <a:graphicFrameLocks noGrp="1"/>
          </p:cNvGraphicFramePr>
          <p:nvPr>
            <p:extLst>
              <p:ext uri="{D42A27DB-BD31-4B8C-83A1-F6EECF244321}">
                <p14:modId xmlns:p14="http://schemas.microsoft.com/office/powerpoint/2010/main" val="2044481295"/>
              </p:ext>
            </p:extLst>
          </p:nvPr>
        </p:nvGraphicFramePr>
        <p:xfrm>
          <a:off x="4443132" y="4397053"/>
          <a:ext cx="2560453" cy="1005840"/>
        </p:xfrm>
        <a:graphic>
          <a:graphicData uri="http://schemas.openxmlformats.org/drawingml/2006/table">
            <a:tbl>
              <a:tblPr firstRow="1" bandRow="1">
                <a:tableStyleId>{5C22544A-7EE6-4342-B048-85BDC9FD1C3A}</a:tableStyleId>
              </a:tblPr>
              <a:tblGrid>
                <a:gridCol w="1053607">
                  <a:extLst>
                    <a:ext uri="{9D8B030D-6E8A-4147-A177-3AD203B41FA5}">
                      <a16:colId xmlns:a16="http://schemas.microsoft.com/office/drawing/2014/main" val="20000"/>
                    </a:ext>
                  </a:extLst>
                </a:gridCol>
                <a:gridCol w="1506846">
                  <a:extLst>
                    <a:ext uri="{9D8B030D-6E8A-4147-A177-3AD203B41FA5}">
                      <a16:colId xmlns:a16="http://schemas.microsoft.com/office/drawing/2014/main" val="20001"/>
                    </a:ext>
                  </a:extLst>
                </a:gridCol>
              </a:tblGrid>
              <a:tr h="317372">
                <a:tc>
                  <a:txBody>
                    <a:bodyPr/>
                    <a:lstStyle/>
                    <a:p>
                      <a:pPr algn="ctr"/>
                      <a:endParaRPr lang="en-US" sz="1600" b="0" dirty="0"/>
                    </a:p>
                  </a:txBody>
                  <a:tcPr/>
                </a:tc>
                <a:tc>
                  <a:txBody>
                    <a:bodyPr/>
                    <a:lstStyle/>
                    <a:p>
                      <a:pPr algn="ctr"/>
                      <a:r>
                        <a:rPr lang="en-US" sz="1600" b="0" dirty="0"/>
                        <a:t>BES</a:t>
                      </a:r>
                      <a:r>
                        <a:rPr lang="en-US" sz="1600" b="0" baseline="0" dirty="0"/>
                        <a:t> average</a:t>
                      </a:r>
                      <a:endParaRPr lang="en-US" sz="1600" b="0" dirty="0"/>
                    </a:p>
                  </a:txBody>
                  <a:tcPr/>
                </a:tc>
                <a:extLst>
                  <a:ext uri="{0D108BD9-81ED-4DB2-BD59-A6C34878D82A}">
                    <a16:rowId xmlns:a16="http://schemas.microsoft.com/office/drawing/2014/main" val="10000"/>
                  </a:ext>
                </a:extLst>
              </a:tr>
              <a:tr h="317372">
                <a:tc>
                  <a:txBody>
                    <a:bodyPr/>
                    <a:lstStyle/>
                    <a:p>
                      <a:pPr algn="ctr"/>
                      <a:r>
                        <a:rPr lang="en-US" sz="1600" b="0" dirty="0" err="1"/>
                        <a:t>Λ</a:t>
                      </a:r>
                      <a:endParaRPr lang="en-US" sz="1600" b="0" dirty="0"/>
                    </a:p>
                  </a:txBody>
                  <a:tcPr/>
                </a:tc>
                <a:tc>
                  <a:txBody>
                    <a:bodyPr/>
                    <a:lstStyle/>
                    <a:p>
                      <a:pPr algn="ctr"/>
                      <a:r>
                        <a:rPr lang="en-US" sz="1600" b="0" dirty="0"/>
                        <a:t>6.8σ</a:t>
                      </a:r>
                    </a:p>
                  </a:txBody>
                  <a:tcPr/>
                </a:tc>
                <a:extLst>
                  <a:ext uri="{0D108BD9-81ED-4DB2-BD59-A6C34878D82A}">
                    <a16:rowId xmlns:a16="http://schemas.microsoft.com/office/drawing/2014/main" val="10001"/>
                  </a:ext>
                </a:extLst>
              </a:tr>
              <a:tr h="317372">
                <a:tc>
                  <a:txBody>
                    <a:bodyPr/>
                    <a:lstStyle/>
                    <a:p>
                      <a:pPr algn="ctr"/>
                      <a:r>
                        <a:rPr lang="en-US" sz="1600" b="0" dirty="0"/>
                        <a:t>anti-</a:t>
                      </a:r>
                      <a:r>
                        <a:rPr lang="en-US" sz="1600" b="0" dirty="0" err="1"/>
                        <a:t>Λ</a:t>
                      </a:r>
                      <a:endParaRPr lang="en-US" sz="1600" b="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a:t>3.7σ</a:t>
                      </a:r>
                    </a:p>
                  </a:txBody>
                  <a:tcPr/>
                </a:tc>
                <a:extLst>
                  <a:ext uri="{0D108BD9-81ED-4DB2-BD59-A6C34878D82A}">
                    <a16:rowId xmlns:a16="http://schemas.microsoft.com/office/drawing/2014/main" val="10002"/>
                  </a:ext>
                </a:extLst>
              </a:tr>
            </a:tbl>
          </a:graphicData>
        </a:graphic>
      </p:graphicFrame>
      <p:sp>
        <p:nvSpPr>
          <p:cNvPr id="14" name="TextBox 13">
            <a:extLst>
              <a:ext uri="{FF2B5EF4-FFF2-40B4-BE49-F238E27FC236}">
                <a16:creationId xmlns:a16="http://schemas.microsoft.com/office/drawing/2014/main" id="{84AE1492-EA17-DD9A-5443-0BF5E31C5CD9}"/>
              </a:ext>
            </a:extLst>
          </p:cNvPr>
          <p:cNvSpPr txBox="1"/>
          <p:nvPr/>
        </p:nvSpPr>
        <p:spPr>
          <a:xfrm>
            <a:off x="11218606" y="6214533"/>
            <a:ext cx="808235" cy="369332"/>
          </a:xfrm>
          <a:prstGeom prst="rect">
            <a:avLst/>
          </a:prstGeom>
          <a:noFill/>
        </p:spPr>
        <p:txBody>
          <a:bodyPr wrap="none" rtlCol="0">
            <a:spAutoFit/>
          </a:bodyPr>
          <a:lstStyle/>
          <a:p>
            <a:r>
              <a:rPr lang="en-US" dirty="0"/>
              <a:t>15/25</a:t>
            </a:r>
          </a:p>
        </p:txBody>
      </p:sp>
    </p:spTree>
    <p:extLst>
      <p:ext uri="{BB962C8B-B14F-4D97-AF65-F5344CB8AC3E}">
        <p14:creationId xmlns:p14="http://schemas.microsoft.com/office/powerpoint/2010/main" val="2838280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708EE-1207-306C-DF52-5F480F28EF5C}"/>
              </a:ext>
            </a:extLst>
          </p:cNvPr>
          <p:cNvSpPr>
            <a:spLocks noGrp="1"/>
          </p:cNvSpPr>
          <p:nvPr>
            <p:ph type="title"/>
          </p:nvPr>
        </p:nvSpPr>
        <p:spPr>
          <a:xfrm>
            <a:off x="838200" y="168479"/>
            <a:ext cx="10515600" cy="765585"/>
          </a:xfrm>
        </p:spPr>
        <p:txBody>
          <a:bodyPr/>
          <a:lstStyle/>
          <a:p>
            <a:r>
              <a:rPr lang="en-US" dirty="0"/>
              <a:t>Hyperon polarization at RHIC and LHC</a:t>
            </a:r>
          </a:p>
        </p:txBody>
      </p:sp>
      <p:pic>
        <p:nvPicPr>
          <p:cNvPr id="5" name="Picture 4">
            <a:extLst>
              <a:ext uri="{FF2B5EF4-FFF2-40B4-BE49-F238E27FC236}">
                <a16:creationId xmlns:a16="http://schemas.microsoft.com/office/drawing/2014/main" id="{E23BC6FA-5DCE-06C0-C647-18131604A57C}"/>
              </a:ext>
            </a:extLst>
          </p:cNvPr>
          <p:cNvPicPr>
            <a:picLocks noChangeAspect="1"/>
          </p:cNvPicPr>
          <p:nvPr/>
        </p:nvPicPr>
        <p:blipFill>
          <a:blip r:embed="rId2"/>
          <a:stretch>
            <a:fillRect/>
          </a:stretch>
        </p:blipFill>
        <p:spPr>
          <a:xfrm rot="5400000">
            <a:off x="2404533" y="182552"/>
            <a:ext cx="4708561" cy="6194324"/>
          </a:xfrm>
          <a:prstGeom prst="rect">
            <a:avLst/>
          </a:prstGeom>
        </p:spPr>
      </p:pic>
      <p:sp>
        <p:nvSpPr>
          <p:cNvPr id="7" name="TextBox 6">
            <a:extLst>
              <a:ext uri="{FF2B5EF4-FFF2-40B4-BE49-F238E27FC236}">
                <a16:creationId xmlns:a16="http://schemas.microsoft.com/office/drawing/2014/main" id="{66595A0C-9BC2-8B66-183B-1DD2F93AC0BA}"/>
              </a:ext>
            </a:extLst>
          </p:cNvPr>
          <p:cNvSpPr txBox="1"/>
          <p:nvPr/>
        </p:nvSpPr>
        <p:spPr>
          <a:xfrm>
            <a:off x="8013291" y="1430106"/>
            <a:ext cx="4011561" cy="3416320"/>
          </a:xfrm>
          <a:prstGeom prst="rect">
            <a:avLst/>
          </a:prstGeom>
          <a:noFill/>
        </p:spPr>
        <p:txBody>
          <a:bodyPr wrap="square">
            <a:spAutoFit/>
          </a:bodyPr>
          <a:lstStyle/>
          <a:p>
            <a:r>
              <a:rPr lang="en-IN" dirty="0"/>
              <a:t>Global polarization of </a:t>
            </a:r>
            <a:r>
              <a:rPr lang="el-GR" dirty="0">
                <a:effectLst/>
              </a:rPr>
              <a:t>Ξ</a:t>
            </a:r>
            <a:r>
              <a:rPr lang="el-GR" dirty="0"/>
              <a:t> </a:t>
            </a:r>
            <a:r>
              <a:rPr lang="en-IN" dirty="0"/>
              <a:t>and </a:t>
            </a:r>
            <a:r>
              <a:rPr lang="el-GR" dirty="0">
                <a:effectLst/>
              </a:rPr>
              <a:t>Ω</a:t>
            </a:r>
            <a:r>
              <a:rPr lang="el-GR" dirty="0"/>
              <a:t> </a:t>
            </a:r>
            <a:r>
              <a:rPr lang="en-IN" dirty="0"/>
              <a:t>hyperons </a:t>
            </a:r>
          </a:p>
          <a:p>
            <a:endParaRPr lang="en-IN" dirty="0"/>
          </a:p>
          <a:p>
            <a:r>
              <a:rPr lang="en-IN" dirty="0">
                <a:effectLst/>
              </a:rPr>
              <a:t>⟨P</a:t>
            </a:r>
            <a:r>
              <a:rPr lang="el-GR" dirty="0">
                <a:effectLst/>
              </a:rPr>
              <a:t>Ξ⟩=0.47±0.10(</a:t>
            </a:r>
            <a:r>
              <a:rPr lang="en-IN" dirty="0">
                <a:effectLst/>
              </a:rPr>
              <a:t>stat)±0.23(</a:t>
            </a:r>
            <a:r>
              <a:rPr lang="en-IN" dirty="0" err="1">
                <a:effectLst/>
              </a:rPr>
              <a:t>syst</a:t>
            </a:r>
            <a:r>
              <a:rPr lang="en-IN" dirty="0">
                <a:effectLst/>
              </a:rPr>
              <a:t>)%</a:t>
            </a:r>
            <a:r>
              <a:rPr lang="en-IN" dirty="0"/>
              <a:t> for the collision centrality 20%–80%. </a:t>
            </a:r>
          </a:p>
          <a:p>
            <a:endParaRPr lang="en-US" dirty="0">
              <a:effectLst/>
            </a:endParaRPr>
          </a:p>
          <a:p>
            <a:endParaRPr lang="en-US" dirty="0"/>
          </a:p>
          <a:p>
            <a:r>
              <a:rPr lang="el-GR" dirty="0">
                <a:effectLst/>
              </a:rPr>
              <a:t>⟨</a:t>
            </a:r>
            <a:r>
              <a:rPr lang="en-IN" dirty="0">
                <a:effectLst/>
              </a:rPr>
              <a:t>P</a:t>
            </a:r>
            <a:r>
              <a:rPr lang="el-GR" dirty="0">
                <a:effectLst/>
              </a:rPr>
              <a:t>Ω⟩=1.11±0.87(</a:t>
            </a:r>
            <a:r>
              <a:rPr lang="en-IN" dirty="0">
                <a:effectLst/>
              </a:rPr>
              <a:t>stat)±1.97(</a:t>
            </a:r>
            <a:r>
              <a:rPr lang="en-IN" dirty="0" err="1">
                <a:effectLst/>
              </a:rPr>
              <a:t>syst</a:t>
            </a:r>
            <a:r>
              <a:rPr lang="en-IN" dirty="0">
                <a:effectLst/>
              </a:rPr>
              <a:t>)%</a:t>
            </a:r>
            <a:r>
              <a:rPr lang="en-IN" dirty="0"/>
              <a:t> was obtained by measuring the polarization of daughter </a:t>
            </a:r>
            <a:r>
              <a:rPr lang="el-GR" dirty="0">
                <a:effectLst/>
              </a:rPr>
              <a:t>Λ</a:t>
            </a:r>
            <a:r>
              <a:rPr lang="el-GR" dirty="0"/>
              <a:t> </a:t>
            </a:r>
            <a:r>
              <a:rPr lang="en-IN" dirty="0"/>
              <a:t>in the decay </a:t>
            </a:r>
            <a:r>
              <a:rPr lang="el-GR" dirty="0">
                <a:effectLst/>
              </a:rPr>
              <a:t>Ω→Λ+</a:t>
            </a:r>
            <a:r>
              <a:rPr lang="en-IN" dirty="0">
                <a:effectLst/>
              </a:rPr>
              <a:t>K</a:t>
            </a:r>
            <a:r>
              <a:rPr lang="en-IN" dirty="0"/>
              <a:t>, assuming the polarization transfer factor </a:t>
            </a:r>
            <a:r>
              <a:rPr lang="en-IN" dirty="0">
                <a:effectLst/>
              </a:rPr>
              <a:t>C</a:t>
            </a:r>
            <a:r>
              <a:rPr lang="el-GR" dirty="0">
                <a:effectLst/>
              </a:rPr>
              <a:t>ΩΛ=1</a:t>
            </a:r>
            <a:r>
              <a:rPr lang="el-GR" dirty="0"/>
              <a:t>.</a:t>
            </a:r>
            <a:endParaRPr lang="en-US" dirty="0"/>
          </a:p>
        </p:txBody>
      </p:sp>
      <p:sp>
        <p:nvSpPr>
          <p:cNvPr id="3" name="TextBox 2">
            <a:extLst>
              <a:ext uri="{FF2B5EF4-FFF2-40B4-BE49-F238E27FC236}">
                <a16:creationId xmlns:a16="http://schemas.microsoft.com/office/drawing/2014/main" id="{C812524B-EC70-FC4F-2DF6-203E4A26B8B8}"/>
              </a:ext>
            </a:extLst>
          </p:cNvPr>
          <p:cNvSpPr txBox="1"/>
          <p:nvPr/>
        </p:nvSpPr>
        <p:spPr>
          <a:xfrm>
            <a:off x="11218606" y="6214533"/>
            <a:ext cx="808235" cy="369332"/>
          </a:xfrm>
          <a:prstGeom prst="rect">
            <a:avLst/>
          </a:prstGeom>
          <a:noFill/>
        </p:spPr>
        <p:txBody>
          <a:bodyPr wrap="none" rtlCol="0">
            <a:spAutoFit/>
          </a:bodyPr>
          <a:lstStyle/>
          <a:p>
            <a:r>
              <a:rPr lang="en-US" dirty="0"/>
              <a:t>16/25</a:t>
            </a:r>
          </a:p>
        </p:txBody>
      </p:sp>
      <p:pic>
        <p:nvPicPr>
          <p:cNvPr id="4" name="Picture 3" descr="A screenshot of a phone&#10;&#10;Description automatically generated">
            <a:extLst>
              <a:ext uri="{FF2B5EF4-FFF2-40B4-BE49-F238E27FC236}">
                <a16:creationId xmlns:a16="http://schemas.microsoft.com/office/drawing/2014/main" id="{BBF15465-763B-6210-8C97-97745FBBD850}"/>
              </a:ext>
            </a:extLst>
          </p:cNvPr>
          <p:cNvPicPr>
            <a:picLocks noChangeAspect="1"/>
          </p:cNvPicPr>
          <p:nvPr/>
        </p:nvPicPr>
        <p:blipFill>
          <a:blip r:embed="rId3"/>
          <a:stretch>
            <a:fillRect/>
          </a:stretch>
        </p:blipFill>
        <p:spPr>
          <a:xfrm>
            <a:off x="2483518" y="5660911"/>
            <a:ext cx="4942345" cy="1028610"/>
          </a:xfrm>
          <a:prstGeom prst="rect">
            <a:avLst/>
          </a:prstGeom>
        </p:spPr>
      </p:pic>
    </p:spTree>
    <p:extLst>
      <p:ext uri="{BB962C8B-B14F-4D97-AF65-F5344CB8AC3E}">
        <p14:creationId xmlns:p14="http://schemas.microsoft.com/office/powerpoint/2010/main" val="6635258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7" y="-25340"/>
            <a:ext cx="10515600" cy="1325563"/>
          </a:xfrm>
        </p:spPr>
        <p:txBody>
          <a:bodyPr/>
          <a:lstStyle/>
          <a:p>
            <a:pPr algn="l"/>
            <a:r>
              <a:rPr lang="en-US" dirty="0"/>
              <a:t>World data on vorticity</a:t>
            </a:r>
          </a:p>
        </p:txBody>
      </p:sp>
      <p:sp>
        <p:nvSpPr>
          <p:cNvPr id="6" name="Content Placeholder 5"/>
          <p:cNvSpPr>
            <a:spLocks noGrp="1"/>
          </p:cNvSpPr>
          <p:nvPr>
            <p:ph idx="1"/>
          </p:nvPr>
        </p:nvSpPr>
        <p:spPr>
          <a:xfrm>
            <a:off x="439807" y="1272974"/>
            <a:ext cx="5028080" cy="2807413"/>
          </a:xfrm>
        </p:spPr>
        <p:txBody>
          <a:bodyPr>
            <a:normAutofit/>
          </a:bodyPr>
          <a:lstStyle/>
          <a:p>
            <a:r>
              <a:rPr lang="en-US" sz="2000" dirty="0"/>
              <a:t>ocean flows: </a:t>
            </a:r>
            <a:r>
              <a:rPr lang="en-US" sz="2000" dirty="0" err="1"/>
              <a:t>ω</a:t>
            </a:r>
            <a:r>
              <a:rPr lang="en-US" sz="2000" dirty="0"/>
              <a:t> ~ 10</a:t>
            </a:r>
            <a:r>
              <a:rPr lang="en-US" sz="2000" baseline="30000" dirty="0"/>
              <a:t>-5</a:t>
            </a:r>
            <a:r>
              <a:rPr lang="en-US" sz="2000" dirty="0"/>
              <a:t> s</a:t>
            </a:r>
            <a:r>
              <a:rPr lang="en-US" sz="2000" baseline="30000" dirty="0"/>
              <a:t>-1</a:t>
            </a:r>
          </a:p>
          <a:p>
            <a:r>
              <a:rPr lang="en-US" sz="2000" dirty="0"/>
              <a:t>terrestrial atmosphere: </a:t>
            </a:r>
            <a:r>
              <a:rPr lang="en-US" sz="2000" dirty="0" err="1"/>
              <a:t>ω</a:t>
            </a:r>
            <a:r>
              <a:rPr lang="en-US" sz="2000" dirty="0"/>
              <a:t> ~ 10</a:t>
            </a:r>
            <a:r>
              <a:rPr lang="en-US" sz="2000" baseline="30000" dirty="0"/>
              <a:t>-4</a:t>
            </a:r>
            <a:r>
              <a:rPr lang="en-US" sz="2000" dirty="0"/>
              <a:t> s</a:t>
            </a:r>
            <a:r>
              <a:rPr lang="en-US" sz="2000" baseline="30000" dirty="0"/>
              <a:t>-1</a:t>
            </a:r>
          </a:p>
          <a:p>
            <a:r>
              <a:rPr lang="en-US" sz="2000" dirty="0"/>
              <a:t>core of </a:t>
            </a:r>
            <a:r>
              <a:rPr lang="en-US" sz="2000" dirty="0" err="1"/>
              <a:t>supercell</a:t>
            </a:r>
            <a:r>
              <a:rPr lang="en-US" sz="2000" dirty="0"/>
              <a:t> tornado : </a:t>
            </a:r>
            <a:r>
              <a:rPr lang="en-US" sz="2000" dirty="0" err="1"/>
              <a:t>ω</a:t>
            </a:r>
            <a:r>
              <a:rPr lang="en-US" sz="2000" dirty="0"/>
              <a:t> ~ 10</a:t>
            </a:r>
            <a:r>
              <a:rPr lang="en-US" sz="2000" baseline="30000" dirty="0"/>
              <a:t>-1</a:t>
            </a:r>
            <a:r>
              <a:rPr lang="en-US" sz="2000" dirty="0"/>
              <a:t> s</a:t>
            </a:r>
            <a:r>
              <a:rPr lang="en-US" sz="2000" baseline="30000" dirty="0"/>
              <a:t>-1</a:t>
            </a:r>
          </a:p>
          <a:p>
            <a:r>
              <a:rPr lang="en-US" sz="2000" dirty="0"/>
              <a:t>solar subsurface flow: : </a:t>
            </a:r>
            <a:r>
              <a:rPr lang="en-US" sz="2000" dirty="0" err="1"/>
              <a:t>ω</a:t>
            </a:r>
            <a:r>
              <a:rPr lang="en-US" sz="2000" dirty="0"/>
              <a:t> ~ 10</a:t>
            </a:r>
            <a:r>
              <a:rPr lang="en-US" sz="2000" baseline="30000" dirty="0"/>
              <a:t>-6</a:t>
            </a:r>
            <a:r>
              <a:rPr lang="en-US" sz="2000" dirty="0"/>
              <a:t> s</a:t>
            </a:r>
            <a:r>
              <a:rPr lang="en-US" sz="2000" baseline="30000" dirty="0"/>
              <a:t>-1</a:t>
            </a:r>
            <a:endParaRPr lang="en-US" sz="2000" dirty="0"/>
          </a:p>
          <a:p>
            <a:r>
              <a:rPr lang="en-US" sz="2000" dirty="0"/>
              <a:t>high vorticity (10</a:t>
            </a:r>
            <a:r>
              <a:rPr lang="en-US" sz="2000" baseline="30000" dirty="0"/>
              <a:t>-4</a:t>
            </a:r>
            <a:r>
              <a:rPr lang="en-US" sz="2000" dirty="0"/>
              <a:t> s</a:t>
            </a:r>
            <a:r>
              <a:rPr lang="en-US" sz="2000" baseline="30000" dirty="0"/>
              <a:t>-1</a:t>
            </a:r>
            <a:r>
              <a:rPr lang="en-US" sz="2000" dirty="0"/>
              <a:t>) in the “collar” </a:t>
            </a:r>
            <a:br>
              <a:rPr lang="en-US" sz="2000" dirty="0"/>
            </a:br>
            <a:r>
              <a:rPr lang="en-US" sz="2000" dirty="0"/>
              <a:t>of Jupiter’s Great Red Spot</a:t>
            </a:r>
          </a:p>
          <a:p>
            <a:r>
              <a:rPr lang="en-US" sz="2000" dirty="0"/>
              <a:t>Heated, rotating soap bubbles (10</a:t>
            </a:r>
            <a:r>
              <a:rPr lang="en-US" sz="2000" baseline="30000" dirty="0"/>
              <a:t>2</a:t>
            </a:r>
            <a:r>
              <a:rPr lang="en-US" sz="2000" dirty="0"/>
              <a:t> s</a:t>
            </a:r>
            <a:r>
              <a:rPr lang="en-US" sz="2000" baseline="30000" dirty="0"/>
              <a:t>-1</a:t>
            </a:r>
            <a:r>
              <a:rPr lang="en-US" sz="2000" dirty="0"/>
              <a:t>)</a:t>
            </a:r>
          </a:p>
          <a:p>
            <a:endParaRPr lang="en-US" sz="2000" dirty="0"/>
          </a:p>
          <a:p>
            <a:pPr marL="0" indent="0">
              <a:buNone/>
            </a:pPr>
            <a:endParaRPr lang="en-US" sz="2000" dirty="0"/>
          </a:p>
          <a:p>
            <a:pPr marL="0" indent="0">
              <a:buNone/>
            </a:pPr>
            <a:endParaRPr lang="en-US" sz="2000" dirty="0"/>
          </a:p>
          <a:p>
            <a:endParaRPr lang="en-US" sz="2000" dirty="0"/>
          </a:p>
          <a:p>
            <a:endParaRPr lang="en-US" sz="2000" dirty="0"/>
          </a:p>
          <a:p>
            <a:endParaRPr lang="en-US" sz="2000" dirty="0"/>
          </a:p>
        </p:txBody>
      </p:sp>
      <p:pic>
        <p:nvPicPr>
          <p:cNvPr id="3" name="Picture 2" descr="srep03455-f1.jpg"/>
          <p:cNvPicPr>
            <a:picLocks noChangeAspect="1"/>
          </p:cNvPicPr>
          <p:nvPr/>
        </p:nvPicPr>
        <p:blipFill rotWithShape="1">
          <a:blip r:embed="rId4">
            <a:extLst>
              <a:ext uri="{28A0092B-C50C-407E-A947-70E740481C1C}">
                <a14:useLocalDpi xmlns:a14="http://schemas.microsoft.com/office/drawing/2010/main" val="0"/>
              </a:ext>
            </a:extLst>
          </a:blip>
          <a:srcRect t="36574" r="43744" b="35686"/>
          <a:stretch/>
        </p:blipFill>
        <p:spPr>
          <a:xfrm>
            <a:off x="7044915" y="5475604"/>
            <a:ext cx="2366731" cy="1308190"/>
          </a:xfrm>
          <a:prstGeom prst="rect">
            <a:avLst/>
          </a:prstGeom>
        </p:spPr>
      </p:pic>
      <p:pic>
        <p:nvPicPr>
          <p:cNvPr id="12" name="Content Placeholder 8"/>
          <p:cNvPicPr>
            <a:picLocks noChangeAspect="1"/>
          </p:cNvPicPr>
          <p:nvPr/>
        </p:nvPicPr>
        <p:blipFill>
          <a:blip r:embed="rId5"/>
          <a:srcRect l="4456" r="4456"/>
          <a:stretch>
            <a:fillRect/>
          </a:stretch>
        </p:blipFill>
        <p:spPr>
          <a:xfrm>
            <a:off x="7010918" y="3907190"/>
            <a:ext cx="2130688" cy="1308190"/>
          </a:xfrm>
          <a:prstGeom prst="rect">
            <a:avLst/>
          </a:prstGeom>
        </p:spPr>
      </p:pic>
      <p:pic>
        <p:nvPicPr>
          <p:cNvPr id="11" name="Picture 10"/>
          <p:cNvPicPr>
            <a:picLocks noChangeAspect="1"/>
          </p:cNvPicPr>
          <p:nvPr/>
        </p:nvPicPr>
        <p:blipFill>
          <a:blip r:embed="rId6"/>
          <a:stretch>
            <a:fillRect/>
          </a:stretch>
        </p:blipFill>
        <p:spPr>
          <a:xfrm>
            <a:off x="5535304" y="1800414"/>
            <a:ext cx="1944423" cy="1925904"/>
          </a:xfrm>
          <a:prstGeom prst="rect">
            <a:avLst/>
          </a:prstGeom>
        </p:spPr>
      </p:pic>
      <p:pic>
        <p:nvPicPr>
          <p:cNvPr id="14" name="vorticity_400.mov">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7"/>
          <a:stretch>
            <a:fillRect/>
          </a:stretch>
        </p:blipFill>
        <p:spPr>
          <a:xfrm>
            <a:off x="7588799" y="353883"/>
            <a:ext cx="2097674" cy="2097674"/>
          </a:xfrm>
          <a:prstGeom prst="rect">
            <a:avLst/>
          </a:prstGeom>
        </p:spPr>
      </p:pic>
      <p:pic>
        <p:nvPicPr>
          <p:cNvPr id="15" name="Picture 14"/>
          <p:cNvPicPr>
            <a:picLocks noChangeAspect="1"/>
          </p:cNvPicPr>
          <p:nvPr/>
        </p:nvPicPr>
        <p:blipFill>
          <a:blip r:embed="rId8"/>
          <a:stretch>
            <a:fillRect/>
          </a:stretch>
        </p:blipFill>
        <p:spPr>
          <a:xfrm>
            <a:off x="8259096" y="2489733"/>
            <a:ext cx="2797819" cy="1331246"/>
          </a:xfrm>
          <a:prstGeom prst="rect">
            <a:avLst/>
          </a:prstGeom>
        </p:spPr>
      </p:pic>
      <p:pic>
        <p:nvPicPr>
          <p:cNvPr id="10" name="Picture 9"/>
          <p:cNvPicPr>
            <a:picLocks noChangeAspect="1"/>
          </p:cNvPicPr>
          <p:nvPr/>
        </p:nvPicPr>
        <p:blipFill rotWithShape="1">
          <a:blip r:embed="rId9"/>
          <a:srcRect l="22416" r="21787"/>
          <a:stretch/>
        </p:blipFill>
        <p:spPr>
          <a:xfrm>
            <a:off x="9977282" y="414273"/>
            <a:ext cx="2062317" cy="2079062"/>
          </a:xfrm>
          <a:prstGeom prst="rect">
            <a:avLst/>
          </a:prstGeom>
        </p:spPr>
      </p:pic>
      <p:pic>
        <p:nvPicPr>
          <p:cNvPr id="7" name="Picture 6"/>
          <p:cNvPicPr>
            <a:picLocks noChangeAspect="1"/>
          </p:cNvPicPr>
          <p:nvPr/>
        </p:nvPicPr>
        <p:blipFill rotWithShape="1">
          <a:blip r:embed="rId10"/>
          <a:srcRect b="37247"/>
          <a:stretch/>
        </p:blipFill>
        <p:spPr>
          <a:xfrm>
            <a:off x="2655395" y="4522259"/>
            <a:ext cx="4248618" cy="1970637"/>
          </a:xfrm>
          <a:prstGeom prst="rect">
            <a:avLst/>
          </a:prstGeom>
        </p:spPr>
      </p:pic>
      <p:sp>
        <p:nvSpPr>
          <p:cNvPr id="8" name="TextBox 7"/>
          <p:cNvSpPr txBox="1"/>
          <p:nvPr/>
        </p:nvSpPr>
        <p:spPr>
          <a:xfrm>
            <a:off x="8394638" y="5109680"/>
            <a:ext cx="2108269" cy="338554"/>
          </a:xfrm>
          <a:prstGeom prst="rect">
            <a:avLst/>
          </a:prstGeom>
          <a:noFill/>
        </p:spPr>
        <p:txBody>
          <a:bodyPr wrap="none" rtlCol="0">
            <a:spAutoFit/>
          </a:bodyPr>
          <a:lstStyle/>
          <a:p>
            <a:r>
              <a:rPr lang="en-US" sz="1600" dirty="0">
                <a:solidFill>
                  <a:srgbClr val="FFFFFF"/>
                </a:solidFill>
              </a:rPr>
              <a:t>Heated soap bubble</a:t>
            </a:r>
          </a:p>
        </p:txBody>
      </p:sp>
      <p:sp>
        <p:nvSpPr>
          <p:cNvPr id="9" name="TextBox 8"/>
          <p:cNvSpPr txBox="1"/>
          <p:nvPr/>
        </p:nvSpPr>
        <p:spPr>
          <a:xfrm>
            <a:off x="3694224" y="4090864"/>
            <a:ext cx="2169889" cy="338554"/>
          </a:xfrm>
          <a:prstGeom prst="rect">
            <a:avLst/>
          </a:prstGeom>
          <a:noFill/>
        </p:spPr>
        <p:txBody>
          <a:bodyPr wrap="none" rtlCol="0">
            <a:spAutoFit/>
          </a:bodyPr>
          <a:lstStyle/>
          <a:p>
            <a:r>
              <a:rPr lang="en-US" sz="1600" dirty="0"/>
              <a:t>Atmospheric vorticity</a:t>
            </a:r>
          </a:p>
        </p:txBody>
      </p:sp>
      <p:pic>
        <p:nvPicPr>
          <p:cNvPr id="17" name="Picture 16"/>
          <p:cNvPicPr>
            <a:picLocks noChangeAspect="1"/>
          </p:cNvPicPr>
          <p:nvPr/>
        </p:nvPicPr>
        <p:blipFill>
          <a:blip r:embed="rId11"/>
          <a:stretch>
            <a:fillRect/>
          </a:stretch>
        </p:blipFill>
        <p:spPr>
          <a:xfrm>
            <a:off x="9265328" y="3958346"/>
            <a:ext cx="2475157" cy="1393704"/>
          </a:xfrm>
          <a:prstGeom prst="rect">
            <a:avLst/>
          </a:prstGeom>
        </p:spPr>
      </p:pic>
      <p:sp>
        <p:nvSpPr>
          <p:cNvPr id="13" name="TextBox 12">
            <a:extLst>
              <a:ext uri="{FF2B5EF4-FFF2-40B4-BE49-F238E27FC236}">
                <a16:creationId xmlns:a16="http://schemas.microsoft.com/office/drawing/2014/main" id="{875D7D17-31A0-1FCF-EBD3-5B099ADE1FCE}"/>
              </a:ext>
            </a:extLst>
          </p:cNvPr>
          <p:cNvSpPr txBox="1"/>
          <p:nvPr/>
        </p:nvSpPr>
        <p:spPr>
          <a:xfrm>
            <a:off x="434229" y="4247905"/>
            <a:ext cx="1418490" cy="1200329"/>
          </a:xfrm>
          <a:prstGeom prst="rect">
            <a:avLst/>
          </a:prstGeom>
          <a:noFill/>
          <a:ln>
            <a:solidFill>
              <a:schemeClr val="accent1"/>
            </a:solidFill>
          </a:ln>
        </p:spPr>
        <p:txBody>
          <a:bodyPr wrap="square" rtlCol="0">
            <a:spAutoFit/>
          </a:bodyPr>
          <a:lstStyle/>
          <a:p>
            <a:r>
              <a:rPr lang="en-US" b="1" dirty="0"/>
              <a:t>Largest values in heavy-ion collisions</a:t>
            </a:r>
          </a:p>
        </p:txBody>
      </p:sp>
      <p:sp>
        <p:nvSpPr>
          <p:cNvPr id="18" name="TextBox 17">
            <a:extLst>
              <a:ext uri="{FF2B5EF4-FFF2-40B4-BE49-F238E27FC236}">
                <a16:creationId xmlns:a16="http://schemas.microsoft.com/office/drawing/2014/main" id="{4DF7FCBE-A8F6-4F7E-601D-7FE2F01B9114}"/>
              </a:ext>
            </a:extLst>
          </p:cNvPr>
          <p:cNvSpPr txBox="1"/>
          <p:nvPr/>
        </p:nvSpPr>
        <p:spPr>
          <a:xfrm>
            <a:off x="11218606" y="6214533"/>
            <a:ext cx="808235" cy="369332"/>
          </a:xfrm>
          <a:prstGeom prst="rect">
            <a:avLst/>
          </a:prstGeom>
          <a:noFill/>
        </p:spPr>
        <p:txBody>
          <a:bodyPr wrap="none" rtlCol="0">
            <a:spAutoFit/>
          </a:bodyPr>
          <a:lstStyle/>
          <a:p>
            <a:r>
              <a:rPr lang="en-US" dirty="0"/>
              <a:t>17/25</a:t>
            </a:r>
          </a:p>
        </p:txBody>
      </p:sp>
    </p:spTree>
    <p:extLst>
      <p:ext uri="{BB962C8B-B14F-4D97-AF65-F5344CB8AC3E}">
        <p14:creationId xmlns:p14="http://schemas.microsoft.com/office/powerpoint/2010/main" val="92760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26100"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4"/>
                                        </p:tgtEl>
                                      </p:cBhvr>
                                    </p:cmd>
                                  </p:childTnLst>
                                </p:cTn>
                              </p:par>
                            </p:childTnLst>
                          </p:cTn>
                        </p:par>
                      </p:childTnLst>
                    </p:cTn>
                  </p:par>
                </p:childTnLst>
              </p:cTn>
              <p:nextCondLst>
                <p:cond evt="onClick" delay="0">
                  <p:tgtEl>
                    <p:spTgt spid="14"/>
                  </p:tgtEl>
                </p:cond>
              </p:nextCondLst>
            </p:seq>
            <p:video>
              <p:cMediaNode vol="80000">
                <p:cTn id="12" fill="hold" display="0">
                  <p:stCondLst>
                    <p:cond delay="indefinite"/>
                  </p:stCondLst>
                </p:cTn>
                <p:tgtEl>
                  <p:spTgt spid="1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4A192-0897-073D-DFF3-E14091DED77E}"/>
              </a:ext>
            </a:extLst>
          </p:cNvPr>
          <p:cNvSpPr>
            <a:spLocks noGrp="1"/>
          </p:cNvSpPr>
          <p:nvPr>
            <p:ph type="title"/>
          </p:nvPr>
        </p:nvSpPr>
        <p:spPr>
          <a:xfrm>
            <a:off x="838200" y="365126"/>
            <a:ext cx="10515600" cy="742530"/>
          </a:xfrm>
        </p:spPr>
        <p:txBody>
          <a:bodyPr/>
          <a:lstStyle/>
          <a:p>
            <a:r>
              <a:rPr lang="en-US" dirty="0" err="1"/>
              <a:t>Quarkonia</a:t>
            </a:r>
            <a:r>
              <a:rPr lang="en-US" dirty="0"/>
              <a:t> polarization - observable</a:t>
            </a:r>
          </a:p>
        </p:txBody>
      </p:sp>
      <p:pic>
        <p:nvPicPr>
          <p:cNvPr id="4" name="object 16">
            <a:extLst>
              <a:ext uri="{FF2B5EF4-FFF2-40B4-BE49-F238E27FC236}">
                <a16:creationId xmlns:a16="http://schemas.microsoft.com/office/drawing/2014/main" id="{449BDC18-8F65-C8E7-3743-E23714CBC4F1}"/>
              </a:ext>
            </a:extLst>
          </p:cNvPr>
          <p:cNvPicPr/>
          <p:nvPr/>
        </p:nvPicPr>
        <p:blipFill>
          <a:blip r:embed="rId2" cstate="print"/>
          <a:stretch>
            <a:fillRect/>
          </a:stretch>
        </p:blipFill>
        <p:spPr>
          <a:xfrm>
            <a:off x="68021" y="1524165"/>
            <a:ext cx="3928093" cy="3445253"/>
          </a:xfrm>
          <a:prstGeom prst="rect">
            <a:avLst/>
          </a:prstGeom>
        </p:spPr>
      </p:pic>
      <p:sp>
        <p:nvSpPr>
          <p:cNvPr id="6" name="TextBox 5">
            <a:extLst>
              <a:ext uri="{FF2B5EF4-FFF2-40B4-BE49-F238E27FC236}">
                <a16:creationId xmlns:a16="http://schemas.microsoft.com/office/drawing/2014/main" id="{1EB1F586-58C0-1491-4C77-36E385327D60}"/>
              </a:ext>
            </a:extLst>
          </p:cNvPr>
          <p:cNvSpPr txBox="1"/>
          <p:nvPr/>
        </p:nvSpPr>
        <p:spPr>
          <a:xfrm>
            <a:off x="4402113" y="1410559"/>
            <a:ext cx="6854466" cy="995016"/>
          </a:xfrm>
          <a:prstGeom prst="rect">
            <a:avLst/>
          </a:prstGeom>
          <a:noFill/>
        </p:spPr>
        <p:txBody>
          <a:bodyPr wrap="square">
            <a:spAutoFit/>
          </a:bodyPr>
          <a:lstStyle/>
          <a:p>
            <a:pPr marL="25400" marR="1280160">
              <a:lnSpc>
                <a:spcPct val="111100"/>
              </a:lnSpc>
              <a:tabLst>
                <a:tab pos="311150" algn="l"/>
              </a:tabLst>
            </a:pPr>
            <a:r>
              <a:rPr lang="en-IN" sz="1800" dirty="0">
                <a:cs typeface="Microsoft Sans Serif"/>
              </a:rPr>
              <a:t>Heavy</a:t>
            </a:r>
            <a:r>
              <a:rPr lang="en-IN" sz="1800" spc="55" dirty="0">
                <a:cs typeface="Microsoft Sans Serif"/>
              </a:rPr>
              <a:t> </a:t>
            </a:r>
            <a:r>
              <a:rPr lang="en-IN" sz="1800" dirty="0">
                <a:cs typeface="Microsoft Sans Serif"/>
              </a:rPr>
              <a:t>quark</a:t>
            </a:r>
            <a:r>
              <a:rPr lang="en-IN" sz="1800" spc="55" dirty="0">
                <a:cs typeface="Microsoft Sans Serif"/>
              </a:rPr>
              <a:t> </a:t>
            </a:r>
            <a:r>
              <a:rPr lang="en-IN" sz="1800" dirty="0">
                <a:cs typeface="Microsoft Sans Serif"/>
              </a:rPr>
              <a:t>pair production</a:t>
            </a:r>
            <a:r>
              <a:rPr lang="en-IN" sz="1800" spc="55" dirty="0">
                <a:cs typeface="Microsoft Sans Serif"/>
              </a:rPr>
              <a:t> </a:t>
            </a:r>
            <a:r>
              <a:rPr lang="en-IN" sz="1800" dirty="0">
                <a:cs typeface="Microsoft Sans Serif"/>
              </a:rPr>
              <a:t>occurs</a:t>
            </a:r>
            <a:r>
              <a:rPr lang="en-IN" sz="1800" spc="55" dirty="0">
                <a:cs typeface="Microsoft Sans Serif"/>
              </a:rPr>
              <a:t> </a:t>
            </a:r>
            <a:r>
              <a:rPr lang="en-IN" sz="1800" dirty="0">
                <a:cs typeface="Microsoft Sans Serif"/>
              </a:rPr>
              <a:t>early</a:t>
            </a:r>
            <a:r>
              <a:rPr lang="en-IN" sz="1800" spc="55" dirty="0">
                <a:cs typeface="Microsoft Sans Serif"/>
              </a:rPr>
              <a:t> </a:t>
            </a:r>
            <a:r>
              <a:rPr lang="en-IN" sz="1800" dirty="0">
                <a:cs typeface="Microsoft Sans Serif"/>
              </a:rPr>
              <a:t>in</a:t>
            </a:r>
            <a:r>
              <a:rPr lang="en-IN" sz="1800" spc="55" dirty="0">
                <a:cs typeface="Microsoft Sans Serif"/>
              </a:rPr>
              <a:t> </a:t>
            </a:r>
            <a:r>
              <a:rPr lang="en-IN" sz="1800" dirty="0">
                <a:cs typeface="Microsoft Sans Serif"/>
              </a:rPr>
              <a:t>the</a:t>
            </a:r>
            <a:r>
              <a:rPr lang="en-IN" sz="1800" spc="55" dirty="0">
                <a:cs typeface="Microsoft Sans Serif"/>
              </a:rPr>
              <a:t> </a:t>
            </a:r>
            <a:r>
              <a:rPr lang="en-IN" sz="1800" dirty="0">
                <a:cs typeface="Microsoft Sans Serif"/>
              </a:rPr>
              <a:t>collision</a:t>
            </a:r>
            <a:r>
              <a:rPr lang="en-IN" sz="1800" spc="55" dirty="0">
                <a:cs typeface="Microsoft Sans Serif"/>
              </a:rPr>
              <a:t> </a:t>
            </a:r>
            <a:r>
              <a:rPr lang="en-IN" sz="1800" dirty="0">
                <a:cs typeface="Microsoft Sans Serif"/>
              </a:rPr>
              <a:t>(</a:t>
            </a:r>
            <a:r>
              <a:rPr lang="en-IN" sz="1800" dirty="0">
                <a:cs typeface="Cambria Math"/>
              </a:rPr>
              <a:t>t</a:t>
            </a:r>
            <a:r>
              <a:rPr lang="en-IN" sz="1800" spc="140" dirty="0">
                <a:cs typeface="Cambria Math"/>
              </a:rPr>
              <a:t> </a:t>
            </a:r>
            <a:r>
              <a:rPr lang="en-IN" sz="1800" dirty="0">
                <a:cs typeface="Cambria Math"/>
              </a:rPr>
              <a:t>∼</a:t>
            </a:r>
            <a:r>
              <a:rPr lang="en-IN" sz="1800" spc="140" dirty="0">
                <a:cs typeface="Cambria Math"/>
              </a:rPr>
              <a:t> </a:t>
            </a:r>
            <a:r>
              <a:rPr lang="en-IN" sz="1800" dirty="0">
                <a:cs typeface="Cambria Math"/>
              </a:rPr>
              <a:t>0.1</a:t>
            </a:r>
            <a:r>
              <a:rPr lang="en-IN" sz="1800" spc="35" dirty="0">
                <a:cs typeface="Cambria Math"/>
              </a:rPr>
              <a:t> </a:t>
            </a:r>
            <a:r>
              <a:rPr lang="en-IN" sz="1800" dirty="0" err="1">
                <a:cs typeface="Cambria Math"/>
              </a:rPr>
              <a:t>fm</a:t>
            </a:r>
            <a:r>
              <a:rPr lang="en-IN" sz="1800" dirty="0">
                <a:cs typeface="Cambria Math"/>
              </a:rPr>
              <a:t>/c</a:t>
            </a:r>
            <a:r>
              <a:rPr lang="en-IN" sz="1800" dirty="0">
                <a:cs typeface="Microsoft Sans Serif"/>
              </a:rPr>
              <a:t>)</a:t>
            </a:r>
            <a:r>
              <a:rPr lang="en-IN" sz="1800" spc="55" dirty="0">
                <a:cs typeface="Microsoft Sans Serif"/>
              </a:rPr>
              <a:t> </a:t>
            </a:r>
            <a:r>
              <a:rPr lang="en-IN" sz="1800" dirty="0">
                <a:cs typeface="Microsoft Sans Serif"/>
              </a:rPr>
              <a:t>and</a:t>
            </a:r>
            <a:r>
              <a:rPr lang="en-IN" sz="1800" spc="55" dirty="0">
                <a:cs typeface="Microsoft Sans Serif"/>
              </a:rPr>
              <a:t> </a:t>
            </a:r>
            <a:r>
              <a:rPr lang="en-IN" sz="1800" spc="-25" dirty="0">
                <a:cs typeface="Microsoft Sans Serif"/>
              </a:rPr>
              <a:t>can </a:t>
            </a:r>
            <a:r>
              <a:rPr lang="en-IN" sz="1800" dirty="0">
                <a:cs typeface="Microsoft Sans Serif"/>
              </a:rPr>
              <a:t>experience</a:t>
            </a:r>
            <a:r>
              <a:rPr lang="en-IN" sz="1800" spc="45" dirty="0">
                <a:cs typeface="Microsoft Sans Serif"/>
              </a:rPr>
              <a:t> </a:t>
            </a:r>
            <a:r>
              <a:rPr lang="en-IN" sz="1800" dirty="0">
                <a:cs typeface="Microsoft Sans Serif"/>
              </a:rPr>
              <a:t>both</a:t>
            </a:r>
            <a:r>
              <a:rPr lang="en-IN" sz="1800" spc="50" dirty="0">
                <a:cs typeface="Microsoft Sans Serif"/>
              </a:rPr>
              <a:t> </a:t>
            </a:r>
            <a:r>
              <a:rPr lang="en-IN" sz="1800" dirty="0">
                <a:cs typeface="Microsoft Sans Serif"/>
              </a:rPr>
              <a:t>the</a:t>
            </a:r>
            <a:r>
              <a:rPr lang="en-IN" sz="1800" spc="50" dirty="0">
                <a:cs typeface="Microsoft Sans Serif"/>
              </a:rPr>
              <a:t> </a:t>
            </a:r>
            <a:r>
              <a:rPr lang="en-IN" sz="1800" dirty="0">
                <a:cs typeface="Microsoft Sans Serif"/>
              </a:rPr>
              <a:t>short</a:t>
            </a:r>
            <a:r>
              <a:rPr lang="en-IN" sz="1800" spc="50" dirty="0">
                <a:cs typeface="Microsoft Sans Serif"/>
              </a:rPr>
              <a:t> </a:t>
            </a:r>
            <a:r>
              <a:rPr lang="en-IN" sz="1800" dirty="0">
                <a:cs typeface="Microsoft Sans Serif"/>
              </a:rPr>
              <a:t>living</a:t>
            </a:r>
            <a:r>
              <a:rPr lang="en-IN" sz="1800" spc="50" dirty="0">
                <a:cs typeface="Microsoft Sans Serif"/>
              </a:rPr>
              <a:t> </a:t>
            </a:r>
            <a:r>
              <a:rPr lang="en-IN" sz="1800" dirty="0">
                <a:solidFill>
                  <a:srgbClr val="0000FF"/>
                </a:solidFill>
                <a:cs typeface="Cambria Math"/>
              </a:rPr>
              <a:t>B</a:t>
            </a:r>
            <a:r>
              <a:rPr lang="en-IN" sz="1800" spc="135" dirty="0">
                <a:solidFill>
                  <a:srgbClr val="0000FF"/>
                </a:solidFill>
                <a:cs typeface="Cambria Math"/>
              </a:rPr>
              <a:t> </a:t>
            </a:r>
            <a:r>
              <a:rPr lang="en-IN" sz="1800" dirty="0">
                <a:cs typeface="Microsoft Sans Serif"/>
              </a:rPr>
              <a:t>and</a:t>
            </a:r>
            <a:r>
              <a:rPr lang="en-IN" sz="1800" spc="45" dirty="0">
                <a:cs typeface="Microsoft Sans Serif"/>
              </a:rPr>
              <a:t> </a:t>
            </a:r>
            <a:r>
              <a:rPr lang="en-IN" sz="1800" dirty="0">
                <a:cs typeface="Microsoft Sans Serif"/>
              </a:rPr>
              <a:t>the</a:t>
            </a:r>
            <a:r>
              <a:rPr lang="en-IN" sz="1800" spc="50" dirty="0">
                <a:cs typeface="Microsoft Sans Serif"/>
              </a:rPr>
              <a:t> </a:t>
            </a:r>
            <a:r>
              <a:rPr lang="en-IN" sz="1800" dirty="0">
                <a:solidFill>
                  <a:srgbClr val="C00000"/>
                </a:solidFill>
                <a:cs typeface="Cambria Math"/>
              </a:rPr>
              <a:t>L</a:t>
            </a:r>
            <a:r>
              <a:rPr lang="en-IN" sz="1800" spc="135" dirty="0">
                <a:solidFill>
                  <a:srgbClr val="C00000"/>
                </a:solidFill>
                <a:cs typeface="Cambria Math"/>
              </a:rPr>
              <a:t> </a:t>
            </a:r>
            <a:r>
              <a:rPr lang="en-IN" sz="1800" dirty="0">
                <a:cs typeface="Microsoft Sans Serif"/>
              </a:rPr>
              <a:t>of</a:t>
            </a:r>
            <a:r>
              <a:rPr lang="en-IN" sz="1800" spc="50" dirty="0">
                <a:cs typeface="Microsoft Sans Serif"/>
              </a:rPr>
              <a:t> </a:t>
            </a:r>
            <a:r>
              <a:rPr lang="en-IN" sz="1800" dirty="0">
                <a:cs typeface="Microsoft Sans Serif"/>
              </a:rPr>
              <a:t>the</a:t>
            </a:r>
            <a:r>
              <a:rPr lang="en-IN" sz="1800" spc="50" dirty="0">
                <a:cs typeface="Microsoft Sans Serif"/>
              </a:rPr>
              <a:t> </a:t>
            </a:r>
            <a:r>
              <a:rPr lang="en-IN" sz="1800" dirty="0">
                <a:cs typeface="Microsoft Sans Serif"/>
              </a:rPr>
              <a:t>rotating</a:t>
            </a:r>
            <a:r>
              <a:rPr lang="en-IN" sz="1800" spc="55" dirty="0">
                <a:cs typeface="Microsoft Sans Serif"/>
              </a:rPr>
              <a:t> </a:t>
            </a:r>
            <a:r>
              <a:rPr lang="en-IN" sz="1800" spc="-10" dirty="0">
                <a:cs typeface="Microsoft Sans Serif"/>
              </a:rPr>
              <a:t>medium</a:t>
            </a:r>
            <a:endParaRPr lang="en-IN" sz="1800" dirty="0">
              <a:cs typeface="Microsoft Sans Serif"/>
            </a:endParaRPr>
          </a:p>
        </p:txBody>
      </p:sp>
      <p:sp>
        <p:nvSpPr>
          <p:cNvPr id="8" name="TextBox 7">
            <a:extLst>
              <a:ext uri="{FF2B5EF4-FFF2-40B4-BE49-F238E27FC236}">
                <a16:creationId xmlns:a16="http://schemas.microsoft.com/office/drawing/2014/main" id="{078C91A9-E8B8-6CA7-6685-20227A69D2DD}"/>
              </a:ext>
            </a:extLst>
          </p:cNvPr>
          <p:cNvSpPr txBox="1"/>
          <p:nvPr/>
        </p:nvSpPr>
        <p:spPr>
          <a:xfrm>
            <a:off x="4995041" y="2888227"/>
            <a:ext cx="6096000" cy="369332"/>
          </a:xfrm>
          <a:prstGeom prst="rect">
            <a:avLst/>
          </a:prstGeom>
          <a:noFill/>
        </p:spPr>
        <p:txBody>
          <a:bodyPr wrap="square">
            <a:spAutoFit/>
          </a:bodyPr>
          <a:lstStyle/>
          <a:p>
            <a:pPr marL="904240">
              <a:lnSpc>
                <a:spcPct val="100000"/>
              </a:lnSpc>
              <a:spcBef>
                <a:spcPts val="1035"/>
              </a:spcBef>
            </a:pPr>
            <a:r>
              <a:rPr lang="en-IN" sz="1800" dirty="0">
                <a:cs typeface="Microsoft Sans Serif"/>
              </a:rPr>
              <a:t>Dilepton</a:t>
            </a:r>
            <a:r>
              <a:rPr lang="en-IN" sz="1800" spc="170" dirty="0">
                <a:cs typeface="Microsoft Sans Serif"/>
              </a:rPr>
              <a:t> </a:t>
            </a:r>
            <a:r>
              <a:rPr lang="en-IN" sz="1800" spc="55" dirty="0">
                <a:cs typeface="Microsoft Sans Serif"/>
              </a:rPr>
              <a:t>decay</a:t>
            </a:r>
            <a:r>
              <a:rPr lang="en-IN" sz="1800" spc="175" dirty="0">
                <a:cs typeface="Microsoft Sans Serif"/>
              </a:rPr>
              <a:t> </a:t>
            </a:r>
            <a:r>
              <a:rPr lang="en-IN" sz="1800" dirty="0">
                <a:cs typeface="Microsoft Sans Serif"/>
              </a:rPr>
              <a:t>angular</a:t>
            </a:r>
            <a:r>
              <a:rPr lang="en-IN" sz="1800" spc="170" dirty="0">
                <a:cs typeface="Microsoft Sans Serif"/>
              </a:rPr>
              <a:t> </a:t>
            </a:r>
            <a:r>
              <a:rPr lang="en-IN" sz="1800" spc="-10" dirty="0">
                <a:cs typeface="Microsoft Sans Serif"/>
              </a:rPr>
              <a:t>distribution</a:t>
            </a:r>
            <a:endParaRPr lang="en-IN" sz="1800" dirty="0">
              <a:cs typeface="Microsoft Sans Serif"/>
            </a:endParaRPr>
          </a:p>
        </p:txBody>
      </p:sp>
      <p:grpSp>
        <p:nvGrpSpPr>
          <p:cNvPr id="9" name="Group 8">
            <a:extLst>
              <a:ext uri="{FF2B5EF4-FFF2-40B4-BE49-F238E27FC236}">
                <a16:creationId xmlns:a16="http://schemas.microsoft.com/office/drawing/2014/main" id="{34FF4BEE-A3C8-0C61-BADD-EB666BEA7E11}"/>
              </a:ext>
            </a:extLst>
          </p:cNvPr>
          <p:cNvGrpSpPr/>
          <p:nvPr/>
        </p:nvGrpSpPr>
        <p:grpSpPr>
          <a:xfrm>
            <a:off x="4515063" y="3398576"/>
            <a:ext cx="7327900" cy="402845"/>
            <a:chOff x="4533197" y="3785107"/>
            <a:chExt cx="7327900" cy="402845"/>
          </a:xfrm>
        </p:grpSpPr>
        <p:sp>
          <p:nvSpPr>
            <p:cNvPr id="10" name="object 12">
              <a:extLst>
                <a:ext uri="{FF2B5EF4-FFF2-40B4-BE49-F238E27FC236}">
                  <a16:creationId xmlns:a16="http://schemas.microsoft.com/office/drawing/2014/main" id="{224246D1-EA3A-0CEB-68F7-4CE81FAA57AC}"/>
                </a:ext>
              </a:extLst>
            </p:cNvPr>
            <p:cNvSpPr/>
            <p:nvPr/>
          </p:nvSpPr>
          <p:spPr>
            <a:xfrm>
              <a:off x="5103579" y="3855696"/>
              <a:ext cx="850265" cy="212090"/>
            </a:xfrm>
            <a:custGeom>
              <a:avLst/>
              <a:gdLst/>
              <a:ahLst/>
              <a:cxnLst/>
              <a:rect l="l" t="t" r="r" b="b"/>
              <a:pathLst>
                <a:path w="850264" h="212089">
                  <a:moveTo>
                    <a:pt x="782565" y="0"/>
                  </a:moveTo>
                  <a:lnTo>
                    <a:pt x="779551" y="8595"/>
                  </a:lnTo>
                  <a:lnTo>
                    <a:pt x="791808" y="13914"/>
                  </a:lnTo>
                  <a:lnTo>
                    <a:pt x="802349" y="21277"/>
                  </a:lnTo>
                  <a:lnTo>
                    <a:pt x="823753" y="55409"/>
                  </a:lnTo>
                  <a:lnTo>
                    <a:pt x="830785" y="104811"/>
                  </a:lnTo>
                  <a:lnTo>
                    <a:pt x="830000" y="123487"/>
                  </a:lnTo>
                  <a:lnTo>
                    <a:pt x="818227" y="169217"/>
                  </a:lnTo>
                  <a:lnTo>
                    <a:pt x="791952" y="197806"/>
                  </a:lnTo>
                  <a:lnTo>
                    <a:pt x="779886" y="203150"/>
                  </a:lnTo>
                  <a:lnTo>
                    <a:pt x="782565" y="211745"/>
                  </a:lnTo>
                  <a:lnTo>
                    <a:pt x="823020" y="187708"/>
                  </a:lnTo>
                  <a:lnTo>
                    <a:pt x="845742" y="143335"/>
                  </a:lnTo>
                  <a:lnTo>
                    <a:pt x="850096" y="105928"/>
                  </a:lnTo>
                  <a:lnTo>
                    <a:pt x="849004" y="86516"/>
                  </a:lnTo>
                  <a:lnTo>
                    <a:pt x="832627" y="37114"/>
                  </a:lnTo>
                  <a:lnTo>
                    <a:pt x="797916" y="5542"/>
                  </a:lnTo>
                  <a:lnTo>
                    <a:pt x="782565" y="0"/>
                  </a:lnTo>
                  <a:close/>
                </a:path>
                <a:path w="850264" h="212089">
                  <a:moveTo>
                    <a:pt x="67530" y="0"/>
                  </a:moveTo>
                  <a:lnTo>
                    <a:pt x="27148" y="24099"/>
                  </a:lnTo>
                  <a:lnTo>
                    <a:pt x="4367" y="68577"/>
                  </a:lnTo>
                  <a:lnTo>
                    <a:pt x="0" y="105928"/>
                  </a:lnTo>
                  <a:lnTo>
                    <a:pt x="1088" y="125381"/>
                  </a:lnTo>
                  <a:lnTo>
                    <a:pt x="17412" y="174743"/>
                  </a:lnTo>
                  <a:lnTo>
                    <a:pt x="52134" y="206209"/>
                  </a:lnTo>
                  <a:lnTo>
                    <a:pt x="67530" y="211745"/>
                  </a:lnTo>
                  <a:lnTo>
                    <a:pt x="70210" y="203150"/>
                  </a:lnTo>
                  <a:lnTo>
                    <a:pt x="58144" y="197806"/>
                  </a:lnTo>
                  <a:lnTo>
                    <a:pt x="47732" y="190369"/>
                  </a:lnTo>
                  <a:lnTo>
                    <a:pt x="26374" y="155690"/>
                  </a:lnTo>
                  <a:lnTo>
                    <a:pt x="19310" y="104811"/>
                  </a:lnTo>
                  <a:lnTo>
                    <a:pt x="20095" y="86747"/>
                  </a:lnTo>
                  <a:lnTo>
                    <a:pt x="31868" y="42137"/>
                  </a:lnTo>
                  <a:lnTo>
                    <a:pt x="58332" y="13914"/>
                  </a:lnTo>
                  <a:lnTo>
                    <a:pt x="70544" y="8595"/>
                  </a:lnTo>
                  <a:lnTo>
                    <a:pt x="67530" y="0"/>
                  </a:lnTo>
                  <a:close/>
                </a:path>
              </a:pathLst>
            </a:custGeom>
            <a:solidFill>
              <a:srgbClr val="000000"/>
            </a:solidFill>
          </p:spPr>
          <p:txBody>
            <a:bodyPr wrap="square" lIns="0" tIns="0" rIns="0" bIns="0" rtlCol="0"/>
            <a:lstStyle/>
            <a:p>
              <a:endParaRPr/>
            </a:p>
          </p:txBody>
        </p:sp>
        <p:sp>
          <p:nvSpPr>
            <p:cNvPr id="11" name="object 13">
              <a:extLst>
                <a:ext uri="{FF2B5EF4-FFF2-40B4-BE49-F238E27FC236}">
                  <a16:creationId xmlns:a16="http://schemas.microsoft.com/office/drawing/2014/main" id="{D4CCD3AB-F535-E5DA-D97F-B84A17B6B952}"/>
                </a:ext>
              </a:extLst>
            </p:cNvPr>
            <p:cNvSpPr txBox="1"/>
            <p:nvPr/>
          </p:nvSpPr>
          <p:spPr>
            <a:xfrm>
              <a:off x="6222996" y="3964432"/>
              <a:ext cx="474980" cy="223520"/>
            </a:xfrm>
            <a:prstGeom prst="rect">
              <a:avLst/>
            </a:prstGeom>
          </p:spPr>
          <p:txBody>
            <a:bodyPr vert="horz" wrap="square" lIns="0" tIns="12700" rIns="0" bIns="0" rtlCol="0">
              <a:spAutoFit/>
            </a:bodyPr>
            <a:lstStyle/>
            <a:p>
              <a:pPr marL="38100">
                <a:lnSpc>
                  <a:spcPct val="100000"/>
                </a:lnSpc>
                <a:spcBef>
                  <a:spcPts val="100"/>
                </a:spcBef>
              </a:pPr>
              <a:r>
                <a:rPr sz="1300" spc="-20" dirty="0">
                  <a:latin typeface="Cambria Math"/>
                  <a:cs typeface="Cambria Math"/>
                </a:rPr>
                <a:t>3+</a:t>
              </a:r>
              <a:r>
                <a:rPr sz="1300" spc="-20" dirty="0">
                  <a:solidFill>
                    <a:srgbClr val="C00000"/>
                  </a:solidFill>
                  <a:latin typeface="Cambria Math"/>
                  <a:cs typeface="Cambria Math"/>
                </a:rPr>
                <a:t>𝝀</a:t>
              </a:r>
              <a:r>
                <a:rPr sz="1650" spc="-30" baseline="-12626" dirty="0">
                  <a:solidFill>
                    <a:srgbClr val="C00000"/>
                  </a:solidFill>
                  <a:latin typeface="Cambria Math"/>
                  <a:cs typeface="Cambria Math"/>
                </a:rPr>
                <a:t>𝜽</a:t>
              </a:r>
              <a:endParaRPr sz="1650" baseline="-12626">
                <a:latin typeface="Cambria Math"/>
                <a:cs typeface="Cambria Math"/>
              </a:endParaRPr>
            </a:p>
          </p:txBody>
        </p:sp>
        <p:sp>
          <p:nvSpPr>
            <p:cNvPr id="12" name="object 14">
              <a:extLst>
                <a:ext uri="{FF2B5EF4-FFF2-40B4-BE49-F238E27FC236}">
                  <a16:creationId xmlns:a16="http://schemas.microsoft.com/office/drawing/2014/main" id="{19F11FBE-C030-7CFE-577C-1CF91AB9C09D}"/>
                </a:ext>
              </a:extLst>
            </p:cNvPr>
            <p:cNvSpPr txBox="1"/>
            <p:nvPr/>
          </p:nvSpPr>
          <p:spPr>
            <a:xfrm>
              <a:off x="4533197" y="3785107"/>
              <a:ext cx="7327900" cy="299720"/>
            </a:xfrm>
            <a:prstGeom prst="rect">
              <a:avLst/>
            </a:prstGeom>
          </p:spPr>
          <p:txBody>
            <a:bodyPr vert="horz" wrap="square" lIns="0" tIns="12700" rIns="0" bIns="0" rtlCol="0">
              <a:spAutoFit/>
            </a:bodyPr>
            <a:lstStyle/>
            <a:p>
              <a:pPr marL="323215" indent="-285115">
                <a:lnSpc>
                  <a:spcPct val="100000"/>
                </a:lnSpc>
                <a:spcBef>
                  <a:spcPts val="100"/>
                </a:spcBef>
                <a:buFont typeface="Arial MT"/>
                <a:buChar char="•"/>
                <a:tabLst>
                  <a:tab pos="323215" algn="l"/>
                  <a:tab pos="1503680" algn="l"/>
                  <a:tab pos="2132965" algn="l"/>
                </a:tabLst>
              </a:pPr>
              <a:r>
                <a:rPr sz="1800" dirty="0">
                  <a:latin typeface="Cambria Math"/>
                  <a:cs typeface="Cambria Math"/>
                </a:rPr>
                <a:t>𝑊</a:t>
              </a:r>
              <a:r>
                <a:rPr sz="1800" spc="425" dirty="0">
                  <a:latin typeface="Cambria Math"/>
                  <a:cs typeface="Cambria Math"/>
                </a:rPr>
                <a:t> </a:t>
              </a:r>
              <a:r>
                <a:rPr sz="1800" dirty="0">
                  <a:latin typeface="Cambria Math"/>
                  <a:cs typeface="Cambria Math"/>
                </a:rPr>
                <a:t>cos𝜃,</a:t>
              </a:r>
              <a:r>
                <a:rPr sz="1800" spc="-90" dirty="0">
                  <a:latin typeface="Cambria Math"/>
                  <a:cs typeface="Cambria Math"/>
                </a:rPr>
                <a:t> </a:t>
              </a:r>
              <a:r>
                <a:rPr sz="1800" spc="-50" dirty="0">
                  <a:latin typeface="Cambria Math"/>
                  <a:cs typeface="Cambria Math"/>
                </a:rPr>
                <a:t>𝜙</a:t>
              </a:r>
              <a:r>
                <a:rPr sz="1800" dirty="0">
                  <a:latin typeface="Cambria Math"/>
                  <a:cs typeface="Cambria Math"/>
                </a:rPr>
                <a:t>	∝</a:t>
              </a:r>
              <a:r>
                <a:rPr sz="1800" spc="95" dirty="0">
                  <a:latin typeface="Cambria Math"/>
                  <a:cs typeface="Cambria Math"/>
                </a:rPr>
                <a:t> </a:t>
              </a:r>
              <a:r>
                <a:rPr sz="1950" u="sng" spc="419" baseline="44871" dirty="0">
                  <a:uFill>
                    <a:solidFill>
                      <a:srgbClr val="000000"/>
                    </a:solidFill>
                  </a:uFill>
                  <a:latin typeface="Times New Roman"/>
                  <a:cs typeface="Times New Roman"/>
                </a:rPr>
                <a:t>  </a:t>
              </a:r>
              <a:r>
                <a:rPr sz="1950" u="sng" spc="-75" baseline="44871" dirty="0">
                  <a:uFill>
                    <a:solidFill>
                      <a:srgbClr val="000000"/>
                    </a:solidFill>
                  </a:uFill>
                  <a:latin typeface="Cambria Math"/>
                  <a:cs typeface="Cambria Math"/>
                </a:rPr>
                <a:t>1</a:t>
              </a:r>
              <a:r>
                <a:rPr sz="1950" u="sng" baseline="44871" dirty="0">
                  <a:uFill>
                    <a:solidFill>
                      <a:srgbClr val="000000"/>
                    </a:solidFill>
                  </a:uFill>
                  <a:latin typeface="Cambria Math"/>
                  <a:cs typeface="Cambria Math"/>
                </a:rPr>
                <a:t>	</a:t>
              </a:r>
              <a:r>
                <a:rPr sz="1950" spc="157" baseline="44871" dirty="0">
                  <a:latin typeface="Cambria Math"/>
                  <a:cs typeface="Cambria Math"/>
                </a:rPr>
                <a:t> </a:t>
              </a:r>
              <a:r>
                <a:rPr sz="1800" dirty="0">
                  <a:latin typeface="Cambria Math"/>
                  <a:cs typeface="Cambria Math"/>
                </a:rPr>
                <a:t>⋅ (1 + </a:t>
              </a:r>
              <a:r>
                <a:rPr sz="1800" dirty="0">
                  <a:solidFill>
                    <a:srgbClr val="C00000"/>
                  </a:solidFill>
                  <a:latin typeface="Cambria Math"/>
                  <a:cs typeface="Cambria Math"/>
                </a:rPr>
                <a:t>𝝀</a:t>
              </a:r>
              <a:r>
                <a:rPr sz="1950" baseline="-14957" dirty="0">
                  <a:solidFill>
                    <a:srgbClr val="C00000"/>
                  </a:solidFill>
                  <a:latin typeface="Cambria Math"/>
                  <a:cs typeface="Cambria Math"/>
                </a:rPr>
                <a:t>𝜽</a:t>
              </a:r>
              <a:r>
                <a:rPr sz="1950" spc="165" baseline="-14957" dirty="0">
                  <a:solidFill>
                    <a:srgbClr val="C00000"/>
                  </a:solidFill>
                  <a:latin typeface="Cambria Math"/>
                  <a:cs typeface="Cambria Math"/>
                </a:rPr>
                <a:t> </a:t>
              </a:r>
              <a:r>
                <a:rPr sz="1800" dirty="0">
                  <a:latin typeface="Cambria Math"/>
                  <a:cs typeface="Cambria Math"/>
                </a:rPr>
                <a:t>cos</a:t>
              </a:r>
              <a:r>
                <a:rPr sz="1950" baseline="27777" dirty="0">
                  <a:latin typeface="Cambria Math"/>
                  <a:cs typeface="Cambria Math"/>
                </a:rPr>
                <a:t>2</a:t>
              </a:r>
              <a:r>
                <a:rPr sz="1950" spc="157" baseline="27777" dirty="0">
                  <a:latin typeface="Cambria Math"/>
                  <a:cs typeface="Cambria Math"/>
                </a:rPr>
                <a:t> </a:t>
              </a:r>
              <a:r>
                <a:rPr sz="1800" dirty="0">
                  <a:latin typeface="Cambria Math"/>
                  <a:cs typeface="Cambria Math"/>
                </a:rPr>
                <a:t>𝜃</a:t>
              </a:r>
              <a:r>
                <a:rPr sz="1800" spc="65" dirty="0">
                  <a:latin typeface="Cambria Math"/>
                  <a:cs typeface="Cambria Math"/>
                </a:rPr>
                <a:t> </a:t>
              </a:r>
              <a:r>
                <a:rPr sz="1800" dirty="0">
                  <a:latin typeface="Cambria Math"/>
                  <a:cs typeface="Cambria Math"/>
                </a:rPr>
                <a:t>+ </a:t>
              </a:r>
              <a:r>
                <a:rPr sz="1800" dirty="0">
                  <a:solidFill>
                    <a:srgbClr val="C00000"/>
                  </a:solidFill>
                  <a:latin typeface="Cambria Math"/>
                  <a:cs typeface="Cambria Math"/>
                </a:rPr>
                <a:t>𝝀</a:t>
              </a:r>
              <a:r>
                <a:rPr sz="1950" baseline="-14957" dirty="0">
                  <a:solidFill>
                    <a:srgbClr val="C00000"/>
                  </a:solidFill>
                  <a:latin typeface="Cambria Math"/>
                  <a:cs typeface="Cambria Math"/>
                </a:rPr>
                <a:t>𝝓</a:t>
              </a:r>
              <a:r>
                <a:rPr sz="1950" spc="157" baseline="-14957" dirty="0">
                  <a:solidFill>
                    <a:srgbClr val="C00000"/>
                  </a:solidFill>
                  <a:latin typeface="Cambria Math"/>
                  <a:cs typeface="Cambria Math"/>
                </a:rPr>
                <a:t> </a:t>
              </a:r>
              <a:r>
                <a:rPr sz="1800" dirty="0">
                  <a:latin typeface="Cambria Math"/>
                  <a:cs typeface="Cambria Math"/>
                </a:rPr>
                <a:t>sin</a:t>
              </a:r>
              <a:r>
                <a:rPr sz="1950" baseline="27777" dirty="0">
                  <a:latin typeface="Cambria Math"/>
                  <a:cs typeface="Cambria Math"/>
                </a:rPr>
                <a:t>2</a:t>
              </a:r>
              <a:r>
                <a:rPr sz="1950" spc="157" baseline="27777" dirty="0">
                  <a:latin typeface="Cambria Math"/>
                  <a:cs typeface="Cambria Math"/>
                </a:rPr>
                <a:t> </a:t>
              </a:r>
              <a:r>
                <a:rPr sz="1800" dirty="0">
                  <a:latin typeface="Cambria Math"/>
                  <a:cs typeface="Cambria Math"/>
                </a:rPr>
                <a:t>𝜃</a:t>
              </a:r>
              <a:r>
                <a:rPr sz="1800" spc="-40" dirty="0">
                  <a:latin typeface="Cambria Math"/>
                  <a:cs typeface="Cambria Math"/>
                </a:rPr>
                <a:t> </a:t>
              </a:r>
              <a:r>
                <a:rPr sz="1800" dirty="0">
                  <a:latin typeface="Cambria Math"/>
                  <a:cs typeface="Cambria Math"/>
                </a:rPr>
                <a:t>cos2𝜙</a:t>
              </a:r>
              <a:r>
                <a:rPr sz="1800" spc="45" dirty="0">
                  <a:latin typeface="Cambria Math"/>
                  <a:cs typeface="Cambria Math"/>
                </a:rPr>
                <a:t> </a:t>
              </a:r>
              <a:r>
                <a:rPr sz="1800" dirty="0">
                  <a:latin typeface="Cambria Math"/>
                  <a:cs typeface="Cambria Math"/>
                </a:rPr>
                <a:t>+ </a:t>
              </a:r>
              <a:r>
                <a:rPr sz="1800" dirty="0">
                  <a:solidFill>
                    <a:srgbClr val="C00000"/>
                  </a:solidFill>
                  <a:latin typeface="Cambria Math"/>
                  <a:cs typeface="Cambria Math"/>
                </a:rPr>
                <a:t>𝝀</a:t>
              </a:r>
              <a:r>
                <a:rPr sz="1950" baseline="-14957" dirty="0">
                  <a:solidFill>
                    <a:srgbClr val="C00000"/>
                  </a:solidFill>
                  <a:latin typeface="Cambria Math"/>
                  <a:cs typeface="Cambria Math"/>
                </a:rPr>
                <a:t>𝜽𝝓</a:t>
              </a:r>
              <a:r>
                <a:rPr sz="1800" dirty="0">
                  <a:latin typeface="Cambria Math"/>
                  <a:cs typeface="Cambria Math"/>
                </a:rPr>
                <a:t>sin2𝜃</a:t>
              </a:r>
              <a:r>
                <a:rPr sz="1800" spc="65" dirty="0">
                  <a:latin typeface="Cambria Math"/>
                  <a:cs typeface="Cambria Math"/>
                </a:rPr>
                <a:t> </a:t>
              </a:r>
              <a:r>
                <a:rPr sz="1800" dirty="0">
                  <a:latin typeface="Cambria Math"/>
                  <a:cs typeface="Cambria Math"/>
                </a:rPr>
                <a:t>cos𝜙)</a:t>
              </a:r>
            </a:p>
          </p:txBody>
        </p:sp>
      </p:grpSp>
      <p:pic>
        <p:nvPicPr>
          <p:cNvPr id="13" name="object 29">
            <a:extLst>
              <a:ext uri="{FF2B5EF4-FFF2-40B4-BE49-F238E27FC236}">
                <a16:creationId xmlns:a16="http://schemas.microsoft.com/office/drawing/2014/main" id="{A1DC9A04-73AD-80D3-003E-7F27CEDE5104}"/>
              </a:ext>
            </a:extLst>
          </p:cNvPr>
          <p:cNvPicPr/>
          <p:nvPr/>
        </p:nvPicPr>
        <p:blipFill>
          <a:blip r:embed="rId3" cstate="print"/>
          <a:stretch>
            <a:fillRect/>
          </a:stretch>
        </p:blipFill>
        <p:spPr>
          <a:xfrm>
            <a:off x="3011153" y="4470794"/>
            <a:ext cx="2526890" cy="2022080"/>
          </a:xfrm>
          <a:prstGeom prst="rect">
            <a:avLst/>
          </a:prstGeom>
        </p:spPr>
      </p:pic>
      <p:grpSp>
        <p:nvGrpSpPr>
          <p:cNvPr id="14" name="Group 13">
            <a:extLst>
              <a:ext uri="{FF2B5EF4-FFF2-40B4-BE49-F238E27FC236}">
                <a16:creationId xmlns:a16="http://schemas.microsoft.com/office/drawing/2014/main" id="{EDD8D95B-2697-E3FF-FD6F-60552FCF7E8D}"/>
              </a:ext>
            </a:extLst>
          </p:cNvPr>
          <p:cNvGrpSpPr/>
          <p:nvPr/>
        </p:nvGrpSpPr>
        <p:grpSpPr>
          <a:xfrm>
            <a:off x="6014546" y="4334496"/>
            <a:ext cx="5828418" cy="1914321"/>
            <a:chOff x="5399918" y="4487582"/>
            <a:chExt cx="5603603" cy="1914321"/>
          </a:xfrm>
        </p:grpSpPr>
        <p:sp>
          <p:nvSpPr>
            <p:cNvPr id="15" name="object 18">
              <a:extLst>
                <a:ext uri="{FF2B5EF4-FFF2-40B4-BE49-F238E27FC236}">
                  <a16:creationId xmlns:a16="http://schemas.microsoft.com/office/drawing/2014/main" id="{71525602-D7DE-11FD-624B-8E31E67883B4}"/>
                </a:ext>
              </a:extLst>
            </p:cNvPr>
            <p:cNvSpPr/>
            <p:nvPr/>
          </p:nvSpPr>
          <p:spPr>
            <a:xfrm>
              <a:off x="5760420" y="4958652"/>
              <a:ext cx="1201420" cy="276225"/>
            </a:xfrm>
            <a:custGeom>
              <a:avLst/>
              <a:gdLst/>
              <a:ahLst/>
              <a:cxnLst/>
              <a:rect l="l" t="t" r="r" b="b"/>
              <a:pathLst>
                <a:path w="1201420" h="276225">
                  <a:moveTo>
                    <a:pt x="1128377" y="0"/>
                  </a:moveTo>
                  <a:lnTo>
                    <a:pt x="1125586" y="9152"/>
                  </a:lnTo>
                  <a:lnTo>
                    <a:pt x="1138272" y="15731"/>
                  </a:lnTo>
                  <a:lnTo>
                    <a:pt x="1149320" y="25310"/>
                  </a:lnTo>
                  <a:lnTo>
                    <a:pt x="1172575" y="71570"/>
                  </a:lnTo>
                  <a:lnTo>
                    <a:pt x="1179524" y="113930"/>
                  </a:lnTo>
                  <a:lnTo>
                    <a:pt x="1180392" y="138187"/>
                  </a:lnTo>
                  <a:lnTo>
                    <a:pt x="1179524" y="162391"/>
                  </a:lnTo>
                  <a:lnTo>
                    <a:pt x="1172575" y="204667"/>
                  </a:lnTo>
                  <a:lnTo>
                    <a:pt x="1149320" y="250854"/>
                  </a:lnTo>
                  <a:lnTo>
                    <a:pt x="1125586" y="266997"/>
                  </a:lnTo>
                  <a:lnTo>
                    <a:pt x="1128377" y="276150"/>
                  </a:lnTo>
                  <a:lnTo>
                    <a:pt x="1171636" y="246034"/>
                  </a:lnTo>
                  <a:lnTo>
                    <a:pt x="1190319" y="208689"/>
                  </a:lnTo>
                  <a:lnTo>
                    <a:pt x="1199751" y="163371"/>
                  </a:lnTo>
                  <a:lnTo>
                    <a:pt x="1200930" y="138075"/>
                  </a:lnTo>
                  <a:lnTo>
                    <a:pt x="1199751" y="112779"/>
                  </a:lnTo>
                  <a:lnTo>
                    <a:pt x="1190319" y="67461"/>
                  </a:lnTo>
                  <a:lnTo>
                    <a:pt x="1171636" y="30117"/>
                  </a:lnTo>
                  <a:lnTo>
                    <a:pt x="1144792" y="6397"/>
                  </a:lnTo>
                  <a:lnTo>
                    <a:pt x="1128377" y="0"/>
                  </a:lnTo>
                  <a:close/>
                </a:path>
                <a:path w="1201420" h="276225">
                  <a:moveTo>
                    <a:pt x="72548" y="0"/>
                  </a:moveTo>
                  <a:lnTo>
                    <a:pt x="29288" y="30117"/>
                  </a:lnTo>
                  <a:lnTo>
                    <a:pt x="10605" y="67461"/>
                  </a:lnTo>
                  <a:lnTo>
                    <a:pt x="1173" y="112779"/>
                  </a:lnTo>
                  <a:lnTo>
                    <a:pt x="0" y="138187"/>
                  </a:lnTo>
                  <a:lnTo>
                    <a:pt x="1173" y="163371"/>
                  </a:lnTo>
                  <a:lnTo>
                    <a:pt x="10605" y="208689"/>
                  </a:lnTo>
                  <a:lnTo>
                    <a:pt x="29288" y="246034"/>
                  </a:lnTo>
                  <a:lnTo>
                    <a:pt x="72548" y="276150"/>
                  </a:lnTo>
                  <a:lnTo>
                    <a:pt x="75338" y="266997"/>
                  </a:lnTo>
                  <a:lnTo>
                    <a:pt x="62652" y="260422"/>
                  </a:lnTo>
                  <a:lnTo>
                    <a:pt x="51605" y="250854"/>
                  </a:lnTo>
                  <a:lnTo>
                    <a:pt x="28350" y="204667"/>
                  </a:lnTo>
                  <a:lnTo>
                    <a:pt x="21401" y="162391"/>
                  </a:lnTo>
                  <a:lnTo>
                    <a:pt x="20537" y="138075"/>
                  </a:lnTo>
                  <a:lnTo>
                    <a:pt x="21401" y="113930"/>
                  </a:lnTo>
                  <a:lnTo>
                    <a:pt x="28350" y="71570"/>
                  </a:lnTo>
                  <a:lnTo>
                    <a:pt x="51605" y="25310"/>
                  </a:lnTo>
                  <a:lnTo>
                    <a:pt x="75338" y="9152"/>
                  </a:lnTo>
                  <a:lnTo>
                    <a:pt x="72548" y="0"/>
                  </a:lnTo>
                  <a:close/>
                </a:path>
              </a:pathLst>
            </a:custGeom>
            <a:solidFill>
              <a:srgbClr val="000000"/>
            </a:solidFill>
          </p:spPr>
          <p:txBody>
            <a:bodyPr wrap="square" lIns="0" tIns="0" rIns="0" bIns="0" rtlCol="0"/>
            <a:lstStyle/>
            <a:p>
              <a:endParaRPr/>
            </a:p>
          </p:txBody>
        </p:sp>
        <p:sp>
          <p:nvSpPr>
            <p:cNvPr id="16" name="object 19">
              <a:extLst>
                <a:ext uri="{FF2B5EF4-FFF2-40B4-BE49-F238E27FC236}">
                  <a16:creationId xmlns:a16="http://schemas.microsoft.com/office/drawing/2014/main" id="{53DBD907-A8F1-C344-F697-E0C65A0A4A65}"/>
                </a:ext>
              </a:extLst>
            </p:cNvPr>
            <p:cNvSpPr/>
            <p:nvPr/>
          </p:nvSpPr>
          <p:spPr>
            <a:xfrm>
              <a:off x="7299973" y="4990828"/>
              <a:ext cx="626110" cy="212090"/>
            </a:xfrm>
            <a:custGeom>
              <a:avLst/>
              <a:gdLst/>
              <a:ahLst/>
              <a:cxnLst/>
              <a:rect l="l" t="t" r="r" b="b"/>
              <a:pathLst>
                <a:path w="626109" h="212089">
                  <a:moveTo>
                    <a:pt x="558283" y="0"/>
                  </a:moveTo>
                  <a:lnTo>
                    <a:pt x="555269" y="8594"/>
                  </a:lnTo>
                  <a:lnTo>
                    <a:pt x="567526" y="13913"/>
                  </a:lnTo>
                  <a:lnTo>
                    <a:pt x="578067" y="21277"/>
                  </a:lnTo>
                  <a:lnTo>
                    <a:pt x="599470" y="55408"/>
                  </a:lnTo>
                  <a:lnTo>
                    <a:pt x="606502" y="104811"/>
                  </a:lnTo>
                  <a:lnTo>
                    <a:pt x="605717" y="123487"/>
                  </a:lnTo>
                  <a:lnTo>
                    <a:pt x="593945" y="169217"/>
                  </a:lnTo>
                  <a:lnTo>
                    <a:pt x="567668" y="197806"/>
                  </a:lnTo>
                  <a:lnTo>
                    <a:pt x="555603" y="203150"/>
                  </a:lnTo>
                  <a:lnTo>
                    <a:pt x="558283" y="211744"/>
                  </a:lnTo>
                  <a:lnTo>
                    <a:pt x="598738" y="187708"/>
                  </a:lnTo>
                  <a:lnTo>
                    <a:pt x="621459" y="143335"/>
                  </a:lnTo>
                  <a:lnTo>
                    <a:pt x="625812" y="105928"/>
                  </a:lnTo>
                  <a:lnTo>
                    <a:pt x="624721" y="86516"/>
                  </a:lnTo>
                  <a:lnTo>
                    <a:pt x="608345" y="37113"/>
                  </a:lnTo>
                  <a:lnTo>
                    <a:pt x="573634" y="5542"/>
                  </a:lnTo>
                  <a:lnTo>
                    <a:pt x="558283" y="0"/>
                  </a:lnTo>
                  <a:close/>
                </a:path>
                <a:path w="626109" h="212089">
                  <a:moveTo>
                    <a:pt x="67530" y="0"/>
                  </a:moveTo>
                  <a:lnTo>
                    <a:pt x="27148" y="24099"/>
                  </a:lnTo>
                  <a:lnTo>
                    <a:pt x="4367" y="68576"/>
                  </a:lnTo>
                  <a:lnTo>
                    <a:pt x="0" y="105928"/>
                  </a:lnTo>
                  <a:lnTo>
                    <a:pt x="1088" y="125381"/>
                  </a:lnTo>
                  <a:lnTo>
                    <a:pt x="17412" y="174743"/>
                  </a:lnTo>
                  <a:lnTo>
                    <a:pt x="52134" y="206209"/>
                  </a:lnTo>
                  <a:lnTo>
                    <a:pt x="67530" y="211744"/>
                  </a:lnTo>
                  <a:lnTo>
                    <a:pt x="70209" y="203150"/>
                  </a:lnTo>
                  <a:lnTo>
                    <a:pt x="58144" y="197806"/>
                  </a:lnTo>
                  <a:lnTo>
                    <a:pt x="47732" y="190369"/>
                  </a:lnTo>
                  <a:lnTo>
                    <a:pt x="26374" y="155690"/>
                  </a:lnTo>
                  <a:lnTo>
                    <a:pt x="19310" y="104811"/>
                  </a:lnTo>
                  <a:lnTo>
                    <a:pt x="20095" y="86746"/>
                  </a:lnTo>
                  <a:lnTo>
                    <a:pt x="31868" y="42136"/>
                  </a:lnTo>
                  <a:lnTo>
                    <a:pt x="58332" y="13913"/>
                  </a:lnTo>
                  <a:lnTo>
                    <a:pt x="70544" y="8594"/>
                  </a:lnTo>
                  <a:lnTo>
                    <a:pt x="67530" y="0"/>
                  </a:lnTo>
                  <a:close/>
                </a:path>
              </a:pathLst>
            </a:custGeom>
            <a:solidFill>
              <a:srgbClr val="000000"/>
            </a:solidFill>
          </p:spPr>
          <p:txBody>
            <a:bodyPr wrap="square" lIns="0" tIns="0" rIns="0" bIns="0" rtlCol="0"/>
            <a:lstStyle/>
            <a:p>
              <a:endParaRPr/>
            </a:p>
          </p:txBody>
        </p:sp>
        <p:sp>
          <p:nvSpPr>
            <p:cNvPr id="17" name="object 20">
              <a:extLst>
                <a:ext uri="{FF2B5EF4-FFF2-40B4-BE49-F238E27FC236}">
                  <a16:creationId xmlns:a16="http://schemas.microsoft.com/office/drawing/2014/main" id="{1851D495-042B-2B61-BA60-95EEC93A4C1E}"/>
                </a:ext>
              </a:extLst>
            </p:cNvPr>
            <p:cNvSpPr/>
            <p:nvPr/>
          </p:nvSpPr>
          <p:spPr>
            <a:xfrm>
              <a:off x="5760420" y="5413456"/>
              <a:ext cx="1201420" cy="276225"/>
            </a:xfrm>
            <a:custGeom>
              <a:avLst/>
              <a:gdLst/>
              <a:ahLst/>
              <a:cxnLst/>
              <a:rect l="l" t="t" r="r" b="b"/>
              <a:pathLst>
                <a:path w="1201420" h="276225">
                  <a:moveTo>
                    <a:pt x="1128377" y="0"/>
                  </a:moveTo>
                  <a:lnTo>
                    <a:pt x="1125586" y="9152"/>
                  </a:lnTo>
                  <a:lnTo>
                    <a:pt x="1138272" y="15731"/>
                  </a:lnTo>
                  <a:lnTo>
                    <a:pt x="1149320" y="25309"/>
                  </a:lnTo>
                  <a:lnTo>
                    <a:pt x="1172575" y="71569"/>
                  </a:lnTo>
                  <a:lnTo>
                    <a:pt x="1179524" y="113929"/>
                  </a:lnTo>
                  <a:lnTo>
                    <a:pt x="1180392" y="138186"/>
                  </a:lnTo>
                  <a:lnTo>
                    <a:pt x="1179524" y="162390"/>
                  </a:lnTo>
                  <a:lnTo>
                    <a:pt x="1172575" y="204667"/>
                  </a:lnTo>
                  <a:lnTo>
                    <a:pt x="1149320" y="250854"/>
                  </a:lnTo>
                  <a:lnTo>
                    <a:pt x="1125586" y="266997"/>
                  </a:lnTo>
                  <a:lnTo>
                    <a:pt x="1128377" y="276150"/>
                  </a:lnTo>
                  <a:lnTo>
                    <a:pt x="1171636" y="246033"/>
                  </a:lnTo>
                  <a:lnTo>
                    <a:pt x="1190319" y="208689"/>
                  </a:lnTo>
                  <a:lnTo>
                    <a:pt x="1199751" y="163370"/>
                  </a:lnTo>
                  <a:lnTo>
                    <a:pt x="1200930" y="138074"/>
                  </a:lnTo>
                  <a:lnTo>
                    <a:pt x="1199751" y="112778"/>
                  </a:lnTo>
                  <a:lnTo>
                    <a:pt x="1190319" y="67460"/>
                  </a:lnTo>
                  <a:lnTo>
                    <a:pt x="1171636" y="30116"/>
                  </a:lnTo>
                  <a:lnTo>
                    <a:pt x="1144792" y="6396"/>
                  </a:lnTo>
                  <a:lnTo>
                    <a:pt x="1128377" y="0"/>
                  </a:lnTo>
                  <a:close/>
                </a:path>
                <a:path w="1201420" h="276225">
                  <a:moveTo>
                    <a:pt x="72548" y="0"/>
                  </a:moveTo>
                  <a:lnTo>
                    <a:pt x="29288" y="30116"/>
                  </a:lnTo>
                  <a:lnTo>
                    <a:pt x="10605" y="67460"/>
                  </a:lnTo>
                  <a:lnTo>
                    <a:pt x="1173" y="112778"/>
                  </a:lnTo>
                  <a:lnTo>
                    <a:pt x="0" y="138186"/>
                  </a:lnTo>
                  <a:lnTo>
                    <a:pt x="1173" y="163370"/>
                  </a:lnTo>
                  <a:lnTo>
                    <a:pt x="10605" y="208689"/>
                  </a:lnTo>
                  <a:lnTo>
                    <a:pt x="29288" y="246033"/>
                  </a:lnTo>
                  <a:lnTo>
                    <a:pt x="72548" y="276150"/>
                  </a:lnTo>
                  <a:lnTo>
                    <a:pt x="75338" y="266997"/>
                  </a:lnTo>
                  <a:lnTo>
                    <a:pt x="62652" y="260422"/>
                  </a:lnTo>
                  <a:lnTo>
                    <a:pt x="51605" y="250854"/>
                  </a:lnTo>
                  <a:lnTo>
                    <a:pt x="28350" y="204667"/>
                  </a:lnTo>
                  <a:lnTo>
                    <a:pt x="21401" y="162390"/>
                  </a:lnTo>
                  <a:lnTo>
                    <a:pt x="20537" y="138074"/>
                  </a:lnTo>
                  <a:lnTo>
                    <a:pt x="21401" y="113929"/>
                  </a:lnTo>
                  <a:lnTo>
                    <a:pt x="28350" y="71569"/>
                  </a:lnTo>
                  <a:lnTo>
                    <a:pt x="51605" y="25309"/>
                  </a:lnTo>
                  <a:lnTo>
                    <a:pt x="75338" y="9152"/>
                  </a:lnTo>
                  <a:lnTo>
                    <a:pt x="72548" y="0"/>
                  </a:lnTo>
                  <a:close/>
                </a:path>
              </a:pathLst>
            </a:custGeom>
            <a:solidFill>
              <a:srgbClr val="000000"/>
            </a:solidFill>
          </p:spPr>
          <p:txBody>
            <a:bodyPr wrap="square" lIns="0" tIns="0" rIns="0" bIns="0" rtlCol="0"/>
            <a:lstStyle/>
            <a:p>
              <a:endParaRPr/>
            </a:p>
          </p:txBody>
        </p:sp>
        <p:sp>
          <p:nvSpPr>
            <p:cNvPr id="18" name="object 21">
              <a:extLst>
                <a:ext uri="{FF2B5EF4-FFF2-40B4-BE49-F238E27FC236}">
                  <a16:creationId xmlns:a16="http://schemas.microsoft.com/office/drawing/2014/main" id="{E2DECBE7-E4EA-6D81-0F72-08C055BA2FB6}"/>
                </a:ext>
              </a:extLst>
            </p:cNvPr>
            <p:cNvSpPr/>
            <p:nvPr/>
          </p:nvSpPr>
          <p:spPr>
            <a:xfrm>
              <a:off x="7299973" y="5445630"/>
              <a:ext cx="797560" cy="212090"/>
            </a:xfrm>
            <a:custGeom>
              <a:avLst/>
              <a:gdLst/>
              <a:ahLst/>
              <a:cxnLst/>
              <a:rect l="l" t="t" r="r" b="b"/>
              <a:pathLst>
                <a:path w="797559" h="212089">
                  <a:moveTo>
                    <a:pt x="729733" y="0"/>
                  </a:moveTo>
                  <a:lnTo>
                    <a:pt x="726719" y="8595"/>
                  </a:lnTo>
                  <a:lnTo>
                    <a:pt x="738976" y="13914"/>
                  </a:lnTo>
                  <a:lnTo>
                    <a:pt x="749517" y="21278"/>
                  </a:lnTo>
                  <a:lnTo>
                    <a:pt x="770920" y="55409"/>
                  </a:lnTo>
                  <a:lnTo>
                    <a:pt x="777952" y="104813"/>
                  </a:lnTo>
                  <a:lnTo>
                    <a:pt x="777167" y="123488"/>
                  </a:lnTo>
                  <a:lnTo>
                    <a:pt x="765395" y="169218"/>
                  </a:lnTo>
                  <a:lnTo>
                    <a:pt x="739118" y="197807"/>
                  </a:lnTo>
                  <a:lnTo>
                    <a:pt x="727053" y="203150"/>
                  </a:lnTo>
                  <a:lnTo>
                    <a:pt x="729733" y="211745"/>
                  </a:lnTo>
                  <a:lnTo>
                    <a:pt x="770188" y="187708"/>
                  </a:lnTo>
                  <a:lnTo>
                    <a:pt x="792909" y="143336"/>
                  </a:lnTo>
                  <a:lnTo>
                    <a:pt x="797262" y="105929"/>
                  </a:lnTo>
                  <a:lnTo>
                    <a:pt x="796171" y="86517"/>
                  </a:lnTo>
                  <a:lnTo>
                    <a:pt x="779795" y="37114"/>
                  </a:lnTo>
                  <a:lnTo>
                    <a:pt x="745084" y="5542"/>
                  </a:lnTo>
                  <a:lnTo>
                    <a:pt x="729733" y="0"/>
                  </a:lnTo>
                  <a:close/>
                </a:path>
                <a:path w="797559" h="212089">
                  <a:moveTo>
                    <a:pt x="67530" y="0"/>
                  </a:moveTo>
                  <a:lnTo>
                    <a:pt x="27148" y="24099"/>
                  </a:lnTo>
                  <a:lnTo>
                    <a:pt x="4367" y="68577"/>
                  </a:lnTo>
                  <a:lnTo>
                    <a:pt x="0" y="105929"/>
                  </a:lnTo>
                  <a:lnTo>
                    <a:pt x="1088" y="125382"/>
                  </a:lnTo>
                  <a:lnTo>
                    <a:pt x="17412" y="174743"/>
                  </a:lnTo>
                  <a:lnTo>
                    <a:pt x="52134" y="206210"/>
                  </a:lnTo>
                  <a:lnTo>
                    <a:pt x="67530" y="211745"/>
                  </a:lnTo>
                  <a:lnTo>
                    <a:pt x="70209" y="203150"/>
                  </a:lnTo>
                  <a:lnTo>
                    <a:pt x="58144" y="197807"/>
                  </a:lnTo>
                  <a:lnTo>
                    <a:pt x="47732" y="190370"/>
                  </a:lnTo>
                  <a:lnTo>
                    <a:pt x="26374" y="155691"/>
                  </a:lnTo>
                  <a:lnTo>
                    <a:pt x="19310" y="104813"/>
                  </a:lnTo>
                  <a:lnTo>
                    <a:pt x="20095" y="86747"/>
                  </a:lnTo>
                  <a:lnTo>
                    <a:pt x="31868" y="42137"/>
                  </a:lnTo>
                  <a:lnTo>
                    <a:pt x="58332" y="13914"/>
                  </a:lnTo>
                  <a:lnTo>
                    <a:pt x="70544" y="8595"/>
                  </a:lnTo>
                  <a:lnTo>
                    <a:pt x="67530" y="0"/>
                  </a:lnTo>
                  <a:close/>
                </a:path>
              </a:pathLst>
            </a:custGeom>
            <a:solidFill>
              <a:srgbClr val="000000"/>
            </a:solidFill>
          </p:spPr>
          <p:txBody>
            <a:bodyPr wrap="square" lIns="0" tIns="0" rIns="0" bIns="0" rtlCol="0"/>
            <a:lstStyle/>
            <a:p>
              <a:endParaRPr/>
            </a:p>
          </p:txBody>
        </p:sp>
        <p:sp>
          <p:nvSpPr>
            <p:cNvPr id="19" name="object 22">
              <a:extLst>
                <a:ext uri="{FF2B5EF4-FFF2-40B4-BE49-F238E27FC236}">
                  <a16:creationId xmlns:a16="http://schemas.microsoft.com/office/drawing/2014/main" id="{0C1AE5D5-4A24-19C2-899F-7C9ACA95BA0D}"/>
                </a:ext>
              </a:extLst>
            </p:cNvPr>
            <p:cNvSpPr/>
            <p:nvPr/>
          </p:nvSpPr>
          <p:spPr>
            <a:xfrm>
              <a:off x="5760420" y="5869948"/>
              <a:ext cx="1201420" cy="276225"/>
            </a:xfrm>
            <a:custGeom>
              <a:avLst/>
              <a:gdLst/>
              <a:ahLst/>
              <a:cxnLst/>
              <a:rect l="l" t="t" r="r" b="b"/>
              <a:pathLst>
                <a:path w="1201420" h="276225">
                  <a:moveTo>
                    <a:pt x="1128377" y="0"/>
                  </a:moveTo>
                  <a:lnTo>
                    <a:pt x="1125586" y="9153"/>
                  </a:lnTo>
                  <a:lnTo>
                    <a:pt x="1138272" y="15731"/>
                  </a:lnTo>
                  <a:lnTo>
                    <a:pt x="1149320" y="25310"/>
                  </a:lnTo>
                  <a:lnTo>
                    <a:pt x="1172575" y="71570"/>
                  </a:lnTo>
                  <a:lnTo>
                    <a:pt x="1179524" y="113930"/>
                  </a:lnTo>
                  <a:lnTo>
                    <a:pt x="1180392" y="138186"/>
                  </a:lnTo>
                  <a:lnTo>
                    <a:pt x="1179524" y="162391"/>
                  </a:lnTo>
                  <a:lnTo>
                    <a:pt x="1172575" y="204667"/>
                  </a:lnTo>
                  <a:lnTo>
                    <a:pt x="1149320" y="250854"/>
                  </a:lnTo>
                  <a:lnTo>
                    <a:pt x="1125586" y="266997"/>
                  </a:lnTo>
                  <a:lnTo>
                    <a:pt x="1128377" y="276150"/>
                  </a:lnTo>
                  <a:lnTo>
                    <a:pt x="1171636" y="246033"/>
                  </a:lnTo>
                  <a:lnTo>
                    <a:pt x="1190319" y="208689"/>
                  </a:lnTo>
                  <a:lnTo>
                    <a:pt x="1199751" y="163371"/>
                  </a:lnTo>
                  <a:lnTo>
                    <a:pt x="1200930" y="138075"/>
                  </a:lnTo>
                  <a:lnTo>
                    <a:pt x="1199751" y="112779"/>
                  </a:lnTo>
                  <a:lnTo>
                    <a:pt x="1190319" y="67461"/>
                  </a:lnTo>
                  <a:lnTo>
                    <a:pt x="1171636" y="30116"/>
                  </a:lnTo>
                  <a:lnTo>
                    <a:pt x="1144792" y="6397"/>
                  </a:lnTo>
                  <a:lnTo>
                    <a:pt x="1128377" y="0"/>
                  </a:lnTo>
                  <a:close/>
                </a:path>
                <a:path w="1201420" h="276225">
                  <a:moveTo>
                    <a:pt x="72548" y="0"/>
                  </a:moveTo>
                  <a:lnTo>
                    <a:pt x="29288" y="30116"/>
                  </a:lnTo>
                  <a:lnTo>
                    <a:pt x="10605" y="67461"/>
                  </a:lnTo>
                  <a:lnTo>
                    <a:pt x="1173" y="112779"/>
                  </a:lnTo>
                  <a:lnTo>
                    <a:pt x="0" y="138186"/>
                  </a:lnTo>
                  <a:lnTo>
                    <a:pt x="1173" y="163371"/>
                  </a:lnTo>
                  <a:lnTo>
                    <a:pt x="10605" y="208689"/>
                  </a:lnTo>
                  <a:lnTo>
                    <a:pt x="29288" y="246033"/>
                  </a:lnTo>
                  <a:lnTo>
                    <a:pt x="72548" y="276150"/>
                  </a:lnTo>
                  <a:lnTo>
                    <a:pt x="75338" y="266997"/>
                  </a:lnTo>
                  <a:lnTo>
                    <a:pt x="62652" y="260422"/>
                  </a:lnTo>
                  <a:lnTo>
                    <a:pt x="51605" y="250854"/>
                  </a:lnTo>
                  <a:lnTo>
                    <a:pt x="28350" y="204667"/>
                  </a:lnTo>
                  <a:lnTo>
                    <a:pt x="21401" y="162391"/>
                  </a:lnTo>
                  <a:lnTo>
                    <a:pt x="20537" y="138075"/>
                  </a:lnTo>
                  <a:lnTo>
                    <a:pt x="21401" y="113930"/>
                  </a:lnTo>
                  <a:lnTo>
                    <a:pt x="28350" y="71570"/>
                  </a:lnTo>
                  <a:lnTo>
                    <a:pt x="51605" y="25310"/>
                  </a:lnTo>
                  <a:lnTo>
                    <a:pt x="75338" y="9153"/>
                  </a:lnTo>
                  <a:lnTo>
                    <a:pt x="72548" y="0"/>
                  </a:lnTo>
                  <a:close/>
                </a:path>
              </a:pathLst>
            </a:custGeom>
            <a:solidFill>
              <a:srgbClr val="000000"/>
            </a:solidFill>
          </p:spPr>
          <p:txBody>
            <a:bodyPr wrap="square" lIns="0" tIns="0" rIns="0" bIns="0" rtlCol="0"/>
            <a:lstStyle/>
            <a:p>
              <a:endParaRPr/>
            </a:p>
          </p:txBody>
        </p:sp>
        <p:sp>
          <p:nvSpPr>
            <p:cNvPr id="20" name="object 23">
              <a:extLst>
                <a:ext uri="{FF2B5EF4-FFF2-40B4-BE49-F238E27FC236}">
                  <a16:creationId xmlns:a16="http://schemas.microsoft.com/office/drawing/2014/main" id="{C0C7AA0F-4572-1FB2-95E8-8896B24B9354}"/>
                </a:ext>
              </a:extLst>
            </p:cNvPr>
            <p:cNvSpPr txBox="1"/>
            <p:nvPr/>
          </p:nvSpPr>
          <p:spPr>
            <a:xfrm>
              <a:off x="5804903" y="4922011"/>
              <a:ext cx="1098550" cy="1211580"/>
            </a:xfrm>
            <a:prstGeom prst="rect">
              <a:avLst/>
            </a:prstGeom>
          </p:spPr>
          <p:txBody>
            <a:bodyPr vert="horz" wrap="square" lIns="0" tIns="12700" rIns="0" bIns="0" rtlCol="0">
              <a:spAutoFit/>
            </a:bodyPr>
            <a:lstStyle/>
            <a:p>
              <a:pPr marL="38100">
                <a:lnSpc>
                  <a:spcPct val="100000"/>
                </a:lnSpc>
                <a:spcBef>
                  <a:spcPts val="100"/>
                </a:spcBef>
              </a:pPr>
              <a:r>
                <a:rPr sz="1800" spc="60" dirty="0">
                  <a:latin typeface="Cambria Math"/>
                  <a:cs typeface="Cambria Math"/>
                </a:rPr>
                <a:t>𝜆</a:t>
              </a:r>
              <a:r>
                <a:rPr sz="1950" spc="89" baseline="-14957" dirty="0">
                  <a:latin typeface="Cambria Math"/>
                  <a:cs typeface="Cambria Math"/>
                </a:rPr>
                <a:t>𝜃</a:t>
              </a:r>
              <a:r>
                <a:rPr sz="1800" spc="60" dirty="0">
                  <a:latin typeface="Cambria Math"/>
                  <a:cs typeface="Cambria Math"/>
                </a:rPr>
                <a:t>,</a:t>
              </a:r>
              <a:r>
                <a:rPr sz="1800" spc="-85" dirty="0">
                  <a:latin typeface="Cambria Math"/>
                  <a:cs typeface="Cambria Math"/>
                </a:rPr>
                <a:t> </a:t>
              </a:r>
              <a:r>
                <a:rPr sz="1800" spc="60" dirty="0">
                  <a:latin typeface="Cambria Math"/>
                  <a:cs typeface="Cambria Math"/>
                </a:rPr>
                <a:t>𝜆</a:t>
              </a:r>
              <a:r>
                <a:rPr sz="1950" spc="89" baseline="-14957" dirty="0">
                  <a:latin typeface="Cambria Math"/>
                  <a:cs typeface="Cambria Math"/>
                </a:rPr>
                <a:t>𝜙</a:t>
              </a:r>
              <a:r>
                <a:rPr sz="1800" spc="60" dirty="0">
                  <a:latin typeface="Cambria Math"/>
                  <a:cs typeface="Cambria Math"/>
                </a:rPr>
                <a:t>,</a:t>
              </a:r>
              <a:r>
                <a:rPr sz="1800" spc="-80" dirty="0">
                  <a:latin typeface="Cambria Math"/>
                  <a:cs typeface="Cambria Math"/>
                </a:rPr>
                <a:t> </a:t>
              </a:r>
              <a:r>
                <a:rPr sz="1800" spc="35" dirty="0">
                  <a:latin typeface="Cambria Math"/>
                  <a:cs typeface="Cambria Math"/>
                </a:rPr>
                <a:t>𝜆</a:t>
              </a:r>
              <a:r>
                <a:rPr sz="1950" spc="52" baseline="-14957" dirty="0">
                  <a:latin typeface="Cambria Math"/>
                  <a:cs typeface="Cambria Math"/>
                </a:rPr>
                <a:t>𝜃𝜙</a:t>
              </a:r>
              <a:endParaRPr sz="1950" baseline="-14957" dirty="0">
                <a:latin typeface="Cambria Math"/>
                <a:cs typeface="Cambria Math"/>
              </a:endParaRPr>
            </a:p>
            <a:p>
              <a:pPr marL="38100">
                <a:lnSpc>
                  <a:spcPct val="100000"/>
                </a:lnSpc>
                <a:spcBef>
                  <a:spcPts val="1415"/>
                </a:spcBef>
              </a:pPr>
              <a:r>
                <a:rPr sz="1800" spc="60" dirty="0">
                  <a:latin typeface="Cambria Math"/>
                  <a:cs typeface="Cambria Math"/>
                </a:rPr>
                <a:t>𝜆</a:t>
              </a:r>
              <a:r>
                <a:rPr sz="1950" spc="89" baseline="-14957" dirty="0">
                  <a:latin typeface="Cambria Math"/>
                  <a:cs typeface="Cambria Math"/>
                </a:rPr>
                <a:t>𝜃</a:t>
              </a:r>
              <a:r>
                <a:rPr sz="1800" spc="60" dirty="0">
                  <a:latin typeface="Cambria Math"/>
                  <a:cs typeface="Cambria Math"/>
                </a:rPr>
                <a:t>,</a:t>
              </a:r>
              <a:r>
                <a:rPr sz="1800" spc="-85" dirty="0">
                  <a:latin typeface="Cambria Math"/>
                  <a:cs typeface="Cambria Math"/>
                </a:rPr>
                <a:t> </a:t>
              </a:r>
              <a:r>
                <a:rPr sz="1800" spc="60" dirty="0">
                  <a:latin typeface="Cambria Math"/>
                  <a:cs typeface="Cambria Math"/>
                </a:rPr>
                <a:t>𝜆</a:t>
              </a:r>
              <a:r>
                <a:rPr sz="1950" spc="89" baseline="-14957" dirty="0">
                  <a:latin typeface="Cambria Math"/>
                  <a:cs typeface="Cambria Math"/>
                </a:rPr>
                <a:t>𝜙</a:t>
              </a:r>
              <a:r>
                <a:rPr sz="1800" spc="60" dirty="0">
                  <a:latin typeface="Cambria Math"/>
                  <a:cs typeface="Cambria Math"/>
                </a:rPr>
                <a:t>,</a:t>
              </a:r>
              <a:r>
                <a:rPr sz="1800" spc="-80" dirty="0">
                  <a:latin typeface="Cambria Math"/>
                  <a:cs typeface="Cambria Math"/>
                </a:rPr>
                <a:t> </a:t>
              </a:r>
              <a:r>
                <a:rPr sz="1800" spc="35" dirty="0">
                  <a:latin typeface="Cambria Math"/>
                  <a:cs typeface="Cambria Math"/>
                </a:rPr>
                <a:t>𝜆</a:t>
              </a:r>
              <a:r>
                <a:rPr sz="1950" spc="52" baseline="-14957" dirty="0">
                  <a:latin typeface="Cambria Math"/>
                  <a:cs typeface="Cambria Math"/>
                </a:rPr>
                <a:t>𝜃𝜙</a:t>
              </a:r>
              <a:endParaRPr sz="1950" baseline="-14957" dirty="0">
                <a:latin typeface="Cambria Math"/>
                <a:cs typeface="Cambria Math"/>
              </a:endParaRPr>
            </a:p>
            <a:p>
              <a:pPr marL="38100">
                <a:lnSpc>
                  <a:spcPct val="100000"/>
                </a:lnSpc>
                <a:spcBef>
                  <a:spcPts val="1440"/>
                </a:spcBef>
              </a:pPr>
              <a:r>
                <a:rPr sz="1800" spc="60" dirty="0">
                  <a:latin typeface="Cambria Math"/>
                  <a:cs typeface="Cambria Math"/>
                </a:rPr>
                <a:t>𝜆</a:t>
              </a:r>
              <a:r>
                <a:rPr sz="1950" spc="89" baseline="-14957" dirty="0">
                  <a:latin typeface="Cambria Math"/>
                  <a:cs typeface="Cambria Math"/>
                </a:rPr>
                <a:t>𝜃</a:t>
              </a:r>
              <a:r>
                <a:rPr sz="1800" spc="60" dirty="0">
                  <a:latin typeface="Cambria Math"/>
                  <a:cs typeface="Cambria Math"/>
                </a:rPr>
                <a:t>,</a:t>
              </a:r>
              <a:r>
                <a:rPr sz="1800" spc="-85" dirty="0">
                  <a:latin typeface="Cambria Math"/>
                  <a:cs typeface="Cambria Math"/>
                </a:rPr>
                <a:t> </a:t>
              </a:r>
              <a:r>
                <a:rPr sz="1800" spc="60" dirty="0">
                  <a:latin typeface="Cambria Math"/>
                  <a:cs typeface="Cambria Math"/>
                </a:rPr>
                <a:t>𝜆</a:t>
              </a:r>
              <a:r>
                <a:rPr sz="1950" spc="89" baseline="-14957" dirty="0">
                  <a:latin typeface="Cambria Math"/>
                  <a:cs typeface="Cambria Math"/>
                </a:rPr>
                <a:t>𝜙</a:t>
              </a:r>
              <a:r>
                <a:rPr sz="1800" spc="60" dirty="0">
                  <a:latin typeface="Cambria Math"/>
                  <a:cs typeface="Cambria Math"/>
                </a:rPr>
                <a:t>,</a:t>
              </a:r>
              <a:r>
                <a:rPr sz="1800" spc="-80" dirty="0">
                  <a:latin typeface="Cambria Math"/>
                  <a:cs typeface="Cambria Math"/>
                </a:rPr>
                <a:t> </a:t>
              </a:r>
              <a:r>
                <a:rPr sz="1800" spc="35" dirty="0">
                  <a:latin typeface="Cambria Math"/>
                  <a:cs typeface="Cambria Math"/>
                </a:rPr>
                <a:t>𝜆</a:t>
              </a:r>
              <a:r>
                <a:rPr sz="1950" spc="52" baseline="-14957" dirty="0">
                  <a:latin typeface="Cambria Math"/>
                  <a:cs typeface="Cambria Math"/>
                </a:rPr>
                <a:t>𝜃𝜙</a:t>
              </a:r>
              <a:endParaRPr sz="1950" baseline="-14957" dirty="0">
                <a:latin typeface="Cambria Math"/>
                <a:cs typeface="Cambria Math"/>
              </a:endParaRPr>
            </a:p>
          </p:txBody>
        </p:sp>
        <p:sp>
          <p:nvSpPr>
            <p:cNvPr id="21" name="object 24">
              <a:extLst>
                <a:ext uri="{FF2B5EF4-FFF2-40B4-BE49-F238E27FC236}">
                  <a16:creationId xmlns:a16="http://schemas.microsoft.com/office/drawing/2014/main" id="{2D637A20-5811-A8B6-26B1-C43E6D17E453}"/>
                </a:ext>
              </a:extLst>
            </p:cNvPr>
            <p:cNvSpPr/>
            <p:nvPr/>
          </p:nvSpPr>
          <p:spPr>
            <a:xfrm>
              <a:off x="7299973" y="5902123"/>
              <a:ext cx="797560" cy="212090"/>
            </a:xfrm>
            <a:custGeom>
              <a:avLst/>
              <a:gdLst/>
              <a:ahLst/>
              <a:cxnLst/>
              <a:rect l="l" t="t" r="r" b="b"/>
              <a:pathLst>
                <a:path w="797559" h="212089">
                  <a:moveTo>
                    <a:pt x="729733" y="0"/>
                  </a:moveTo>
                  <a:lnTo>
                    <a:pt x="726719" y="8594"/>
                  </a:lnTo>
                  <a:lnTo>
                    <a:pt x="738976" y="13914"/>
                  </a:lnTo>
                  <a:lnTo>
                    <a:pt x="749517" y="21277"/>
                  </a:lnTo>
                  <a:lnTo>
                    <a:pt x="770920" y="55409"/>
                  </a:lnTo>
                  <a:lnTo>
                    <a:pt x="777952" y="104812"/>
                  </a:lnTo>
                  <a:lnTo>
                    <a:pt x="777167" y="123487"/>
                  </a:lnTo>
                  <a:lnTo>
                    <a:pt x="765395" y="169217"/>
                  </a:lnTo>
                  <a:lnTo>
                    <a:pt x="739118" y="197806"/>
                  </a:lnTo>
                  <a:lnTo>
                    <a:pt x="727053" y="203150"/>
                  </a:lnTo>
                  <a:lnTo>
                    <a:pt x="729733" y="211745"/>
                  </a:lnTo>
                  <a:lnTo>
                    <a:pt x="770188" y="187708"/>
                  </a:lnTo>
                  <a:lnTo>
                    <a:pt x="792909" y="143335"/>
                  </a:lnTo>
                  <a:lnTo>
                    <a:pt x="797262" y="105928"/>
                  </a:lnTo>
                  <a:lnTo>
                    <a:pt x="796171" y="86516"/>
                  </a:lnTo>
                  <a:lnTo>
                    <a:pt x="779795" y="37113"/>
                  </a:lnTo>
                  <a:lnTo>
                    <a:pt x="745084" y="5542"/>
                  </a:lnTo>
                  <a:lnTo>
                    <a:pt x="729733" y="0"/>
                  </a:lnTo>
                  <a:close/>
                </a:path>
                <a:path w="797559" h="212089">
                  <a:moveTo>
                    <a:pt x="67530" y="0"/>
                  </a:moveTo>
                  <a:lnTo>
                    <a:pt x="27148" y="24099"/>
                  </a:lnTo>
                  <a:lnTo>
                    <a:pt x="4367" y="68577"/>
                  </a:lnTo>
                  <a:lnTo>
                    <a:pt x="0" y="105928"/>
                  </a:lnTo>
                  <a:lnTo>
                    <a:pt x="1088" y="125381"/>
                  </a:lnTo>
                  <a:lnTo>
                    <a:pt x="17412" y="174742"/>
                  </a:lnTo>
                  <a:lnTo>
                    <a:pt x="52134" y="206209"/>
                  </a:lnTo>
                  <a:lnTo>
                    <a:pt x="67530" y="211745"/>
                  </a:lnTo>
                  <a:lnTo>
                    <a:pt x="70209" y="203150"/>
                  </a:lnTo>
                  <a:lnTo>
                    <a:pt x="58144" y="197806"/>
                  </a:lnTo>
                  <a:lnTo>
                    <a:pt x="47732" y="190369"/>
                  </a:lnTo>
                  <a:lnTo>
                    <a:pt x="26374" y="155690"/>
                  </a:lnTo>
                  <a:lnTo>
                    <a:pt x="19310" y="104812"/>
                  </a:lnTo>
                  <a:lnTo>
                    <a:pt x="20095" y="86747"/>
                  </a:lnTo>
                  <a:lnTo>
                    <a:pt x="31868" y="42136"/>
                  </a:lnTo>
                  <a:lnTo>
                    <a:pt x="58332" y="13914"/>
                  </a:lnTo>
                  <a:lnTo>
                    <a:pt x="70544" y="8594"/>
                  </a:lnTo>
                  <a:lnTo>
                    <a:pt x="67530" y="0"/>
                  </a:lnTo>
                  <a:close/>
                </a:path>
              </a:pathLst>
            </a:custGeom>
            <a:solidFill>
              <a:srgbClr val="000000"/>
            </a:solidFill>
          </p:spPr>
          <p:txBody>
            <a:bodyPr wrap="square" lIns="0" tIns="0" rIns="0" bIns="0" rtlCol="0"/>
            <a:lstStyle/>
            <a:p>
              <a:endParaRPr/>
            </a:p>
          </p:txBody>
        </p:sp>
        <p:sp>
          <p:nvSpPr>
            <p:cNvPr id="22" name="object 25">
              <a:extLst>
                <a:ext uri="{FF2B5EF4-FFF2-40B4-BE49-F238E27FC236}">
                  <a16:creationId xmlns:a16="http://schemas.microsoft.com/office/drawing/2014/main" id="{02153DD9-A363-DD7D-9E31-CB729C4622E0}"/>
                </a:ext>
              </a:extLst>
            </p:cNvPr>
            <p:cNvSpPr txBox="1"/>
            <p:nvPr/>
          </p:nvSpPr>
          <p:spPr>
            <a:xfrm>
              <a:off x="7032231" y="4922011"/>
              <a:ext cx="3971290" cy="1479892"/>
            </a:xfrm>
            <a:prstGeom prst="rect">
              <a:avLst/>
            </a:prstGeom>
          </p:spPr>
          <p:txBody>
            <a:bodyPr vert="horz" wrap="square" lIns="0" tIns="12700" rIns="0" bIns="0" rtlCol="0">
              <a:spAutoFit/>
            </a:bodyPr>
            <a:lstStyle/>
            <a:p>
              <a:pPr marL="12700">
                <a:lnSpc>
                  <a:spcPct val="100000"/>
                </a:lnSpc>
                <a:spcBef>
                  <a:spcPts val="100"/>
                </a:spcBef>
                <a:tabLst>
                  <a:tab pos="342265" algn="l"/>
                  <a:tab pos="1116330" algn="l"/>
                </a:tabLst>
              </a:pPr>
              <a:r>
                <a:rPr sz="1800" spc="-50" dirty="0">
                  <a:cs typeface="Cambria Math"/>
                </a:rPr>
                <a:t>=</a:t>
              </a:r>
              <a:r>
                <a:rPr sz="1800" dirty="0">
                  <a:cs typeface="Cambria Math"/>
                </a:rPr>
                <a:t>	</a:t>
              </a:r>
              <a:r>
                <a:rPr sz="1800" spc="-10" dirty="0">
                  <a:cs typeface="Cambria Math"/>
                </a:rPr>
                <a:t>0,0,0</a:t>
              </a:r>
              <a:r>
                <a:rPr sz="1800" dirty="0">
                  <a:cs typeface="Cambria Math"/>
                </a:rPr>
                <a:t>	</a:t>
              </a:r>
              <a:r>
                <a:rPr sz="1750" dirty="0">
                  <a:cs typeface="Cambria Math"/>
                </a:rPr>
                <a:t>⟹</a:t>
              </a:r>
              <a:r>
                <a:rPr sz="1750" spc="50" dirty="0">
                  <a:cs typeface="Cambria Math"/>
                </a:rPr>
                <a:t> </a:t>
              </a:r>
              <a:r>
                <a:rPr sz="1750" dirty="0">
                  <a:cs typeface="Microsoft Sans Serif"/>
                </a:rPr>
                <a:t>No</a:t>
              </a:r>
              <a:r>
                <a:rPr sz="1750" spc="80" dirty="0">
                  <a:cs typeface="Microsoft Sans Serif"/>
                </a:rPr>
                <a:t> </a:t>
              </a:r>
              <a:r>
                <a:rPr sz="1750" spc="-10" dirty="0">
                  <a:cs typeface="Microsoft Sans Serif"/>
                </a:rPr>
                <a:t>polarization</a:t>
              </a:r>
              <a:endParaRPr sz="1750" dirty="0">
                <a:cs typeface="Microsoft Sans Serif"/>
              </a:endParaRPr>
            </a:p>
            <a:p>
              <a:pPr marL="12700">
                <a:lnSpc>
                  <a:spcPct val="100000"/>
                </a:lnSpc>
                <a:spcBef>
                  <a:spcPts val="1415"/>
                </a:spcBef>
                <a:tabLst>
                  <a:tab pos="342265" algn="l"/>
                  <a:tab pos="1135380" algn="l"/>
                </a:tabLst>
              </a:pPr>
              <a:r>
                <a:rPr sz="1800" spc="-50" dirty="0">
                  <a:cs typeface="Cambria Math"/>
                </a:rPr>
                <a:t>=</a:t>
              </a:r>
              <a:r>
                <a:rPr sz="1800" dirty="0">
                  <a:cs typeface="Cambria Math"/>
                </a:rPr>
                <a:t>	</a:t>
              </a:r>
              <a:r>
                <a:rPr sz="1800" spc="-10" dirty="0">
                  <a:cs typeface="Cambria Math"/>
                </a:rPr>
                <a:t>+1,0,0</a:t>
              </a:r>
              <a:r>
                <a:rPr sz="1800" dirty="0">
                  <a:cs typeface="Cambria Math"/>
                </a:rPr>
                <a:t>	</a:t>
              </a:r>
              <a:r>
                <a:rPr sz="1750" dirty="0">
                  <a:cs typeface="Cambria Math"/>
                </a:rPr>
                <a:t>⟹</a:t>
              </a:r>
              <a:r>
                <a:rPr sz="1750" spc="50" dirty="0">
                  <a:cs typeface="Cambria Math"/>
                </a:rPr>
                <a:t> </a:t>
              </a:r>
              <a:r>
                <a:rPr sz="1750" dirty="0">
                  <a:cs typeface="Microsoft Sans Serif"/>
                </a:rPr>
                <a:t>Transverse</a:t>
              </a:r>
              <a:r>
                <a:rPr sz="1750" spc="85" dirty="0">
                  <a:cs typeface="Microsoft Sans Serif"/>
                </a:rPr>
                <a:t> </a:t>
              </a:r>
              <a:r>
                <a:rPr sz="1800" spc="-10" dirty="0">
                  <a:cs typeface="Microsoft Sans Serif"/>
                </a:rPr>
                <a:t>polarization</a:t>
              </a:r>
              <a:endParaRPr sz="1800" dirty="0">
                <a:cs typeface="Microsoft Sans Serif"/>
              </a:endParaRPr>
            </a:p>
            <a:p>
              <a:pPr marL="12700">
                <a:lnSpc>
                  <a:spcPct val="100000"/>
                </a:lnSpc>
                <a:spcBef>
                  <a:spcPts val="1440"/>
                </a:spcBef>
                <a:tabLst>
                  <a:tab pos="342265" algn="l"/>
                  <a:tab pos="1135380" algn="l"/>
                </a:tabLst>
              </a:pPr>
              <a:r>
                <a:rPr sz="1800" spc="-50" dirty="0">
                  <a:cs typeface="Cambria Math"/>
                </a:rPr>
                <a:t>=</a:t>
              </a:r>
              <a:r>
                <a:rPr sz="1800" dirty="0">
                  <a:cs typeface="Cambria Math"/>
                </a:rPr>
                <a:t>	</a:t>
              </a:r>
              <a:r>
                <a:rPr sz="1800" spc="-10" dirty="0">
                  <a:cs typeface="Cambria Math"/>
                </a:rPr>
                <a:t>−1,0,0</a:t>
              </a:r>
              <a:r>
                <a:rPr sz="1800" dirty="0">
                  <a:cs typeface="Cambria Math"/>
                </a:rPr>
                <a:t>	</a:t>
              </a:r>
              <a:r>
                <a:rPr sz="1750" dirty="0">
                  <a:cs typeface="Cambria Math"/>
                </a:rPr>
                <a:t>⟹</a:t>
              </a:r>
              <a:r>
                <a:rPr sz="1750" spc="185" dirty="0">
                  <a:cs typeface="Cambria Math"/>
                </a:rPr>
                <a:t> </a:t>
              </a:r>
              <a:r>
                <a:rPr sz="1750" dirty="0">
                  <a:cs typeface="Microsoft Sans Serif"/>
                </a:rPr>
                <a:t>Longitudinal</a:t>
              </a:r>
              <a:r>
                <a:rPr sz="1750" spc="245" dirty="0">
                  <a:cs typeface="Microsoft Sans Serif"/>
                </a:rPr>
                <a:t> </a:t>
              </a:r>
              <a:r>
                <a:rPr sz="1800" spc="-10" dirty="0">
                  <a:cs typeface="Microsoft Sans Serif"/>
                </a:rPr>
                <a:t>polarization</a:t>
              </a:r>
              <a:endParaRPr sz="1800" dirty="0">
                <a:cs typeface="Microsoft Sans Serif"/>
              </a:endParaRPr>
            </a:p>
          </p:txBody>
        </p:sp>
        <p:sp>
          <p:nvSpPr>
            <p:cNvPr id="23" name="object 26">
              <a:extLst>
                <a:ext uri="{FF2B5EF4-FFF2-40B4-BE49-F238E27FC236}">
                  <a16:creationId xmlns:a16="http://schemas.microsoft.com/office/drawing/2014/main" id="{8D26963C-A131-4BF1-B8B0-88FC0465D90C}"/>
                </a:ext>
              </a:extLst>
            </p:cNvPr>
            <p:cNvSpPr txBox="1"/>
            <p:nvPr/>
          </p:nvSpPr>
          <p:spPr>
            <a:xfrm>
              <a:off x="5399918" y="4487582"/>
              <a:ext cx="2724150" cy="294640"/>
            </a:xfrm>
            <a:prstGeom prst="rect">
              <a:avLst/>
            </a:prstGeom>
          </p:spPr>
          <p:txBody>
            <a:bodyPr vert="horz" wrap="square" lIns="0" tIns="14605" rIns="0" bIns="0" rtlCol="0">
              <a:spAutoFit/>
            </a:bodyPr>
            <a:lstStyle/>
            <a:p>
              <a:pPr marL="12700">
                <a:lnSpc>
                  <a:spcPct val="100000"/>
                </a:lnSpc>
                <a:spcBef>
                  <a:spcPts val="115"/>
                </a:spcBef>
                <a:buSzPct val="102857"/>
                <a:tabLst>
                  <a:tab pos="297815" algn="l"/>
                </a:tabLst>
              </a:pPr>
              <a:r>
                <a:rPr sz="1750" dirty="0">
                  <a:cs typeface="Microsoft Sans Serif"/>
                </a:rPr>
                <a:t>Polarization</a:t>
              </a:r>
              <a:r>
                <a:rPr sz="1750" spc="55" dirty="0">
                  <a:cs typeface="Microsoft Sans Serif"/>
                </a:rPr>
                <a:t> </a:t>
              </a:r>
              <a:r>
                <a:rPr sz="1750" spc="-10" dirty="0">
                  <a:cs typeface="Microsoft Sans Serif"/>
                </a:rPr>
                <a:t>parameters</a:t>
              </a:r>
              <a:endParaRPr sz="1750" dirty="0">
                <a:cs typeface="Microsoft Sans Serif"/>
              </a:endParaRPr>
            </a:p>
          </p:txBody>
        </p:sp>
      </p:grpSp>
      <p:sp>
        <p:nvSpPr>
          <p:cNvPr id="24" name="TextBox 23">
            <a:extLst>
              <a:ext uri="{FF2B5EF4-FFF2-40B4-BE49-F238E27FC236}">
                <a16:creationId xmlns:a16="http://schemas.microsoft.com/office/drawing/2014/main" id="{AC578179-80C6-757F-B697-182929A7DE2C}"/>
              </a:ext>
            </a:extLst>
          </p:cNvPr>
          <p:cNvSpPr txBox="1"/>
          <p:nvPr/>
        </p:nvSpPr>
        <p:spPr>
          <a:xfrm>
            <a:off x="11218606" y="6214533"/>
            <a:ext cx="808235" cy="369332"/>
          </a:xfrm>
          <a:prstGeom prst="rect">
            <a:avLst/>
          </a:prstGeom>
          <a:noFill/>
        </p:spPr>
        <p:txBody>
          <a:bodyPr wrap="none" rtlCol="0">
            <a:spAutoFit/>
          </a:bodyPr>
          <a:lstStyle/>
          <a:p>
            <a:r>
              <a:rPr lang="en-US" dirty="0"/>
              <a:t>18/25</a:t>
            </a:r>
          </a:p>
        </p:txBody>
      </p:sp>
    </p:spTree>
    <p:extLst>
      <p:ext uri="{BB962C8B-B14F-4D97-AF65-F5344CB8AC3E}">
        <p14:creationId xmlns:p14="http://schemas.microsoft.com/office/powerpoint/2010/main" val="3755032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5B5B8-7654-4B6B-55B0-058806B579A6}"/>
              </a:ext>
            </a:extLst>
          </p:cNvPr>
          <p:cNvSpPr>
            <a:spLocks noGrp="1"/>
          </p:cNvSpPr>
          <p:nvPr>
            <p:ph type="title"/>
          </p:nvPr>
        </p:nvSpPr>
        <p:spPr/>
        <p:txBody>
          <a:bodyPr/>
          <a:lstStyle/>
          <a:p>
            <a:pPr algn="ctr"/>
            <a:r>
              <a:rPr lang="en-US" b="1" dirty="0"/>
              <a:t>J/</a:t>
            </a:r>
            <a:r>
              <a:rPr lang="en-US" b="1" dirty="0">
                <a:latin typeface="Symbol" pitchFamily="2" charset="2"/>
              </a:rPr>
              <a:t>Y</a:t>
            </a:r>
            <a:r>
              <a:rPr lang="en-US" b="1" dirty="0"/>
              <a:t> polarization</a:t>
            </a:r>
          </a:p>
        </p:txBody>
      </p:sp>
      <p:pic>
        <p:nvPicPr>
          <p:cNvPr id="4" name="object 7">
            <a:extLst>
              <a:ext uri="{FF2B5EF4-FFF2-40B4-BE49-F238E27FC236}">
                <a16:creationId xmlns:a16="http://schemas.microsoft.com/office/drawing/2014/main" id="{2F9C3531-690D-5211-B20B-396259C9AB43}"/>
              </a:ext>
            </a:extLst>
          </p:cNvPr>
          <p:cNvPicPr/>
          <p:nvPr/>
        </p:nvPicPr>
        <p:blipFill>
          <a:blip r:embed="rId2" cstate="print"/>
          <a:stretch>
            <a:fillRect/>
          </a:stretch>
        </p:blipFill>
        <p:spPr>
          <a:xfrm>
            <a:off x="561521" y="1369141"/>
            <a:ext cx="4659408" cy="4119717"/>
          </a:xfrm>
          <a:prstGeom prst="rect">
            <a:avLst/>
          </a:prstGeom>
        </p:spPr>
      </p:pic>
      <p:grpSp>
        <p:nvGrpSpPr>
          <p:cNvPr id="5" name="Group 4">
            <a:extLst>
              <a:ext uri="{FF2B5EF4-FFF2-40B4-BE49-F238E27FC236}">
                <a16:creationId xmlns:a16="http://schemas.microsoft.com/office/drawing/2014/main" id="{88EE5D5E-6DE3-045C-EDD2-7EFE7582A32D}"/>
              </a:ext>
            </a:extLst>
          </p:cNvPr>
          <p:cNvGrpSpPr/>
          <p:nvPr/>
        </p:nvGrpSpPr>
        <p:grpSpPr>
          <a:xfrm>
            <a:off x="5747781" y="1554906"/>
            <a:ext cx="5606019" cy="4069735"/>
            <a:chOff x="133168" y="1544859"/>
            <a:chExt cx="5606019" cy="4069735"/>
          </a:xfrm>
        </p:grpSpPr>
        <p:sp>
          <p:nvSpPr>
            <p:cNvPr id="6" name="object 18">
              <a:extLst>
                <a:ext uri="{FF2B5EF4-FFF2-40B4-BE49-F238E27FC236}">
                  <a16:creationId xmlns:a16="http://schemas.microsoft.com/office/drawing/2014/main" id="{726DED85-E5C5-CF31-1F37-62D9C99EDC70}"/>
                </a:ext>
              </a:extLst>
            </p:cNvPr>
            <p:cNvSpPr txBox="1"/>
            <p:nvPr/>
          </p:nvSpPr>
          <p:spPr>
            <a:xfrm>
              <a:off x="1365942" y="4945372"/>
              <a:ext cx="4373245" cy="270510"/>
            </a:xfrm>
            <a:prstGeom prst="rect">
              <a:avLst/>
            </a:prstGeom>
          </p:spPr>
          <p:txBody>
            <a:bodyPr vert="horz" wrap="square" lIns="0" tIns="13335" rIns="0" bIns="0" rtlCol="0">
              <a:spAutoFit/>
            </a:bodyPr>
            <a:lstStyle/>
            <a:p>
              <a:pPr>
                <a:lnSpc>
                  <a:spcPct val="100000"/>
                </a:lnSpc>
                <a:spcBef>
                  <a:spcPts val="105"/>
                </a:spcBef>
                <a:tabLst>
                  <a:tab pos="452755" algn="l"/>
                  <a:tab pos="906144" algn="l"/>
                  <a:tab pos="1359535" algn="l"/>
                  <a:tab pos="1805939" algn="l"/>
                  <a:tab pos="2259330" algn="l"/>
                  <a:tab pos="2712720" algn="l"/>
                  <a:tab pos="3166110" algn="l"/>
                  <a:tab pos="3619500" algn="l"/>
                  <a:tab pos="4019550" algn="l"/>
                </a:tabLst>
              </a:pPr>
              <a:r>
                <a:rPr sz="1600" spc="-25" dirty="0">
                  <a:latin typeface="Arial MT"/>
                  <a:cs typeface="Arial MT"/>
                </a:rPr>
                <a:t>10</a:t>
              </a:r>
              <a:r>
                <a:rPr sz="1600" dirty="0">
                  <a:latin typeface="Arial MT"/>
                  <a:cs typeface="Arial MT"/>
                </a:rPr>
                <a:t>	</a:t>
              </a:r>
              <a:r>
                <a:rPr sz="1600" spc="-25" dirty="0">
                  <a:latin typeface="Arial MT"/>
                  <a:cs typeface="Arial MT"/>
                </a:rPr>
                <a:t>20</a:t>
              </a:r>
              <a:r>
                <a:rPr sz="1600" dirty="0">
                  <a:latin typeface="Arial MT"/>
                  <a:cs typeface="Arial MT"/>
                </a:rPr>
                <a:t>	</a:t>
              </a:r>
              <a:r>
                <a:rPr sz="1600" spc="-25" dirty="0">
                  <a:latin typeface="Arial MT"/>
                  <a:cs typeface="Arial MT"/>
                </a:rPr>
                <a:t>30</a:t>
              </a:r>
              <a:r>
                <a:rPr sz="1600" dirty="0">
                  <a:latin typeface="Arial MT"/>
                  <a:cs typeface="Arial MT"/>
                </a:rPr>
                <a:t>	</a:t>
              </a:r>
              <a:r>
                <a:rPr sz="1600" spc="-25" dirty="0">
                  <a:latin typeface="Arial MT"/>
                  <a:cs typeface="Arial MT"/>
                </a:rPr>
                <a:t>40</a:t>
              </a:r>
              <a:r>
                <a:rPr sz="1600" dirty="0">
                  <a:latin typeface="Arial MT"/>
                  <a:cs typeface="Arial MT"/>
                </a:rPr>
                <a:t>	</a:t>
              </a:r>
              <a:r>
                <a:rPr sz="1600" spc="-25" dirty="0">
                  <a:latin typeface="Arial MT"/>
                  <a:cs typeface="Arial MT"/>
                </a:rPr>
                <a:t>50</a:t>
              </a:r>
              <a:r>
                <a:rPr sz="1600" dirty="0">
                  <a:latin typeface="Arial MT"/>
                  <a:cs typeface="Arial MT"/>
                </a:rPr>
                <a:t>	</a:t>
              </a:r>
              <a:r>
                <a:rPr sz="1600" spc="-25" dirty="0">
                  <a:latin typeface="Arial MT"/>
                  <a:cs typeface="Arial MT"/>
                </a:rPr>
                <a:t>60</a:t>
              </a:r>
              <a:r>
                <a:rPr sz="1600" dirty="0">
                  <a:latin typeface="Arial MT"/>
                  <a:cs typeface="Arial MT"/>
                </a:rPr>
                <a:t>	</a:t>
              </a:r>
              <a:r>
                <a:rPr sz="1600" spc="-25" dirty="0">
                  <a:latin typeface="Arial MT"/>
                  <a:cs typeface="Arial MT"/>
                </a:rPr>
                <a:t>70</a:t>
              </a:r>
              <a:r>
                <a:rPr sz="1600" dirty="0">
                  <a:latin typeface="Arial MT"/>
                  <a:cs typeface="Arial MT"/>
                </a:rPr>
                <a:t>	</a:t>
              </a:r>
              <a:r>
                <a:rPr sz="1600" spc="-25" dirty="0">
                  <a:latin typeface="Arial MT"/>
                  <a:cs typeface="Arial MT"/>
                </a:rPr>
                <a:t>80</a:t>
              </a:r>
              <a:r>
                <a:rPr sz="1600" dirty="0">
                  <a:latin typeface="Arial MT"/>
                  <a:cs typeface="Arial MT"/>
                </a:rPr>
                <a:t>	</a:t>
              </a:r>
              <a:r>
                <a:rPr sz="1600" spc="-25" dirty="0">
                  <a:latin typeface="Arial MT"/>
                  <a:cs typeface="Arial MT"/>
                </a:rPr>
                <a:t>90</a:t>
              </a:r>
              <a:r>
                <a:rPr sz="1600" dirty="0">
                  <a:latin typeface="Arial MT"/>
                  <a:cs typeface="Arial MT"/>
                </a:rPr>
                <a:t>	</a:t>
              </a:r>
              <a:r>
                <a:rPr sz="1600" spc="-25" dirty="0">
                  <a:latin typeface="Arial MT"/>
                  <a:cs typeface="Arial MT"/>
                </a:rPr>
                <a:t>100</a:t>
              </a:r>
              <a:endParaRPr sz="1600">
                <a:latin typeface="Arial MT"/>
                <a:cs typeface="Arial MT"/>
              </a:endParaRPr>
            </a:p>
          </p:txBody>
        </p:sp>
        <p:sp>
          <p:nvSpPr>
            <p:cNvPr id="7" name="object 19">
              <a:extLst>
                <a:ext uri="{FF2B5EF4-FFF2-40B4-BE49-F238E27FC236}">
                  <a16:creationId xmlns:a16="http://schemas.microsoft.com/office/drawing/2014/main" id="{1E29C240-51A4-2991-2937-C4B05C4A2E84}"/>
                </a:ext>
              </a:extLst>
            </p:cNvPr>
            <p:cNvSpPr txBox="1"/>
            <p:nvPr/>
          </p:nvSpPr>
          <p:spPr>
            <a:xfrm>
              <a:off x="4328136" y="5202306"/>
              <a:ext cx="1249045" cy="270510"/>
            </a:xfrm>
            <a:prstGeom prst="rect">
              <a:avLst/>
            </a:prstGeom>
          </p:spPr>
          <p:txBody>
            <a:bodyPr vert="horz" wrap="square" lIns="0" tIns="13335" rIns="0" bIns="0" rtlCol="0">
              <a:spAutoFit/>
            </a:bodyPr>
            <a:lstStyle/>
            <a:p>
              <a:pPr>
                <a:lnSpc>
                  <a:spcPct val="100000"/>
                </a:lnSpc>
                <a:spcBef>
                  <a:spcPts val="105"/>
                </a:spcBef>
              </a:pPr>
              <a:r>
                <a:rPr sz="1600" dirty="0">
                  <a:latin typeface="Arial MT"/>
                  <a:cs typeface="Arial MT"/>
                </a:rPr>
                <a:t>Centrality </a:t>
              </a:r>
              <a:r>
                <a:rPr sz="1600" spc="-25" dirty="0">
                  <a:latin typeface="Arial MT"/>
                  <a:cs typeface="Arial MT"/>
                </a:rPr>
                <a:t>(%)</a:t>
              </a:r>
              <a:endParaRPr sz="1600">
                <a:latin typeface="Arial MT"/>
                <a:cs typeface="Arial MT"/>
              </a:endParaRPr>
            </a:p>
          </p:txBody>
        </p:sp>
        <p:sp>
          <p:nvSpPr>
            <p:cNvPr id="8" name="object 20">
              <a:extLst>
                <a:ext uri="{FF2B5EF4-FFF2-40B4-BE49-F238E27FC236}">
                  <a16:creationId xmlns:a16="http://schemas.microsoft.com/office/drawing/2014/main" id="{AE904535-7F5B-6834-7D2F-E3B4A8117145}"/>
                </a:ext>
              </a:extLst>
            </p:cNvPr>
            <p:cNvSpPr/>
            <p:nvPr/>
          </p:nvSpPr>
          <p:spPr>
            <a:xfrm>
              <a:off x="1031183" y="1690579"/>
              <a:ext cx="4523105" cy="3256915"/>
            </a:xfrm>
            <a:custGeom>
              <a:avLst/>
              <a:gdLst/>
              <a:ahLst/>
              <a:cxnLst/>
              <a:rect l="l" t="t" r="r" b="b"/>
              <a:pathLst>
                <a:path w="4523105" h="3256915">
                  <a:moveTo>
                    <a:pt x="0" y="0"/>
                  </a:moveTo>
                  <a:lnTo>
                    <a:pt x="4522646" y="0"/>
                  </a:lnTo>
                </a:path>
                <a:path w="4523105" h="3256915">
                  <a:moveTo>
                    <a:pt x="0" y="97931"/>
                  </a:moveTo>
                  <a:lnTo>
                    <a:pt x="0" y="0"/>
                  </a:lnTo>
                </a:path>
                <a:path w="4523105" h="3256915">
                  <a:moveTo>
                    <a:pt x="90453" y="48970"/>
                  </a:moveTo>
                  <a:lnTo>
                    <a:pt x="90453" y="0"/>
                  </a:lnTo>
                </a:path>
                <a:path w="4523105" h="3256915">
                  <a:moveTo>
                    <a:pt x="180907" y="48970"/>
                  </a:moveTo>
                  <a:lnTo>
                    <a:pt x="180907" y="0"/>
                  </a:lnTo>
                </a:path>
                <a:path w="4523105" h="3256915">
                  <a:moveTo>
                    <a:pt x="271360" y="48970"/>
                  </a:moveTo>
                  <a:lnTo>
                    <a:pt x="271360" y="0"/>
                  </a:lnTo>
                </a:path>
                <a:path w="4523105" h="3256915">
                  <a:moveTo>
                    <a:pt x="361814" y="48970"/>
                  </a:moveTo>
                  <a:lnTo>
                    <a:pt x="361814" y="0"/>
                  </a:lnTo>
                </a:path>
                <a:path w="4523105" h="3256915">
                  <a:moveTo>
                    <a:pt x="452267" y="97931"/>
                  </a:moveTo>
                  <a:lnTo>
                    <a:pt x="452267" y="0"/>
                  </a:lnTo>
                </a:path>
                <a:path w="4523105" h="3256915">
                  <a:moveTo>
                    <a:pt x="542721" y="48970"/>
                  </a:moveTo>
                  <a:lnTo>
                    <a:pt x="542721" y="0"/>
                  </a:lnTo>
                </a:path>
                <a:path w="4523105" h="3256915">
                  <a:moveTo>
                    <a:pt x="633174" y="48970"/>
                  </a:moveTo>
                  <a:lnTo>
                    <a:pt x="633174" y="0"/>
                  </a:lnTo>
                </a:path>
                <a:path w="4523105" h="3256915">
                  <a:moveTo>
                    <a:pt x="723628" y="48970"/>
                  </a:moveTo>
                  <a:lnTo>
                    <a:pt x="723628" y="0"/>
                  </a:lnTo>
                </a:path>
                <a:path w="4523105" h="3256915">
                  <a:moveTo>
                    <a:pt x="814082" y="48970"/>
                  </a:moveTo>
                  <a:lnTo>
                    <a:pt x="814082" y="0"/>
                  </a:lnTo>
                </a:path>
                <a:path w="4523105" h="3256915">
                  <a:moveTo>
                    <a:pt x="904535" y="97931"/>
                  </a:moveTo>
                  <a:lnTo>
                    <a:pt x="904535" y="0"/>
                  </a:lnTo>
                </a:path>
                <a:path w="4523105" h="3256915">
                  <a:moveTo>
                    <a:pt x="994989" y="48970"/>
                  </a:moveTo>
                  <a:lnTo>
                    <a:pt x="994989" y="0"/>
                  </a:lnTo>
                </a:path>
                <a:path w="4523105" h="3256915">
                  <a:moveTo>
                    <a:pt x="1085442" y="48970"/>
                  </a:moveTo>
                  <a:lnTo>
                    <a:pt x="1085442" y="0"/>
                  </a:lnTo>
                </a:path>
                <a:path w="4523105" h="3256915">
                  <a:moveTo>
                    <a:pt x="1175896" y="48970"/>
                  </a:moveTo>
                  <a:lnTo>
                    <a:pt x="1175896" y="0"/>
                  </a:lnTo>
                </a:path>
                <a:path w="4523105" h="3256915">
                  <a:moveTo>
                    <a:pt x="1266339" y="48970"/>
                  </a:moveTo>
                  <a:lnTo>
                    <a:pt x="1266339" y="0"/>
                  </a:lnTo>
                </a:path>
                <a:path w="4523105" h="3256915">
                  <a:moveTo>
                    <a:pt x="1356792" y="97931"/>
                  </a:moveTo>
                  <a:lnTo>
                    <a:pt x="1356792" y="0"/>
                  </a:lnTo>
                </a:path>
                <a:path w="4523105" h="3256915">
                  <a:moveTo>
                    <a:pt x="1447246" y="48970"/>
                  </a:moveTo>
                  <a:lnTo>
                    <a:pt x="1447246" y="0"/>
                  </a:lnTo>
                </a:path>
                <a:path w="4523105" h="3256915">
                  <a:moveTo>
                    <a:pt x="1537699" y="48970"/>
                  </a:moveTo>
                  <a:lnTo>
                    <a:pt x="1537699" y="0"/>
                  </a:lnTo>
                </a:path>
                <a:path w="4523105" h="3256915">
                  <a:moveTo>
                    <a:pt x="1628153" y="48970"/>
                  </a:moveTo>
                  <a:lnTo>
                    <a:pt x="1628153" y="0"/>
                  </a:lnTo>
                </a:path>
                <a:path w="4523105" h="3256915">
                  <a:moveTo>
                    <a:pt x="1718607" y="48970"/>
                  </a:moveTo>
                  <a:lnTo>
                    <a:pt x="1718607" y="0"/>
                  </a:lnTo>
                </a:path>
                <a:path w="4523105" h="3256915">
                  <a:moveTo>
                    <a:pt x="1809060" y="97931"/>
                  </a:moveTo>
                  <a:lnTo>
                    <a:pt x="1809060" y="0"/>
                  </a:lnTo>
                </a:path>
                <a:path w="4523105" h="3256915">
                  <a:moveTo>
                    <a:pt x="1899514" y="48970"/>
                  </a:moveTo>
                  <a:lnTo>
                    <a:pt x="1899514" y="0"/>
                  </a:lnTo>
                </a:path>
                <a:path w="4523105" h="3256915">
                  <a:moveTo>
                    <a:pt x="1989967" y="48970"/>
                  </a:moveTo>
                  <a:lnTo>
                    <a:pt x="1989967" y="0"/>
                  </a:lnTo>
                </a:path>
                <a:path w="4523105" h="3256915">
                  <a:moveTo>
                    <a:pt x="2080421" y="48970"/>
                  </a:moveTo>
                  <a:lnTo>
                    <a:pt x="2080421" y="0"/>
                  </a:lnTo>
                </a:path>
                <a:path w="4523105" h="3256915">
                  <a:moveTo>
                    <a:pt x="2170874" y="48970"/>
                  </a:moveTo>
                  <a:lnTo>
                    <a:pt x="2170874" y="0"/>
                  </a:lnTo>
                </a:path>
                <a:path w="4523105" h="3256915">
                  <a:moveTo>
                    <a:pt x="2261328" y="97931"/>
                  </a:moveTo>
                  <a:lnTo>
                    <a:pt x="2261328" y="0"/>
                  </a:lnTo>
                </a:path>
                <a:path w="4523105" h="3256915">
                  <a:moveTo>
                    <a:pt x="2351782" y="48970"/>
                  </a:moveTo>
                  <a:lnTo>
                    <a:pt x="2351782" y="0"/>
                  </a:lnTo>
                </a:path>
                <a:path w="4523105" h="3256915">
                  <a:moveTo>
                    <a:pt x="2442235" y="48970"/>
                  </a:moveTo>
                  <a:lnTo>
                    <a:pt x="2442235" y="0"/>
                  </a:lnTo>
                </a:path>
                <a:path w="4523105" h="3256915">
                  <a:moveTo>
                    <a:pt x="2532689" y="48970"/>
                  </a:moveTo>
                  <a:lnTo>
                    <a:pt x="2532689" y="0"/>
                  </a:lnTo>
                </a:path>
                <a:path w="4523105" h="3256915">
                  <a:moveTo>
                    <a:pt x="2623142" y="48970"/>
                  </a:moveTo>
                  <a:lnTo>
                    <a:pt x="2623142" y="0"/>
                  </a:lnTo>
                </a:path>
                <a:path w="4523105" h="3256915">
                  <a:moveTo>
                    <a:pt x="2713585" y="97931"/>
                  </a:moveTo>
                  <a:lnTo>
                    <a:pt x="2713585" y="0"/>
                  </a:lnTo>
                </a:path>
                <a:path w="4523105" h="3256915">
                  <a:moveTo>
                    <a:pt x="2804039" y="48970"/>
                  </a:moveTo>
                  <a:lnTo>
                    <a:pt x="2804039" y="0"/>
                  </a:lnTo>
                </a:path>
                <a:path w="4523105" h="3256915">
                  <a:moveTo>
                    <a:pt x="2894492" y="48970"/>
                  </a:moveTo>
                  <a:lnTo>
                    <a:pt x="2894492" y="0"/>
                  </a:lnTo>
                </a:path>
                <a:path w="4523105" h="3256915">
                  <a:moveTo>
                    <a:pt x="2984946" y="48970"/>
                  </a:moveTo>
                  <a:lnTo>
                    <a:pt x="2984946" y="0"/>
                  </a:lnTo>
                </a:path>
                <a:path w="4523105" h="3256915">
                  <a:moveTo>
                    <a:pt x="3075399" y="48970"/>
                  </a:moveTo>
                  <a:lnTo>
                    <a:pt x="3075399" y="0"/>
                  </a:lnTo>
                </a:path>
                <a:path w="4523105" h="3256915">
                  <a:moveTo>
                    <a:pt x="3165853" y="97931"/>
                  </a:moveTo>
                  <a:lnTo>
                    <a:pt x="3165853" y="0"/>
                  </a:lnTo>
                </a:path>
                <a:path w="4523105" h="3256915">
                  <a:moveTo>
                    <a:pt x="3256307" y="48970"/>
                  </a:moveTo>
                  <a:lnTo>
                    <a:pt x="3256307" y="0"/>
                  </a:lnTo>
                </a:path>
                <a:path w="4523105" h="3256915">
                  <a:moveTo>
                    <a:pt x="3346760" y="48970"/>
                  </a:moveTo>
                  <a:lnTo>
                    <a:pt x="3346760" y="0"/>
                  </a:lnTo>
                </a:path>
                <a:path w="4523105" h="3256915">
                  <a:moveTo>
                    <a:pt x="3437214" y="48970"/>
                  </a:moveTo>
                  <a:lnTo>
                    <a:pt x="3437214" y="0"/>
                  </a:lnTo>
                </a:path>
                <a:path w="4523105" h="3256915">
                  <a:moveTo>
                    <a:pt x="3527667" y="48970"/>
                  </a:moveTo>
                  <a:lnTo>
                    <a:pt x="3527667" y="0"/>
                  </a:lnTo>
                </a:path>
                <a:path w="4523105" h="3256915">
                  <a:moveTo>
                    <a:pt x="3618121" y="97931"/>
                  </a:moveTo>
                  <a:lnTo>
                    <a:pt x="3618121" y="0"/>
                  </a:lnTo>
                </a:path>
                <a:path w="4523105" h="3256915">
                  <a:moveTo>
                    <a:pt x="3708574" y="48970"/>
                  </a:moveTo>
                  <a:lnTo>
                    <a:pt x="3708574" y="0"/>
                  </a:lnTo>
                </a:path>
                <a:path w="4523105" h="3256915">
                  <a:moveTo>
                    <a:pt x="3799028" y="48970"/>
                  </a:moveTo>
                  <a:lnTo>
                    <a:pt x="3799028" y="0"/>
                  </a:lnTo>
                </a:path>
                <a:path w="4523105" h="3256915">
                  <a:moveTo>
                    <a:pt x="3889481" y="48970"/>
                  </a:moveTo>
                  <a:lnTo>
                    <a:pt x="3889481" y="0"/>
                  </a:lnTo>
                </a:path>
                <a:path w="4523105" h="3256915">
                  <a:moveTo>
                    <a:pt x="3979935" y="48970"/>
                  </a:moveTo>
                  <a:lnTo>
                    <a:pt x="3979935" y="0"/>
                  </a:lnTo>
                </a:path>
                <a:path w="4523105" h="3256915">
                  <a:moveTo>
                    <a:pt x="4070389" y="97931"/>
                  </a:moveTo>
                  <a:lnTo>
                    <a:pt x="4070389" y="0"/>
                  </a:lnTo>
                </a:path>
                <a:path w="4523105" h="3256915">
                  <a:moveTo>
                    <a:pt x="4160832" y="48970"/>
                  </a:moveTo>
                  <a:lnTo>
                    <a:pt x="4160832" y="0"/>
                  </a:lnTo>
                </a:path>
                <a:path w="4523105" h="3256915">
                  <a:moveTo>
                    <a:pt x="4251285" y="48970"/>
                  </a:moveTo>
                  <a:lnTo>
                    <a:pt x="4251285" y="0"/>
                  </a:lnTo>
                </a:path>
                <a:path w="4523105" h="3256915">
                  <a:moveTo>
                    <a:pt x="4341739" y="48970"/>
                  </a:moveTo>
                  <a:lnTo>
                    <a:pt x="4341739" y="0"/>
                  </a:lnTo>
                </a:path>
                <a:path w="4523105" h="3256915">
                  <a:moveTo>
                    <a:pt x="4432192" y="48970"/>
                  </a:moveTo>
                  <a:lnTo>
                    <a:pt x="4432192" y="0"/>
                  </a:lnTo>
                </a:path>
                <a:path w="4523105" h="3256915">
                  <a:moveTo>
                    <a:pt x="4522646" y="97931"/>
                  </a:moveTo>
                  <a:lnTo>
                    <a:pt x="4522646" y="0"/>
                  </a:lnTo>
                </a:path>
                <a:path w="4523105" h="3256915">
                  <a:moveTo>
                    <a:pt x="0" y="3256541"/>
                  </a:moveTo>
                  <a:lnTo>
                    <a:pt x="0" y="0"/>
                  </a:lnTo>
                </a:path>
                <a:path w="4523105" h="3256915">
                  <a:moveTo>
                    <a:pt x="90240" y="3256541"/>
                  </a:moveTo>
                  <a:lnTo>
                    <a:pt x="0" y="3256541"/>
                  </a:lnTo>
                </a:path>
                <a:path w="4523105" h="3256915">
                  <a:moveTo>
                    <a:pt x="45120" y="3163492"/>
                  </a:moveTo>
                  <a:lnTo>
                    <a:pt x="0" y="3163492"/>
                  </a:lnTo>
                </a:path>
                <a:path w="4523105" h="3256915">
                  <a:moveTo>
                    <a:pt x="45120" y="3070454"/>
                  </a:moveTo>
                  <a:lnTo>
                    <a:pt x="0" y="3070454"/>
                  </a:lnTo>
                </a:path>
                <a:path w="4523105" h="3256915">
                  <a:moveTo>
                    <a:pt x="45120" y="2977405"/>
                  </a:moveTo>
                  <a:lnTo>
                    <a:pt x="0" y="2977405"/>
                  </a:lnTo>
                </a:path>
                <a:path w="4523105" h="3256915">
                  <a:moveTo>
                    <a:pt x="45120" y="2884356"/>
                  </a:moveTo>
                  <a:lnTo>
                    <a:pt x="0" y="2884356"/>
                  </a:lnTo>
                </a:path>
                <a:path w="4523105" h="3256915">
                  <a:moveTo>
                    <a:pt x="90240" y="2791318"/>
                  </a:moveTo>
                  <a:lnTo>
                    <a:pt x="0" y="2791318"/>
                  </a:lnTo>
                </a:path>
                <a:path w="4523105" h="3256915">
                  <a:moveTo>
                    <a:pt x="45120" y="2698269"/>
                  </a:moveTo>
                  <a:lnTo>
                    <a:pt x="0" y="2698269"/>
                  </a:lnTo>
                </a:path>
                <a:path w="4523105" h="3256915">
                  <a:moveTo>
                    <a:pt x="45120" y="2605231"/>
                  </a:moveTo>
                  <a:lnTo>
                    <a:pt x="0" y="2605231"/>
                  </a:lnTo>
                </a:path>
                <a:path w="4523105" h="3256915">
                  <a:moveTo>
                    <a:pt x="45120" y="2512182"/>
                  </a:moveTo>
                  <a:lnTo>
                    <a:pt x="0" y="2512182"/>
                  </a:lnTo>
                </a:path>
                <a:path w="4523105" h="3256915">
                  <a:moveTo>
                    <a:pt x="45120" y="2419143"/>
                  </a:moveTo>
                  <a:lnTo>
                    <a:pt x="0" y="2419143"/>
                  </a:lnTo>
                </a:path>
                <a:path w="4523105" h="3256915">
                  <a:moveTo>
                    <a:pt x="90240" y="2326094"/>
                  </a:moveTo>
                  <a:lnTo>
                    <a:pt x="0" y="2326094"/>
                  </a:lnTo>
                </a:path>
                <a:path w="4523105" h="3256915">
                  <a:moveTo>
                    <a:pt x="45120" y="2233056"/>
                  </a:moveTo>
                  <a:lnTo>
                    <a:pt x="0" y="2233056"/>
                  </a:lnTo>
                </a:path>
                <a:path w="4523105" h="3256915">
                  <a:moveTo>
                    <a:pt x="45120" y="2140007"/>
                  </a:moveTo>
                  <a:lnTo>
                    <a:pt x="0" y="2140007"/>
                  </a:lnTo>
                </a:path>
                <a:path w="4523105" h="3256915">
                  <a:moveTo>
                    <a:pt x="45120" y="2046969"/>
                  </a:moveTo>
                  <a:lnTo>
                    <a:pt x="0" y="2046969"/>
                  </a:lnTo>
                </a:path>
                <a:path w="4523105" h="3256915">
                  <a:moveTo>
                    <a:pt x="45120" y="1953920"/>
                  </a:moveTo>
                  <a:lnTo>
                    <a:pt x="0" y="1953920"/>
                  </a:lnTo>
                </a:path>
                <a:path w="4523105" h="3256915">
                  <a:moveTo>
                    <a:pt x="90240" y="1860882"/>
                  </a:moveTo>
                  <a:lnTo>
                    <a:pt x="0" y="1860882"/>
                  </a:lnTo>
                </a:path>
                <a:path w="4523105" h="3256915">
                  <a:moveTo>
                    <a:pt x="45120" y="1767833"/>
                  </a:moveTo>
                  <a:lnTo>
                    <a:pt x="0" y="1767833"/>
                  </a:lnTo>
                </a:path>
                <a:path w="4523105" h="3256915">
                  <a:moveTo>
                    <a:pt x="45120" y="1674795"/>
                  </a:moveTo>
                  <a:lnTo>
                    <a:pt x="0" y="1674795"/>
                  </a:lnTo>
                </a:path>
                <a:path w="4523105" h="3256915">
                  <a:moveTo>
                    <a:pt x="45120" y="1581746"/>
                  </a:moveTo>
                  <a:lnTo>
                    <a:pt x="0" y="1581746"/>
                  </a:lnTo>
                </a:path>
                <a:path w="4523105" h="3256915">
                  <a:moveTo>
                    <a:pt x="45120" y="1488708"/>
                  </a:moveTo>
                  <a:lnTo>
                    <a:pt x="0" y="1488708"/>
                  </a:lnTo>
                </a:path>
                <a:path w="4523105" h="3256915">
                  <a:moveTo>
                    <a:pt x="90240" y="1395659"/>
                  </a:moveTo>
                  <a:lnTo>
                    <a:pt x="0" y="1395659"/>
                  </a:lnTo>
                </a:path>
                <a:path w="4523105" h="3256915">
                  <a:moveTo>
                    <a:pt x="45120" y="1302620"/>
                  </a:moveTo>
                  <a:lnTo>
                    <a:pt x="0" y="1302620"/>
                  </a:lnTo>
                </a:path>
                <a:path w="4523105" h="3256915">
                  <a:moveTo>
                    <a:pt x="45120" y="1209571"/>
                  </a:moveTo>
                  <a:lnTo>
                    <a:pt x="0" y="1209571"/>
                  </a:lnTo>
                </a:path>
                <a:path w="4523105" h="3256915">
                  <a:moveTo>
                    <a:pt x="45120" y="1116533"/>
                  </a:moveTo>
                  <a:lnTo>
                    <a:pt x="0" y="1116533"/>
                  </a:lnTo>
                </a:path>
                <a:path w="4523105" h="3256915">
                  <a:moveTo>
                    <a:pt x="45120" y="1023484"/>
                  </a:moveTo>
                  <a:lnTo>
                    <a:pt x="0" y="1023484"/>
                  </a:lnTo>
                </a:path>
                <a:path w="4523105" h="3256915">
                  <a:moveTo>
                    <a:pt x="90240" y="930435"/>
                  </a:moveTo>
                  <a:lnTo>
                    <a:pt x="0" y="930435"/>
                  </a:lnTo>
                </a:path>
                <a:path w="4523105" h="3256915">
                  <a:moveTo>
                    <a:pt x="45120" y="837397"/>
                  </a:moveTo>
                  <a:lnTo>
                    <a:pt x="0" y="837397"/>
                  </a:lnTo>
                </a:path>
                <a:path w="4523105" h="3256915">
                  <a:moveTo>
                    <a:pt x="45120" y="744348"/>
                  </a:moveTo>
                  <a:lnTo>
                    <a:pt x="0" y="744348"/>
                  </a:lnTo>
                </a:path>
                <a:path w="4523105" h="3256915">
                  <a:moveTo>
                    <a:pt x="45120" y="651310"/>
                  </a:moveTo>
                  <a:lnTo>
                    <a:pt x="0" y="651310"/>
                  </a:lnTo>
                </a:path>
                <a:path w="4523105" h="3256915">
                  <a:moveTo>
                    <a:pt x="45120" y="558261"/>
                  </a:moveTo>
                  <a:lnTo>
                    <a:pt x="0" y="558261"/>
                  </a:lnTo>
                </a:path>
                <a:path w="4523105" h="3256915">
                  <a:moveTo>
                    <a:pt x="90240" y="465223"/>
                  </a:moveTo>
                  <a:lnTo>
                    <a:pt x="0" y="465223"/>
                  </a:lnTo>
                </a:path>
                <a:path w="4523105" h="3256915">
                  <a:moveTo>
                    <a:pt x="45120" y="372174"/>
                  </a:moveTo>
                  <a:lnTo>
                    <a:pt x="0" y="372174"/>
                  </a:lnTo>
                </a:path>
                <a:path w="4523105" h="3256915">
                  <a:moveTo>
                    <a:pt x="45120" y="279136"/>
                  </a:moveTo>
                  <a:lnTo>
                    <a:pt x="0" y="279136"/>
                  </a:lnTo>
                </a:path>
                <a:path w="4523105" h="3256915">
                  <a:moveTo>
                    <a:pt x="45120" y="186087"/>
                  </a:moveTo>
                  <a:lnTo>
                    <a:pt x="0" y="186087"/>
                  </a:lnTo>
                </a:path>
                <a:path w="4523105" h="3256915">
                  <a:moveTo>
                    <a:pt x="45120" y="93048"/>
                  </a:moveTo>
                  <a:lnTo>
                    <a:pt x="0" y="93048"/>
                  </a:lnTo>
                </a:path>
                <a:path w="4523105" h="3256915">
                  <a:moveTo>
                    <a:pt x="90240" y="0"/>
                  </a:moveTo>
                  <a:lnTo>
                    <a:pt x="0" y="0"/>
                  </a:lnTo>
                </a:path>
                <a:path w="4523105" h="3256915">
                  <a:moveTo>
                    <a:pt x="90240" y="3256541"/>
                  </a:moveTo>
                  <a:lnTo>
                    <a:pt x="0" y="3256541"/>
                  </a:lnTo>
                </a:path>
                <a:path w="4523105" h="3256915">
                  <a:moveTo>
                    <a:pt x="90240" y="0"/>
                  </a:moveTo>
                  <a:lnTo>
                    <a:pt x="0" y="0"/>
                  </a:lnTo>
                </a:path>
              </a:pathLst>
            </a:custGeom>
            <a:ln w="7977">
              <a:solidFill>
                <a:srgbClr val="000000"/>
              </a:solidFill>
            </a:ln>
          </p:spPr>
          <p:txBody>
            <a:bodyPr wrap="square" lIns="0" tIns="0" rIns="0" bIns="0" rtlCol="0"/>
            <a:lstStyle/>
            <a:p>
              <a:endParaRPr/>
            </a:p>
          </p:txBody>
        </p:sp>
        <p:sp>
          <p:nvSpPr>
            <p:cNvPr id="9" name="object 21">
              <a:extLst>
                <a:ext uri="{FF2B5EF4-FFF2-40B4-BE49-F238E27FC236}">
                  <a16:creationId xmlns:a16="http://schemas.microsoft.com/office/drawing/2014/main" id="{7AE93ED2-995E-FDBC-3D14-F4C47321DCE3}"/>
                </a:ext>
              </a:extLst>
            </p:cNvPr>
            <p:cNvSpPr txBox="1"/>
            <p:nvPr/>
          </p:nvSpPr>
          <p:spPr>
            <a:xfrm>
              <a:off x="610276" y="4333283"/>
              <a:ext cx="410209" cy="270510"/>
            </a:xfrm>
            <a:prstGeom prst="rect">
              <a:avLst/>
            </a:prstGeom>
          </p:spPr>
          <p:txBody>
            <a:bodyPr vert="horz" wrap="square" lIns="0" tIns="13335" rIns="0" bIns="0" rtlCol="0">
              <a:spAutoFit/>
            </a:bodyPr>
            <a:lstStyle/>
            <a:p>
              <a:pPr>
                <a:lnSpc>
                  <a:spcPct val="100000"/>
                </a:lnSpc>
                <a:spcBef>
                  <a:spcPts val="105"/>
                </a:spcBef>
              </a:pPr>
              <a:r>
                <a:rPr sz="1600" spc="-20" dirty="0">
                  <a:latin typeface="Symbol"/>
                  <a:cs typeface="Symbol"/>
                </a:rPr>
                <a:t></a:t>
              </a:r>
              <a:r>
                <a:rPr sz="1600" spc="-20" dirty="0">
                  <a:latin typeface="Arial MT"/>
                  <a:cs typeface="Arial MT"/>
                </a:rPr>
                <a:t>0.1</a:t>
              </a:r>
              <a:endParaRPr sz="1600">
                <a:latin typeface="Arial MT"/>
                <a:cs typeface="Arial MT"/>
              </a:endParaRPr>
            </a:p>
          </p:txBody>
        </p:sp>
        <p:sp>
          <p:nvSpPr>
            <p:cNvPr id="10" name="object 22">
              <a:extLst>
                <a:ext uri="{FF2B5EF4-FFF2-40B4-BE49-F238E27FC236}">
                  <a16:creationId xmlns:a16="http://schemas.microsoft.com/office/drawing/2014/main" id="{C40709A0-299A-8D77-AFC0-C3E6F25C8BD8}"/>
                </a:ext>
              </a:extLst>
            </p:cNvPr>
            <p:cNvSpPr txBox="1"/>
            <p:nvPr/>
          </p:nvSpPr>
          <p:spPr>
            <a:xfrm>
              <a:off x="685828" y="2942846"/>
              <a:ext cx="334645" cy="1200150"/>
            </a:xfrm>
            <a:prstGeom prst="rect">
              <a:avLst/>
            </a:prstGeom>
          </p:spPr>
          <p:txBody>
            <a:bodyPr vert="horz" wrap="square" lIns="0" tIns="13335" rIns="0" bIns="0" rtlCol="0">
              <a:spAutoFit/>
            </a:bodyPr>
            <a:lstStyle/>
            <a:p>
              <a:pPr marR="42545" algn="r">
                <a:lnSpc>
                  <a:spcPct val="100000"/>
                </a:lnSpc>
                <a:spcBef>
                  <a:spcPts val="105"/>
                </a:spcBef>
              </a:pPr>
              <a:r>
                <a:rPr sz="1600" spc="-25" dirty="0">
                  <a:latin typeface="Arial MT"/>
                  <a:cs typeface="Arial MT"/>
                </a:rPr>
                <a:t>0.2</a:t>
              </a:r>
              <a:endParaRPr sz="1600">
                <a:latin typeface="Arial MT"/>
                <a:cs typeface="Arial MT"/>
              </a:endParaRPr>
            </a:p>
            <a:p>
              <a:pPr marR="5080" algn="r">
                <a:lnSpc>
                  <a:spcPct val="100000"/>
                </a:lnSpc>
                <a:spcBef>
                  <a:spcPts val="1710"/>
                </a:spcBef>
              </a:pPr>
              <a:r>
                <a:rPr sz="1600" spc="-25" dirty="0">
                  <a:latin typeface="Arial MT"/>
                  <a:cs typeface="Arial MT"/>
                </a:rPr>
                <a:t>0.1</a:t>
              </a:r>
              <a:endParaRPr sz="1600">
                <a:latin typeface="Arial MT"/>
                <a:cs typeface="Arial MT"/>
              </a:endParaRPr>
            </a:p>
            <a:p>
              <a:pPr marR="38735" algn="r">
                <a:lnSpc>
                  <a:spcPct val="100000"/>
                </a:lnSpc>
                <a:spcBef>
                  <a:spcPts val="1770"/>
                </a:spcBef>
              </a:pPr>
              <a:r>
                <a:rPr sz="1600" spc="-50" dirty="0">
                  <a:latin typeface="Arial MT"/>
                  <a:cs typeface="Arial MT"/>
                </a:rPr>
                <a:t>0</a:t>
              </a:r>
              <a:endParaRPr sz="1600">
                <a:latin typeface="Arial MT"/>
                <a:cs typeface="Arial MT"/>
              </a:endParaRPr>
            </a:p>
          </p:txBody>
        </p:sp>
        <p:sp>
          <p:nvSpPr>
            <p:cNvPr id="11" name="object 23">
              <a:extLst>
                <a:ext uri="{FF2B5EF4-FFF2-40B4-BE49-F238E27FC236}">
                  <a16:creationId xmlns:a16="http://schemas.microsoft.com/office/drawing/2014/main" id="{107C732E-54CF-F9CF-4707-3A42B4B858AB}"/>
                </a:ext>
              </a:extLst>
            </p:cNvPr>
            <p:cNvSpPr txBox="1"/>
            <p:nvPr/>
          </p:nvSpPr>
          <p:spPr>
            <a:xfrm>
              <a:off x="685828" y="2474334"/>
              <a:ext cx="296545" cy="270510"/>
            </a:xfrm>
            <a:prstGeom prst="rect">
              <a:avLst/>
            </a:prstGeom>
          </p:spPr>
          <p:txBody>
            <a:bodyPr vert="horz" wrap="square" lIns="0" tIns="13335" rIns="0" bIns="0" rtlCol="0">
              <a:spAutoFit/>
            </a:bodyPr>
            <a:lstStyle/>
            <a:p>
              <a:pPr>
                <a:lnSpc>
                  <a:spcPct val="100000"/>
                </a:lnSpc>
                <a:spcBef>
                  <a:spcPts val="105"/>
                </a:spcBef>
              </a:pPr>
              <a:r>
                <a:rPr sz="1600" spc="-25" dirty="0">
                  <a:latin typeface="Arial MT"/>
                  <a:cs typeface="Arial MT"/>
                </a:rPr>
                <a:t>0.3</a:t>
              </a:r>
              <a:endParaRPr sz="1600">
                <a:latin typeface="Arial MT"/>
                <a:cs typeface="Arial MT"/>
              </a:endParaRPr>
            </a:p>
          </p:txBody>
        </p:sp>
        <p:sp>
          <p:nvSpPr>
            <p:cNvPr id="12" name="object 24">
              <a:extLst>
                <a:ext uri="{FF2B5EF4-FFF2-40B4-BE49-F238E27FC236}">
                  <a16:creationId xmlns:a16="http://schemas.microsoft.com/office/drawing/2014/main" id="{E1182D02-19CD-FCA3-F154-FDEE9421DB78}"/>
                </a:ext>
              </a:extLst>
            </p:cNvPr>
            <p:cNvSpPr txBox="1"/>
            <p:nvPr/>
          </p:nvSpPr>
          <p:spPr>
            <a:xfrm>
              <a:off x="685828" y="2013372"/>
              <a:ext cx="296545" cy="270510"/>
            </a:xfrm>
            <a:prstGeom prst="rect">
              <a:avLst/>
            </a:prstGeom>
          </p:spPr>
          <p:txBody>
            <a:bodyPr vert="horz" wrap="square" lIns="0" tIns="13335" rIns="0" bIns="0" rtlCol="0">
              <a:spAutoFit/>
            </a:bodyPr>
            <a:lstStyle/>
            <a:p>
              <a:pPr>
                <a:lnSpc>
                  <a:spcPct val="100000"/>
                </a:lnSpc>
                <a:spcBef>
                  <a:spcPts val="105"/>
                </a:spcBef>
              </a:pPr>
              <a:r>
                <a:rPr sz="1600" spc="-25" dirty="0">
                  <a:latin typeface="Arial MT"/>
                  <a:cs typeface="Arial MT"/>
                </a:rPr>
                <a:t>0.4</a:t>
              </a:r>
              <a:endParaRPr sz="1600">
                <a:latin typeface="Arial MT"/>
                <a:cs typeface="Arial MT"/>
              </a:endParaRPr>
            </a:p>
          </p:txBody>
        </p:sp>
        <p:sp>
          <p:nvSpPr>
            <p:cNvPr id="13" name="object 25">
              <a:extLst>
                <a:ext uri="{FF2B5EF4-FFF2-40B4-BE49-F238E27FC236}">
                  <a16:creationId xmlns:a16="http://schemas.microsoft.com/office/drawing/2014/main" id="{2889379C-6998-5202-58B4-6574CAAE4CFE}"/>
                </a:ext>
              </a:extLst>
            </p:cNvPr>
            <p:cNvSpPr txBox="1"/>
            <p:nvPr/>
          </p:nvSpPr>
          <p:spPr>
            <a:xfrm>
              <a:off x="685828" y="1544859"/>
              <a:ext cx="296545" cy="270510"/>
            </a:xfrm>
            <a:prstGeom prst="rect">
              <a:avLst/>
            </a:prstGeom>
          </p:spPr>
          <p:txBody>
            <a:bodyPr vert="horz" wrap="square" lIns="0" tIns="13335" rIns="0" bIns="0" rtlCol="0">
              <a:spAutoFit/>
            </a:bodyPr>
            <a:lstStyle/>
            <a:p>
              <a:pPr>
                <a:lnSpc>
                  <a:spcPct val="100000"/>
                </a:lnSpc>
                <a:spcBef>
                  <a:spcPts val="105"/>
                </a:spcBef>
              </a:pPr>
              <a:r>
                <a:rPr sz="1600" spc="-25" dirty="0">
                  <a:latin typeface="Arial MT"/>
                  <a:cs typeface="Arial MT"/>
                </a:rPr>
                <a:t>0.5</a:t>
              </a:r>
              <a:endParaRPr sz="1600">
                <a:latin typeface="Arial MT"/>
                <a:cs typeface="Arial MT"/>
              </a:endParaRPr>
            </a:p>
          </p:txBody>
        </p:sp>
        <p:sp>
          <p:nvSpPr>
            <p:cNvPr id="14" name="object 26">
              <a:extLst>
                <a:ext uri="{FF2B5EF4-FFF2-40B4-BE49-F238E27FC236}">
                  <a16:creationId xmlns:a16="http://schemas.microsoft.com/office/drawing/2014/main" id="{8B682E1C-CDD2-BCC5-3C3E-8485341D3FB1}"/>
                </a:ext>
              </a:extLst>
            </p:cNvPr>
            <p:cNvSpPr txBox="1"/>
            <p:nvPr/>
          </p:nvSpPr>
          <p:spPr>
            <a:xfrm>
              <a:off x="272380" y="1670171"/>
              <a:ext cx="297815" cy="233045"/>
            </a:xfrm>
            <a:prstGeom prst="rect">
              <a:avLst/>
            </a:prstGeom>
          </p:spPr>
          <p:txBody>
            <a:bodyPr vert="vert270" wrap="square" lIns="0" tIns="0" rIns="0" bIns="0" rtlCol="0">
              <a:spAutoFit/>
            </a:bodyPr>
            <a:lstStyle/>
            <a:p>
              <a:pPr marL="12700">
                <a:lnSpc>
                  <a:spcPts val="1700"/>
                </a:lnSpc>
              </a:pPr>
              <a:r>
                <a:rPr sz="1750" spc="-25" dirty="0">
                  <a:latin typeface="Symbol"/>
                  <a:cs typeface="Symbol"/>
                </a:rPr>
                <a:t></a:t>
              </a:r>
              <a:r>
                <a:rPr sz="1800" spc="-37" baseline="-25462" dirty="0">
                  <a:latin typeface="Symbol"/>
                  <a:cs typeface="Symbol"/>
                </a:rPr>
                <a:t></a:t>
              </a:r>
              <a:endParaRPr sz="1800" baseline="-25462">
                <a:latin typeface="Symbol"/>
                <a:cs typeface="Symbol"/>
              </a:endParaRPr>
            </a:p>
          </p:txBody>
        </p:sp>
        <p:grpSp>
          <p:nvGrpSpPr>
            <p:cNvPr id="15" name="object 27">
              <a:extLst>
                <a:ext uri="{FF2B5EF4-FFF2-40B4-BE49-F238E27FC236}">
                  <a16:creationId xmlns:a16="http://schemas.microsoft.com/office/drawing/2014/main" id="{954358FF-0CAC-0D48-ABBF-2AA342CC49BA}"/>
                </a:ext>
              </a:extLst>
            </p:cNvPr>
            <p:cNvGrpSpPr/>
            <p:nvPr/>
          </p:nvGrpSpPr>
          <p:grpSpPr>
            <a:xfrm>
              <a:off x="1207963" y="1686452"/>
              <a:ext cx="4350385" cy="3265170"/>
              <a:chOff x="1207963" y="1686452"/>
              <a:chExt cx="4350385" cy="3265170"/>
            </a:xfrm>
          </p:grpSpPr>
          <p:sp>
            <p:nvSpPr>
              <p:cNvPr id="37" name="object 28">
                <a:extLst>
                  <a:ext uri="{FF2B5EF4-FFF2-40B4-BE49-F238E27FC236}">
                    <a16:creationId xmlns:a16="http://schemas.microsoft.com/office/drawing/2014/main" id="{07DAB499-8877-F98F-DD19-7ED2240027DE}"/>
                  </a:ext>
                </a:extLst>
              </p:cNvPr>
              <p:cNvSpPr/>
              <p:nvPr/>
            </p:nvSpPr>
            <p:spPr>
              <a:xfrm>
                <a:off x="5463600" y="1690579"/>
                <a:ext cx="90805" cy="3256915"/>
              </a:xfrm>
              <a:custGeom>
                <a:avLst/>
                <a:gdLst/>
                <a:ahLst/>
                <a:cxnLst/>
                <a:rect l="l" t="t" r="r" b="b"/>
                <a:pathLst>
                  <a:path w="90804" h="3256915">
                    <a:moveTo>
                      <a:pt x="90230" y="3256541"/>
                    </a:moveTo>
                    <a:lnTo>
                      <a:pt x="90230" y="0"/>
                    </a:lnTo>
                  </a:path>
                  <a:path w="90804" h="3256915">
                    <a:moveTo>
                      <a:pt x="0" y="3256541"/>
                    </a:moveTo>
                    <a:lnTo>
                      <a:pt x="90230" y="3256541"/>
                    </a:lnTo>
                  </a:path>
                  <a:path w="90804" h="3256915">
                    <a:moveTo>
                      <a:pt x="45120" y="3163492"/>
                    </a:moveTo>
                    <a:lnTo>
                      <a:pt x="90230" y="3163492"/>
                    </a:lnTo>
                  </a:path>
                  <a:path w="90804" h="3256915">
                    <a:moveTo>
                      <a:pt x="45120" y="3070454"/>
                    </a:moveTo>
                    <a:lnTo>
                      <a:pt x="90230" y="3070454"/>
                    </a:lnTo>
                  </a:path>
                  <a:path w="90804" h="3256915">
                    <a:moveTo>
                      <a:pt x="45120" y="2977405"/>
                    </a:moveTo>
                    <a:lnTo>
                      <a:pt x="90230" y="2977405"/>
                    </a:lnTo>
                  </a:path>
                  <a:path w="90804" h="3256915">
                    <a:moveTo>
                      <a:pt x="45120" y="2884356"/>
                    </a:moveTo>
                    <a:lnTo>
                      <a:pt x="90230" y="2884356"/>
                    </a:lnTo>
                  </a:path>
                  <a:path w="90804" h="3256915">
                    <a:moveTo>
                      <a:pt x="0" y="2791318"/>
                    </a:moveTo>
                    <a:lnTo>
                      <a:pt x="90230" y="2791318"/>
                    </a:lnTo>
                  </a:path>
                  <a:path w="90804" h="3256915">
                    <a:moveTo>
                      <a:pt x="45120" y="2698269"/>
                    </a:moveTo>
                    <a:lnTo>
                      <a:pt x="90230" y="2698269"/>
                    </a:lnTo>
                  </a:path>
                  <a:path w="90804" h="3256915">
                    <a:moveTo>
                      <a:pt x="45120" y="2605231"/>
                    </a:moveTo>
                    <a:lnTo>
                      <a:pt x="90230" y="2605231"/>
                    </a:lnTo>
                  </a:path>
                  <a:path w="90804" h="3256915">
                    <a:moveTo>
                      <a:pt x="45120" y="2512182"/>
                    </a:moveTo>
                    <a:lnTo>
                      <a:pt x="90230" y="2512182"/>
                    </a:lnTo>
                  </a:path>
                  <a:path w="90804" h="3256915">
                    <a:moveTo>
                      <a:pt x="45120" y="2419143"/>
                    </a:moveTo>
                    <a:lnTo>
                      <a:pt x="90230" y="2419143"/>
                    </a:lnTo>
                  </a:path>
                  <a:path w="90804" h="3256915">
                    <a:moveTo>
                      <a:pt x="0" y="2326094"/>
                    </a:moveTo>
                    <a:lnTo>
                      <a:pt x="90230" y="2326094"/>
                    </a:lnTo>
                  </a:path>
                  <a:path w="90804" h="3256915">
                    <a:moveTo>
                      <a:pt x="45120" y="2233056"/>
                    </a:moveTo>
                    <a:lnTo>
                      <a:pt x="90230" y="2233056"/>
                    </a:lnTo>
                  </a:path>
                  <a:path w="90804" h="3256915">
                    <a:moveTo>
                      <a:pt x="45120" y="2140007"/>
                    </a:moveTo>
                    <a:lnTo>
                      <a:pt x="90230" y="2140007"/>
                    </a:lnTo>
                  </a:path>
                  <a:path w="90804" h="3256915">
                    <a:moveTo>
                      <a:pt x="45120" y="2046969"/>
                    </a:moveTo>
                    <a:lnTo>
                      <a:pt x="90230" y="2046969"/>
                    </a:lnTo>
                  </a:path>
                  <a:path w="90804" h="3256915">
                    <a:moveTo>
                      <a:pt x="45120" y="1953920"/>
                    </a:moveTo>
                    <a:lnTo>
                      <a:pt x="90230" y="1953920"/>
                    </a:lnTo>
                  </a:path>
                  <a:path w="90804" h="3256915">
                    <a:moveTo>
                      <a:pt x="0" y="1860882"/>
                    </a:moveTo>
                    <a:lnTo>
                      <a:pt x="90230" y="1860882"/>
                    </a:lnTo>
                  </a:path>
                  <a:path w="90804" h="3256915">
                    <a:moveTo>
                      <a:pt x="45120" y="1767833"/>
                    </a:moveTo>
                    <a:lnTo>
                      <a:pt x="90230" y="1767833"/>
                    </a:lnTo>
                  </a:path>
                  <a:path w="90804" h="3256915">
                    <a:moveTo>
                      <a:pt x="45120" y="1674795"/>
                    </a:moveTo>
                    <a:lnTo>
                      <a:pt x="90230" y="1674795"/>
                    </a:lnTo>
                  </a:path>
                  <a:path w="90804" h="3256915">
                    <a:moveTo>
                      <a:pt x="45120" y="1581746"/>
                    </a:moveTo>
                    <a:lnTo>
                      <a:pt x="90230" y="1581746"/>
                    </a:lnTo>
                  </a:path>
                  <a:path w="90804" h="3256915">
                    <a:moveTo>
                      <a:pt x="45120" y="1488708"/>
                    </a:moveTo>
                    <a:lnTo>
                      <a:pt x="90230" y="1488708"/>
                    </a:lnTo>
                  </a:path>
                  <a:path w="90804" h="3256915">
                    <a:moveTo>
                      <a:pt x="0" y="1395659"/>
                    </a:moveTo>
                    <a:lnTo>
                      <a:pt x="90230" y="1395659"/>
                    </a:lnTo>
                  </a:path>
                  <a:path w="90804" h="3256915">
                    <a:moveTo>
                      <a:pt x="45120" y="1302620"/>
                    </a:moveTo>
                    <a:lnTo>
                      <a:pt x="90230" y="1302620"/>
                    </a:lnTo>
                  </a:path>
                  <a:path w="90804" h="3256915">
                    <a:moveTo>
                      <a:pt x="45120" y="1209571"/>
                    </a:moveTo>
                    <a:lnTo>
                      <a:pt x="90230" y="1209571"/>
                    </a:lnTo>
                  </a:path>
                  <a:path w="90804" h="3256915">
                    <a:moveTo>
                      <a:pt x="45120" y="1116533"/>
                    </a:moveTo>
                    <a:lnTo>
                      <a:pt x="90230" y="1116533"/>
                    </a:lnTo>
                  </a:path>
                  <a:path w="90804" h="3256915">
                    <a:moveTo>
                      <a:pt x="45120" y="1023484"/>
                    </a:moveTo>
                    <a:lnTo>
                      <a:pt x="90230" y="1023484"/>
                    </a:lnTo>
                  </a:path>
                  <a:path w="90804" h="3256915">
                    <a:moveTo>
                      <a:pt x="0" y="930435"/>
                    </a:moveTo>
                    <a:lnTo>
                      <a:pt x="90230" y="930435"/>
                    </a:lnTo>
                  </a:path>
                  <a:path w="90804" h="3256915">
                    <a:moveTo>
                      <a:pt x="45120" y="837397"/>
                    </a:moveTo>
                    <a:lnTo>
                      <a:pt x="90230" y="837397"/>
                    </a:lnTo>
                  </a:path>
                  <a:path w="90804" h="3256915">
                    <a:moveTo>
                      <a:pt x="45120" y="744348"/>
                    </a:moveTo>
                    <a:lnTo>
                      <a:pt x="90230" y="744348"/>
                    </a:lnTo>
                  </a:path>
                  <a:path w="90804" h="3256915">
                    <a:moveTo>
                      <a:pt x="45120" y="651310"/>
                    </a:moveTo>
                    <a:lnTo>
                      <a:pt x="90230" y="651310"/>
                    </a:lnTo>
                  </a:path>
                  <a:path w="90804" h="3256915">
                    <a:moveTo>
                      <a:pt x="45120" y="558261"/>
                    </a:moveTo>
                    <a:lnTo>
                      <a:pt x="90230" y="558261"/>
                    </a:lnTo>
                  </a:path>
                  <a:path w="90804" h="3256915">
                    <a:moveTo>
                      <a:pt x="0" y="465223"/>
                    </a:moveTo>
                    <a:lnTo>
                      <a:pt x="90230" y="465223"/>
                    </a:lnTo>
                  </a:path>
                  <a:path w="90804" h="3256915">
                    <a:moveTo>
                      <a:pt x="45120" y="372174"/>
                    </a:moveTo>
                    <a:lnTo>
                      <a:pt x="90230" y="372174"/>
                    </a:lnTo>
                  </a:path>
                  <a:path w="90804" h="3256915">
                    <a:moveTo>
                      <a:pt x="45120" y="279136"/>
                    </a:moveTo>
                    <a:lnTo>
                      <a:pt x="90230" y="279136"/>
                    </a:lnTo>
                  </a:path>
                  <a:path w="90804" h="3256915">
                    <a:moveTo>
                      <a:pt x="45120" y="186087"/>
                    </a:moveTo>
                    <a:lnTo>
                      <a:pt x="90230" y="186087"/>
                    </a:lnTo>
                  </a:path>
                  <a:path w="90804" h="3256915">
                    <a:moveTo>
                      <a:pt x="45120" y="93048"/>
                    </a:moveTo>
                    <a:lnTo>
                      <a:pt x="90230" y="93048"/>
                    </a:lnTo>
                  </a:path>
                  <a:path w="90804" h="3256915">
                    <a:moveTo>
                      <a:pt x="0" y="0"/>
                    </a:moveTo>
                    <a:lnTo>
                      <a:pt x="90230" y="0"/>
                    </a:lnTo>
                  </a:path>
                  <a:path w="90804" h="3256915">
                    <a:moveTo>
                      <a:pt x="0" y="3256541"/>
                    </a:moveTo>
                    <a:lnTo>
                      <a:pt x="90230" y="3256541"/>
                    </a:lnTo>
                  </a:path>
                  <a:path w="90804" h="3256915">
                    <a:moveTo>
                      <a:pt x="0" y="0"/>
                    </a:moveTo>
                    <a:lnTo>
                      <a:pt x="90230" y="0"/>
                    </a:lnTo>
                  </a:path>
                </a:pathLst>
              </a:custGeom>
              <a:ln w="7977">
                <a:solidFill>
                  <a:srgbClr val="000000"/>
                </a:solidFill>
              </a:ln>
            </p:spPr>
            <p:txBody>
              <a:bodyPr wrap="square" lIns="0" tIns="0" rIns="0" bIns="0" rtlCol="0"/>
              <a:lstStyle/>
              <a:p>
                <a:endParaRPr/>
              </a:p>
            </p:txBody>
          </p:sp>
          <p:sp>
            <p:nvSpPr>
              <p:cNvPr id="38" name="object 29">
                <a:extLst>
                  <a:ext uri="{FF2B5EF4-FFF2-40B4-BE49-F238E27FC236}">
                    <a16:creationId xmlns:a16="http://schemas.microsoft.com/office/drawing/2014/main" id="{84F9B580-C849-0C48-A3B4-93A49EC49828}"/>
                  </a:ext>
                </a:extLst>
              </p:cNvPr>
              <p:cNvSpPr/>
              <p:nvPr/>
            </p:nvSpPr>
            <p:spPr>
              <a:xfrm>
                <a:off x="1212091" y="4084525"/>
                <a:ext cx="1025525" cy="740410"/>
              </a:xfrm>
              <a:custGeom>
                <a:avLst/>
                <a:gdLst/>
                <a:ahLst/>
                <a:cxnLst/>
                <a:rect l="l" t="t" r="r" b="b"/>
                <a:pathLst>
                  <a:path w="1025525" h="740410">
                    <a:moveTo>
                      <a:pt x="0" y="739945"/>
                    </a:moveTo>
                    <a:lnTo>
                      <a:pt x="1025133" y="739945"/>
                    </a:lnTo>
                    <a:lnTo>
                      <a:pt x="1025133" y="0"/>
                    </a:lnTo>
                    <a:lnTo>
                      <a:pt x="0" y="0"/>
                    </a:lnTo>
                    <a:lnTo>
                      <a:pt x="0" y="739945"/>
                    </a:lnTo>
                    <a:close/>
                  </a:path>
                </a:pathLst>
              </a:custGeom>
              <a:ln w="7977">
                <a:solidFill>
                  <a:srgbClr val="FFFFFF"/>
                </a:solidFill>
              </a:ln>
            </p:spPr>
            <p:txBody>
              <a:bodyPr wrap="square" lIns="0" tIns="0" rIns="0" bIns="0" rtlCol="0"/>
              <a:lstStyle/>
              <a:p>
                <a:endParaRPr/>
              </a:p>
            </p:txBody>
          </p:sp>
          <p:pic>
            <p:nvPicPr>
              <p:cNvPr id="39" name="object 30">
                <a:extLst>
                  <a:ext uri="{FF2B5EF4-FFF2-40B4-BE49-F238E27FC236}">
                    <a16:creationId xmlns:a16="http://schemas.microsoft.com/office/drawing/2014/main" id="{A560D4EF-3B58-C42A-9234-590EE6979315}"/>
                  </a:ext>
                </a:extLst>
              </p:cNvPr>
              <p:cNvPicPr/>
              <p:nvPr/>
            </p:nvPicPr>
            <p:blipFill>
              <a:blip r:embed="rId3" cstate="print"/>
              <a:stretch>
                <a:fillRect/>
              </a:stretch>
            </p:blipFill>
            <p:spPr>
              <a:xfrm>
                <a:off x="1300938" y="4368533"/>
                <a:ext cx="78593" cy="171919"/>
              </a:xfrm>
              <a:prstGeom prst="rect">
                <a:avLst/>
              </a:prstGeom>
            </p:spPr>
          </p:pic>
        </p:grpSp>
        <p:sp>
          <p:nvSpPr>
            <p:cNvPr id="16" name="object 31">
              <a:extLst>
                <a:ext uri="{FF2B5EF4-FFF2-40B4-BE49-F238E27FC236}">
                  <a16:creationId xmlns:a16="http://schemas.microsoft.com/office/drawing/2014/main" id="{34E7D50B-5D22-B42E-AD9F-1E10E632906C}"/>
                </a:ext>
              </a:extLst>
            </p:cNvPr>
            <p:cNvSpPr txBox="1"/>
            <p:nvPr/>
          </p:nvSpPr>
          <p:spPr>
            <a:xfrm>
              <a:off x="1464177" y="4287945"/>
              <a:ext cx="1147445" cy="520065"/>
            </a:xfrm>
            <a:prstGeom prst="rect">
              <a:avLst/>
            </a:prstGeom>
          </p:spPr>
          <p:txBody>
            <a:bodyPr vert="horz" wrap="square" lIns="0" tIns="7620" rIns="0" bIns="0" rtlCol="0">
              <a:spAutoFit/>
            </a:bodyPr>
            <a:lstStyle/>
            <a:p>
              <a:pPr marR="5080">
                <a:lnSpc>
                  <a:spcPct val="102299"/>
                </a:lnSpc>
                <a:spcBef>
                  <a:spcPts val="60"/>
                </a:spcBef>
              </a:pPr>
              <a:r>
                <a:rPr sz="1600" dirty="0">
                  <a:latin typeface="Arial MT"/>
                  <a:cs typeface="Arial MT"/>
                </a:rPr>
                <a:t>Stat. </a:t>
              </a:r>
              <a:r>
                <a:rPr sz="1600" spc="-10" dirty="0">
                  <a:latin typeface="Arial MT"/>
                  <a:cs typeface="Arial MT"/>
                </a:rPr>
                <a:t>uncert. </a:t>
              </a:r>
              <a:r>
                <a:rPr sz="1600" dirty="0">
                  <a:latin typeface="Arial MT"/>
                  <a:cs typeface="Arial MT"/>
                </a:rPr>
                <a:t>Syst. </a:t>
              </a:r>
              <a:r>
                <a:rPr sz="1600" spc="-10" dirty="0">
                  <a:latin typeface="Arial MT"/>
                  <a:cs typeface="Arial MT"/>
                </a:rPr>
                <a:t>uncert.</a:t>
              </a:r>
              <a:endParaRPr sz="1600">
                <a:latin typeface="Arial MT"/>
                <a:cs typeface="Arial MT"/>
              </a:endParaRPr>
            </a:p>
          </p:txBody>
        </p:sp>
        <p:grpSp>
          <p:nvGrpSpPr>
            <p:cNvPr id="17" name="object 32">
              <a:extLst>
                <a:ext uri="{FF2B5EF4-FFF2-40B4-BE49-F238E27FC236}">
                  <a16:creationId xmlns:a16="http://schemas.microsoft.com/office/drawing/2014/main" id="{21D7A6C1-B8D7-4E5A-5045-06FFF325CBA4}"/>
                </a:ext>
              </a:extLst>
            </p:cNvPr>
            <p:cNvGrpSpPr/>
            <p:nvPr/>
          </p:nvGrpSpPr>
          <p:grpSpPr>
            <a:xfrm>
              <a:off x="1031183" y="1855861"/>
              <a:ext cx="4523105" cy="2943860"/>
              <a:chOff x="1031183" y="1855861"/>
              <a:chExt cx="4523105" cy="2943860"/>
            </a:xfrm>
          </p:grpSpPr>
          <p:sp>
            <p:nvSpPr>
              <p:cNvPr id="21" name="object 33">
                <a:extLst>
                  <a:ext uri="{FF2B5EF4-FFF2-40B4-BE49-F238E27FC236}">
                    <a16:creationId xmlns:a16="http://schemas.microsoft.com/office/drawing/2014/main" id="{684A8715-B4AE-3482-24BE-A509E3DCD7FF}"/>
                  </a:ext>
                </a:extLst>
              </p:cNvPr>
              <p:cNvSpPr/>
              <p:nvPr/>
            </p:nvSpPr>
            <p:spPr>
              <a:xfrm>
                <a:off x="1250531" y="4614823"/>
                <a:ext cx="179705" cy="172720"/>
              </a:xfrm>
              <a:custGeom>
                <a:avLst/>
                <a:gdLst/>
                <a:ahLst/>
                <a:cxnLst/>
                <a:rect l="l" t="t" r="r" b="b"/>
                <a:pathLst>
                  <a:path w="179705" h="172720">
                    <a:moveTo>
                      <a:pt x="0" y="172653"/>
                    </a:moveTo>
                    <a:lnTo>
                      <a:pt x="179407" y="172653"/>
                    </a:lnTo>
                    <a:lnTo>
                      <a:pt x="179407" y="0"/>
                    </a:lnTo>
                    <a:lnTo>
                      <a:pt x="0" y="0"/>
                    </a:lnTo>
                    <a:lnTo>
                      <a:pt x="0" y="172653"/>
                    </a:lnTo>
                    <a:close/>
                  </a:path>
                </a:pathLst>
              </a:custGeom>
              <a:ln w="7977">
                <a:solidFill>
                  <a:srgbClr val="FFFFFF"/>
                </a:solidFill>
              </a:ln>
            </p:spPr>
            <p:txBody>
              <a:bodyPr wrap="square" lIns="0" tIns="0" rIns="0" bIns="0" rtlCol="0"/>
              <a:lstStyle/>
              <a:p>
                <a:endParaRPr/>
              </a:p>
            </p:txBody>
          </p:sp>
          <p:sp>
            <p:nvSpPr>
              <p:cNvPr id="22" name="object 34">
                <a:extLst>
                  <a:ext uri="{FF2B5EF4-FFF2-40B4-BE49-F238E27FC236}">
                    <a16:creationId xmlns:a16="http://schemas.microsoft.com/office/drawing/2014/main" id="{14A2E9AB-FD19-CE15-9D44-230F9C48C347}"/>
                  </a:ext>
                </a:extLst>
              </p:cNvPr>
              <p:cNvSpPr/>
              <p:nvPr/>
            </p:nvSpPr>
            <p:spPr>
              <a:xfrm>
                <a:off x="1250531" y="4614823"/>
                <a:ext cx="179705" cy="172720"/>
              </a:xfrm>
              <a:custGeom>
                <a:avLst/>
                <a:gdLst/>
                <a:ahLst/>
                <a:cxnLst/>
                <a:rect l="l" t="t" r="r" b="b"/>
                <a:pathLst>
                  <a:path w="179705" h="172720">
                    <a:moveTo>
                      <a:pt x="0" y="0"/>
                    </a:moveTo>
                    <a:lnTo>
                      <a:pt x="179407" y="0"/>
                    </a:lnTo>
                  </a:path>
                  <a:path w="179705" h="172720">
                    <a:moveTo>
                      <a:pt x="0" y="172653"/>
                    </a:moveTo>
                    <a:lnTo>
                      <a:pt x="179407" y="172653"/>
                    </a:lnTo>
                  </a:path>
                  <a:path w="179705" h="172720">
                    <a:moveTo>
                      <a:pt x="179407" y="172653"/>
                    </a:moveTo>
                    <a:lnTo>
                      <a:pt x="179407" y="0"/>
                    </a:lnTo>
                  </a:path>
                  <a:path w="179705" h="172720">
                    <a:moveTo>
                      <a:pt x="0" y="172653"/>
                    </a:moveTo>
                    <a:lnTo>
                      <a:pt x="0" y="0"/>
                    </a:lnTo>
                  </a:path>
                </a:pathLst>
              </a:custGeom>
              <a:ln w="23932">
                <a:solidFill>
                  <a:srgbClr val="FF0000"/>
                </a:solidFill>
              </a:ln>
            </p:spPr>
            <p:txBody>
              <a:bodyPr wrap="square" lIns="0" tIns="0" rIns="0" bIns="0" rtlCol="0"/>
              <a:lstStyle/>
              <a:p>
                <a:endParaRPr/>
              </a:p>
            </p:txBody>
          </p:sp>
          <p:sp>
            <p:nvSpPr>
              <p:cNvPr id="23" name="object 35">
                <a:extLst>
                  <a:ext uri="{FF2B5EF4-FFF2-40B4-BE49-F238E27FC236}">
                    <a16:creationId xmlns:a16="http://schemas.microsoft.com/office/drawing/2014/main" id="{E5611304-A70E-8DF4-1DDA-4D17EDF274A8}"/>
                  </a:ext>
                </a:extLst>
              </p:cNvPr>
              <p:cNvSpPr/>
              <p:nvPr/>
            </p:nvSpPr>
            <p:spPr>
              <a:xfrm>
                <a:off x="1031183" y="4016674"/>
                <a:ext cx="4523105" cy="0"/>
              </a:xfrm>
              <a:custGeom>
                <a:avLst/>
                <a:gdLst/>
                <a:ahLst/>
                <a:cxnLst/>
                <a:rect l="l" t="t" r="r" b="b"/>
                <a:pathLst>
                  <a:path w="4523105">
                    <a:moveTo>
                      <a:pt x="0" y="0"/>
                    </a:moveTo>
                    <a:lnTo>
                      <a:pt x="4522646" y="0"/>
                    </a:lnTo>
                  </a:path>
                </a:pathLst>
              </a:custGeom>
              <a:ln w="23932">
                <a:solidFill>
                  <a:srgbClr val="999999"/>
                </a:solidFill>
                <a:prstDash val="sysDot"/>
              </a:ln>
            </p:spPr>
            <p:txBody>
              <a:bodyPr wrap="square" lIns="0" tIns="0" rIns="0" bIns="0" rtlCol="0"/>
              <a:lstStyle/>
              <a:p>
                <a:endParaRPr/>
              </a:p>
            </p:txBody>
          </p:sp>
          <p:sp>
            <p:nvSpPr>
              <p:cNvPr id="24" name="object 36">
                <a:extLst>
                  <a:ext uri="{FF2B5EF4-FFF2-40B4-BE49-F238E27FC236}">
                    <a16:creationId xmlns:a16="http://schemas.microsoft.com/office/drawing/2014/main" id="{90F74557-333F-9D0A-39E6-209A2F6CE47A}"/>
                  </a:ext>
                </a:extLst>
              </p:cNvPr>
              <p:cNvSpPr/>
              <p:nvPr/>
            </p:nvSpPr>
            <p:spPr>
              <a:xfrm>
                <a:off x="1415611" y="3093376"/>
                <a:ext cx="3075940" cy="1005205"/>
              </a:xfrm>
              <a:custGeom>
                <a:avLst/>
                <a:gdLst/>
                <a:ahLst/>
                <a:cxnLst/>
                <a:rect l="l" t="t" r="r" b="b"/>
                <a:pathLst>
                  <a:path w="3075940" h="1005204">
                    <a:moveTo>
                      <a:pt x="0" y="500260"/>
                    </a:moveTo>
                    <a:lnTo>
                      <a:pt x="135680" y="500260"/>
                    </a:lnTo>
                    <a:lnTo>
                      <a:pt x="135680" y="70073"/>
                    </a:lnTo>
                    <a:lnTo>
                      <a:pt x="0" y="70073"/>
                    </a:lnTo>
                    <a:lnTo>
                      <a:pt x="0" y="500260"/>
                    </a:lnTo>
                    <a:close/>
                  </a:path>
                  <a:path w="3075940" h="1005204">
                    <a:moveTo>
                      <a:pt x="904525" y="361707"/>
                    </a:moveTo>
                    <a:lnTo>
                      <a:pt x="1040205" y="361707"/>
                    </a:lnTo>
                    <a:lnTo>
                      <a:pt x="1040205" y="86369"/>
                    </a:lnTo>
                    <a:lnTo>
                      <a:pt x="904525" y="86369"/>
                    </a:lnTo>
                    <a:lnTo>
                      <a:pt x="904525" y="361707"/>
                    </a:lnTo>
                    <a:close/>
                  </a:path>
                  <a:path w="3075940" h="1005204">
                    <a:moveTo>
                      <a:pt x="1809060" y="154315"/>
                    </a:moveTo>
                    <a:lnTo>
                      <a:pt x="1944740" y="154315"/>
                    </a:lnTo>
                    <a:lnTo>
                      <a:pt x="1944740" y="0"/>
                    </a:lnTo>
                    <a:lnTo>
                      <a:pt x="1809060" y="0"/>
                    </a:lnTo>
                    <a:lnTo>
                      <a:pt x="1809060" y="154315"/>
                    </a:lnTo>
                    <a:close/>
                  </a:path>
                  <a:path w="3075940" h="1005204">
                    <a:moveTo>
                      <a:pt x="2939719" y="1004977"/>
                    </a:moveTo>
                    <a:lnTo>
                      <a:pt x="3075399" y="1004977"/>
                    </a:lnTo>
                    <a:lnTo>
                      <a:pt x="3075399" y="840439"/>
                    </a:lnTo>
                    <a:lnTo>
                      <a:pt x="2939719" y="840439"/>
                    </a:lnTo>
                    <a:lnTo>
                      <a:pt x="2939719" y="1004977"/>
                    </a:lnTo>
                    <a:close/>
                  </a:path>
                </a:pathLst>
              </a:custGeom>
              <a:ln w="23932">
                <a:solidFill>
                  <a:srgbClr val="FF0000"/>
                </a:solidFill>
              </a:ln>
            </p:spPr>
            <p:txBody>
              <a:bodyPr wrap="square" lIns="0" tIns="0" rIns="0" bIns="0" rtlCol="0"/>
              <a:lstStyle/>
              <a:p>
                <a:endParaRPr/>
              </a:p>
            </p:txBody>
          </p:sp>
          <p:sp>
            <p:nvSpPr>
              <p:cNvPr id="25" name="object 37">
                <a:extLst>
                  <a:ext uri="{FF2B5EF4-FFF2-40B4-BE49-F238E27FC236}">
                    <a16:creationId xmlns:a16="http://schemas.microsoft.com/office/drawing/2014/main" id="{6CBE4470-B6B6-38B9-1DCA-099727F6EACD}"/>
                  </a:ext>
                </a:extLst>
              </p:cNvPr>
              <p:cNvSpPr/>
              <p:nvPr/>
            </p:nvSpPr>
            <p:spPr>
              <a:xfrm>
                <a:off x="1031176" y="2941548"/>
                <a:ext cx="4070985" cy="1422400"/>
              </a:xfrm>
              <a:custGeom>
                <a:avLst/>
                <a:gdLst/>
                <a:ahLst/>
                <a:cxnLst/>
                <a:rect l="l" t="t" r="r" b="b"/>
                <a:pathLst>
                  <a:path w="4070985" h="1422400">
                    <a:moveTo>
                      <a:pt x="414489" y="425030"/>
                    </a:moveTo>
                    <a:lnTo>
                      <a:pt x="0" y="425030"/>
                    </a:lnTo>
                    <a:lnTo>
                      <a:pt x="0" y="448970"/>
                    </a:lnTo>
                    <a:lnTo>
                      <a:pt x="414489" y="448970"/>
                    </a:lnTo>
                    <a:lnTo>
                      <a:pt x="414489" y="425030"/>
                    </a:lnTo>
                    <a:close/>
                  </a:path>
                  <a:path w="4070985" h="1422400">
                    <a:moveTo>
                      <a:pt x="464235" y="474776"/>
                    </a:moveTo>
                    <a:lnTo>
                      <a:pt x="440309" y="474776"/>
                    </a:lnTo>
                    <a:lnTo>
                      <a:pt x="440309" y="592556"/>
                    </a:lnTo>
                    <a:lnTo>
                      <a:pt x="464235" y="592556"/>
                    </a:lnTo>
                    <a:lnTo>
                      <a:pt x="464235" y="474776"/>
                    </a:lnTo>
                    <a:close/>
                  </a:path>
                  <a:path w="4070985" h="1422400">
                    <a:moveTo>
                      <a:pt x="464235" y="281444"/>
                    </a:moveTo>
                    <a:lnTo>
                      <a:pt x="440309" y="281444"/>
                    </a:lnTo>
                    <a:lnTo>
                      <a:pt x="440309" y="399224"/>
                    </a:lnTo>
                    <a:lnTo>
                      <a:pt x="464235" y="399224"/>
                    </a:lnTo>
                    <a:lnTo>
                      <a:pt x="464235" y="281444"/>
                    </a:lnTo>
                    <a:close/>
                  </a:path>
                  <a:path w="4070985" h="1422400">
                    <a:moveTo>
                      <a:pt x="904532" y="425030"/>
                    </a:moveTo>
                    <a:lnTo>
                      <a:pt x="490054" y="425030"/>
                    </a:lnTo>
                    <a:lnTo>
                      <a:pt x="490054" y="448970"/>
                    </a:lnTo>
                    <a:lnTo>
                      <a:pt x="904532" y="448970"/>
                    </a:lnTo>
                    <a:lnTo>
                      <a:pt x="904532" y="425030"/>
                    </a:lnTo>
                    <a:close/>
                  </a:path>
                  <a:path w="4070985" h="1422400">
                    <a:moveTo>
                      <a:pt x="1319009" y="363905"/>
                    </a:moveTo>
                    <a:lnTo>
                      <a:pt x="904532" y="363905"/>
                    </a:lnTo>
                    <a:lnTo>
                      <a:pt x="904532" y="387832"/>
                    </a:lnTo>
                    <a:lnTo>
                      <a:pt x="1319009" y="387832"/>
                    </a:lnTo>
                    <a:lnTo>
                      <a:pt x="1319009" y="363905"/>
                    </a:lnTo>
                    <a:close/>
                  </a:path>
                  <a:path w="4070985" h="1422400">
                    <a:moveTo>
                      <a:pt x="1368755" y="413651"/>
                    </a:moveTo>
                    <a:lnTo>
                      <a:pt x="1344828" y="413651"/>
                    </a:lnTo>
                    <a:lnTo>
                      <a:pt x="1344828" y="538975"/>
                    </a:lnTo>
                    <a:lnTo>
                      <a:pt x="1368755" y="538975"/>
                    </a:lnTo>
                    <a:lnTo>
                      <a:pt x="1368755" y="413651"/>
                    </a:lnTo>
                    <a:close/>
                  </a:path>
                  <a:path w="4070985" h="1422400">
                    <a:moveTo>
                      <a:pt x="1368755" y="212775"/>
                    </a:moveTo>
                    <a:lnTo>
                      <a:pt x="1344828" y="212775"/>
                    </a:lnTo>
                    <a:lnTo>
                      <a:pt x="1344828" y="338086"/>
                    </a:lnTo>
                    <a:lnTo>
                      <a:pt x="1368755" y="338086"/>
                    </a:lnTo>
                    <a:lnTo>
                      <a:pt x="1368755" y="212775"/>
                    </a:lnTo>
                    <a:close/>
                  </a:path>
                  <a:path w="4070985" h="1422400">
                    <a:moveTo>
                      <a:pt x="1809064" y="363905"/>
                    </a:moveTo>
                    <a:lnTo>
                      <a:pt x="1394587" y="363905"/>
                    </a:lnTo>
                    <a:lnTo>
                      <a:pt x="1394587" y="387832"/>
                    </a:lnTo>
                    <a:lnTo>
                      <a:pt x="1809064" y="387832"/>
                    </a:lnTo>
                    <a:lnTo>
                      <a:pt x="1809064" y="363905"/>
                    </a:lnTo>
                    <a:close/>
                  </a:path>
                  <a:path w="4070985" h="1422400">
                    <a:moveTo>
                      <a:pt x="2223554" y="217017"/>
                    </a:moveTo>
                    <a:lnTo>
                      <a:pt x="1809064" y="217017"/>
                    </a:lnTo>
                    <a:lnTo>
                      <a:pt x="1809064" y="240944"/>
                    </a:lnTo>
                    <a:lnTo>
                      <a:pt x="2223554" y="240944"/>
                    </a:lnTo>
                    <a:lnTo>
                      <a:pt x="2223554" y="217017"/>
                    </a:lnTo>
                    <a:close/>
                  </a:path>
                  <a:path w="4070985" h="1422400">
                    <a:moveTo>
                      <a:pt x="2273300" y="266776"/>
                    </a:moveTo>
                    <a:lnTo>
                      <a:pt x="2249360" y="266776"/>
                    </a:lnTo>
                    <a:lnTo>
                      <a:pt x="2249360" y="457974"/>
                    </a:lnTo>
                    <a:lnTo>
                      <a:pt x="2273300" y="457974"/>
                    </a:lnTo>
                    <a:lnTo>
                      <a:pt x="2273300" y="266776"/>
                    </a:lnTo>
                    <a:close/>
                  </a:path>
                  <a:path w="4070985" h="1422400">
                    <a:moveTo>
                      <a:pt x="2273300" y="0"/>
                    </a:moveTo>
                    <a:lnTo>
                      <a:pt x="2249360" y="0"/>
                    </a:lnTo>
                    <a:lnTo>
                      <a:pt x="2249360" y="191198"/>
                    </a:lnTo>
                    <a:lnTo>
                      <a:pt x="2273300" y="191198"/>
                    </a:lnTo>
                    <a:lnTo>
                      <a:pt x="2273300" y="0"/>
                    </a:lnTo>
                    <a:close/>
                  </a:path>
                  <a:path w="4070985" h="1422400">
                    <a:moveTo>
                      <a:pt x="2713583" y="217017"/>
                    </a:moveTo>
                    <a:lnTo>
                      <a:pt x="2299106" y="217017"/>
                    </a:lnTo>
                    <a:lnTo>
                      <a:pt x="2299106" y="240944"/>
                    </a:lnTo>
                    <a:lnTo>
                      <a:pt x="2713583" y="240944"/>
                    </a:lnTo>
                    <a:lnTo>
                      <a:pt x="2713583" y="217017"/>
                    </a:lnTo>
                    <a:close/>
                  </a:path>
                  <a:path w="4070985" h="1422400">
                    <a:moveTo>
                      <a:pt x="3354209" y="1062583"/>
                    </a:moveTo>
                    <a:lnTo>
                      <a:pt x="2713583" y="1062583"/>
                    </a:lnTo>
                    <a:lnTo>
                      <a:pt x="2713583" y="1086510"/>
                    </a:lnTo>
                    <a:lnTo>
                      <a:pt x="3354209" y="1086510"/>
                    </a:lnTo>
                    <a:lnTo>
                      <a:pt x="3354209" y="1062583"/>
                    </a:lnTo>
                    <a:close/>
                  </a:path>
                  <a:path w="4070985" h="1422400">
                    <a:moveTo>
                      <a:pt x="3403955" y="1112329"/>
                    </a:moveTo>
                    <a:lnTo>
                      <a:pt x="3380016" y="1112329"/>
                    </a:lnTo>
                    <a:lnTo>
                      <a:pt x="3380016" y="1422082"/>
                    </a:lnTo>
                    <a:lnTo>
                      <a:pt x="3403955" y="1422082"/>
                    </a:lnTo>
                    <a:lnTo>
                      <a:pt x="3403955" y="1112329"/>
                    </a:lnTo>
                    <a:close/>
                  </a:path>
                  <a:path w="4070985" h="1422400">
                    <a:moveTo>
                      <a:pt x="3403955" y="726998"/>
                    </a:moveTo>
                    <a:lnTo>
                      <a:pt x="3380016" y="726998"/>
                    </a:lnTo>
                    <a:lnTo>
                      <a:pt x="3380016" y="1036751"/>
                    </a:lnTo>
                    <a:lnTo>
                      <a:pt x="3403955" y="1036751"/>
                    </a:lnTo>
                    <a:lnTo>
                      <a:pt x="3403955" y="726998"/>
                    </a:lnTo>
                    <a:close/>
                  </a:path>
                  <a:path w="4070985" h="1422400">
                    <a:moveTo>
                      <a:pt x="4070388" y="1062583"/>
                    </a:moveTo>
                    <a:lnTo>
                      <a:pt x="3429774" y="1062583"/>
                    </a:lnTo>
                    <a:lnTo>
                      <a:pt x="3429774" y="1086510"/>
                    </a:lnTo>
                    <a:lnTo>
                      <a:pt x="4070388" y="1086510"/>
                    </a:lnTo>
                    <a:lnTo>
                      <a:pt x="4070388" y="1062583"/>
                    </a:lnTo>
                    <a:close/>
                  </a:path>
                </a:pathLst>
              </a:custGeom>
              <a:solidFill>
                <a:srgbClr val="FF0000"/>
              </a:solidFill>
            </p:spPr>
            <p:txBody>
              <a:bodyPr wrap="square" lIns="0" tIns="0" rIns="0" bIns="0" rtlCol="0"/>
              <a:lstStyle/>
              <a:p>
                <a:endParaRPr/>
              </a:p>
            </p:txBody>
          </p:sp>
          <p:pic>
            <p:nvPicPr>
              <p:cNvPr id="26" name="object 38">
                <a:extLst>
                  <a:ext uri="{FF2B5EF4-FFF2-40B4-BE49-F238E27FC236}">
                    <a16:creationId xmlns:a16="http://schemas.microsoft.com/office/drawing/2014/main" id="{48B8C62A-D717-2801-95D8-0ACF21C87A86}"/>
                  </a:ext>
                </a:extLst>
              </p:cNvPr>
              <p:cNvPicPr/>
              <p:nvPr/>
            </p:nvPicPr>
            <p:blipFill>
              <a:blip r:embed="rId4" cstate="print"/>
              <a:stretch>
                <a:fillRect/>
              </a:stretch>
            </p:blipFill>
            <p:spPr>
              <a:xfrm>
                <a:off x="1444160" y="3339246"/>
                <a:ext cx="78583" cy="78593"/>
              </a:xfrm>
              <a:prstGeom prst="rect">
                <a:avLst/>
              </a:prstGeom>
            </p:spPr>
          </p:pic>
          <p:pic>
            <p:nvPicPr>
              <p:cNvPr id="27" name="object 39">
                <a:extLst>
                  <a:ext uri="{FF2B5EF4-FFF2-40B4-BE49-F238E27FC236}">
                    <a16:creationId xmlns:a16="http://schemas.microsoft.com/office/drawing/2014/main" id="{187A1741-424C-AF9C-FF2C-6B0568DDDD12}"/>
                  </a:ext>
                </a:extLst>
              </p:cNvPr>
              <p:cNvPicPr/>
              <p:nvPr/>
            </p:nvPicPr>
            <p:blipFill>
              <a:blip r:embed="rId4" cstate="print"/>
              <a:stretch>
                <a:fillRect/>
              </a:stretch>
            </p:blipFill>
            <p:spPr>
              <a:xfrm>
                <a:off x="2348684" y="3278125"/>
                <a:ext cx="78593" cy="78586"/>
              </a:xfrm>
              <a:prstGeom prst="rect">
                <a:avLst/>
              </a:prstGeom>
            </p:spPr>
          </p:pic>
          <p:pic>
            <p:nvPicPr>
              <p:cNvPr id="28" name="object 40">
                <a:extLst>
                  <a:ext uri="{FF2B5EF4-FFF2-40B4-BE49-F238E27FC236}">
                    <a16:creationId xmlns:a16="http://schemas.microsoft.com/office/drawing/2014/main" id="{4951D5F0-051B-6295-A7F6-9D376274E059}"/>
                  </a:ext>
                </a:extLst>
              </p:cNvPr>
              <p:cNvPicPr/>
              <p:nvPr/>
            </p:nvPicPr>
            <p:blipFill>
              <a:blip r:embed="rId4" cstate="print"/>
              <a:stretch>
                <a:fillRect/>
              </a:stretch>
            </p:blipFill>
            <p:spPr>
              <a:xfrm>
                <a:off x="3253220" y="3131234"/>
                <a:ext cx="78583" cy="78586"/>
              </a:xfrm>
              <a:prstGeom prst="rect">
                <a:avLst/>
              </a:prstGeom>
            </p:spPr>
          </p:pic>
          <p:pic>
            <p:nvPicPr>
              <p:cNvPr id="29" name="object 41">
                <a:extLst>
                  <a:ext uri="{FF2B5EF4-FFF2-40B4-BE49-F238E27FC236}">
                    <a16:creationId xmlns:a16="http://schemas.microsoft.com/office/drawing/2014/main" id="{D11C22D1-AFF4-47C7-C7A4-7A4D60AE8926}"/>
                  </a:ext>
                </a:extLst>
              </p:cNvPr>
              <p:cNvPicPr/>
              <p:nvPr/>
            </p:nvPicPr>
            <p:blipFill>
              <a:blip r:embed="rId4" cstate="print"/>
              <a:stretch>
                <a:fillRect/>
              </a:stretch>
            </p:blipFill>
            <p:spPr>
              <a:xfrm>
                <a:off x="4383880" y="3976793"/>
                <a:ext cx="78582" cy="78586"/>
              </a:xfrm>
              <a:prstGeom prst="rect">
                <a:avLst/>
              </a:prstGeom>
            </p:spPr>
          </p:pic>
          <p:sp>
            <p:nvSpPr>
              <p:cNvPr id="30" name="object 42">
                <a:extLst>
                  <a:ext uri="{FF2B5EF4-FFF2-40B4-BE49-F238E27FC236}">
                    <a16:creationId xmlns:a16="http://schemas.microsoft.com/office/drawing/2014/main" id="{84C7853B-17EF-9A6F-DA6C-0E43F0F63391}"/>
                  </a:ext>
                </a:extLst>
              </p:cNvPr>
              <p:cNvSpPr/>
              <p:nvPr/>
            </p:nvSpPr>
            <p:spPr>
              <a:xfrm>
                <a:off x="1031176" y="2941548"/>
                <a:ext cx="4070985" cy="1422400"/>
              </a:xfrm>
              <a:custGeom>
                <a:avLst/>
                <a:gdLst/>
                <a:ahLst/>
                <a:cxnLst/>
                <a:rect l="l" t="t" r="r" b="b"/>
                <a:pathLst>
                  <a:path w="4070985" h="1422400">
                    <a:moveTo>
                      <a:pt x="414489" y="425030"/>
                    </a:moveTo>
                    <a:lnTo>
                      <a:pt x="0" y="425030"/>
                    </a:lnTo>
                    <a:lnTo>
                      <a:pt x="0" y="448970"/>
                    </a:lnTo>
                    <a:lnTo>
                      <a:pt x="414489" y="448970"/>
                    </a:lnTo>
                    <a:lnTo>
                      <a:pt x="414489" y="425030"/>
                    </a:lnTo>
                    <a:close/>
                  </a:path>
                  <a:path w="4070985" h="1422400">
                    <a:moveTo>
                      <a:pt x="464235" y="474776"/>
                    </a:moveTo>
                    <a:lnTo>
                      <a:pt x="440309" y="474776"/>
                    </a:lnTo>
                    <a:lnTo>
                      <a:pt x="440309" y="592556"/>
                    </a:lnTo>
                    <a:lnTo>
                      <a:pt x="464235" y="592556"/>
                    </a:lnTo>
                    <a:lnTo>
                      <a:pt x="464235" y="474776"/>
                    </a:lnTo>
                    <a:close/>
                  </a:path>
                  <a:path w="4070985" h="1422400">
                    <a:moveTo>
                      <a:pt x="464235" y="281444"/>
                    </a:moveTo>
                    <a:lnTo>
                      <a:pt x="440309" y="281444"/>
                    </a:lnTo>
                    <a:lnTo>
                      <a:pt x="440309" y="399224"/>
                    </a:lnTo>
                    <a:lnTo>
                      <a:pt x="464235" y="399224"/>
                    </a:lnTo>
                    <a:lnTo>
                      <a:pt x="464235" y="281444"/>
                    </a:lnTo>
                    <a:close/>
                  </a:path>
                  <a:path w="4070985" h="1422400">
                    <a:moveTo>
                      <a:pt x="904532" y="425030"/>
                    </a:moveTo>
                    <a:lnTo>
                      <a:pt x="490054" y="425030"/>
                    </a:lnTo>
                    <a:lnTo>
                      <a:pt x="490054" y="448970"/>
                    </a:lnTo>
                    <a:lnTo>
                      <a:pt x="904532" y="448970"/>
                    </a:lnTo>
                    <a:lnTo>
                      <a:pt x="904532" y="425030"/>
                    </a:lnTo>
                    <a:close/>
                  </a:path>
                  <a:path w="4070985" h="1422400">
                    <a:moveTo>
                      <a:pt x="1319009" y="363905"/>
                    </a:moveTo>
                    <a:lnTo>
                      <a:pt x="904532" y="363905"/>
                    </a:lnTo>
                    <a:lnTo>
                      <a:pt x="904532" y="387832"/>
                    </a:lnTo>
                    <a:lnTo>
                      <a:pt x="1319009" y="387832"/>
                    </a:lnTo>
                    <a:lnTo>
                      <a:pt x="1319009" y="363905"/>
                    </a:lnTo>
                    <a:close/>
                  </a:path>
                  <a:path w="4070985" h="1422400">
                    <a:moveTo>
                      <a:pt x="1368755" y="413651"/>
                    </a:moveTo>
                    <a:lnTo>
                      <a:pt x="1344828" y="413651"/>
                    </a:lnTo>
                    <a:lnTo>
                      <a:pt x="1344828" y="538975"/>
                    </a:lnTo>
                    <a:lnTo>
                      <a:pt x="1368755" y="538975"/>
                    </a:lnTo>
                    <a:lnTo>
                      <a:pt x="1368755" y="413651"/>
                    </a:lnTo>
                    <a:close/>
                  </a:path>
                  <a:path w="4070985" h="1422400">
                    <a:moveTo>
                      <a:pt x="1368755" y="212775"/>
                    </a:moveTo>
                    <a:lnTo>
                      <a:pt x="1344828" y="212775"/>
                    </a:lnTo>
                    <a:lnTo>
                      <a:pt x="1344828" y="338086"/>
                    </a:lnTo>
                    <a:lnTo>
                      <a:pt x="1368755" y="338086"/>
                    </a:lnTo>
                    <a:lnTo>
                      <a:pt x="1368755" y="212775"/>
                    </a:lnTo>
                    <a:close/>
                  </a:path>
                  <a:path w="4070985" h="1422400">
                    <a:moveTo>
                      <a:pt x="1809064" y="363905"/>
                    </a:moveTo>
                    <a:lnTo>
                      <a:pt x="1394587" y="363905"/>
                    </a:lnTo>
                    <a:lnTo>
                      <a:pt x="1394587" y="387832"/>
                    </a:lnTo>
                    <a:lnTo>
                      <a:pt x="1809064" y="387832"/>
                    </a:lnTo>
                    <a:lnTo>
                      <a:pt x="1809064" y="363905"/>
                    </a:lnTo>
                    <a:close/>
                  </a:path>
                  <a:path w="4070985" h="1422400">
                    <a:moveTo>
                      <a:pt x="2223554" y="217017"/>
                    </a:moveTo>
                    <a:lnTo>
                      <a:pt x="1809064" y="217017"/>
                    </a:lnTo>
                    <a:lnTo>
                      <a:pt x="1809064" y="240944"/>
                    </a:lnTo>
                    <a:lnTo>
                      <a:pt x="2223554" y="240944"/>
                    </a:lnTo>
                    <a:lnTo>
                      <a:pt x="2223554" y="217017"/>
                    </a:lnTo>
                    <a:close/>
                  </a:path>
                  <a:path w="4070985" h="1422400">
                    <a:moveTo>
                      <a:pt x="2273300" y="266776"/>
                    </a:moveTo>
                    <a:lnTo>
                      <a:pt x="2249360" y="266776"/>
                    </a:lnTo>
                    <a:lnTo>
                      <a:pt x="2249360" y="457974"/>
                    </a:lnTo>
                    <a:lnTo>
                      <a:pt x="2273300" y="457974"/>
                    </a:lnTo>
                    <a:lnTo>
                      <a:pt x="2273300" y="266776"/>
                    </a:lnTo>
                    <a:close/>
                  </a:path>
                  <a:path w="4070985" h="1422400">
                    <a:moveTo>
                      <a:pt x="2273300" y="0"/>
                    </a:moveTo>
                    <a:lnTo>
                      <a:pt x="2249360" y="0"/>
                    </a:lnTo>
                    <a:lnTo>
                      <a:pt x="2249360" y="191198"/>
                    </a:lnTo>
                    <a:lnTo>
                      <a:pt x="2273300" y="191198"/>
                    </a:lnTo>
                    <a:lnTo>
                      <a:pt x="2273300" y="0"/>
                    </a:lnTo>
                    <a:close/>
                  </a:path>
                  <a:path w="4070985" h="1422400">
                    <a:moveTo>
                      <a:pt x="2713583" y="217017"/>
                    </a:moveTo>
                    <a:lnTo>
                      <a:pt x="2299106" y="217017"/>
                    </a:lnTo>
                    <a:lnTo>
                      <a:pt x="2299106" y="240944"/>
                    </a:lnTo>
                    <a:lnTo>
                      <a:pt x="2713583" y="240944"/>
                    </a:lnTo>
                    <a:lnTo>
                      <a:pt x="2713583" y="217017"/>
                    </a:lnTo>
                    <a:close/>
                  </a:path>
                  <a:path w="4070985" h="1422400">
                    <a:moveTo>
                      <a:pt x="3354209" y="1062583"/>
                    </a:moveTo>
                    <a:lnTo>
                      <a:pt x="2713583" y="1062583"/>
                    </a:lnTo>
                    <a:lnTo>
                      <a:pt x="2713583" y="1086510"/>
                    </a:lnTo>
                    <a:lnTo>
                      <a:pt x="3354209" y="1086510"/>
                    </a:lnTo>
                    <a:lnTo>
                      <a:pt x="3354209" y="1062583"/>
                    </a:lnTo>
                    <a:close/>
                  </a:path>
                  <a:path w="4070985" h="1422400">
                    <a:moveTo>
                      <a:pt x="3403955" y="1112329"/>
                    </a:moveTo>
                    <a:lnTo>
                      <a:pt x="3380016" y="1112329"/>
                    </a:lnTo>
                    <a:lnTo>
                      <a:pt x="3380016" y="1422082"/>
                    </a:lnTo>
                    <a:lnTo>
                      <a:pt x="3403955" y="1422082"/>
                    </a:lnTo>
                    <a:lnTo>
                      <a:pt x="3403955" y="1112329"/>
                    </a:lnTo>
                    <a:close/>
                  </a:path>
                  <a:path w="4070985" h="1422400">
                    <a:moveTo>
                      <a:pt x="3403955" y="726998"/>
                    </a:moveTo>
                    <a:lnTo>
                      <a:pt x="3380016" y="726998"/>
                    </a:lnTo>
                    <a:lnTo>
                      <a:pt x="3380016" y="1036751"/>
                    </a:lnTo>
                    <a:lnTo>
                      <a:pt x="3403955" y="1036751"/>
                    </a:lnTo>
                    <a:lnTo>
                      <a:pt x="3403955" y="726998"/>
                    </a:lnTo>
                    <a:close/>
                  </a:path>
                  <a:path w="4070985" h="1422400">
                    <a:moveTo>
                      <a:pt x="4070388" y="1062583"/>
                    </a:moveTo>
                    <a:lnTo>
                      <a:pt x="3429774" y="1062583"/>
                    </a:lnTo>
                    <a:lnTo>
                      <a:pt x="3429774" y="1086510"/>
                    </a:lnTo>
                    <a:lnTo>
                      <a:pt x="4070388" y="1086510"/>
                    </a:lnTo>
                    <a:lnTo>
                      <a:pt x="4070388" y="1062583"/>
                    </a:lnTo>
                    <a:close/>
                  </a:path>
                </a:pathLst>
              </a:custGeom>
              <a:solidFill>
                <a:srgbClr val="CC0000"/>
              </a:solidFill>
            </p:spPr>
            <p:txBody>
              <a:bodyPr wrap="square" lIns="0" tIns="0" rIns="0" bIns="0" rtlCol="0"/>
              <a:lstStyle/>
              <a:p>
                <a:endParaRPr/>
              </a:p>
            </p:txBody>
          </p:sp>
          <p:pic>
            <p:nvPicPr>
              <p:cNvPr id="31" name="object 43">
                <a:extLst>
                  <a:ext uri="{FF2B5EF4-FFF2-40B4-BE49-F238E27FC236}">
                    <a16:creationId xmlns:a16="http://schemas.microsoft.com/office/drawing/2014/main" id="{89269E9C-87CA-5768-C85A-B181317194E1}"/>
                  </a:ext>
                </a:extLst>
              </p:cNvPr>
              <p:cNvPicPr/>
              <p:nvPr/>
            </p:nvPicPr>
            <p:blipFill>
              <a:blip r:embed="rId5" cstate="print"/>
              <a:stretch>
                <a:fillRect/>
              </a:stretch>
            </p:blipFill>
            <p:spPr>
              <a:xfrm>
                <a:off x="2344696" y="3274137"/>
                <a:ext cx="86571" cy="86563"/>
              </a:xfrm>
              <a:prstGeom prst="rect">
                <a:avLst/>
              </a:prstGeom>
            </p:spPr>
          </p:pic>
          <p:pic>
            <p:nvPicPr>
              <p:cNvPr id="32" name="object 44">
                <a:extLst>
                  <a:ext uri="{FF2B5EF4-FFF2-40B4-BE49-F238E27FC236}">
                    <a16:creationId xmlns:a16="http://schemas.microsoft.com/office/drawing/2014/main" id="{8FC62ED5-9E9B-ABB1-E85D-B95DA8BF35E4}"/>
                  </a:ext>
                </a:extLst>
              </p:cNvPr>
              <p:cNvPicPr/>
              <p:nvPr/>
            </p:nvPicPr>
            <p:blipFill>
              <a:blip r:embed="rId6" cstate="print"/>
              <a:stretch>
                <a:fillRect/>
              </a:stretch>
            </p:blipFill>
            <p:spPr>
              <a:xfrm>
                <a:off x="1440171" y="3335257"/>
                <a:ext cx="86560" cy="86571"/>
              </a:xfrm>
              <a:prstGeom prst="rect">
                <a:avLst/>
              </a:prstGeom>
            </p:spPr>
          </p:pic>
          <p:pic>
            <p:nvPicPr>
              <p:cNvPr id="33" name="object 45">
                <a:extLst>
                  <a:ext uri="{FF2B5EF4-FFF2-40B4-BE49-F238E27FC236}">
                    <a16:creationId xmlns:a16="http://schemas.microsoft.com/office/drawing/2014/main" id="{996486DB-E1F5-3C79-5300-B005846E0EE8}"/>
                  </a:ext>
                </a:extLst>
              </p:cNvPr>
              <p:cNvPicPr/>
              <p:nvPr/>
            </p:nvPicPr>
            <p:blipFill>
              <a:blip r:embed="rId7" cstate="print"/>
              <a:stretch>
                <a:fillRect/>
              </a:stretch>
            </p:blipFill>
            <p:spPr>
              <a:xfrm>
                <a:off x="3249232" y="3127245"/>
                <a:ext cx="86560" cy="86563"/>
              </a:xfrm>
              <a:prstGeom prst="rect">
                <a:avLst/>
              </a:prstGeom>
            </p:spPr>
          </p:pic>
          <p:pic>
            <p:nvPicPr>
              <p:cNvPr id="34" name="object 46">
                <a:extLst>
                  <a:ext uri="{FF2B5EF4-FFF2-40B4-BE49-F238E27FC236}">
                    <a16:creationId xmlns:a16="http://schemas.microsoft.com/office/drawing/2014/main" id="{6B01D6DD-C400-6D99-828C-B9EE28508CC7}"/>
                  </a:ext>
                </a:extLst>
              </p:cNvPr>
              <p:cNvPicPr/>
              <p:nvPr/>
            </p:nvPicPr>
            <p:blipFill>
              <a:blip r:embed="rId8" cstate="print"/>
              <a:stretch>
                <a:fillRect/>
              </a:stretch>
            </p:blipFill>
            <p:spPr>
              <a:xfrm>
                <a:off x="4379891" y="3972804"/>
                <a:ext cx="86560" cy="86563"/>
              </a:xfrm>
              <a:prstGeom prst="rect">
                <a:avLst/>
              </a:prstGeom>
            </p:spPr>
          </p:pic>
          <p:sp>
            <p:nvSpPr>
              <p:cNvPr id="35" name="object 47">
                <a:extLst>
                  <a:ext uri="{FF2B5EF4-FFF2-40B4-BE49-F238E27FC236}">
                    <a16:creationId xmlns:a16="http://schemas.microsoft.com/office/drawing/2014/main" id="{064139C3-12CE-6B14-A0AC-2B17FB1DC53C}"/>
                  </a:ext>
                </a:extLst>
              </p:cNvPr>
              <p:cNvSpPr/>
              <p:nvPr/>
            </p:nvSpPr>
            <p:spPr>
              <a:xfrm>
                <a:off x="2733697" y="1920298"/>
                <a:ext cx="22860" cy="181610"/>
              </a:xfrm>
              <a:custGeom>
                <a:avLst/>
                <a:gdLst/>
                <a:ahLst/>
                <a:cxnLst/>
                <a:rect l="l" t="t" r="r" b="b"/>
                <a:pathLst>
                  <a:path w="22860" h="181610">
                    <a:moveTo>
                      <a:pt x="0" y="0"/>
                    </a:moveTo>
                    <a:lnTo>
                      <a:pt x="22666" y="181364"/>
                    </a:lnTo>
                  </a:path>
                </a:pathLst>
              </a:custGeom>
              <a:ln w="15954">
                <a:solidFill>
                  <a:srgbClr val="000000"/>
                </a:solidFill>
              </a:ln>
            </p:spPr>
            <p:txBody>
              <a:bodyPr wrap="square" lIns="0" tIns="0" rIns="0" bIns="0" rtlCol="0"/>
              <a:lstStyle/>
              <a:p>
                <a:endParaRPr/>
              </a:p>
            </p:txBody>
          </p:sp>
          <p:sp>
            <p:nvSpPr>
              <p:cNvPr id="36" name="object 48">
                <a:extLst>
                  <a:ext uri="{FF2B5EF4-FFF2-40B4-BE49-F238E27FC236}">
                    <a16:creationId xmlns:a16="http://schemas.microsoft.com/office/drawing/2014/main" id="{16B9CE5F-FE4B-36E2-8F7B-E2F145A1EEAF}"/>
                  </a:ext>
                </a:extLst>
              </p:cNvPr>
              <p:cNvSpPr/>
              <p:nvPr/>
            </p:nvSpPr>
            <p:spPr>
              <a:xfrm>
                <a:off x="2756364" y="1859850"/>
                <a:ext cx="355600" cy="241935"/>
              </a:xfrm>
              <a:custGeom>
                <a:avLst/>
                <a:gdLst/>
                <a:ahLst/>
                <a:cxnLst/>
                <a:rect l="l" t="t" r="r" b="b"/>
                <a:pathLst>
                  <a:path w="355600" h="241935">
                    <a:moveTo>
                      <a:pt x="0" y="241812"/>
                    </a:moveTo>
                    <a:lnTo>
                      <a:pt x="30229" y="0"/>
                    </a:lnTo>
                  </a:path>
                  <a:path w="355600" h="241935">
                    <a:moveTo>
                      <a:pt x="30229" y="0"/>
                    </a:moveTo>
                    <a:lnTo>
                      <a:pt x="355166" y="0"/>
                    </a:lnTo>
                  </a:path>
                </a:pathLst>
              </a:custGeom>
              <a:ln w="7977">
                <a:solidFill>
                  <a:srgbClr val="000000"/>
                </a:solidFill>
              </a:ln>
            </p:spPr>
            <p:txBody>
              <a:bodyPr wrap="square" lIns="0" tIns="0" rIns="0" bIns="0" rtlCol="0"/>
              <a:lstStyle/>
              <a:p>
                <a:endParaRPr/>
              </a:p>
            </p:txBody>
          </p:sp>
        </p:grpSp>
        <p:sp>
          <p:nvSpPr>
            <p:cNvPr id="18" name="object 49">
              <a:extLst>
                <a:ext uri="{FF2B5EF4-FFF2-40B4-BE49-F238E27FC236}">
                  <a16:creationId xmlns:a16="http://schemas.microsoft.com/office/drawing/2014/main" id="{AD6DAF7F-7EBD-7ADA-D333-408CB5D196ED}"/>
                </a:ext>
              </a:extLst>
            </p:cNvPr>
            <p:cNvSpPr txBox="1"/>
            <p:nvPr/>
          </p:nvSpPr>
          <p:spPr>
            <a:xfrm>
              <a:off x="1290062" y="1751933"/>
              <a:ext cx="2945765" cy="1040130"/>
            </a:xfrm>
            <a:prstGeom prst="rect">
              <a:avLst/>
            </a:prstGeom>
          </p:spPr>
          <p:txBody>
            <a:bodyPr vert="horz" wrap="square" lIns="0" tIns="78105" rIns="0" bIns="0" rtlCol="0">
              <a:spAutoFit/>
            </a:bodyPr>
            <a:lstStyle/>
            <a:p>
              <a:pPr marL="38100">
                <a:lnSpc>
                  <a:spcPct val="100000"/>
                </a:lnSpc>
                <a:spcBef>
                  <a:spcPts val="615"/>
                </a:spcBef>
                <a:tabLst>
                  <a:tab pos="1518920" algn="l"/>
                </a:tabLst>
              </a:pPr>
              <a:r>
                <a:rPr sz="1600" dirty="0">
                  <a:latin typeface="Arial MT"/>
                  <a:cs typeface="Arial MT"/>
                </a:rPr>
                <a:t>ALICE,</a:t>
              </a:r>
              <a:r>
                <a:rPr sz="1600" spc="-10" dirty="0">
                  <a:latin typeface="Arial MT"/>
                  <a:cs typeface="Arial MT"/>
                </a:rPr>
                <a:t> </a:t>
              </a:r>
              <a:r>
                <a:rPr sz="1600" spc="-20" dirty="0">
                  <a:latin typeface="Arial MT"/>
                  <a:cs typeface="Arial MT"/>
                </a:rPr>
                <a:t>Pb</a:t>
              </a:r>
              <a:r>
                <a:rPr sz="1600" spc="-20" dirty="0">
                  <a:latin typeface="Symbol"/>
                  <a:cs typeface="Symbol"/>
                </a:rPr>
                <a:t></a:t>
              </a:r>
              <a:r>
                <a:rPr sz="1600" spc="-20" dirty="0">
                  <a:latin typeface="Arial MT"/>
                  <a:cs typeface="Arial MT"/>
                </a:rPr>
                <a:t>Pb</a:t>
              </a:r>
              <a:r>
                <a:rPr sz="1600" dirty="0">
                  <a:latin typeface="Arial MT"/>
                  <a:cs typeface="Arial MT"/>
                </a:rPr>
                <a:t>	</a:t>
              </a:r>
              <a:r>
                <a:rPr sz="1600" i="1" dirty="0">
                  <a:latin typeface="Arial"/>
                  <a:cs typeface="Arial"/>
                </a:rPr>
                <a:t>s</a:t>
              </a:r>
              <a:r>
                <a:rPr sz="1575" baseline="-29100" dirty="0">
                  <a:latin typeface="Arial MT"/>
                  <a:cs typeface="Arial MT"/>
                </a:rPr>
                <a:t>NN</a:t>
              </a:r>
              <a:r>
                <a:rPr sz="1575" spc="172" baseline="-29100" dirty="0">
                  <a:latin typeface="Arial MT"/>
                  <a:cs typeface="Arial MT"/>
                </a:rPr>
                <a:t> </a:t>
              </a:r>
              <a:r>
                <a:rPr sz="1600" dirty="0">
                  <a:latin typeface="Arial MT"/>
                  <a:cs typeface="Arial MT"/>
                </a:rPr>
                <a:t>=</a:t>
              </a:r>
              <a:r>
                <a:rPr sz="1600" spc="30" dirty="0">
                  <a:latin typeface="Arial MT"/>
                  <a:cs typeface="Arial MT"/>
                </a:rPr>
                <a:t> </a:t>
              </a:r>
              <a:r>
                <a:rPr sz="1600" dirty="0">
                  <a:latin typeface="Arial MT"/>
                  <a:cs typeface="Arial MT"/>
                </a:rPr>
                <a:t>5.02</a:t>
              </a:r>
              <a:r>
                <a:rPr sz="1600" spc="30" dirty="0">
                  <a:latin typeface="Arial MT"/>
                  <a:cs typeface="Arial MT"/>
                </a:rPr>
                <a:t> </a:t>
              </a:r>
              <a:r>
                <a:rPr sz="1600" spc="-25" dirty="0">
                  <a:latin typeface="Arial MT"/>
                  <a:cs typeface="Arial MT"/>
                </a:rPr>
                <a:t>TeV</a:t>
              </a:r>
              <a:endParaRPr sz="1600" dirty="0">
                <a:latin typeface="Arial MT"/>
                <a:cs typeface="Arial MT"/>
              </a:endParaRPr>
            </a:p>
            <a:p>
              <a:pPr marL="38100">
                <a:lnSpc>
                  <a:spcPct val="100000"/>
                </a:lnSpc>
                <a:spcBef>
                  <a:spcPts val="520"/>
                </a:spcBef>
              </a:pPr>
              <a:r>
                <a:rPr sz="1600" dirty="0">
                  <a:latin typeface="Arial MT"/>
                  <a:cs typeface="Arial MT"/>
                </a:rPr>
                <a:t>Inclusive</a:t>
              </a:r>
              <a:r>
                <a:rPr sz="1600" spc="-10" dirty="0">
                  <a:latin typeface="Arial MT"/>
                  <a:cs typeface="Arial MT"/>
                </a:rPr>
                <a:t> </a:t>
              </a:r>
              <a:r>
                <a:rPr sz="1600" dirty="0">
                  <a:latin typeface="Arial MT"/>
                  <a:cs typeface="Arial MT"/>
                </a:rPr>
                <a:t>J/</a:t>
              </a:r>
              <a:r>
                <a:rPr sz="1600" dirty="0">
                  <a:latin typeface="Symbol"/>
                  <a:cs typeface="Symbol"/>
                </a:rPr>
                <a:t></a:t>
              </a:r>
              <a:r>
                <a:rPr sz="1600" spc="150" dirty="0">
                  <a:latin typeface="Times New Roman"/>
                  <a:cs typeface="Times New Roman"/>
                </a:rPr>
                <a:t> </a:t>
              </a:r>
              <a:r>
                <a:rPr sz="1600" dirty="0">
                  <a:latin typeface="Symbol"/>
                  <a:cs typeface="Symbol"/>
                </a:rPr>
                <a:t></a:t>
              </a:r>
              <a:r>
                <a:rPr sz="1600" spc="85" dirty="0">
                  <a:latin typeface="Times New Roman"/>
                  <a:cs typeface="Times New Roman"/>
                </a:rPr>
                <a:t> </a:t>
              </a:r>
              <a:r>
                <a:rPr sz="1600" spc="-20" dirty="0">
                  <a:latin typeface="Symbol"/>
                  <a:cs typeface="Symbol"/>
                </a:rPr>
                <a:t></a:t>
              </a:r>
              <a:r>
                <a:rPr sz="1575" spc="-30" baseline="29100" dirty="0">
                  <a:latin typeface="Symbol"/>
                  <a:cs typeface="Symbol"/>
                </a:rPr>
                <a:t></a:t>
              </a:r>
              <a:r>
                <a:rPr sz="1600" spc="-20" dirty="0">
                  <a:latin typeface="Symbol"/>
                  <a:cs typeface="Symbol"/>
                </a:rPr>
                <a:t></a:t>
              </a:r>
              <a:r>
                <a:rPr sz="1575" spc="-30" baseline="29100" dirty="0">
                  <a:latin typeface="Symbol"/>
                  <a:cs typeface="Symbol"/>
                </a:rPr>
                <a:t></a:t>
              </a:r>
              <a:endParaRPr sz="1575" baseline="29100" dirty="0">
                <a:latin typeface="Symbol"/>
                <a:cs typeface="Symbol"/>
              </a:endParaRPr>
            </a:p>
            <a:p>
              <a:pPr marL="38100">
                <a:lnSpc>
                  <a:spcPts val="1650"/>
                </a:lnSpc>
                <a:spcBef>
                  <a:spcPts val="459"/>
                </a:spcBef>
                <a:tabLst>
                  <a:tab pos="646430" algn="l"/>
                </a:tabLst>
              </a:pPr>
              <a:r>
                <a:rPr sz="1600" dirty="0">
                  <a:latin typeface="Arial MT"/>
                  <a:cs typeface="Arial MT"/>
                </a:rPr>
                <a:t>2 &lt;</a:t>
              </a:r>
              <a:r>
                <a:rPr sz="1600" spc="10" dirty="0">
                  <a:latin typeface="Arial MT"/>
                  <a:cs typeface="Arial MT"/>
                </a:rPr>
                <a:t> </a:t>
              </a:r>
              <a:r>
                <a:rPr sz="1600" i="1" spc="-50" dirty="0">
                  <a:latin typeface="Arial"/>
                  <a:cs typeface="Arial"/>
                </a:rPr>
                <a:t>p</a:t>
              </a:r>
              <a:r>
                <a:rPr sz="1600" i="1" dirty="0">
                  <a:latin typeface="Arial"/>
                  <a:cs typeface="Arial"/>
                </a:rPr>
                <a:t>	</a:t>
              </a:r>
              <a:r>
                <a:rPr sz="1600" dirty="0">
                  <a:latin typeface="Arial MT"/>
                  <a:cs typeface="Arial MT"/>
                </a:rPr>
                <a:t>&lt;</a:t>
              </a:r>
              <a:r>
                <a:rPr sz="1600" spc="-5" dirty="0">
                  <a:latin typeface="Arial MT"/>
                  <a:cs typeface="Arial MT"/>
                </a:rPr>
                <a:t> </a:t>
              </a:r>
              <a:r>
                <a:rPr sz="1600" dirty="0">
                  <a:latin typeface="Arial MT"/>
                  <a:cs typeface="Arial MT"/>
                </a:rPr>
                <a:t>6 GeV/</a:t>
              </a:r>
              <a:r>
                <a:rPr sz="1600" i="1" dirty="0">
                  <a:latin typeface="Arial"/>
                  <a:cs typeface="Arial"/>
                </a:rPr>
                <a:t>c</a:t>
              </a:r>
              <a:r>
                <a:rPr sz="1600" i="1" spc="90" dirty="0">
                  <a:latin typeface="Arial"/>
                  <a:cs typeface="Arial"/>
                </a:rPr>
                <a:t> </a:t>
              </a:r>
              <a:r>
                <a:rPr sz="1600" dirty="0">
                  <a:latin typeface="Arial MT"/>
                  <a:cs typeface="Arial MT"/>
                </a:rPr>
                <a:t>, 2.5</a:t>
              </a:r>
              <a:r>
                <a:rPr sz="1600" spc="-5" dirty="0">
                  <a:latin typeface="Arial MT"/>
                  <a:cs typeface="Arial MT"/>
                </a:rPr>
                <a:t> </a:t>
              </a:r>
              <a:r>
                <a:rPr sz="1600" dirty="0">
                  <a:latin typeface="Arial MT"/>
                  <a:cs typeface="Arial MT"/>
                </a:rPr>
                <a:t>&lt;</a:t>
              </a:r>
              <a:r>
                <a:rPr sz="1600" spc="10" dirty="0">
                  <a:latin typeface="Arial MT"/>
                  <a:cs typeface="Arial MT"/>
                </a:rPr>
                <a:t> </a:t>
              </a:r>
              <a:r>
                <a:rPr sz="1600" i="1" dirty="0">
                  <a:latin typeface="Arial"/>
                  <a:cs typeface="Arial"/>
                </a:rPr>
                <a:t>y</a:t>
              </a:r>
              <a:r>
                <a:rPr sz="1600" i="1" spc="150" dirty="0">
                  <a:latin typeface="Arial"/>
                  <a:cs typeface="Arial"/>
                </a:rPr>
                <a:t> </a:t>
              </a:r>
              <a:r>
                <a:rPr sz="1600" dirty="0">
                  <a:latin typeface="Arial MT"/>
                  <a:cs typeface="Arial MT"/>
                </a:rPr>
                <a:t>&lt; </a:t>
              </a:r>
              <a:r>
                <a:rPr sz="1600" spc="-50" dirty="0">
                  <a:latin typeface="Arial MT"/>
                  <a:cs typeface="Arial MT"/>
                </a:rPr>
                <a:t>4</a:t>
              </a:r>
              <a:endParaRPr sz="1600" dirty="0">
                <a:latin typeface="Arial MT"/>
                <a:cs typeface="Arial MT"/>
              </a:endParaRPr>
            </a:p>
            <a:p>
              <a:pPr marL="506095">
                <a:lnSpc>
                  <a:spcPts val="990"/>
                </a:lnSpc>
              </a:pPr>
              <a:r>
                <a:rPr sz="1050" spc="-50" dirty="0">
                  <a:latin typeface="Arial MT"/>
                  <a:cs typeface="Arial MT"/>
                </a:rPr>
                <a:t>T</a:t>
              </a:r>
              <a:endParaRPr sz="1050" dirty="0">
                <a:latin typeface="Arial MT"/>
                <a:cs typeface="Arial MT"/>
              </a:endParaRPr>
            </a:p>
          </p:txBody>
        </p:sp>
        <p:sp>
          <p:nvSpPr>
            <p:cNvPr id="19" name="object 50">
              <a:extLst>
                <a:ext uri="{FF2B5EF4-FFF2-40B4-BE49-F238E27FC236}">
                  <a16:creationId xmlns:a16="http://schemas.microsoft.com/office/drawing/2014/main" id="{47E68CFC-BA0D-AC56-2F58-0A4F95A7C581}"/>
                </a:ext>
              </a:extLst>
            </p:cNvPr>
            <p:cNvSpPr txBox="1"/>
            <p:nvPr/>
          </p:nvSpPr>
          <p:spPr>
            <a:xfrm>
              <a:off x="4343267" y="4514630"/>
              <a:ext cx="1090930" cy="270510"/>
            </a:xfrm>
            <a:prstGeom prst="rect">
              <a:avLst/>
            </a:prstGeom>
          </p:spPr>
          <p:txBody>
            <a:bodyPr vert="horz" wrap="square" lIns="0" tIns="13335" rIns="0" bIns="0" rtlCol="0">
              <a:spAutoFit/>
            </a:bodyPr>
            <a:lstStyle/>
            <a:p>
              <a:pPr>
                <a:lnSpc>
                  <a:spcPct val="100000"/>
                </a:lnSpc>
                <a:spcBef>
                  <a:spcPts val="105"/>
                </a:spcBef>
              </a:pPr>
              <a:r>
                <a:rPr sz="1600" dirty="0">
                  <a:latin typeface="Arial MT"/>
                  <a:cs typeface="Arial MT"/>
                </a:rPr>
                <a:t>Event </a:t>
              </a:r>
              <a:r>
                <a:rPr sz="1600" spc="-10" dirty="0">
                  <a:latin typeface="Arial MT"/>
                  <a:cs typeface="Arial MT"/>
                </a:rPr>
                <a:t>plane</a:t>
              </a:r>
              <a:endParaRPr sz="1600">
                <a:latin typeface="Arial MT"/>
                <a:cs typeface="Arial MT"/>
              </a:endParaRPr>
            </a:p>
          </p:txBody>
        </p:sp>
        <p:sp>
          <p:nvSpPr>
            <p:cNvPr id="20" name="object 51">
              <a:extLst>
                <a:ext uri="{FF2B5EF4-FFF2-40B4-BE49-F238E27FC236}">
                  <a16:creationId xmlns:a16="http://schemas.microsoft.com/office/drawing/2014/main" id="{0AE5BBEF-19FD-27E4-21F5-E23FD2E837F8}"/>
                </a:ext>
              </a:extLst>
            </p:cNvPr>
            <p:cNvSpPr txBox="1"/>
            <p:nvPr/>
          </p:nvSpPr>
          <p:spPr>
            <a:xfrm>
              <a:off x="133168" y="4801794"/>
              <a:ext cx="1136015" cy="812800"/>
            </a:xfrm>
            <a:prstGeom prst="rect">
              <a:avLst/>
            </a:prstGeom>
          </p:spPr>
          <p:txBody>
            <a:bodyPr vert="horz" wrap="square" lIns="0" tIns="13335" rIns="0" bIns="0" rtlCol="0">
              <a:spAutoFit/>
            </a:bodyPr>
            <a:lstStyle/>
            <a:p>
              <a:pPr marL="438784">
                <a:lnSpc>
                  <a:spcPct val="100000"/>
                </a:lnSpc>
                <a:spcBef>
                  <a:spcPts val="105"/>
                </a:spcBef>
              </a:pPr>
              <a:r>
                <a:rPr sz="1600" spc="-10" dirty="0">
                  <a:latin typeface="Symbol"/>
                  <a:cs typeface="Symbol"/>
                </a:rPr>
                <a:t></a:t>
              </a:r>
              <a:r>
                <a:rPr sz="1600" spc="-10" dirty="0">
                  <a:latin typeface="Arial MT"/>
                  <a:cs typeface="Arial MT"/>
                </a:rPr>
                <a:t>0.2</a:t>
              </a:r>
              <a:r>
                <a:rPr sz="2400" spc="-15" baseline="-39930" dirty="0">
                  <a:latin typeface="Arial MT"/>
                  <a:cs typeface="Arial MT"/>
                </a:rPr>
                <a:t>0</a:t>
              </a:r>
              <a:endParaRPr sz="2400" baseline="-39930">
                <a:latin typeface="Arial MT"/>
                <a:cs typeface="Arial MT"/>
              </a:endParaRPr>
            </a:p>
            <a:p>
              <a:pPr>
                <a:lnSpc>
                  <a:spcPct val="100000"/>
                </a:lnSpc>
                <a:spcBef>
                  <a:spcPts val="1230"/>
                </a:spcBef>
              </a:pPr>
              <a:endParaRPr sz="1600">
                <a:latin typeface="Arial MT"/>
                <a:cs typeface="Arial MT"/>
              </a:endParaRPr>
            </a:p>
            <a:p>
              <a:pPr marL="25400">
                <a:lnSpc>
                  <a:spcPct val="100000"/>
                </a:lnSpc>
              </a:pPr>
              <a:r>
                <a:rPr sz="1000" b="1" spc="-10" dirty="0">
                  <a:solidFill>
                    <a:srgbClr val="B2B3B2"/>
                  </a:solidFill>
                  <a:latin typeface="Courier New"/>
                  <a:cs typeface="Courier New"/>
                </a:rPr>
                <a:t>ALI-PUB-521052</a:t>
              </a:r>
              <a:endParaRPr sz="1000">
                <a:latin typeface="Courier New"/>
                <a:cs typeface="Courier New"/>
              </a:endParaRPr>
            </a:p>
          </p:txBody>
        </p:sp>
      </p:grpSp>
      <p:sp>
        <p:nvSpPr>
          <p:cNvPr id="40" name="TextBox 39">
            <a:extLst>
              <a:ext uri="{FF2B5EF4-FFF2-40B4-BE49-F238E27FC236}">
                <a16:creationId xmlns:a16="http://schemas.microsoft.com/office/drawing/2014/main" id="{65E839DD-9CC5-D525-BFA2-FD02A7D99DC7}"/>
              </a:ext>
            </a:extLst>
          </p:cNvPr>
          <p:cNvSpPr txBox="1"/>
          <p:nvPr/>
        </p:nvSpPr>
        <p:spPr>
          <a:xfrm>
            <a:off x="5653310" y="5795293"/>
            <a:ext cx="1999202" cy="523220"/>
          </a:xfrm>
          <a:prstGeom prst="rect">
            <a:avLst/>
          </a:prstGeom>
          <a:noFill/>
        </p:spPr>
        <p:txBody>
          <a:bodyPr wrap="none" rtlCol="0">
            <a:spAutoFit/>
          </a:bodyPr>
          <a:lstStyle/>
          <a:p>
            <a:r>
              <a:rPr lang="en-US" sz="2800" dirty="0"/>
              <a:t>3.5 </a:t>
            </a:r>
            <a:r>
              <a:rPr lang="en-US" sz="2800" dirty="0">
                <a:latin typeface="Symbol" pitchFamily="2" charset="2"/>
              </a:rPr>
              <a:t>s</a:t>
            </a:r>
            <a:r>
              <a:rPr lang="en-US" sz="2800" dirty="0"/>
              <a:t> effect</a:t>
            </a:r>
          </a:p>
        </p:txBody>
      </p:sp>
      <p:sp>
        <p:nvSpPr>
          <p:cNvPr id="41" name="TextBox 40">
            <a:extLst>
              <a:ext uri="{FF2B5EF4-FFF2-40B4-BE49-F238E27FC236}">
                <a16:creationId xmlns:a16="http://schemas.microsoft.com/office/drawing/2014/main" id="{5F9278D2-369E-61F7-F350-2744D0AD95B0}"/>
              </a:ext>
            </a:extLst>
          </p:cNvPr>
          <p:cNvSpPr txBox="1"/>
          <p:nvPr/>
        </p:nvSpPr>
        <p:spPr>
          <a:xfrm>
            <a:off x="11218606" y="6214533"/>
            <a:ext cx="808235" cy="369332"/>
          </a:xfrm>
          <a:prstGeom prst="rect">
            <a:avLst/>
          </a:prstGeom>
          <a:noFill/>
        </p:spPr>
        <p:txBody>
          <a:bodyPr wrap="none" rtlCol="0">
            <a:spAutoFit/>
          </a:bodyPr>
          <a:lstStyle/>
          <a:p>
            <a:r>
              <a:rPr lang="en-US" dirty="0"/>
              <a:t>19/25</a:t>
            </a:r>
          </a:p>
        </p:txBody>
      </p:sp>
    </p:spTree>
    <p:extLst>
      <p:ext uri="{BB962C8B-B14F-4D97-AF65-F5344CB8AC3E}">
        <p14:creationId xmlns:p14="http://schemas.microsoft.com/office/powerpoint/2010/main" val="1073040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8F9DC34-3193-F139-8B3B-FDF536C67317}"/>
              </a:ext>
            </a:extLst>
          </p:cNvPr>
          <p:cNvSpPr>
            <a:spLocks noGrp="1"/>
          </p:cNvSpPr>
          <p:nvPr>
            <p:ph type="title"/>
          </p:nvPr>
        </p:nvSpPr>
        <p:spPr>
          <a:xfrm>
            <a:off x="838200" y="365125"/>
            <a:ext cx="10849594" cy="875187"/>
          </a:xfrm>
        </p:spPr>
        <p:txBody>
          <a:bodyPr>
            <a:normAutofit fontScale="90000"/>
          </a:bodyPr>
          <a:lstStyle/>
          <a:p>
            <a:pPr algn="ctr"/>
            <a:r>
              <a:rPr lang="en-IN" b="1" dirty="0"/>
              <a:t>A tribute to Prof. Bikash Sinha </a:t>
            </a:r>
            <a:br>
              <a:rPr lang="en-IN" b="1" dirty="0"/>
            </a:br>
            <a:endParaRPr lang="en-US" dirty="0"/>
          </a:p>
        </p:txBody>
      </p:sp>
      <p:pic>
        <p:nvPicPr>
          <p:cNvPr id="5" name="Picture 2" descr="May be an image of 1 person, television and text that says 'Thousands of stars blink away forever. In the backdrop, Nataraj is alone and silent. Prof. Bikash Sinha T'">
            <a:extLst>
              <a:ext uri="{FF2B5EF4-FFF2-40B4-BE49-F238E27FC236}">
                <a16:creationId xmlns:a16="http://schemas.microsoft.com/office/drawing/2014/main" id="{3974D251-1502-11CF-6644-9A587C347E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710" y="1042219"/>
            <a:ext cx="11481315" cy="332330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988CC79-9057-37A8-B3D8-C4109FEB851C}"/>
              </a:ext>
            </a:extLst>
          </p:cNvPr>
          <p:cNvSpPr txBox="1"/>
          <p:nvPr/>
        </p:nvSpPr>
        <p:spPr>
          <a:xfrm>
            <a:off x="2494633" y="4655897"/>
            <a:ext cx="9193161" cy="1836978"/>
          </a:xfrm>
          <a:prstGeom prst="rect">
            <a:avLst/>
          </a:prstGeom>
          <a:noFill/>
        </p:spPr>
        <p:txBody>
          <a:bodyPr wrap="square">
            <a:spAutoFit/>
          </a:bodyPr>
          <a:lstStyle/>
          <a:p>
            <a:pPr algn="just">
              <a:lnSpc>
                <a:spcPct val="115000"/>
              </a:lnSpc>
              <a:spcAft>
                <a:spcPts val="1000"/>
              </a:spcAft>
            </a:pPr>
            <a:r>
              <a:rPr lang="en-IN" sz="2000" dirty="0">
                <a:effectLst/>
                <a:ea typeface="Calibri" panose="020F0502020204030204" pitchFamily="34" charset="0"/>
                <a:cs typeface="Mangal" panose="02040503050203030202" pitchFamily="18" charset="0"/>
              </a:rPr>
              <a:t>My pranam to Prof. Bikash Sinha, </a:t>
            </a:r>
            <a:r>
              <a:rPr lang="en-IN" sz="2000" dirty="0">
                <a:ea typeface="Calibri" panose="020F0502020204030204" pitchFamily="34" charset="0"/>
                <a:cs typeface="Mangal" panose="02040503050203030202" pitchFamily="18" charset="0"/>
              </a:rPr>
              <a:t>he</a:t>
            </a:r>
            <a:r>
              <a:rPr lang="en-IN" sz="2000" dirty="0">
                <a:effectLst/>
                <a:ea typeface="Calibri" panose="020F0502020204030204" pitchFamily="34" charset="0"/>
                <a:cs typeface="Mangal" panose="02040503050203030202" pitchFamily="18" charset="0"/>
              </a:rPr>
              <a:t> will be remembered for pioneering contributions to several fields of science, institutions, service to the country, support for worldwide scientific programs and nurturing several young colleagues across different fields. We will miss </a:t>
            </a:r>
            <a:r>
              <a:rPr lang="en-IN" sz="2000" dirty="0">
                <a:ea typeface="Calibri" panose="020F0502020204030204" pitchFamily="34" charset="0"/>
                <a:cs typeface="Mangal" panose="02040503050203030202" pitchFamily="18" charset="0"/>
              </a:rPr>
              <a:t>him and</a:t>
            </a:r>
            <a:r>
              <a:rPr lang="en-IN" sz="2000" dirty="0">
                <a:effectLst/>
                <a:ea typeface="Calibri" panose="020F0502020204030204" pitchFamily="34" charset="0"/>
                <a:cs typeface="Mangal" panose="02040503050203030202" pitchFamily="18" charset="0"/>
              </a:rPr>
              <a:t> may </a:t>
            </a:r>
            <a:r>
              <a:rPr lang="en-IN" sz="2000" dirty="0">
                <a:ea typeface="Calibri" panose="020F0502020204030204" pitchFamily="34" charset="0"/>
                <a:cs typeface="Mangal" panose="02040503050203030202" pitchFamily="18" charset="0"/>
              </a:rPr>
              <a:t>his</a:t>
            </a:r>
            <a:r>
              <a:rPr lang="en-IN" sz="2000" dirty="0">
                <a:effectLst/>
                <a:ea typeface="Calibri" panose="020F0502020204030204" pitchFamily="34" charset="0"/>
                <a:cs typeface="Mangal" panose="02040503050203030202" pitchFamily="18" charset="0"/>
              </a:rPr>
              <a:t> soul rest in peace. </a:t>
            </a:r>
          </a:p>
        </p:txBody>
      </p:sp>
      <p:sp>
        <p:nvSpPr>
          <p:cNvPr id="7" name="TextBox 6">
            <a:extLst>
              <a:ext uri="{FF2B5EF4-FFF2-40B4-BE49-F238E27FC236}">
                <a16:creationId xmlns:a16="http://schemas.microsoft.com/office/drawing/2014/main" id="{0E18EED8-61CC-F1D1-F200-6E1EC639AC4C}"/>
              </a:ext>
            </a:extLst>
          </p:cNvPr>
          <p:cNvSpPr txBox="1"/>
          <p:nvPr/>
        </p:nvSpPr>
        <p:spPr>
          <a:xfrm>
            <a:off x="11218606" y="6214533"/>
            <a:ext cx="673582" cy="369332"/>
          </a:xfrm>
          <a:prstGeom prst="rect">
            <a:avLst/>
          </a:prstGeom>
          <a:noFill/>
        </p:spPr>
        <p:txBody>
          <a:bodyPr wrap="none" rtlCol="0">
            <a:spAutoFit/>
          </a:bodyPr>
          <a:lstStyle/>
          <a:p>
            <a:r>
              <a:rPr lang="en-US" dirty="0"/>
              <a:t>2/25</a:t>
            </a:r>
          </a:p>
        </p:txBody>
      </p:sp>
    </p:spTree>
    <p:extLst>
      <p:ext uri="{BB962C8B-B14F-4D97-AF65-F5344CB8AC3E}">
        <p14:creationId xmlns:p14="http://schemas.microsoft.com/office/powerpoint/2010/main" val="858607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05F24-FDE2-D533-A452-F61A2162F70E}"/>
              </a:ext>
            </a:extLst>
          </p:cNvPr>
          <p:cNvSpPr>
            <a:spLocks noGrp="1"/>
          </p:cNvSpPr>
          <p:nvPr>
            <p:ph type="title"/>
          </p:nvPr>
        </p:nvSpPr>
        <p:spPr>
          <a:xfrm>
            <a:off x="853827" y="188150"/>
            <a:ext cx="10515600" cy="1325563"/>
          </a:xfrm>
        </p:spPr>
        <p:txBody>
          <a:bodyPr/>
          <a:lstStyle/>
          <a:p>
            <a:pPr algn="ctr"/>
            <a:r>
              <a:rPr lang="en-US" b="1" dirty="0"/>
              <a:t>J/</a:t>
            </a:r>
            <a:r>
              <a:rPr lang="en-US" b="1" dirty="0">
                <a:latin typeface="Symbol" pitchFamily="2" charset="2"/>
              </a:rPr>
              <a:t>Y</a:t>
            </a:r>
            <a:r>
              <a:rPr lang="en-US" b="1" dirty="0"/>
              <a:t> polarization and spin alignment</a:t>
            </a:r>
          </a:p>
        </p:txBody>
      </p:sp>
      <p:grpSp>
        <p:nvGrpSpPr>
          <p:cNvPr id="4" name="Group 3">
            <a:extLst>
              <a:ext uri="{FF2B5EF4-FFF2-40B4-BE49-F238E27FC236}">
                <a16:creationId xmlns:a16="http://schemas.microsoft.com/office/drawing/2014/main" id="{211F8741-3ED5-2097-8AC0-9687EAB11E46}"/>
              </a:ext>
            </a:extLst>
          </p:cNvPr>
          <p:cNvGrpSpPr/>
          <p:nvPr/>
        </p:nvGrpSpPr>
        <p:grpSpPr>
          <a:xfrm>
            <a:off x="1245199" y="1393178"/>
            <a:ext cx="5379533" cy="4071644"/>
            <a:chOff x="251446" y="811369"/>
            <a:chExt cx="5379533" cy="4071644"/>
          </a:xfrm>
        </p:grpSpPr>
        <p:grpSp>
          <p:nvGrpSpPr>
            <p:cNvPr id="5" name="object 15">
              <a:extLst>
                <a:ext uri="{FF2B5EF4-FFF2-40B4-BE49-F238E27FC236}">
                  <a16:creationId xmlns:a16="http://schemas.microsoft.com/office/drawing/2014/main" id="{49C848C4-C682-E874-1C7B-EBEF6EF45199}"/>
                </a:ext>
              </a:extLst>
            </p:cNvPr>
            <p:cNvGrpSpPr/>
            <p:nvPr/>
          </p:nvGrpSpPr>
          <p:grpSpPr>
            <a:xfrm>
              <a:off x="1108317" y="1063886"/>
              <a:ext cx="4404995" cy="3174365"/>
              <a:chOff x="1108317" y="1063886"/>
              <a:chExt cx="4404995" cy="3174365"/>
            </a:xfrm>
          </p:grpSpPr>
          <p:sp>
            <p:nvSpPr>
              <p:cNvPr id="47" name="object 16">
                <a:extLst>
                  <a:ext uri="{FF2B5EF4-FFF2-40B4-BE49-F238E27FC236}">
                    <a16:creationId xmlns:a16="http://schemas.microsoft.com/office/drawing/2014/main" id="{8A46012F-F06B-E0E1-278E-EB8F4C684498}"/>
                  </a:ext>
                </a:extLst>
              </p:cNvPr>
              <p:cNvSpPr/>
              <p:nvPr/>
            </p:nvSpPr>
            <p:spPr>
              <a:xfrm>
                <a:off x="1112445" y="1068014"/>
                <a:ext cx="4396740" cy="3166110"/>
              </a:xfrm>
              <a:custGeom>
                <a:avLst/>
                <a:gdLst/>
                <a:ahLst/>
                <a:cxnLst/>
                <a:rect l="l" t="t" r="r" b="b"/>
                <a:pathLst>
                  <a:path w="4396740" h="3166110">
                    <a:moveTo>
                      <a:pt x="0" y="3165773"/>
                    </a:moveTo>
                    <a:lnTo>
                      <a:pt x="4396617" y="3165773"/>
                    </a:lnTo>
                    <a:lnTo>
                      <a:pt x="4396617" y="0"/>
                    </a:lnTo>
                    <a:lnTo>
                      <a:pt x="0" y="0"/>
                    </a:lnTo>
                    <a:lnTo>
                      <a:pt x="0" y="3165773"/>
                    </a:lnTo>
                    <a:close/>
                  </a:path>
                  <a:path w="4396740" h="3166110">
                    <a:moveTo>
                      <a:pt x="0" y="3165773"/>
                    </a:moveTo>
                    <a:lnTo>
                      <a:pt x="4396617" y="3165773"/>
                    </a:lnTo>
                  </a:path>
                  <a:path w="4396740" h="3166110">
                    <a:moveTo>
                      <a:pt x="0" y="3070560"/>
                    </a:moveTo>
                    <a:lnTo>
                      <a:pt x="0" y="3165773"/>
                    </a:lnTo>
                  </a:path>
                  <a:path w="4396740" h="3166110">
                    <a:moveTo>
                      <a:pt x="183197" y="3118167"/>
                    </a:moveTo>
                    <a:lnTo>
                      <a:pt x="183197" y="3165773"/>
                    </a:lnTo>
                  </a:path>
                  <a:path w="4396740" h="3166110">
                    <a:moveTo>
                      <a:pt x="366383" y="3118167"/>
                    </a:moveTo>
                    <a:lnTo>
                      <a:pt x="366383" y="3165773"/>
                    </a:lnTo>
                  </a:path>
                  <a:path w="4396740" h="3166110">
                    <a:moveTo>
                      <a:pt x="549581" y="3118167"/>
                    </a:moveTo>
                    <a:lnTo>
                      <a:pt x="549581" y="3165773"/>
                    </a:lnTo>
                  </a:path>
                  <a:path w="4396740" h="3166110">
                    <a:moveTo>
                      <a:pt x="732778" y="3070560"/>
                    </a:moveTo>
                    <a:lnTo>
                      <a:pt x="732778" y="3165773"/>
                    </a:lnTo>
                  </a:path>
                  <a:path w="4396740" h="3166110">
                    <a:moveTo>
                      <a:pt x="915964" y="3118167"/>
                    </a:moveTo>
                    <a:lnTo>
                      <a:pt x="915964" y="3165773"/>
                    </a:lnTo>
                  </a:path>
                  <a:path w="4396740" h="3166110">
                    <a:moveTo>
                      <a:pt x="1099162" y="3118167"/>
                    </a:moveTo>
                    <a:lnTo>
                      <a:pt x="1099162" y="3165773"/>
                    </a:lnTo>
                  </a:path>
                  <a:path w="4396740" h="3166110">
                    <a:moveTo>
                      <a:pt x="1282348" y="3118167"/>
                    </a:moveTo>
                    <a:lnTo>
                      <a:pt x="1282348" y="3165773"/>
                    </a:lnTo>
                  </a:path>
                  <a:path w="4396740" h="3166110">
                    <a:moveTo>
                      <a:pt x="1465546" y="3070560"/>
                    </a:moveTo>
                    <a:lnTo>
                      <a:pt x="1465546" y="3165773"/>
                    </a:lnTo>
                  </a:path>
                  <a:path w="4396740" h="3166110">
                    <a:moveTo>
                      <a:pt x="1648732" y="3118167"/>
                    </a:moveTo>
                    <a:lnTo>
                      <a:pt x="1648732" y="3165773"/>
                    </a:lnTo>
                  </a:path>
                  <a:path w="4396740" h="3166110">
                    <a:moveTo>
                      <a:pt x="1831929" y="3118167"/>
                    </a:moveTo>
                    <a:lnTo>
                      <a:pt x="1831929" y="3165773"/>
                    </a:lnTo>
                  </a:path>
                  <a:path w="4396740" h="3166110">
                    <a:moveTo>
                      <a:pt x="2015116" y="3118167"/>
                    </a:moveTo>
                    <a:lnTo>
                      <a:pt x="2015116" y="3165773"/>
                    </a:lnTo>
                  </a:path>
                  <a:path w="4396740" h="3166110">
                    <a:moveTo>
                      <a:pt x="2198313" y="3070560"/>
                    </a:moveTo>
                    <a:lnTo>
                      <a:pt x="2198313" y="3165773"/>
                    </a:lnTo>
                  </a:path>
                  <a:path w="4396740" h="3166110">
                    <a:moveTo>
                      <a:pt x="2381500" y="3118167"/>
                    </a:moveTo>
                    <a:lnTo>
                      <a:pt x="2381500" y="3165773"/>
                    </a:lnTo>
                  </a:path>
                  <a:path w="4396740" h="3166110">
                    <a:moveTo>
                      <a:pt x="2564697" y="3118167"/>
                    </a:moveTo>
                    <a:lnTo>
                      <a:pt x="2564697" y="3165773"/>
                    </a:lnTo>
                  </a:path>
                  <a:path w="4396740" h="3166110">
                    <a:moveTo>
                      <a:pt x="2747884" y="3118167"/>
                    </a:moveTo>
                    <a:lnTo>
                      <a:pt x="2747884" y="3165773"/>
                    </a:lnTo>
                  </a:path>
                </a:pathLst>
              </a:custGeom>
              <a:ln w="7755">
                <a:solidFill>
                  <a:srgbClr val="000000"/>
                </a:solidFill>
              </a:ln>
            </p:spPr>
            <p:txBody>
              <a:bodyPr wrap="square" lIns="0" tIns="0" rIns="0" bIns="0" rtlCol="0"/>
              <a:lstStyle/>
              <a:p>
                <a:endParaRPr/>
              </a:p>
            </p:txBody>
          </p:sp>
          <p:sp>
            <p:nvSpPr>
              <p:cNvPr id="48" name="object 17">
                <a:extLst>
                  <a:ext uri="{FF2B5EF4-FFF2-40B4-BE49-F238E27FC236}">
                    <a16:creationId xmlns:a16="http://schemas.microsoft.com/office/drawing/2014/main" id="{B6392E87-78EB-591D-3DAD-21E88931CBCE}"/>
                  </a:ext>
                </a:extLst>
              </p:cNvPr>
              <p:cNvSpPr/>
              <p:nvPr/>
            </p:nvSpPr>
            <p:spPr>
              <a:xfrm>
                <a:off x="4043527" y="4156975"/>
                <a:ext cx="0" cy="76835"/>
              </a:xfrm>
              <a:custGeom>
                <a:avLst/>
                <a:gdLst/>
                <a:ahLst/>
                <a:cxnLst/>
                <a:rect l="l" t="t" r="r" b="b"/>
                <a:pathLst>
                  <a:path h="76835">
                    <a:moveTo>
                      <a:pt x="0" y="0"/>
                    </a:moveTo>
                    <a:lnTo>
                      <a:pt x="0" y="76812"/>
                    </a:lnTo>
                  </a:path>
                </a:pathLst>
              </a:custGeom>
              <a:ln w="7755">
                <a:solidFill>
                  <a:srgbClr val="000000"/>
                </a:solidFill>
              </a:ln>
            </p:spPr>
            <p:txBody>
              <a:bodyPr wrap="square" lIns="0" tIns="0" rIns="0" bIns="0" rtlCol="0"/>
              <a:lstStyle/>
              <a:p>
                <a:endParaRPr/>
              </a:p>
            </p:txBody>
          </p:sp>
          <p:sp>
            <p:nvSpPr>
              <p:cNvPr id="49" name="object 18">
                <a:extLst>
                  <a:ext uri="{FF2B5EF4-FFF2-40B4-BE49-F238E27FC236}">
                    <a16:creationId xmlns:a16="http://schemas.microsoft.com/office/drawing/2014/main" id="{96983AAC-733B-1624-2904-44223C333C44}"/>
                  </a:ext>
                </a:extLst>
              </p:cNvPr>
              <p:cNvSpPr/>
              <p:nvPr/>
            </p:nvSpPr>
            <p:spPr>
              <a:xfrm>
                <a:off x="4226714" y="4186181"/>
                <a:ext cx="366395" cy="47625"/>
              </a:xfrm>
              <a:custGeom>
                <a:avLst/>
                <a:gdLst/>
                <a:ahLst/>
                <a:cxnLst/>
                <a:rect l="l" t="t" r="r" b="b"/>
                <a:pathLst>
                  <a:path w="366395" h="47625">
                    <a:moveTo>
                      <a:pt x="0" y="0"/>
                    </a:moveTo>
                    <a:lnTo>
                      <a:pt x="0" y="47606"/>
                    </a:lnTo>
                  </a:path>
                  <a:path w="366395" h="47625">
                    <a:moveTo>
                      <a:pt x="183197" y="0"/>
                    </a:moveTo>
                    <a:lnTo>
                      <a:pt x="183197" y="47606"/>
                    </a:lnTo>
                  </a:path>
                  <a:path w="366395" h="47625">
                    <a:moveTo>
                      <a:pt x="366394" y="0"/>
                    </a:moveTo>
                    <a:lnTo>
                      <a:pt x="366394" y="47606"/>
                    </a:lnTo>
                  </a:path>
                </a:pathLst>
              </a:custGeom>
              <a:ln w="7755">
                <a:solidFill>
                  <a:srgbClr val="000000"/>
                </a:solidFill>
              </a:ln>
            </p:spPr>
            <p:txBody>
              <a:bodyPr wrap="square" lIns="0" tIns="0" rIns="0" bIns="0" rtlCol="0"/>
              <a:lstStyle/>
              <a:p>
                <a:endParaRPr/>
              </a:p>
            </p:txBody>
          </p:sp>
          <p:sp>
            <p:nvSpPr>
              <p:cNvPr id="50" name="object 19">
                <a:extLst>
                  <a:ext uri="{FF2B5EF4-FFF2-40B4-BE49-F238E27FC236}">
                    <a16:creationId xmlns:a16="http://schemas.microsoft.com/office/drawing/2014/main" id="{AFD61431-E23F-9448-61BE-0C6B818EE27E}"/>
                  </a:ext>
                </a:extLst>
              </p:cNvPr>
              <p:cNvSpPr/>
              <p:nvPr/>
            </p:nvSpPr>
            <p:spPr>
              <a:xfrm>
                <a:off x="4776294" y="4156975"/>
                <a:ext cx="0" cy="76835"/>
              </a:xfrm>
              <a:custGeom>
                <a:avLst/>
                <a:gdLst/>
                <a:ahLst/>
                <a:cxnLst/>
                <a:rect l="l" t="t" r="r" b="b"/>
                <a:pathLst>
                  <a:path h="76835">
                    <a:moveTo>
                      <a:pt x="0" y="0"/>
                    </a:moveTo>
                    <a:lnTo>
                      <a:pt x="0" y="76812"/>
                    </a:lnTo>
                  </a:path>
                </a:pathLst>
              </a:custGeom>
              <a:ln w="7755">
                <a:solidFill>
                  <a:srgbClr val="000000"/>
                </a:solidFill>
              </a:ln>
            </p:spPr>
            <p:txBody>
              <a:bodyPr wrap="square" lIns="0" tIns="0" rIns="0" bIns="0" rtlCol="0"/>
              <a:lstStyle/>
              <a:p>
                <a:endParaRPr/>
              </a:p>
            </p:txBody>
          </p:sp>
          <p:sp>
            <p:nvSpPr>
              <p:cNvPr id="51" name="object 20">
                <a:extLst>
                  <a:ext uri="{FF2B5EF4-FFF2-40B4-BE49-F238E27FC236}">
                    <a16:creationId xmlns:a16="http://schemas.microsoft.com/office/drawing/2014/main" id="{72A5B1FF-77FF-941F-5A6E-BD46C5A0A831}"/>
                  </a:ext>
                </a:extLst>
              </p:cNvPr>
              <p:cNvSpPr/>
              <p:nvPr/>
            </p:nvSpPr>
            <p:spPr>
              <a:xfrm>
                <a:off x="4959492" y="4138575"/>
                <a:ext cx="549910" cy="95250"/>
              </a:xfrm>
              <a:custGeom>
                <a:avLst/>
                <a:gdLst/>
                <a:ahLst/>
                <a:cxnLst/>
                <a:rect l="l" t="t" r="r" b="b"/>
                <a:pathLst>
                  <a:path w="549910" h="95250">
                    <a:moveTo>
                      <a:pt x="0" y="47606"/>
                    </a:moveTo>
                    <a:lnTo>
                      <a:pt x="0" y="95212"/>
                    </a:lnTo>
                  </a:path>
                  <a:path w="549910" h="95250">
                    <a:moveTo>
                      <a:pt x="183186" y="47606"/>
                    </a:moveTo>
                    <a:lnTo>
                      <a:pt x="183186" y="95212"/>
                    </a:lnTo>
                  </a:path>
                  <a:path w="549910" h="95250">
                    <a:moveTo>
                      <a:pt x="366383" y="47606"/>
                    </a:moveTo>
                    <a:lnTo>
                      <a:pt x="366383" y="95212"/>
                    </a:lnTo>
                  </a:path>
                  <a:path w="549910" h="95250">
                    <a:moveTo>
                      <a:pt x="549570" y="0"/>
                    </a:moveTo>
                    <a:lnTo>
                      <a:pt x="549570" y="95212"/>
                    </a:lnTo>
                  </a:path>
                  <a:path w="549910" h="95250">
                    <a:moveTo>
                      <a:pt x="549570" y="0"/>
                    </a:moveTo>
                    <a:lnTo>
                      <a:pt x="549570" y="95212"/>
                    </a:lnTo>
                  </a:path>
                </a:pathLst>
              </a:custGeom>
              <a:ln w="7755">
                <a:solidFill>
                  <a:srgbClr val="000000"/>
                </a:solidFill>
              </a:ln>
            </p:spPr>
            <p:txBody>
              <a:bodyPr wrap="square" lIns="0" tIns="0" rIns="0" bIns="0" rtlCol="0"/>
              <a:lstStyle/>
              <a:p>
                <a:endParaRPr/>
              </a:p>
            </p:txBody>
          </p:sp>
        </p:grpSp>
        <p:sp>
          <p:nvSpPr>
            <p:cNvPr id="6" name="object 21">
              <a:extLst>
                <a:ext uri="{FF2B5EF4-FFF2-40B4-BE49-F238E27FC236}">
                  <a16:creationId xmlns:a16="http://schemas.microsoft.com/office/drawing/2014/main" id="{230CEEFE-8A7C-35DE-C157-FEED7295921F}"/>
                </a:ext>
              </a:extLst>
            </p:cNvPr>
            <p:cNvSpPr txBox="1"/>
            <p:nvPr/>
          </p:nvSpPr>
          <p:spPr>
            <a:xfrm>
              <a:off x="1777790" y="4231733"/>
              <a:ext cx="135890" cy="263525"/>
            </a:xfrm>
            <a:prstGeom prst="rect">
              <a:avLst/>
            </a:prstGeom>
          </p:spPr>
          <p:txBody>
            <a:bodyPr vert="horz" wrap="square" lIns="0" tIns="13970" rIns="0" bIns="0" rtlCol="0">
              <a:spAutoFit/>
            </a:bodyPr>
            <a:lstStyle/>
            <a:p>
              <a:pPr marL="12700">
                <a:lnSpc>
                  <a:spcPct val="100000"/>
                </a:lnSpc>
                <a:spcBef>
                  <a:spcPts val="110"/>
                </a:spcBef>
              </a:pPr>
              <a:r>
                <a:rPr sz="1550" spc="-50" dirty="0">
                  <a:latin typeface="Arial MT"/>
                  <a:cs typeface="Arial MT"/>
                </a:rPr>
                <a:t>2</a:t>
              </a:r>
              <a:endParaRPr sz="1550">
                <a:latin typeface="Arial MT"/>
                <a:cs typeface="Arial MT"/>
              </a:endParaRPr>
            </a:p>
          </p:txBody>
        </p:sp>
        <p:sp>
          <p:nvSpPr>
            <p:cNvPr id="7" name="object 22">
              <a:extLst>
                <a:ext uri="{FF2B5EF4-FFF2-40B4-BE49-F238E27FC236}">
                  <a16:creationId xmlns:a16="http://schemas.microsoft.com/office/drawing/2014/main" id="{06D92FDE-7BD7-62C3-D318-3F278A8AD3D7}"/>
                </a:ext>
              </a:extLst>
            </p:cNvPr>
            <p:cNvSpPr txBox="1"/>
            <p:nvPr/>
          </p:nvSpPr>
          <p:spPr>
            <a:xfrm>
              <a:off x="2505056" y="4231733"/>
              <a:ext cx="135890" cy="263525"/>
            </a:xfrm>
            <a:prstGeom prst="rect">
              <a:avLst/>
            </a:prstGeom>
          </p:spPr>
          <p:txBody>
            <a:bodyPr vert="horz" wrap="square" lIns="0" tIns="13970" rIns="0" bIns="0" rtlCol="0">
              <a:spAutoFit/>
            </a:bodyPr>
            <a:lstStyle/>
            <a:p>
              <a:pPr marL="12700">
                <a:lnSpc>
                  <a:spcPct val="100000"/>
                </a:lnSpc>
                <a:spcBef>
                  <a:spcPts val="110"/>
                </a:spcBef>
              </a:pPr>
              <a:r>
                <a:rPr sz="1550" spc="-50" dirty="0">
                  <a:latin typeface="Arial MT"/>
                  <a:cs typeface="Arial MT"/>
                </a:rPr>
                <a:t>4</a:t>
              </a:r>
              <a:endParaRPr sz="1550">
                <a:latin typeface="Arial MT"/>
                <a:cs typeface="Arial MT"/>
              </a:endParaRPr>
            </a:p>
          </p:txBody>
        </p:sp>
        <p:sp>
          <p:nvSpPr>
            <p:cNvPr id="8" name="object 23">
              <a:extLst>
                <a:ext uri="{FF2B5EF4-FFF2-40B4-BE49-F238E27FC236}">
                  <a16:creationId xmlns:a16="http://schemas.microsoft.com/office/drawing/2014/main" id="{C5150982-B456-3B44-09E4-3CAB2D32A306}"/>
                </a:ext>
              </a:extLst>
            </p:cNvPr>
            <p:cNvSpPr txBox="1"/>
            <p:nvPr/>
          </p:nvSpPr>
          <p:spPr>
            <a:xfrm>
              <a:off x="3239660" y="4231733"/>
              <a:ext cx="135890" cy="263525"/>
            </a:xfrm>
            <a:prstGeom prst="rect">
              <a:avLst/>
            </a:prstGeom>
          </p:spPr>
          <p:txBody>
            <a:bodyPr vert="horz" wrap="square" lIns="0" tIns="13970" rIns="0" bIns="0" rtlCol="0">
              <a:spAutoFit/>
            </a:bodyPr>
            <a:lstStyle/>
            <a:p>
              <a:pPr marL="12700">
                <a:lnSpc>
                  <a:spcPct val="100000"/>
                </a:lnSpc>
                <a:spcBef>
                  <a:spcPts val="110"/>
                </a:spcBef>
              </a:pPr>
              <a:r>
                <a:rPr sz="1550" spc="-50" dirty="0">
                  <a:latin typeface="Arial MT"/>
                  <a:cs typeface="Arial MT"/>
                </a:rPr>
                <a:t>6</a:t>
              </a:r>
              <a:endParaRPr sz="1550">
                <a:latin typeface="Arial MT"/>
                <a:cs typeface="Arial MT"/>
              </a:endParaRPr>
            </a:p>
          </p:txBody>
        </p:sp>
        <p:sp>
          <p:nvSpPr>
            <p:cNvPr id="9" name="object 24">
              <a:extLst>
                <a:ext uri="{FF2B5EF4-FFF2-40B4-BE49-F238E27FC236}">
                  <a16:creationId xmlns:a16="http://schemas.microsoft.com/office/drawing/2014/main" id="{89E04498-193F-7F20-A0F6-483050408C50}"/>
                </a:ext>
              </a:extLst>
            </p:cNvPr>
            <p:cNvSpPr txBox="1"/>
            <p:nvPr/>
          </p:nvSpPr>
          <p:spPr>
            <a:xfrm>
              <a:off x="3974265" y="4231733"/>
              <a:ext cx="1656714" cy="574040"/>
            </a:xfrm>
            <a:prstGeom prst="rect">
              <a:avLst/>
            </a:prstGeom>
          </p:spPr>
          <p:txBody>
            <a:bodyPr vert="horz" wrap="square" lIns="0" tIns="13970" rIns="0" bIns="0" rtlCol="0">
              <a:spAutoFit/>
            </a:bodyPr>
            <a:lstStyle/>
            <a:p>
              <a:pPr marL="12700">
                <a:lnSpc>
                  <a:spcPts val="1800"/>
                </a:lnSpc>
                <a:spcBef>
                  <a:spcPts val="110"/>
                </a:spcBef>
                <a:tabLst>
                  <a:tab pos="688340" algn="l"/>
                  <a:tab pos="1423035" algn="l"/>
                </a:tabLst>
              </a:pPr>
              <a:r>
                <a:rPr sz="1550" spc="-50" dirty="0">
                  <a:latin typeface="Arial MT"/>
                  <a:cs typeface="Arial MT"/>
                </a:rPr>
                <a:t>8</a:t>
              </a:r>
              <a:r>
                <a:rPr sz="1550" dirty="0">
                  <a:latin typeface="Arial MT"/>
                  <a:cs typeface="Arial MT"/>
                </a:rPr>
                <a:t>	</a:t>
              </a:r>
              <a:r>
                <a:rPr sz="1550" spc="-25" dirty="0">
                  <a:latin typeface="Arial MT"/>
                  <a:cs typeface="Arial MT"/>
                </a:rPr>
                <a:t>10</a:t>
              </a:r>
              <a:r>
                <a:rPr sz="1550" dirty="0">
                  <a:latin typeface="Arial MT"/>
                  <a:cs typeface="Arial MT"/>
                </a:rPr>
                <a:t>	</a:t>
              </a:r>
              <a:r>
                <a:rPr sz="1550" spc="-25" dirty="0">
                  <a:latin typeface="Arial MT"/>
                  <a:cs typeface="Arial MT"/>
                </a:rPr>
                <a:t>12</a:t>
              </a:r>
              <a:endParaRPr sz="1550">
                <a:latin typeface="Arial MT"/>
                <a:cs typeface="Arial MT"/>
              </a:endParaRPr>
            </a:p>
            <a:p>
              <a:pPr marL="592455">
                <a:lnSpc>
                  <a:spcPts val="1525"/>
                </a:lnSpc>
                <a:tabLst>
                  <a:tab pos="846455" algn="l"/>
                </a:tabLst>
              </a:pPr>
              <a:r>
                <a:rPr sz="1550" i="1" spc="-50" dirty="0">
                  <a:latin typeface="Arial"/>
                  <a:cs typeface="Arial"/>
                </a:rPr>
                <a:t>p</a:t>
              </a:r>
              <a:r>
                <a:rPr sz="1550" i="1" dirty="0">
                  <a:latin typeface="Arial"/>
                  <a:cs typeface="Arial"/>
                </a:rPr>
                <a:t>	</a:t>
              </a:r>
              <a:r>
                <a:rPr sz="1550" spc="-10" dirty="0">
                  <a:latin typeface="Arial MT"/>
                  <a:cs typeface="Arial MT"/>
                </a:rPr>
                <a:t>(GeV/</a:t>
              </a:r>
              <a:r>
                <a:rPr sz="1550" i="1" spc="-10" dirty="0">
                  <a:latin typeface="Arial"/>
                  <a:cs typeface="Arial"/>
                </a:rPr>
                <a:t>c</a:t>
              </a:r>
              <a:r>
                <a:rPr sz="1550" spc="-10" dirty="0">
                  <a:latin typeface="Arial MT"/>
                  <a:cs typeface="Arial MT"/>
                </a:rPr>
                <a:t>)</a:t>
              </a:r>
              <a:endParaRPr sz="1550">
                <a:latin typeface="Arial MT"/>
                <a:cs typeface="Arial MT"/>
              </a:endParaRPr>
            </a:p>
            <a:p>
              <a:pPr marR="146685" algn="ctr">
                <a:lnSpc>
                  <a:spcPts val="985"/>
                </a:lnSpc>
              </a:pPr>
              <a:r>
                <a:rPr sz="1050" spc="-50" dirty="0">
                  <a:latin typeface="Arial MT"/>
                  <a:cs typeface="Arial MT"/>
                </a:rPr>
                <a:t>T</a:t>
              </a:r>
              <a:endParaRPr sz="1050">
                <a:latin typeface="Arial MT"/>
                <a:cs typeface="Arial MT"/>
              </a:endParaRPr>
            </a:p>
          </p:txBody>
        </p:sp>
        <p:sp>
          <p:nvSpPr>
            <p:cNvPr id="10" name="object 25">
              <a:extLst>
                <a:ext uri="{FF2B5EF4-FFF2-40B4-BE49-F238E27FC236}">
                  <a16:creationId xmlns:a16="http://schemas.microsoft.com/office/drawing/2014/main" id="{81CD64B1-7B97-7DAB-B054-2D390B1425E2}"/>
                </a:ext>
              </a:extLst>
            </p:cNvPr>
            <p:cNvSpPr/>
            <p:nvPr/>
          </p:nvSpPr>
          <p:spPr>
            <a:xfrm>
              <a:off x="1112445" y="1068004"/>
              <a:ext cx="4396740" cy="3166110"/>
            </a:xfrm>
            <a:custGeom>
              <a:avLst/>
              <a:gdLst/>
              <a:ahLst/>
              <a:cxnLst/>
              <a:rect l="l" t="t" r="r" b="b"/>
              <a:pathLst>
                <a:path w="4396740" h="3166110">
                  <a:moveTo>
                    <a:pt x="0" y="0"/>
                  </a:moveTo>
                  <a:lnTo>
                    <a:pt x="4396617" y="0"/>
                  </a:lnTo>
                </a:path>
                <a:path w="4396740" h="3166110">
                  <a:moveTo>
                    <a:pt x="0" y="95201"/>
                  </a:moveTo>
                  <a:lnTo>
                    <a:pt x="0" y="0"/>
                  </a:lnTo>
                </a:path>
                <a:path w="4396740" h="3166110">
                  <a:moveTo>
                    <a:pt x="183197" y="47606"/>
                  </a:moveTo>
                  <a:lnTo>
                    <a:pt x="183197" y="0"/>
                  </a:lnTo>
                </a:path>
                <a:path w="4396740" h="3166110">
                  <a:moveTo>
                    <a:pt x="366383" y="47606"/>
                  </a:moveTo>
                  <a:lnTo>
                    <a:pt x="366383" y="0"/>
                  </a:lnTo>
                </a:path>
                <a:path w="4396740" h="3166110">
                  <a:moveTo>
                    <a:pt x="549581" y="47606"/>
                  </a:moveTo>
                  <a:lnTo>
                    <a:pt x="549581" y="0"/>
                  </a:lnTo>
                </a:path>
                <a:path w="4396740" h="3166110">
                  <a:moveTo>
                    <a:pt x="732778" y="95201"/>
                  </a:moveTo>
                  <a:lnTo>
                    <a:pt x="732778" y="0"/>
                  </a:lnTo>
                </a:path>
                <a:path w="4396740" h="3166110">
                  <a:moveTo>
                    <a:pt x="915964" y="47606"/>
                  </a:moveTo>
                  <a:lnTo>
                    <a:pt x="915964" y="0"/>
                  </a:lnTo>
                </a:path>
                <a:path w="4396740" h="3166110">
                  <a:moveTo>
                    <a:pt x="1099162" y="47606"/>
                  </a:moveTo>
                  <a:lnTo>
                    <a:pt x="1099162" y="0"/>
                  </a:lnTo>
                </a:path>
                <a:path w="4396740" h="3166110">
                  <a:moveTo>
                    <a:pt x="1282348" y="47606"/>
                  </a:moveTo>
                  <a:lnTo>
                    <a:pt x="1282348" y="0"/>
                  </a:lnTo>
                </a:path>
                <a:path w="4396740" h="3166110">
                  <a:moveTo>
                    <a:pt x="1465546" y="95201"/>
                  </a:moveTo>
                  <a:lnTo>
                    <a:pt x="1465546" y="0"/>
                  </a:lnTo>
                </a:path>
                <a:path w="4396740" h="3166110">
                  <a:moveTo>
                    <a:pt x="1648732" y="47606"/>
                  </a:moveTo>
                  <a:lnTo>
                    <a:pt x="1648732" y="0"/>
                  </a:lnTo>
                </a:path>
                <a:path w="4396740" h="3166110">
                  <a:moveTo>
                    <a:pt x="1831929" y="47606"/>
                  </a:moveTo>
                  <a:lnTo>
                    <a:pt x="1831929" y="0"/>
                  </a:lnTo>
                </a:path>
                <a:path w="4396740" h="3166110">
                  <a:moveTo>
                    <a:pt x="2015116" y="47606"/>
                  </a:moveTo>
                  <a:lnTo>
                    <a:pt x="2015116" y="0"/>
                  </a:lnTo>
                </a:path>
                <a:path w="4396740" h="3166110">
                  <a:moveTo>
                    <a:pt x="2198313" y="95201"/>
                  </a:moveTo>
                  <a:lnTo>
                    <a:pt x="2198313" y="0"/>
                  </a:lnTo>
                </a:path>
                <a:path w="4396740" h="3166110">
                  <a:moveTo>
                    <a:pt x="2381500" y="47606"/>
                  </a:moveTo>
                  <a:lnTo>
                    <a:pt x="2381500" y="0"/>
                  </a:lnTo>
                </a:path>
                <a:path w="4396740" h="3166110">
                  <a:moveTo>
                    <a:pt x="2564697" y="47606"/>
                  </a:moveTo>
                  <a:lnTo>
                    <a:pt x="2564697" y="0"/>
                  </a:lnTo>
                </a:path>
                <a:path w="4396740" h="3166110">
                  <a:moveTo>
                    <a:pt x="2747884" y="47606"/>
                  </a:moveTo>
                  <a:lnTo>
                    <a:pt x="2747884" y="0"/>
                  </a:lnTo>
                </a:path>
                <a:path w="4396740" h="3166110">
                  <a:moveTo>
                    <a:pt x="2931081" y="95201"/>
                  </a:moveTo>
                  <a:lnTo>
                    <a:pt x="2931081" y="0"/>
                  </a:lnTo>
                </a:path>
                <a:path w="4396740" h="3166110">
                  <a:moveTo>
                    <a:pt x="3114268" y="47606"/>
                  </a:moveTo>
                  <a:lnTo>
                    <a:pt x="3114268" y="0"/>
                  </a:lnTo>
                </a:path>
                <a:path w="4396740" h="3166110">
                  <a:moveTo>
                    <a:pt x="3297465" y="47606"/>
                  </a:moveTo>
                  <a:lnTo>
                    <a:pt x="3297465" y="0"/>
                  </a:lnTo>
                </a:path>
                <a:path w="4396740" h="3166110">
                  <a:moveTo>
                    <a:pt x="3480662" y="47606"/>
                  </a:moveTo>
                  <a:lnTo>
                    <a:pt x="3480662" y="0"/>
                  </a:lnTo>
                </a:path>
                <a:path w="4396740" h="3166110">
                  <a:moveTo>
                    <a:pt x="3663849" y="95201"/>
                  </a:moveTo>
                  <a:lnTo>
                    <a:pt x="3663849" y="0"/>
                  </a:lnTo>
                </a:path>
                <a:path w="4396740" h="3166110">
                  <a:moveTo>
                    <a:pt x="3847046" y="47606"/>
                  </a:moveTo>
                  <a:lnTo>
                    <a:pt x="3847046" y="0"/>
                  </a:lnTo>
                </a:path>
                <a:path w="4396740" h="3166110">
                  <a:moveTo>
                    <a:pt x="4030233" y="47606"/>
                  </a:moveTo>
                  <a:lnTo>
                    <a:pt x="4030233" y="0"/>
                  </a:lnTo>
                </a:path>
                <a:path w="4396740" h="3166110">
                  <a:moveTo>
                    <a:pt x="4213430" y="47606"/>
                  </a:moveTo>
                  <a:lnTo>
                    <a:pt x="4213430" y="0"/>
                  </a:lnTo>
                </a:path>
                <a:path w="4396740" h="3166110">
                  <a:moveTo>
                    <a:pt x="4396617" y="95201"/>
                  </a:moveTo>
                  <a:lnTo>
                    <a:pt x="4396617" y="0"/>
                  </a:lnTo>
                </a:path>
                <a:path w="4396740" h="3166110">
                  <a:moveTo>
                    <a:pt x="4396617" y="95201"/>
                  </a:moveTo>
                  <a:lnTo>
                    <a:pt x="4396617" y="0"/>
                  </a:lnTo>
                </a:path>
                <a:path w="4396740" h="3166110">
                  <a:moveTo>
                    <a:pt x="0" y="3165783"/>
                  </a:moveTo>
                  <a:lnTo>
                    <a:pt x="0" y="0"/>
                  </a:lnTo>
                </a:path>
                <a:path w="4396740" h="3166110">
                  <a:moveTo>
                    <a:pt x="87726" y="3165783"/>
                  </a:moveTo>
                  <a:lnTo>
                    <a:pt x="0" y="3165783"/>
                  </a:lnTo>
                </a:path>
                <a:path w="4396740" h="3166110">
                  <a:moveTo>
                    <a:pt x="43863" y="3095429"/>
                  </a:moveTo>
                  <a:lnTo>
                    <a:pt x="0" y="3095429"/>
                  </a:lnTo>
                </a:path>
                <a:path w="4396740" h="3166110">
                  <a:moveTo>
                    <a:pt x="43863" y="3025074"/>
                  </a:moveTo>
                  <a:lnTo>
                    <a:pt x="0" y="3025074"/>
                  </a:lnTo>
                </a:path>
                <a:path w="4396740" h="3166110">
                  <a:moveTo>
                    <a:pt x="43863" y="2954730"/>
                  </a:moveTo>
                  <a:lnTo>
                    <a:pt x="0" y="2954730"/>
                  </a:lnTo>
                </a:path>
                <a:path w="4396740" h="3166110">
                  <a:moveTo>
                    <a:pt x="43863" y="2884376"/>
                  </a:moveTo>
                  <a:lnTo>
                    <a:pt x="0" y="2884376"/>
                  </a:lnTo>
                </a:path>
                <a:path w="4396740" h="3166110">
                  <a:moveTo>
                    <a:pt x="87726" y="2814032"/>
                  </a:moveTo>
                  <a:lnTo>
                    <a:pt x="0" y="2814032"/>
                  </a:lnTo>
                </a:path>
                <a:path w="4396740" h="3166110">
                  <a:moveTo>
                    <a:pt x="43863" y="2743677"/>
                  </a:moveTo>
                  <a:lnTo>
                    <a:pt x="0" y="2743677"/>
                  </a:lnTo>
                </a:path>
                <a:path w="4396740" h="3166110">
                  <a:moveTo>
                    <a:pt x="43863" y="2673323"/>
                  </a:moveTo>
                  <a:lnTo>
                    <a:pt x="0" y="2673323"/>
                  </a:lnTo>
                </a:path>
                <a:path w="4396740" h="3166110">
                  <a:moveTo>
                    <a:pt x="43863" y="2602979"/>
                  </a:moveTo>
                  <a:lnTo>
                    <a:pt x="0" y="2602979"/>
                  </a:lnTo>
                </a:path>
                <a:path w="4396740" h="3166110">
                  <a:moveTo>
                    <a:pt x="43863" y="2532624"/>
                  </a:moveTo>
                  <a:lnTo>
                    <a:pt x="0" y="2532624"/>
                  </a:lnTo>
                </a:path>
                <a:path w="4396740" h="3166110">
                  <a:moveTo>
                    <a:pt x="87726" y="2462270"/>
                  </a:moveTo>
                  <a:lnTo>
                    <a:pt x="0" y="2462270"/>
                  </a:lnTo>
                </a:path>
                <a:path w="4396740" h="3166110">
                  <a:moveTo>
                    <a:pt x="43863" y="2391926"/>
                  </a:moveTo>
                  <a:lnTo>
                    <a:pt x="0" y="2391926"/>
                  </a:lnTo>
                </a:path>
                <a:path w="4396740" h="3166110">
                  <a:moveTo>
                    <a:pt x="43863" y="2321571"/>
                  </a:moveTo>
                  <a:lnTo>
                    <a:pt x="0" y="2321571"/>
                  </a:lnTo>
                </a:path>
                <a:path w="4396740" h="3166110">
                  <a:moveTo>
                    <a:pt x="43863" y="2251217"/>
                  </a:moveTo>
                  <a:lnTo>
                    <a:pt x="0" y="2251217"/>
                  </a:lnTo>
                </a:path>
                <a:path w="4396740" h="3166110">
                  <a:moveTo>
                    <a:pt x="43863" y="2180873"/>
                  </a:moveTo>
                  <a:lnTo>
                    <a:pt x="0" y="2180873"/>
                  </a:lnTo>
                </a:path>
                <a:path w="4396740" h="3166110">
                  <a:moveTo>
                    <a:pt x="87726" y="2110518"/>
                  </a:moveTo>
                  <a:lnTo>
                    <a:pt x="0" y="2110518"/>
                  </a:lnTo>
                </a:path>
                <a:path w="4396740" h="3166110">
                  <a:moveTo>
                    <a:pt x="43863" y="2040174"/>
                  </a:moveTo>
                  <a:lnTo>
                    <a:pt x="0" y="2040174"/>
                  </a:lnTo>
                </a:path>
                <a:path w="4396740" h="3166110">
                  <a:moveTo>
                    <a:pt x="43863" y="1969820"/>
                  </a:moveTo>
                  <a:lnTo>
                    <a:pt x="0" y="1969820"/>
                  </a:lnTo>
                </a:path>
                <a:path w="4396740" h="3166110">
                  <a:moveTo>
                    <a:pt x="43863" y="1899465"/>
                  </a:moveTo>
                  <a:lnTo>
                    <a:pt x="0" y="1899465"/>
                  </a:lnTo>
                </a:path>
                <a:path w="4396740" h="3166110">
                  <a:moveTo>
                    <a:pt x="43863" y="1829121"/>
                  </a:moveTo>
                  <a:lnTo>
                    <a:pt x="0" y="1829121"/>
                  </a:lnTo>
                </a:path>
                <a:path w="4396740" h="3166110">
                  <a:moveTo>
                    <a:pt x="87726" y="1758767"/>
                  </a:moveTo>
                  <a:lnTo>
                    <a:pt x="0" y="1758767"/>
                  </a:lnTo>
                </a:path>
                <a:path w="4396740" h="3166110">
                  <a:moveTo>
                    <a:pt x="43863" y="1688413"/>
                  </a:moveTo>
                  <a:lnTo>
                    <a:pt x="0" y="1688413"/>
                  </a:lnTo>
                </a:path>
                <a:path w="4396740" h="3166110">
                  <a:moveTo>
                    <a:pt x="43863" y="1618068"/>
                  </a:moveTo>
                  <a:lnTo>
                    <a:pt x="0" y="1618068"/>
                  </a:lnTo>
                </a:path>
                <a:path w="4396740" h="3166110">
                  <a:moveTo>
                    <a:pt x="43863" y="1547714"/>
                  </a:moveTo>
                  <a:lnTo>
                    <a:pt x="0" y="1547714"/>
                  </a:lnTo>
                </a:path>
                <a:path w="4396740" h="3166110">
                  <a:moveTo>
                    <a:pt x="43863" y="1477360"/>
                  </a:moveTo>
                  <a:lnTo>
                    <a:pt x="0" y="1477360"/>
                  </a:lnTo>
                </a:path>
                <a:path w="4396740" h="3166110">
                  <a:moveTo>
                    <a:pt x="87726" y="1407016"/>
                  </a:moveTo>
                  <a:lnTo>
                    <a:pt x="0" y="1407016"/>
                  </a:lnTo>
                </a:path>
                <a:path w="4396740" h="3166110">
                  <a:moveTo>
                    <a:pt x="43863" y="1336661"/>
                  </a:moveTo>
                  <a:lnTo>
                    <a:pt x="0" y="1336661"/>
                  </a:lnTo>
                </a:path>
                <a:path w="4396740" h="3166110">
                  <a:moveTo>
                    <a:pt x="43863" y="1266317"/>
                  </a:moveTo>
                  <a:lnTo>
                    <a:pt x="0" y="1266317"/>
                  </a:lnTo>
                </a:path>
                <a:path w="4396740" h="3166110">
                  <a:moveTo>
                    <a:pt x="43863" y="1195963"/>
                  </a:moveTo>
                  <a:lnTo>
                    <a:pt x="0" y="1195963"/>
                  </a:lnTo>
                </a:path>
                <a:path w="4396740" h="3166110">
                  <a:moveTo>
                    <a:pt x="43863" y="1125608"/>
                  </a:moveTo>
                  <a:lnTo>
                    <a:pt x="0" y="1125608"/>
                  </a:lnTo>
                </a:path>
                <a:path w="4396740" h="3166110">
                  <a:moveTo>
                    <a:pt x="87726" y="1055264"/>
                  </a:moveTo>
                  <a:lnTo>
                    <a:pt x="0" y="1055264"/>
                  </a:lnTo>
                </a:path>
                <a:path w="4396740" h="3166110">
                  <a:moveTo>
                    <a:pt x="43863" y="984910"/>
                  </a:moveTo>
                  <a:lnTo>
                    <a:pt x="0" y="984910"/>
                  </a:lnTo>
                </a:path>
                <a:path w="4396740" h="3166110">
                  <a:moveTo>
                    <a:pt x="43863" y="914555"/>
                  </a:moveTo>
                  <a:lnTo>
                    <a:pt x="0" y="914555"/>
                  </a:lnTo>
                </a:path>
                <a:path w="4396740" h="3166110">
                  <a:moveTo>
                    <a:pt x="43863" y="844211"/>
                  </a:moveTo>
                  <a:lnTo>
                    <a:pt x="0" y="844211"/>
                  </a:lnTo>
                </a:path>
                <a:path w="4396740" h="3166110">
                  <a:moveTo>
                    <a:pt x="43863" y="773857"/>
                  </a:moveTo>
                  <a:lnTo>
                    <a:pt x="0" y="773857"/>
                  </a:lnTo>
                </a:path>
                <a:path w="4396740" h="3166110">
                  <a:moveTo>
                    <a:pt x="87726" y="703513"/>
                  </a:moveTo>
                  <a:lnTo>
                    <a:pt x="0" y="703513"/>
                  </a:lnTo>
                </a:path>
                <a:path w="4396740" h="3166110">
                  <a:moveTo>
                    <a:pt x="43863" y="633158"/>
                  </a:moveTo>
                  <a:lnTo>
                    <a:pt x="0" y="633158"/>
                  </a:lnTo>
                </a:path>
                <a:path w="4396740" h="3166110">
                  <a:moveTo>
                    <a:pt x="43863" y="562804"/>
                  </a:moveTo>
                  <a:lnTo>
                    <a:pt x="0" y="562804"/>
                  </a:lnTo>
                </a:path>
                <a:path w="4396740" h="3166110">
                  <a:moveTo>
                    <a:pt x="43863" y="492460"/>
                  </a:moveTo>
                  <a:lnTo>
                    <a:pt x="0" y="492460"/>
                  </a:lnTo>
                </a:path>
                <a:path w="4396740" h="3166110">
                  <a:moveTo>
                    <a:pt x="43863" y="422105"/>
                  </a:moveTo>
                  <a:lnTo>
                    <a:pt x="0" y="422105"/>
                  </a:lnTo>
                </a:path>
                <a:path w="4396740" h="3166110">
                  <a:moveTo>
                    <a:pt x="87726" y="351751"/>
                  </a:moveTo>
                  <a:lnTo>
                    <a:pt x="0" y="351751"/>
                  </a:lnTo>
                </a:path>
                <a:path w="4396740" h="3166110">
                  <a:moveTo>
                    <a:pt x="43863" y="281407"/>
                  </a:moveTo>
                  <a:lnTo>
                    <a:pt x="0" y="281407"/>
                  </a:lnTo>
                </a:path>
                <a:path w="4396740" h="3166110">
                  <a:moveTo>
                    <a:pt x="43863" y="211052"/>
                  </a:moveTo>
                  <a:lnTo>
                    <a:pt x="0" y="211052"/>
                  </a:lnTo>
                </a:path>
                <a:path w="4396740" h="3166110">
                  <a:moveTo>
                    <a:pt x="43863" y="140698"/>
                  </a:moveTo>
                  <a:lnTo>
                    <a:pt x="0" y="140698"/>
                  </a:lnTo>
                </a:path>
                <a:path w="4396740" h="3166110">
                  <a:moveTo>
                    <a:pt x="43863" y="70354"/>
                  </a:moveTo>
                  <a:lnTo>
                    <a:pt x="0" y="70354"/>
                  </a:lnTo>
                </a:path>
                <a:path w="4396740" h="3166110">
                  <a:moveTo>
                    <a:pt x="87726" y="0"/>
                  </a:moveTo>
                  <a:lnTo>
                    <a:pt x="0" y="0"/>
                  </a:lnTo>
                </a:path>
                <a:path w="4396740" h="3166110">
                  <a:moveTo>
                    <a:pt x="87726" y="3165783"/>
                  </a:moveTo>
                  <a:lnTo>
                    <a:pt x="0" y="3165783"/>
                  </a:lnTo>
                </a:path>
                <a:path w="4396740" h="3166110">
                  <a:moveTo>
                    <a:pt x="87726" y="0"/>
                  </a:moveTo>
                  <a:lnTo>
                    <a:pt x="0" y="0"/>
                  </a:lnTo>
                </a:path>
              </a:pathLst>
            </a:custGeom>
            <a:ln w="7755">
              <a:solidFill>
                <a:srgbClr val="000000"/>
              </a:solidFill>
            </a:ln>
          </p:spPr>
          <p:txBody>
            <a:bodyPr wrap="square" lIns="0" tIns="0" rIns="0" bIns="0" rtlCol="0"/>
            <a:lstStyle/>
            <a:p>
              <a:endParaRPr/>
            </a:p>
          </p:txBody>
        </p:sp>
        <p:sp>
          <p:nvSpPr>
            <p:cNvPr id="11" name="object 26">
              <a:extLst>
                <a:ext uri="{FF2B5EF4-FFF2-40B4-BE49-F238E27FC236}">
                  <a16:creationId xmlns:a16="http://schemas.microsoft.com/office/drawing/2014/main" id="{847C4B25-C2A5-E836-0217-8CAA507B1D18}"/>
                </a:ext>
              </a:extLst>
            </p:cNvPr>
            <p:cNvSpPr txBox="1"/>
            <p:nvPr/>
          </p:nvSpPr>
          <p:spPr>
            <a:xfrm>
              <a:off x="628433" y="4092157"/>
              <a:ext cx="575945" cy="263525"/>
            </a:xfrm>
            <a:prstGeom prst="rect">
              <a:avLst/>
            </a:prstGeom>
          </p:spPr>
          <p:txBody>
            <a:bodyPr vert="horz" wrap="square" lIns="0" tIns="13970" rIns="0" bIns="0" rtlCol="0">
              <a:spAutoFit/>
            </a:bodyPr>
            <a:lstStyle/>
            <a:p>
              <a:pPr marL="38100">
                <a:lnSpc>
                  <a:spcPct val="100000"/>
                </a:lnSpc>
                <a:spcBef>
                  <a:spcPts val="110"/>
                </a:spcBef>
              </a:pPr>
              <a:r>
                <a:rPr sz="1550" spc="-10" dirty="0">
                  <a:latin typeface="Symbol"/>
                  <a:cs typeface="Symbol"/>
                </a:rPr>
                <a:t></a:t>
              </a:r>
              <a:r>
                <a:rPr sz="1550" spc="-10" dirty="0">
                  <a:latin typeface="Arial MT"/>
                  <a:cs typeface="Arial MT"/>
                </a:rPr>
                <a:t>0.3</a:t>
              </a:r>
              <a:r>
                <a:rPr sz="2325" spc="-15" baseline="-39426" dirty="0">
                  <a:latin typeface="Arial MT"/>
                  <a:cs typeface="Arial MT"/>
                </a:rPr>
                <a:t>0</a:t>
              </a:r>
              <a:endParaRPr sz="2325" baseline="-39426">
                <a:latin typeface="Arial MT"/>
                <a:cs typeface="Arial MT"/>
              </a:endParaRPr>
            </a:p>
          </p:txBody>
        </p:sp>
        <p:sp>
          <p:nvSpPr>
            <p:cNvPr id="12" name="object 27">
              <a:extLst>
                <a:ext uri="{FF2B5EF4-FFF2-40B4-BE49-F238E27FC236}">
                  <a16:creationId xmlns:a16="http://schemas.microsoft.com/office/drawing/2014/main" id="{B34EECA5-6EF4-A856-75FC-B3D249D706AD}"/>
                </a:ext>
              </a:extLst>
            </p:cNvPr>
            <p:cNvSpPr txBox="1"/>
            <p:nvPr/>
          </p:nvSpPr>
          <p:spPr>
            <a:xfrm>
              <a:off x="653833" y="811369"/>
              <a:ext cx="448309" cy="3192145"/>
            </a:xfrm>
            <a:prstGeom prst="rect">
              <a:avLst/>
            </a:prstGeom>
          </p:spPr>
          <p:txBody>
            <a:bodyPr vert="horz" wrap="square" lIns="0" tIns="128905" rIns="0" bIns="0" rtlCol="0">
              <a:spAutoFit/>
            </a:bodyPr>
            <a:lstStyle/>
            <a:p>
              <a:pPr marR="41275" algn="r">
                <a:lnSpc>
                  <a:spcPct val="100000"/>
                </a:lnSpc>
                <a:spcBef>
                  <a:spcPts val="1015"/>
                </a:spcBef>
              </a:pPr>
              <a:r>
                <a:rPr sz="1550" spc="-25" dirty="0">
                  <a:latin typeface="Arial MT"/>
                  <a:cs typeface="Arial MT"/>
                </a:rPr>
                <a:t>0.6</a:t>
              </a:r>
              <a:endParaRPr sz="1550">
                <a:latin typeface="Arial MT"/>
                <a:cs typeface="Arial MT"/>
              </a:endParaRPr>
            </a:p>
            <a:p>
              <a:pPr marR="41275" algn="r">
                <a:lnSpc>
                  <a:spcPct val="100000"/>
                </a:lnSpc>
                <a:spcBef>
                  <a:spcPts val="915"/>
                </a:spcBef>
              </a:pPr>
              <a:r>
                <a:rPr sz="1550" spc="-25" dirty="0">
                  <a:latin typeface="Arial MT"/>
                  <a:cs typeface="Arial MT"/>
                </a:rPr>
                <a:t>0.5</a:t>
              </a:r>
              <a:endParaRPr sz="1550">
                <a:latin typeface="Arial MT"/>
                <a:cs typeface="Arial MT"/>
              </a:endParaRPr>
            </a:p>
            <a:p>
              <a:pPr marR="41275" algn="r">
                <a:lnSpc>
                  <a:spcPct val="100000"/>
                </a:lnSpc>
                <a:spcBef>
                  <a:spcPts val="915"/>
                </a:spcBef>
              </a:pPr>
              <a:r>
                <a:rPr sz="1550" spc="-25" dirty="0">
                  <a:latin typeface="Arial MT"/>
                  <a:cs typeface="Arial MT"/>
                </a:rPr>
                <a:t>0.4</a:t>
              </a:r>
              <a:endParaRPr sz="1550">
                <a:latin typeface="Arial MT"/>
                <a:cs typeface="Arial MT"/>
              </a:endParaRPr>
            </a:p>
            <a:p>
              <a:pPr marR="41275" algn="r">
                <a:lnSpc>
                  <a:spcPct val="100000"/>
                </a:lnSpc>
                <a:spcBef>
                  <a:spcPts val="915"/>
                </a:spcBef>
              </a:pPr>
              <a:r>
                <a:rPr sz="1550" spc="-25" dirty="0">
                  <a:latin typeface="Arial MT"/>
                  <a:cs typeface="Arial MT"/>
                </a:rPr>
                <a:t>0.3</a:t>
              </a:r>
              <a:endParaRPr sz="1550">
                <a:latin typeface="Arial MT"/>
                <a:cs typeface="Arial MT"/>
              </a:endParaRPr>
            </a:p>
            <a:p>
              <a:pPr marR="41275" algn="r">
                <a:lnSpc>
                  <a:spcPct val="100000"/>
                </a:lnSpc>
                <a:spcBef>
                  <a:spcPts val="919"/>
                </a:spcBef>
              </a:pPr>
              <a:r>
                <a:rPr sz="1550" spc="-25" dirty="0">
                  <a:latin typeface="Arial MT"/>
                  <a:cs typeface="Arial MT"/>
                </a:rPr>
                <a:t>0.2</a:t>
              </a:r>
              <a:endParaRPr sz="1550">
                <a:latin typeface="Arial MT"/>
                <a:cs typeface="Arial MT"/>
              </a:endParaRPr>
            </a:p>
            <a:p>
              <a:pPr marR="5080" algn="r">
                <a:lnSpc>
                  <a:spcPct val="100000"/>
                </a:lnSpc>
                <a:spcBef>
                  <a:spcPts val="915"/>
                </a:spcBef>
              </a:pPr>
              <a:r>
                <a:rPr sz="1550" spc="-25" dirty="0">
                  <a:latin typeface="Arial MT"/>
                  <a:cs typeface="Arial MT"/>
                </a:rPr>
                <a:t>0.1</a:t>
              </a:r>
              <a:endParaRPr sz="1550">
                <a:latin typeface="Arial MT"/>
                <a:cs typeface="Arial MT"/>
              </a:endParaRPr>
            </a:p>
            <a:p>
              <a:pPr marR="38100" algn="r">
                <a:lnSpc>
                  <a:spcPct val="100000"/>
                </a:lnSpc>
                <a:spcBef>
                  <a:spcPts val="860"/>
                </a:spcBef>
              </a:pPr>
              <a:r>
                <a:rPr sz="1550" spc="-50" dirty="0">
                  <a:latin typeface="Arial MT"/>
                  <a:cs typeface="Arial MT"/>
                </a:rPr>
                <a:t>0</a:t>
              </a:r>
              <a:endParaRPr sz="1550">
                <a:latin typeface="Arial MT"/>
                <a:cs typeface="Arial MT"/>
              </a:endParaRPr>
            </a:p>
            <a:p>
              <a:pPr marR="5080" algn="r">
                <a:lnSpc>
                  <a:spcPct val="100000"/>
                </a:lnSpc>
                <a:spcBef>
                  <a:spcPts val="915"/>
                </a:spcBef>
              </a:pPr>
              <a:r>
                <a:rPr sz="1550" spc="-20" dirty="0">
                  <a:latin typeface="Symbol"/>
                  <a:cs typeface="Symbol"/>
                </a:rPr>
                <a:t></a:t>
              </a:r>
              <a:r>
                <a:rPr sz="1550" spc="-20" dirty="0">
                  <a:latin typeface="Arial MT"/>
                  <a:cs typeface="Arial MT"/>
                </a:rPr>
                <a:t>0.1</a:t>
              </a:r>
              <a:endParaRPr sz="1550">
                <a:latin typeface="Arial MT"/>
                <a:cs typeface="Arial MT"/>
              </a:endParaRPr>
            </a:p>
            <a:p>
              <a:pPr marR="41275" algn="r">
                <a:lnSpc>
                  <a:spcPct val="100000"/>
                </a:lnSpc>
                <a:spcBef>
                  <a:spcPts val="915"/>
                </a:spcBef>
              </a:pPr>
              <a:r>
                <a:rPr sz="1550" spc="-20" dirty="0">
                  <a:latin typeface="Symbol"/>
                  <a:cs typeface="Symbol"/>
                </a:rPr>
                <a:t></a:t>
              </a:r>
              <a:r>
                <a:rPr sz="1550" spc="-20" dirty="0">
                  <a:latin typeface="Arial MT"/>
                  <a:cs typeface="Arial MT"/>
                </a:rPr>
                <a:t>0.2</a:t>
              </a:r>
              <a:endParaRPr sz="1550">
                <a:latin typeface="Arial MT"/>
                <a:cs typeface="Arial MT"/>
              </a:endParaRPr>
            </a:p>
          </p:txBody>
        </p:sp>
        <p:sp>
          <p:nvSpPr>
            <p:cNvPr id="13" name="object 28">
              <a:extLst>
                <a:ext uri="{FF2B5EF4-FFF2-40B4-BE49-F238E27FC236}">
                  <a16:creationId xmlns:a16="http://schemas.microsoft.com/office/drawing/2014/main" id="{5F0FF030-FD54-2185-40BF-892751FB67B3}"/>
                </a:ext>
              </a:extLst>
            </p:cNvPr>
            <p:cNvSpPr txBox="1"/>
            <p:nvPr/>
          </p:nvSpPr>
          <p:spPr>
            <a:xfrm>
              <a:off x="374433" y="1047810"/>
              <a:ext cx="290195" cy="227329"/>
            </a:xfrm>
            <a:prstGeom prst="rect">
              <a:avLst/>
            </a:prstGeom>
          </p:spPr>
          <p:txBody>
            <a:bodyPr vert="vert270" wrap="square" lIns="0" tIns="0" rIns="0" bIns="0" rtlCol="0">
              <a:spAutoFit/>
            </a:bodyPr>
            <a:lstStyle/>
            <a:p>
              <a:pPr marL="12700">
                <a:lnSpc>
                  <a:spcPts val="1655"/>
                </a:lnSpc>
              </a:pPr>
              <a:r>
                <a:rPr sz="1700" spc="-25" dirty="0">
                  <a:latin typeface="Symbol"/>
                  <a:cs typeface="Symbol"/>
                </a:rPr>
                <a:t></a:t>
              </a:r>
              <a:r>
                <a:rPr sz="1725" spc="-37" baseline="-24154" dirty="0">
                  <a:latin typeface="Symbol"/>
                  <a:cs typeface="Symbol"/>
                </a:rPr>
                <a:t></a:t>
              </a:r>
              <a:endParaRPr sz="1725" baseline="-24154">
                <a:latin typeface="Symbol"/>
                <a:cs typeface="Symbol"/>
              </a:endParaRPr>
            </a:p>
          </p:txBody>
        </p:sp>
        <p:grpSp>
          <p:nvGrpSpPr>
            <p:cNvPr id="14" name="object 29">
              <a:extLst>
                <a:ext uri="{FF2B5EF4-FFF2-40B4-BE49-F238E27FC236}">
                  <a16:creationId xmlns:a16="http://schemas.microsoft.com/office/drawing/2014/main" id="{13468BDF-D17D-C8FF-C766-0B14C98B2529}"/>
                </a:ext>
              </a:extLst>
            </p:cNvPr>
            <p:cNvGrpSpPr/>
            <p:nvPr/>
          </p:nvGrpSpPr>
          <p:grpSpPr>
            <a:xfrm>
              <a:off x="1116879" y="1082506"/>
              <a:ext cx="4404995" cy="3174365"/>
              <a:chOff x="1108317" y="1063876"/>
              <a:chExt cx="4404995" cy="3174365"/>
            </a:xfrm>
          </p:grpSpPr>
          <p:sp>
            <p:nvSpPr>
              <p:cNvPr id="25" name="object 30">
                <a:extLst>
                  <a:ext uri="{FF2B5EF4-FFF2-40B4-BE49-F238E27FC236}">
                    <a16:creationId xmlns:a16="http://schemas.microsoft.com/office/drawing/2014/main" id="{0B10993E-D411-77EE-3B2E-403EE77EF608}"/>
                  </a:ext>
                </a:extLst>
              </p:cNvPr>
              <p:cNvSpPr/>
              <p:nvPr/>
            </p:nvSpPr>
            <p:spPr>
              <a:xfrm>
                <a:off x="5421346" y="1068004"/>
                <a:ext cx="88265" cy="3166110"/>
              </a:xfrm>
              <a:custGeom>
                <a:avLst/>
                <a:gdLst/>
                <a:ahLst/>
                <a:cxnLst/>
                <a:rect l="l" t="t" r="r" b="b"/>
                <a:pathLst>
                  <a:path w="88264" h="3166110">
                    <a:moveTo>
                      <a:pt x="87715" y="3165783"/>
                    </a:moveTo>
                    <a:lnTo>
                      <a:pt x="87715" y="0"/>
                    </a:lnTo>
                  </a:path>
                  <a:path w="88264" h="3166110">
                    <a:moveTo>
                      <a:pt x="0" y="3165783"/>
                    </a:moveTo>
                    <a:lnTo>
                      <a:pt x="87715" y="3165783"/>
                    </a:lnTo>
                  </a:path>
                  <a:path w="88264" h="3166110">
                    <a:moveTo>
                      <a:pt x="43863" y="3095429"/>
                    </a:moveTo>
                    <a:lnTo>
                      <a:pt x="87715" y="3095429"/>
                    </a:lnTo>
                  </a:path>
                  <a:path w="88264" h="3166110">
                    <a:moveTo>
                      <a:pt x="43863" y="3025074"/>
                    </a:moveTo>
                    <a:lnTo>
                      <a:pt x="87715" y="3025074"/>
                    </a:lnTo>
                  </a:path>
                  <a:path w="88264" h="3166110">
                    <a:moveTo>
                      <a:pt x="43863" y="2954730"/>
                    </a:moveTo>
                    <a:lnTo>
                      <a:pt x="87715" y="2954730"/>
                    </a:lnTo>
                  </a:path>
                  <a:path w="88264" h="3166110">
                    <a:moveTo>
                      <a:pt x="43863" y="2884376"/>
                    </a:moveTo>
                    <a:lnTo>
                      <a:pt x="87715" y="2884376"/>
                    </a:lnTo>
                  </a:path>
                </a:pathLst>
              </a:custGeom>
              <a:ln w="7755">
                <a:solidFill>
                  <a:srgbClr val="000000"/>
                </a:solidFill>
              </a:ln>
            </p:spPr>
            <p:txBody>
              <a:bodyPr wrap="square" lIns="0" tIns="0" rIns="0" bIns="0" rtlCol="0"/>
              <a:lstStyle/>
              <a:p>
                <a:endParaRPr/>
              </a:p>
            </p:txBody>
          </p:sp>
          <p:sp>
            <p:nvSpPr>
              <p:cNvPr id="26" name="object 31">
                <a:extLst>
                  <a:ext uri="{FF2B5EF4-FFF2-40B4-BE49-F238E27FC236}">
                    <a16:creationId xmlns:a16="http://schemas.microsoft.com/office/drawing/2014/main" id="{9C350721-3EFF-2736-D92F-45FEC2DECC0C}"/>
                  </a:ext>
                </a:extLst>
              </p:cNvPr>
              <p:cNvSpPr/>
              <p:nvPr/>
            </p:nvSpPr>
            <p:spPr>
              <a:xfrm>
                <a:off x="5422817" y="3882036"/>
                <a:ext cx="86360" cy="0"/>
              </a:xfrm>
              <a:custGeom>
                <a:avLst/>
                <a:gdLst/>
                <a:ahLst/>
                <a:cxnLst/>
                <a:rect l="l" t="t" r="r" b="b"/>
                <a:pathLst>
                  <a:path w="86360">
                    <a:moveTo>
                      <a:pt x="0" y="0"/>
                    </a:moveTo>
                    <a:lnTo>
                      <a:pt x="86245" y="0"/>
                    </a:lnTo>
                  </a:path>
                </a:pathLst>
              </a:custGeom>
              <a:ln w="7755">
                <a:solidFill>
                  <a:srgbClr val="000000"/>
                </a:solidFill>
              </a:ln>
            </p:spPr>
            <p:txBody>
              <a:bodyPr wrap="square" lIns="0" tIns="0" rIns="0" bIns="0" rtlCol="0"/>
              <a:lstStyle/>
              <a:p>
                <a:endParaRPr/>
              </a:p>
            </p:txBody>
          </p:sp>
          <p:sp>
            <p:nvSpPr>
              <p:cNvPr id="27" name="object 32">
                <a:extLst>
                  <a:ext uri="{FF2B5EF4-FFF2-40B4-BE49-F238E27FC236}">
                    <a16:creationId xmlns:a16="http://schemas.microsoft.com/office/drawing/2014/main" id="{CE185E93-C5DE-1F94-F5B2-2D357BBA1BE5}"/>
                  </a:ext>
                </a:extLst>
              </p:cNvPr>
              <p:cNvSpPr/>
              <p:nvPr/>
            </p:nvSpPr>
            <p:spPr>
              <a:xfrm>
                <a:off x="5421346" y="1068004"/>
                <a:ext cx="88265" cy="3166110"/>
              </a:xfrm>
              <a:custGeom>
                <a:avLst/>
                <a:gdLst/>
                <a:ahLst/>
                <a:cxnLst/>
                <a:rect l="l" t="t" r="r" b="b"/>
                <a:pathLst>
                  <a:path w="88264" h="3166110">
                    <a:moveTo>
                      <a:pt x="43863" y="2743677"/>
                    </a:moveTo>
                    <a:lnTo>
                      <a:pt x="87715" y="2743677"/>
                    </a:lnTo>
                  </a:path>
                  <a:path w="88264" h="3166110">
                    <a:moveTo>
                      <a:pt x="43863" y="2673323"/>
                    </a:moveTo>
                    <a:lnTo>
                      <a:pt x="87715" y="2673323"/>
                    </a:lnTo>
                  </a:path>
                  <a:path w="88264" h="3166110">
                    <a:moveTo>
                      <a:pt x="43863" y="2602979"/>
                    </a:moveTo>
                    <a:lnTo>
                      <a:pt x="87715" y="2602979"/>
                    </a:lnTo>
                  </a:path>
                  <a:path w="88264" h="3166110">
                    <a:moveTo>
                      <a:pt x="43863" y="2532624"/>
                    </a:moveTo>
                    <a:lnTo>
                      <a:pt x="87715" y="2532624"/>
                    </a:lnTo>
                  </a:path>
                  <a:path w="88264" h="3166110">
                    <a:moveTo>
                      <a:pt x="0" y="2462270"/>
                    </a:moveTo>
                    <a:lnTo>
                      <a:pt x="87715" y="2462270"/>
                    </a:lnTo>
                  </a:path>
                  <a:path w="88264" h="3166110">
                    <a:moveTo>
                      <a:pt x="43863" y="2391926"/>
                    </a:moveTo>
                    <a:lnTo>
                      <a:pt x="87715" y="2391926"/>
                    </a:lnTo>
                  </a:path>
                  <a:path w="88264" h="3166110">
                    <a:moveTo>
                      <a:pt x="43863" y="2321571"/>
                    </a:moveTo>
                    <a:lnTo>
                      <a:pt x="87715" y="2321571"/>
                    </a:lnTo>
                  </a:path>
                  <a:path w="88264" h="3166110">
                    <a:moveTo>
                      <a:pt x="43863" y="2251217"/>
                    </a:moveTo>
                    <a:lnTo>
                      <a:pt x="87715" y="2251217"/>
                    </a:lnTo>
                  </a:path>
                  <a:path w="88264" h="3166110">
                    <a:moveTo>
                      <a:pt x="43863" y="2180873"/>
                    </a:moveTo>
                    <a:lnTo>
                      <a:pt x="87715" y="2180873"/>
                    </a:lnTo>
                  </a:path>
                  <a:path w="88264" h="3166110">
                    <a:moveTo>
                      <a:pt x="0" y="2110518"/>
                    </a:moveTo>
                    <a:lnTo>
                      <a:pt x="87715" y="2110518"/>
                    </a:lnTo>
                  </a:path>
                  <a:path w="88264" h="3166110">
                    <a:moveTo>
                      <a:pt x="43863" y="2040174"/>
                    </a:moveTo>
                    <a:lnTo>
                      <a:pt x="87715" y="2040174"/>
                    </a:lnTo>
                  </a:path>
                  <a:path w="88264" h="3166110">
                    <a:moveTo>
                      <a:pt x="43863" y="1969820"/>
                    </a:moveTo>
                    <a:lnTo>
                      <a:pt x="87715" y="1969820"/>
                    </a:lnTo>
                  </a:path>
                  <a:path w="88264" h="3166110">
                    <a:moveTo>
                      <a:pt x="43863" y="1899465"/>
                    </a:moveTo>
                    <a:lnTo>
                      <a:pt x="87715" y="1899465"/>
                    </a:lnTo>
                  </a:path>
                  <a:path w="88264" h="3166110">
                    <a:moveTo>
                      <a:pt x="43863" y="1829121"/>
                    </a:moveTo>
                    <a:lnTo>
                      <a:pt x="87715" y="1829121"/>
                    </a:lnTo>
                  </a:path>
                  <a:path w="88264" h="3166110">
                    <a:moveTo>
                      <a:pt x="0" y="1758767"/>
                    </a:moveTo>
                    <a:lnTo>
                      <a:pt x="87715" y="1758767"/>
                    </a:lnTo>
                  </a:path>
                  <a:path w="88264" h="3166110">
                    <a:moveTo>
                      <a:pt x="43863" y="1688413"/>
                    </a:moveTo>
                    <a:lnTo>
                      <a:pt x="87715" y="1688413"/>
                    </a:lnTo>
                  </a:path>
                  <a:path w="88264" h="3166110">
                    <a:moveTo>
                      <a:pt x="43863" y="1618068"/>
                    </a:moveTo>
                    <a:lnTo>
                      <a:pt x="87715" y="1618068"/>
                    </a:lnTo>
                  </a:path>
                  <a:path w="88264" h="3166110">
                    <a:moveTo>
                      <a:pt x="43863" y="1547714"/>
                    </a:moveTo>
                    <a:lnTo>
                      <a:pt x="87715" y="1547714"/>
                    </a:lnTo>
                  </a:path>
                  <a:path w="88264" h="3166110">
                    <a:moveTo>
                      <a:pt x="43863" y="1477360"/>
                    </a:moveTo>
                    <a:lnTo>
                      <a:pt x="87715" y="1477360"/>
                    </a:lnTo>
                  </a:path>
                  <a:path w="88264" h="3166110">
                    <a:moveTo>
                      <a:pt x="0" y="1407016"/>
                    </a:moveTo>
                    <a:lnTo>
                      <a:pt x="87715" y="1407016"/>
                    </a:lnTo>
                  </a:path>
                  <a:path w="88264" h="3166110">
                    <a:moveTo>
                      <a:pt x="43863" y="1336661"/>
                    </a:moveTo>
                    <a:lnTo>
                      <a:pt x="87715" y="1336661"/>
                    </a:lnTo>
                  </a:path>
                  <a:path w="88264" h="3166110">
                    <a:moveTo>
                      <a:pt x="43863" y="1266317"/>
                    </a:moveTo>
                    <a:lnTo>
                      <a:pt x="87715" y="1266317"/>
                    </a:lnTo>
                  </a:path>
                  <a:path w="88264" h="3166110">
                    <a:moveTo>
                      <a:pt x="43863" y="1195963"/>
                    </a:moveTo>
                    <a:lnTo>
                      <a:pt x="87715" y="1195963"/>
                    </a:lnTo>
                  </a:path>
                  <a:path w="88264" h="3166110">
                    <a:moveTo>
                      <a:pt x="43863" y="1125608"/>
                    </a:moveTo>
                    <a:lnTo>
                      <a:pt x="87715" y="1125608"/>
                    </a:lnTo>
                  </a:path>
                  <a:path w="88264" h="3166110">
                    <a:moveTo>
                      <a:pt x="0" y="1055264"/>
                    </a:moveTo>
                    <a:lnTo>
                      <a:pt x="87715" y="1055264"/>
                    </a:lnTo>
                  </a:path>
                  <a:path w="88264" h="3166110">
                    <a:moveTo>
                      <a:pt x="43863" y="984910"/>
                    </a:moveTo>
                    <a:lnTo>
                      <a:pt x="87715" y="984910"/>
                    </a:lnTo>
                  </a:path>
                  <a:path w="88264" h="3166110">
                    <a:moveTo>
                      <a:pt x="43863" y="914555"/>
                    </a:moveTo>
                    <a:lnTo>
                      <a:pt x="87715" y="914555"/>
                    </a:lnTo>
                  </a:path>
                  <a:path w="88264" h="3166110">
                    <a:moveTo>
                      <a:pt x="43863" y="844211"/>
                    </a:moveTo>
                    <a:lnTo>
                      <a:pt x="87715" y="844211"/>
                    </a:lnTo>
                  </a:path>
                  <a:path w="88264" h="3166110">
                    <a:moveTo>
                      <a:pt x="43863" y="773857"/>
                    </a:moveTo>
                    <a:lnTo>
                      <a:pt x="87715" y="773857"/>
                    </a:lnTo>
                  </a:path>
                  <a:path w="88264" h="3166110">
                    <a:moveTo>
                      <a:pt x="0" y="703513"/>
                    </a:moveTo>
                    <a:lnTo>
                      <a:pt x="87715" y="703513"/>
                    </a:lnTo>
                  </a:path>
                  <a:path w="88264" h="3166110">
                    <a:moveTo>
                      <a:pt x="43863" y="633158"/>
                    </a:moveTo>
                    <a:lnTo>
                      <a:pt x="87715" y="633158"/>
                    </a:lnTo>
                  </a:path>
                  <a:path w="88264" h="3166110">
                    <a:moveTo>
                      <a:pt x="43863" y="562804"/>
                    </a:moveTo>
                    <a:lnTo>
                      <a:pt x="87715" y="562804"/>
                    </a:lnTo>
                  </a:path>
                  <a:path w="88264" h="3166110">
                    <a:moveTo>
                      <a:pt x="43863" y="492460"/>
                    </a:moveTo>
                    <a:lnTo>
                      <a:pt x="87715" y="492460"/>
                    </a:lnTo>
                  </a:path>
                  <a:path w="88264" h="3166110">
                    <a:moveTo>
                      <a:pt x="43863" y="422105"/>
                    </a:moveTo>
                    <a:lnTo>
                      <a:pt x="87715" y="422105"/>
                    </a:lnTo>
                  </a:path>
                  <a:path w="88264" h="3166110">
                    <a:moveTo>
                      <a:pt x="0" y="351751"/>
                    </a:moveTo>
                    <a:lnTo>
                      <a:pt x="87715" y="351751"/>
                    </a:lnTo>
                  </a:path>
                  <a:path w="88264" h="3166110">
                    <a:moveTo>
                      <a:pt x="43863" y="281407"/>
                    </a:moveTo>
                    <a:lnTo>
                      <a:pt x="87715" y="281407"/>
                    </a:lnTo>
                  </a:path>
                  <a:path w="88264" h="3166110">
                    <a:moveTo>
                      <a:pt x="43863" y="211052"/>
                    </a:moveTo>
                    <a:lnTo>
                      <a:pt x="87715" y="211052"/>
                    </a:lnTo>
                  </a:path>
                  <a:path w="88264" h="3166110">
                    <a:moveTo>
                      <a:pt x="43863" y="140698"/>
                    </a:moveTo>
                    <a:lnTo>
                      <a:pt x="87715" y="140698"/>
                    </a:lnTo>
                  </a:path>
                  <a:path w="88264" h="3166110">
                    <a:moveTo>
                      <a:pt x="43863" y="70354"/>
                    </a:moveTo>
                    <a:lnTo>
                      <a:pt x="87715" y="70354"/>
                    </a:lnTo>
                  </a:path>
                  <a:path w="88264" h="3166110">
                    <a:moveTo>
                      <a:pt x="0" y="0"/>
                    </a:moveTo>
                    <a:lnTo>
                      <a:pt x="87715" y="0"/>
                    </a:lnTo>
                  </a:path>
                  <a:path w="88264" h="3166110">
                    <a:moveTo>
                      <a:pt x="0" y="3165783"/>
                    </a:moveTo>
                    <a:lnTo>
                      <a:pt x="87715" y="3165783"/>
                    </a:lnTo>
                  </a:path>
                  <a:path w="88264" h="3166110">
                    <a:moveTo>
                      <a:pt x="0" y="0"/>
                    </a:moveTo>
                    <a:lnTo>
                      <a:pt x="87715" y="0"/>
                    </a:lnTo>
                  </a:path>
                </a:pathLst>
              </a:custGeom>
              <a:ln w="7755">
                <a:solidFill>
                  <a:srgbClr val="000000"/>
                </a:solidFill>
              </a:ln>
            </p:spPr>
            <p:txBody>
              <a:bodyPr wrap="square" lIns="0" tIns="0" rIns="0" bIns="0" rtlCol="0"/>
              <a:lstStyle/>
              <a:p>
                <a:endParaRPr/>
              </a:p>
            </p:txBody>
          </p:sp>
          <p:pic>
            <p:nvPicPr>
              <p:cNvPr id="28" name="object 33">
                <a:extLst>
                  <a:ext uri="{FF2B5EF4-FFF2-40B4-BE49-F238E27FC236}">
                    <a16:creationId xmlns:a16="http://schemas.microsoft.com/office/drawing/2014/main" id="{F93471CE-CC51-7D85-F724-DA625CEC4F0E}"/>
                  </a:ext>
                </a:extLst>
              </p:cNvPr>
              <p:cNvPicPr/>
              <p:nvPr/>
            </p:nvPicPr>
            <p:blipFill>
              <a:blip r:embed="rId2" cstate="print"/>
              <a:stretch>
                <a:fillRect/>
              </a:stretch>
            </p:blipFill>
            <p:spPr>
              <a:xfrm>
                <a:off x="1411328" y="3671324"/>
                <a:ext cx="76394" cy="167127"/>
              </a:xfrm>
              <a:prstGeom prst="rect">
                <a:avLst/>
              </a:prstGeom>
            </p:spPr>
          </p:pic>
          <p:pic>
            <p:nvPicPr>
              <p:cNvPr id="29" name="object 34">
                <a:extLst>
                  <a:ext uri="{FF2B5EF4-FFF2-40B4-BE49-F238E27FC236}">
                    <a16:creationId xmlns:a16="http://schemas.microsoft.com/office/drawing/2014/main" id="{F4D932E5-6337-C686-2CEF-B7567DE80B6C}"/>
                  </a:ext>
                </a:extLst>
              </p:cNvPr>
              <p:cNvPicPr/>
              <p:nvPr/>
            </p:nvPicPr>
            <p:blipFill>
              <a:blip r:embed="rId3" cstate="print"/>
              <a:stretch>
                <a:fillRect/>
              </a:stretch>
            </p:blipFill>
            <p:spPr>
              <a:xfrm>
                <a:off x="1411328" y="3911102"/>
                <a:ext cx="76393" cy="167127"/>
              </a:xfrm>
              <a:prstGeom prst="rect">
                <a:avLst/>
              </a:prstGeom>
            </p:spPr>
          </p:pic>
          <p:sp>
            <p:nvSpPr>
              <p:cNvPr id="30" name="object 35">
                <a:extLst>
                  <a:ext uri="{FF2B5EF4-FFF2-40B4-BE49-F238E27FC236}">
                    <a16:creationId xmlns:a16="http://schemas.microsoft.com/office/drawing/2014/main" id="{AA56FEB2-1FA4-6018-7ABC-0161A51851A8}"/>
                  </a:ext>
                </a:extLst>
              </p:cNvPr>
              <p:cNvSpPr/>
              <p:nvPr/>
            </p:nvSpPr>
            <p:spPr>
              <a:xfrm>
                <a:off x="1112445" y="3178522"/>
                <a:ext cx="4396740" cy="0"/>
              </a:xfrm>
              <a:custGeom>
                <a:avLst/>
                <a:gdLst/>
                <a:ahLst/>
                <a:cxnLst/>
                <a:rect l="l" t="t" r="r" b="b"/>
                <a:pathLst>
                  <a:path w="4396740">
                    <a:moveTo>
                      <a:pt x="0" y="0"/>
                    </a:moveTo>
                    <a:lnTo>
                      <a:pt x="4396617" y="0"/>
                    </a:lnTo>
                  </a:path>
                </a:pathLst>
              </a:custGeom>
              <a:ln w="7755">
                <a:solidFill>
                  <a:srgbClr val="999999"/>
                </a:solidFill>
                <a:prstDash val="dash"/>
              </a:ln>
            </p:spPr>
            <p:txBody>
              <a:bodyPr wrap="square" lIns="0" tIns="0" rIns="0" bIns="0" rtlCol="0"/>
              <a:lstStyle/>
              <a:p>
                <a:endParaRPr/>
              </a:p>
            </p:txBody>
          </p:sp>
          <p:sp>
            <p:nvSpPr>
              <p:cNvPr id="31" name="object 36">
                <a:extLst>
                  <a:ext uri="{FF2B5EF4-FFF2-40B4-BE49-F238E27FC236}">
                    <a16:creationId xmlns:a16="http://schemas.microsoft.com/office/drawing/2014/main" id="{86CB8CCD-4A82-6629-955E-881EF68E7FF2}"/>
                  </a:ext>
                </a:extLst>
              </p:cNvPr>
              <p:cNvSpPr/>
              <p:nvPr/>
            </p:nvSpPr>
            <p:spPr>
              <a:xfrm>
                <a:off x="2138326" y="2376943"/>
                <a:ext cx="1978660" cy="956310"/>
              </a:xfrm>
              <a:custGeom>
                <a:avLst/>
                <a:gdLst/>
                <a:ahLst/>
                <a:cxnLst/>
                <a:rect l="l" t="t" r="r" b="b"/>
                <a:pathLst>
                  <a:path w="1978660" h="956310">
                    <a:moveTo>
                      <a:pt x="0" y="460116"/>
                    </a:moveTo>
                    <a:lnTo>
                      <a:pt x="146551" y="460116"/>
                    </a:lnTo>
                    <a:lnTo>
                      <a:pt x="146551" y="0"/>
                    </a:lnTo>
                    <a:lnTo>
                      <a:pt x="0" y="0"/>
                    </a:lnTo>
                    <a:lnTo>
                      <a:pt x="0" y="460116"/>
                    </a:lnTo>
                    <a:close/>
                  </a:path>
                  <a:path w="1978660" h="956310">
                    <a:moveTo>
                      <a:pt x="732767" y="956071"/>
                    </a:moveTo>
                    <a:lnTo>
                      <a:pt x="879319" y="956071"/>
                    </a:lnTo>
                    <a:lnTo>
                      <a:pt x="879319" y="785882"/>
                    </a:lnTo>
                    <a:lnTo>
                      <a:pt x="732767" y="785882"/>
                    </a:lnTo>
                    <a:lnTo>
                      <a:pt x="732767" y="956071"/>
                    </a:lnTo>
                    <a:close/>
                  </a:path>
                  <a:path w="1978660" h="956310">
                    <a:moveTo>
                      <a:pt x="1831919" y="686172"/>
                    </a:moveTo>
                    <a:lnTo>
                      <a:pt x="1978471" y="686172"/>
                    </a:lnTo>
                    <a:lnTo>
                      <a:pt x="1978471" y="502262"/>
                    </a:lnTo>
                    <a:lnTo>
                      <a:pt x="1831919" y="502262"/>
                    </a:lnTo>
                    <a:lnTo>
                      <a:pt x="1831919" y="686172"/>
                    </a:lnTo>
                    <a:close/>
                  </a:path>
                </a:pathLst>
              </a:custGeom>
              <a:ln w="23265">
                <a:solidFill>
                  <a:srgbClr val="FF0000"/>
                </a:solidFill>
              </a:ln>
            </p:spPr>
            <p:txBody>
              <a:bodyPr wrap="square" lIns="0" tIns="0" rIns="0" bIns="0" rtlCol="0"/>
              <a:lstStyle/>
              <a:p>
                <a:endParaRPr/>
              </a:p>
            </p:txBody>
          </p:sp>
          <p:sp>
            <p:nvSpPr>
              <p:cNvPr id="32" name="object 37">
                <a:extLst>
                  <a:ext uri="{FF2B5EF4-FFF2-40B4-BE49-F238E27FC236}">
                    <a16:creationId xmlns:a16="http://schemas.microsoft.com/office/drawing/2014/main" id="{C3E243AC-AC57-2180-0464-6A6E1FD1FD86}"/>
                  </a:ext>
                </a:extLst>
              </p:cNvPr>
              <p:cNvSpPr/>
              <p:nvPr/>
            </p:nvSpPr>
            <p:spPr>
              <a:xfrm>
                <a:off x="1845221" y="2466987"/>
                <a:ext cx="2931160" cy="960119"/>
              </a:xfrm>
              <a:custGeom>
                <a:avLst/>
                <a:gdLst/>
                <a:ahLst/>
                <a:cxnLst/>
                <a:rect l="l" t="t" r="r" b="b"/>
                <a:pathLst>
                  <a:path w="2931160" h="960120">
                    <a:moveTo>
                      <a:pt x="329641" y="128384"/>
                    </a:moveTo>
                    <a:lnTo>
                      <a:pt x="0" y="128384"/>
                    </a:lnTo>
                    <a:lnTo>
                      <a:pt x="0" y="151650"/>
                    </a:lnTo>
                    <a:lnTo>
                      <a:pt x="329641" y="151650"/>
                    </a:lnTo>
                    <a:lnTo>
                      <a:pt x="329641" y="128384"/>
                    </a:lnTo>
                    <a:close/>
                  </a:path>
                  <a:path w="2931160" h="960120">
                    <a:moveTo>
                      <a:pt x="378015" y="176745"/>
                    </a:moveTo>
                    <a:lnTo>
                      <a:pt x="354749" y="176745"/>
                    </a:lnTo>
                    <a:lnTo>
                      <a:pt x="354749" y="280060"/>
                    </a:lnTo>
                    <a:lnTo>
                      <a:pt x="378015" y="280060"/>
                    </a:lnTo>
                    <a:lnTo>
                      <a:pt x="378015" y="176745"/>
                    </a:lnTo>
                    <a:close/>
                  </a:path>
                  <a:path w="2931160" h="960120">
                    <a:moveTo>
                      <a:pt x="378015" y="0"/>
                    </a:moveTo>
                    <a:lnTo>
                      <a:pt x="354749" y="0"/>
                    </a:lnTo>
                    <a:lnTo>
                      <a:pt x="354749" y="103289"/>
                    </a:lnTo>
                    <a:lnTo>
                      <a:pt x="378015" y="103289"/>
                    </a:lnTo>
                    <a:lnTo>
                      <a:pt x="378015" y="0"/>
                    </a:lnTo>
                    <a:close/>
                  </a:path>
                  <a:path w="2931160" h="960120">
                    <a:moveTo>
                      <a:pt x="732764" y="128384"/>
                    </a:moveTo>
                    <a:lnTo>
                      <a:pt x="403110" y="128384"/>
                    </a:lnTo>
                    <a:lnTo>
                      <a:pt x="403110" y="151650"/>
                    </a:lnTo>
                    <a:lnTo>
                      <a:pt x="732764" y="151650"/>
                    </a:lnTo>
                    <a:lnTo>
                      <a:pt x="732764" y="128384"/>
                    </a:lnTo>
                    <a:close/>
                  </a:path>
                  <a:path w="2931160" h="960120">
                    <a:moveTo>
                      <a:pt x="1062418" y="769315"/>
                    </a:moveTo>
                    <a:lnTo>
                      <a:pt x="732764" y="769315"/>
                    </a:lnTo>
                    <a:lnTo>
                      <a:pt x="732764" y="792581"/>
                    </a:lnTo>
                    <a:lnTo>
                      <a:pt x="1062418" y="792581"/>
                    </a:lnTo>
                    <a:lnTo>
                      <a:pt x="1062418" y="769315"/>
                    </a:lnTo>
                    <a:close/>
                  </a:path>
                  <a:path w="2931160" h="960120">
                    <a:moveTo>
                      <a:pt x="1110780" y="817676"/>
                    </a:moveTo>
                    <a:lnTo>
                      <a:pt x="1087513" y="817676"/>
                    </a:lnTo>
                    <a:lnTo>
                      <a:pt x="1087513" y="960107"/>
                    </a:lnTo>
                    <a:lnTo>
                      <a:pt x="1110780" y="960107"/>
                    </a:lnTo>
                    <a:lnTo>
                      <a:pt x="1110780" y="817676"/>
                    </a:lnTo>
                    <a:close/>
                  </a:path>
                  <a:path w="2931160" h="960120">
                    <a:moveTo>
                      <a:pt x="1110780" y="601776"/>
                    </a:moveTo>
                    <a:lnTo>
                      <a:pt x="1087513" y="601776"/>
                    </a:lnTo>
                    <a:lnTo>
                      <a:pt x="1087513" y="744220"/>
                    </a:lnTo>
                    <a:lnTo>
                      <a:pt x="1110780" y="744220"/>
                    </a:lnTo>
                    <a:lnTo>
                      <a:pt x="1110780" y="601776"/>
                    </a:lnTo>
                    <a:close/>
                  </a:path>
                  <a:path w="2931160" h="960120">
                    <a:moveTo>
                      <a:pt x="1465529" y="769315"/>
                    </a:moveTo>
                    <a:lnTo>
                      <a:pt x="1135875" y="769315"/>
                    </a:lnTo>
                    <a:lnTo>
                      <a:pt x="1135875" y="792581"/>
                    </a:lnTo>
                    <a:lnTo>
                      <a:pt x="1465529" y="792581"/>
                    </a:lnTo>
                    <a:lnTo>
                      <a:pt x="1465529" y="769315"/>
                    </a:lnTo>
                    <a:close/>
                  </a:path>
                  <a:path w="2931160" h="960120">
                    <a:moveTo>
                      <a:pt x="2161565" y="492544"/>
                    </a:moveTo>
                    <a:lnTo>
                      <a:pt x="1465529" y="492544"/>
                    </a:lnTo>
                    <a:lnTo>
                      <a:pt x="1465529" y="515810"/>
                    </a:lnTo>
                    <a:lnTo>
                      <a:pt x="2161565" y="515810"/>
                    </a:lnTo>
                    <a:lnTo>
                      <a:pt x="2161565" y="492544"/>
                    </a:lnTo>
                    <a:close/>
                  </a:path>
                  <a:path w="2931160" h="960120">
                    <a:moveTo>
                      <a:pt x="2209927" y="540918"/>
                    </a:moveTo>
                    <a:lnTo>
                      <a:pt x="2186660" y="540918"/>
                    </a:lnTo>
                    <a:lnTo>
                      <a:pt x="2186660" y="746112"/>
                    </a:lnTo>
                    <a:lnTo>
                      <a:pt x="2209927" y="746112"/>
                    </a:lnTo>
                    <a:lnTo>
                      <a:pt x="2209927" y="540918"/>
                    </a:lnTo>
                    <a:close/>
                  </a:path>
                  <a:path w="2931160" h="960120">
                    <a:moveTo>
                      <a:pt x="2209927" y="262255"/>
                    </a:moveTo>
                    <a:lnTo>
                      <a:pt x="2186660" y="262255"/>
                    </a:lnTo>
                    <a:lnTo>
                      <a:pt x="2186660" y="467448"/>
                    </a:lnTo>
                    <a:lnTo>
                      <a:pt x="2209927" y="467448"/>
                    </a:lnTo>
                    <a:lnTo>
                      <a:pt x="2209927" y="262255"/>
                    </a:lnTo>
                    <a:close/>
                  </a:path>
                  <a:path w="2931160" h="960120">
                    <a:moveTo>
                      <a:pt x="2931071" y="492544"/>
                    </a:moveTo>
                    <a:lnTo>
                      <a:pt x="2235022" y="492544"/>
                    </a:lnTo>
                    <a:lnTo>
                      <a:pt x="2235022" y="515810"/>
                    </a:lnTo>
                    <a:lnTo>
                      <a:pt x="2931071" y="515810"/>
                    </a:lnTo>
                    <a:lnTo>
                      <a:pt x="2931071" y="492544"/>
                    </a:lnTo>
                    <a:close/>
                  </a:path>
                </a:pathLst>
              </a:custGeom>
              <a:solidFill>
                <a:srgbClr val="FF0000"/>
              </a:solidFill>
            </p:spPr>
            <p:txBody>
              <a:bodyPr wrap="square" lIns="0" tIns="0" rIns="0" bIns="0" rtlCol="0"/>
              <a:lstStyle/>
              <a:p>
                <a:endParaRPr/>
              </a:p>
            </p:txBody>
          </p:sp>
          <p:pic>
            <p:nvPicPr>
              <p:cNvPr id="33" name="object 38">
                <a:extLst>
                  <a:ext uri="{FF2B5EF4-FFF2-40B4-BE49-F238E27FC236}">
                    <a16:creationId xmlns:a16="http://schemas.microsoft.com/office/drawing/2014/main" id="{0F1A420C-EB05-5244-0A35-24035CE5F37A}"/>
                  </a:ext>
                </a:extLst>
              </p:cNvPr>
              <p:cNvPicPr/>
              <p:nvPr/>
            </p:nvPicPr>
            <p:blipFill>
              <a:blip r:embed="rId4" cstate="print"/>
              <a:stretch>
                <a:fillRect/>
              </a:stretch>
            </p:blipFill>
            <p:spPr>
              <a:xfrm>
                <a:off x="2173400" y="2568800"/>
                <a:ext cx="76403" cy="76402"/>
              </a:xfrm>
              <a:prstGeom prst="rect">
                <a:avLst/>
              </a:prstGeom>
            </p:spPr>
          </p:pic>
          <p:pic>
            <p:nvPicPr>
              <p:cNvPr id="34" name="object 39">
                <a:extLst>
                  <a:ext uri="{FF2B5EF4-FFF2-40B4-BE49-F238E27FC236}">
                    <a16:creationId xmlns:a16="http://schemas.microsoft.com/office/drawing/2014/main" id="{6D56FD49-7EBA-5BA3-A5AB-E5AE27706907}"/>
                  </a:ext>
                </a:extLst>
              </p:cNvPr>
              <p:cNvPicPr/>
              <p:nvPr/>
            </p:nvPicPr>
            <p:blipFill>
              <a:blip r:embed="rId4" cstate="print"/>
              <a:stretch>
                <a:fillRect/>
              </a:stretch>
            </p:blipFill>
            <p:spPr>
              <a:xfrm>
                <a:off x="2906167" y="3209725"/>
                <a:ext cx="76404" cy="76395"/>
              </a:xfrm>
              <a:prstGeom prst="rect">
                <a:avLst/>
              </a:prstGeom>
            </p:spPr>
          </p:pic>
          <p:sp>
            <p:nvSpPr>
              <p:cNvPr id="35" name="object 40">
                <a:extLst>
                  <a:ext uri="{FF2B5EF4-FFF2-40B4-BE49-F238E27FC236}">
                    <a16:creationId xmlns:a16="http://schemas.microsoft.com/office/drawing/2014/main" id="{07CB5B3A-DAB9-5008-9702-E546DE13AA69}"/>
                  </a:ext>
                </a:extLst>
              </p:cNvPr>
              <p:cNvSpPr/>
              <p:nvPr/>
            </p:nvSpPr>
            <p:spPr>
              <a:xfrm>
                <a:off x="4005329" y="2932968"/>
                <a:ext cx="76835" cy="76835"/>
              </a:xfrm>
              <a:custGeom>
                <a:avLst/>
                <a:gdLst/>
                <a:ahLst/>
                <a:cxnLst/>
                <a:rect l="l" t="t" r="r" b="b"/>
                <a:pathLst>
                  <a:path w="76835" h="76835">
                    <a:moveTo>
                      <a:pt x="38197" y="0"/>
                    </a:moveTo>
                    <a:lnTo>
                      <a:pt x="11936" y="9548"/>
                    </a:lnTo>
                    <a:lnTo>
                      <a:pt x="0" y="38194"/>
                    </a:lnTo>
                    <a:lnTo>
                      <a:pt x="11936" y="66845"/>
                    </a:lnTo>
                    <a:lnTo>
                      <a:pt x="38197" y="76395"/>
                    </a:lnTo>
                    <a:lnTo>
                      <a:pt x="64457" y="66845"/>
                    </a:lnTo>
                    <a:lnTo>
                      <a:pt x="76394" y="38194"/>
                    </a:lnTo>
                    <a:lnTo>
                      <a:pt x="64457" y="9548"/>
                    </a:lnTo>
                    <a:lnTo>
                      <a:pt x="38197" y="0"/>
                    </a:lnTo>
                    <a:close/>
                  </a:path>
                </a:pathLst>
              </a:custGeom>
              <a:solidFill>
                <a:srgbClr val="FF0000"/>
              </a:solidFill>
            </p:spPr>
            <p:txBody>
              <a:bodyPr wrap="square" lIns="0" tIns="0" rIns="0" bIns="0" rtlCol="0"/>
              <a:lstStyle/>
              <a:p>
                <a:endParaRPr/>
              </a:p>
            </p:txBody>
          </p:sp>
          <p:sp>
            <p:nvSpPr>
              <p:cNvPr id="36" name="object 41">
                <a:extLst>
                  <a:ext uri="{FF2B5EF4-FFF2-40B4-BE49-F238E27FC236}">
                    <a16:creationId xmlns:a16="http://schemas.microsoft.com/office/drawing/2014/main" id="{1C046D33-4982-8F81-B166-EE77DD47A30E}"/>
                  </a:ext>
                </a:extLst>
              </p:cNvPr>
              <p:cNvSpPr/>
              <p:nvPr/>
            </p:nvSpPr>
            <p:spPr>
              <a:xfrm>
                <a:off x="1845221" y="2466987"/>
                <a:ext cx="2931160" cy="960119"/>
              </a:xfrm>
              <a:custGeom>
                <a:avLst/>
                <a:gdLst/>
                <a:ahLst/>
                <a:cxnLst/>
                <a:rect l="l" t="t" r="r" b="b"/>
                <a:pathLst>
                  <a:path w="2931160" h="960120">
                    <a:moveTo>
                      <a:pt x="329641" y="128384"/>
                    </a:moveTo>
                    <a:lnTo>
                      <a:pt x="0" y="128384"/>
                    </a:lnTo>
                    <a:lnTo>
                      <a:pt x="0" y="151650"/>
                    </a:lnTo>
                    <a:lnTo>
                      <a:pt x="329641" y="151650"/>
                    </a:lnTo>
                    <a:lnTo>
                      <a:pt x="329641" y="128384"/>
                    </a:lnTo>
                    <a:close/>
                  </a:path>
                  <a:path w="2931160" h="960120">
                    <a:moveTo>
                      <a:pt x="378015" y="176745"/>
                    </a:moveTo>
                    <a:lnTo>
                      <a:pt x="354749" y="176745"/>
                    </a:lnTo>
                    <a:lnTo>
                      <a:pt x="354749" y="280060"/>
                    </a:lnTo>
                    <a:lnTo>
                      <a:pt x="378015" y="280060"/>
                    </a:lnTo>
                    <a:lnTo>
                      <a:pt x="378015" y="176745"/>
                    </a:lnTo>
                    <a:close/>
                  </a:path>
                  <a:path w="2931160" h="960120">
                    <a:moveTo>
                      <a:pt x="378015" y="0"/>
                    </a:moveTo>
                    <a:lnTo>
                      <a:pt x="354749" y="0"/>
                    </a:lnTo>
                    <a:lnTo>
                      <a:pt x="354749" y="103289"/>
                    </a:lnTo>
                    <a:lnTo>
                      <a:pt x="378015" y="103289"/>
                    </a:lnTo>
                    <a:lnTo>
                      <a:pt x="378015" y="0"/>
                    </a:lnTo>
                    <a:close/>
                  </a:path>
                  <a:path w="2931160" h="960120">
                    <a:moveTo>
                      <a:pt x="732764" y="128384"/>
                    </a:moveTo>
                    <a:lnTo>
                      <a:pt x="403110" y="128384"/>
                    </a:lnTo>
                    <a:lnTo>
                      <a:pt x="403110" y="151650"/>
                    </a:lnTo>
                    <a:lnTo>
                      <a:pt x="732764" y="151650"/>
                    </a:lnTo>
                    <a:lnTo>
                      <a:pt x="732764" y="128384"/>
                    </a:lnTo>
                    <a:close/>
                  </a:path>
                  <a:path w="2931160" h="960120">
                    <a:moveTo>
                      <a:pt x="1062418" y="769315"/>
                    </a:moveTo>
                    <a:lnTo>
                      <a:pt x="732764" y="769315"/>
                    </a:lnTo>
                    <a:lnTo>
                      <a:pt x="732764" y="792581"/>
                    </a:lnTo>
                    <a:lnTo>
                      <a:pt x="1062418" y="792581"/>
                    </a:lnTo>
                    <a:lnTo>
                      <a:pt x="1062418" y="769315"/>
                    </a:lnTo>
                    <a:close/>
                  </a:path>
                  <a:path w="2931160" h="960120">
                    <a:moveTo>
                      <a:pt x="1110780" y="817676"/>
                    </a:moveTo>
                    <a:lnTo>
                      <a:pt x="1087513" y="817676"/>
                    </a:lnTo>
                    <a:lnTo>
                      <a:pt x="1087513" y="960107"/>
                    </a:lnTo>
                    <a:lnTo>
                      <a:pt x="1110780" y="960107"/>
                    </a:lnTo>
                    <a:lnTo>
                      <a:pt x="1110780" y="817676"/>
                    </a:lnTo>
                    <a:close/>
                  </a:path>
                  <a:path w="2931160" h="960120">
                    <a:moveTo>
                      <a:pt x="1110780" y="601776"/>
                    </a:moveTo>
                    <a:lnTo>
                      <a:pt x="1087513" y="601776"/>
                    </a:lnTo>
                    <a:lnTo>
                      <a:pt x="1087513" y="744220"/>
                    </a:lnTo>
                    <a:lnTo>
                      <a:pt x="1110780" y="744220"/>
                    </a:lnTo>
                    <a:lnTo>
                      <a:pt x="1110780" y="601776"/>
                    </a:lnTo>
                    <a:close/>
                  </a:path>
                  <a:path w="2931160" h="960120">
                    <a:moveTo>
                      <a:pt x="1465529" y="769315"/>
                    </a:moveTo>
                    <a:lnTo>
                      <a:pt x="1135875" y="769315"/>
                    </a:lnTo>
                    <a:lnTo>
                      <a:pt x="1135875" y="792581"/>
                    </a:lnTo>
                    <a:lnTo>
                      <a:pt x="1465529" y="792581"/>
                    </a:lnTo>
                    <a:lnTo>
                      <a:pt x="1465529" y="769315"/>
                    </a:lnTo>
                    <a:close/>
                  </a:path>
                  <a:path w="2931160" h="960120">
                    <a:moveTo>
                      <a:pt x="2161565" y="492544"/>
                    </a:moveTo>
                    <a:lnTo>
                      <a:pt x="1465529" y="492544"/>
                    </a:lnTo>
                    <a:lnTo>
                      <a:pt x="1465529" y="515810"/>
                    </a:lnTo>
                    <a:lnTo>
                      <a:pt x="2161565" y="515810"/>
                    </a:lnTo>
                    <a:lnTo>
                      <a:pt x="2161565" y="492544"/>
                    </a:lnTo>
                    <a:close/>
                  </a:path>
                  <a:path w="2931160" h="960120">
                    <a:moveTo>
                      <a:pt x="2209927" y="540918"/>
                    </a:moveTo>
                    <a:lnTo>
                      <a:pt x="2186660" y="540918"/>
                    </a:lnTo>
                    <a:lnTo>
                      <a:pt x="2186660" y="746112"/>
                    </a:lnTo>
                    <a:lnTo>
                      <a:pt x="2209927" y="746112"/>
                    </a:lnTo>
                    <a:lnTo>
                      <a:pt x="2209927" y="540918"/>
                    </a:lnTo>
                    <a:close/>
                  </a:path>
                  <a:path w="2931160" h="960120">
                    <a:moveTo>
                      <a:pt x="2209927" y="262255"/>
                    </a:moveTo>
                    <a:lnTo>
                      <a:pt x="2186660" y="262255"/>
                    </a:lnTo>
                    <a:lnTo>
                      <a:pt x="2186660" y="467448"/>
                    </a:lnTo>
                    <a:lnTo>
                      <a:pt x="2209927" y="467448"/>
                    </a:lnTo>
                    <a:lnTo>
                      <a:pt x="2209927" y="262255"/>
                    </a:lnTo>
                    <a:close/>
                  </a:path>
                  <a:path w="2931160" h="960120">
                    <a:moveTo>
                      <a:pt x="2931071" y="492544"/>
                    </a:moveTo>
                    <a:lnTo>
                      <a:pt x="2235022" y="492544"/>
                    </a:lnTo>
                    <a:lnTo>
                      <a:pt x="2235022" y="515810"/>
                    </a:lnTo>
                    <a:lnTo>
                      <a:pt x="2931071" y="515810"/>
                    </a:lnTo>
                    <a:lnTo>
                      <a:pt x="2931071" y="492544"/>
                    </a:lnTo>
                    <a:close/>
                  </a:path>
                </a:pathLst>
              </a:custGeom>
              <a:solidFill>
                <a:srgbClr val="CC0000"/>
              </a:solidFill>
            </p:spPr>
            <p:txBody>
              <a:bodyPr wrap="square" lIns="0" tIns="0" rIns="0" bIns="0" rtlCol="0"/>
              <a:lstStyle/>
              <a:p>
                <a:endParaRPr/>
              </a:p>
            </p:txBody>
          </p:sp>
          <p:pic>
            <p:nvPicPr>
              <p:cNvPr id="37" name="object 42">
                <a:extLst>
                  <a:ext uri="{FF2B5EF4-FFF2-40B4-BE49-F238E27FC236}">
                    <a16:creationId xmlns:a16="http://schemas.microsoft.com/office/drawing/2014/main" id="{70A61FF2-CEB1-B864-C27B-EFAA0FB9647D}"/>
                  </a:ext>
                </a:extLst>
              </p:cNvPr>
              <p:cNvPicPr/>
              <p:nvPr/>
            </p:nvPicPr>
            <p:blipFill>
              <a:blip r:embed="rId5" cstate="print"/>
              <a:stretch>
                <a:fillRect/>
              </a:stretch>
            </p:blipFill>
            <p:spPr>
              <a:xfrm>
                <a:off x="2169523" y="2564922"/>
                <a:ext cx="84158" cy="84158"/>
              </a:xfrm>
              <a:prstGeom prst="rect">
                <a:avLst/>
              </a:prstGeom>
            </p:spPr>
          </p:pic>
          <p:pic>
            <p:nvPicPr>
              <p:cNvPr id="38" name="object 43">
                <a:extLst>
                  <a:ext uri="{FF2B5EF4-FFF2-40B4-BE49-F238E27FC236}">
                    <a16:creationId xmlns:a16="http://schemas.microsoft.com/office/drawing/2014/main" id="{AF32EC9E-AE58-6F84-91FB-FF4D6124BB32}"/>
                  </a:ext>
                </a:extLst>
              </p:cNvPr>
              <p:cNvPicPr/>
              <p:nvPr/>
            </p:nvPicPr>
            <p:blipFill>
              <a:blip r:embed="rId6" cstate="print"/>
              <a:stretch>
                <a:fillRect/>
              </a:stretch>
            </p:blipFill>
            <p:spPr>
              <a:xfrm>
                <a:off x="2902290" y="3205846"/>
                <a:ext cx="84158" cy="84150"/>
              </a:xfrm>
              <a:prstGeom prst="rect">
                <a:avLst/>
              </a:prstGeom>
            </p:spPr>
          </p:pic>
          <p:sp>
            <p:nvSpPr>
              <p:cNvPr id="39" name="object 44">
                <a:extLst>
                  <a:ext uri="{FF2B5EF4-FFF2-40B4-BE49-F238E27FC236}">
                    <a16:creationId xmlns:a16="http://schemas.microsoft.com/office/drawing/2014/main" id="{042A43D7-7ABE-9E67-187A-633B8B2BE9C2}"/>
                  </a:ext>
                </a:extLst>
              </p:cNvPr>
              <p:cNvSpPr/>
              <p:nvPr/>
            </p:nvSpPr>
            <p:spPr>
              <a:xfrm>
                <a:off x="4005330" y="2932967"/>
                <a:ext cx="76835" cy="76835"/>
              </a:xfrm>
              <a:custGeom>
                <a:avLst/>
                <a:gdLst/>
                <a:ahLst/>
                <a:cxnLst/>
                <a:rect l="l" t="t" r="r" b="b"/>
                <a:pathLst>
                  <a:path w="76835" h="76835">
                    <a:moveTo>
                      <a:pt x="0" y="38193"/>
                    </a:moveTo>
                    <a:lnTo>
                      <a:pt x="11936" y="9548"/>
                    </a:lnTo>
                    <a:lnTo>
                      <a:pt x="38196" y="0"/>
                    </a:lnTo>
                    <a:lnTo>
                      <a:pt x="64456" y="9548"/>
                    </a:lnTo>
                    <a:lnTo>
                      <a:pt x="76393" y="38193"/>
                    </a:lnTo>
                    <a:lnTo>
                      <a:pt x="64456" y="66845"/>
                    </a:lnTo>
                    <a:lnTo>
                      <a:pt x="38196" y="76395"/>
                    </a:lnTo>
                    <a:lnTo>
                      <a:pt x="11936" y="66845"/>
                    </a:lnTo>
                    <a:lnTo>
                      <a:pt x="0" y="38193"/>
                    </a:lnTo>
                    <a:close/>
                  </a:path>
                </a:pathLst>
              </a:custGeom>
              <a:ln w="7755">
                <a:solidFill>
                  <a:srgbClr val="CC0000"/>
                </a:solidFill>
              </a:ln>
            </p:spPr>
            <p:txBody>
              <a:bodyPr wrap="square" lIns="0" tIns="0" rIns="0" bIns="0" rtlCol="0"/>
              <a:lstStyle/>
              <a:p>
                <a:endParaRPr/>
              </a:p>
            </p:txBody>
          </p:sp>
          <p:sp>
            <p:nvSpPr>
              <p:cNvPr id="40" name="object 45">
                <a:extLst>
                  <a:ext uri="{FF2B5EF4-FFF2-40B4-BE49-F238E27FC236}">
                    <a16:creationId xmlns:a16="http://schemas.microsoft.com/office/drawing/2014/main" id="{019CC7BC-CF06-A41D-819A-6A697B44DF33}"/>
                  </a:ext>
                </a:extLst>
              </p:cNvPr>
              <p:cNvSpPr/>
              <p:nvPr/>
            </p:nvSpPr>
            <p:spPr>
              <a:xfrm>
                <a:off x="2138326" y="2237062"/>
                <a:ext cx="1978660" cy="1254125"/>
              </a:xfrm>
              <a:custGeom>
                <a:avLst/>
                <a:gdLst/>
                <a:ahLst/>
                <a:cxnLst/>
                <a:rect l="l" t="t" r="r" b="b"/>
                <a:pathLst>
                  <a:path w="1978660" h="1254125">
                    <a:moveTo>
                      <a:pt x="0" y="231474"/>
                    </a:moveTo>
                    <a:lnTo>
                      <a:pt x="146551" y="231474"/>
                    </a:lnTo>
                    <a:lnTo>
                      <a:pt x="146551" y="0"/>
                    </a:lnTo>
                    <a:lnTo>
                      <a:pt x="0" y="0"/>
                    </a:lnTo>
                    <a:lnTo>
                      <a:pt x="0" y="231474"/>
                    </a:lnTo>
                    <a:close/>
                  </a:path>
                  <a:path w="1978660" h="1254125">
                    <a:moveTo>
                      <a:pt x="732767" y="624111"/>
                    </a:moveTo>
                    <a:lnTo>
                      <a:pt x="879319" y="624111"/>
                    </a:lnTo>
                    <a:lnTo>
                      <a:pt x="879319" y="406471"/>
                    </a:lnTo>
                    <a:lnTo>
                      <a:pt x="732767" y="406471"/>
                    </a:lnTo>
                    <a:lnTo>
                      <a:pt x="732767" y="624111"/>
                    </a:lnTo>
                    <a:close/>
                  </a:path>
                  <a:path w="1978660" h="1254125">
                    <a:moveTo>
                      <a:pt x="1831919" y="1253826"/>
                    </a:moveTo>
                    <a:lnTo>
                      <a:pt x="1978471" y="1253826"/>
                    </a:lnTo>
                    <a:lnTo>
                      <a:pt x="1978471" y="1052348"/>
                    </a:lnTo>
                    <a:lnTo>
                      <a:pt x="1831919" y="1052348"/>
                    </a:lnTo>
                    <a:lnTo>
                      <a:pt x="1831919" y="1253826"/>
                    </a:lnTo>
                    <a:close/>
                  </a:path>
                </a:pathLst>
              </a:custGeom>
              <a:ln w="23265">
                <a:solidFill>
                  <a:srgbClr val="0000FF"/>
                </a:solidFill>
              </a:ln>
            </p:spPr>
            <p:txBody>
              <a:bodyPr wrap="square" lIns="0" tIns="0" rIns="0" bIns="0" rtlCol="0"/>
              <a:lstStyle/>
              <a:p>
                <a:endParaRPr/>
              </a:p>
            </p:txBody>
          </p:sp>
          <p:sp>
            <p:nvSpPr>
              <p:cNvPr id="41" name="object 46">
                <a:extLst>
                  <a:ext uri="{FF2B5EF4-FFF2-40B4-BE49-F238E27FC236}">
                    <a16:creationId xmlns:a16="http://schemas.microsoft.com/office/drawing/2014/main" id="{6CA2DCB0-6A27-D574-7619-CCE6A7C6BAB6}"/>
                  </a:ext>
                </a:extLst>
              </p:cNvPr>
              <p:cNvSpPr/>
              <p:nvPr/>
            </p:nvSpPr>
            <p:spPr>
              <a:xfrm>
                <a:off x="1845221" y="2176195"/>
                <a:ext cx="2931160" cy="1413510"/>
              </a:xfrm>
              <a:custGeom>
                <a:avLst/>
                <a:gdLst/>
                <a:ahLst/>
                <a:cxnLst/>
                <a:rect l="l" t="t" r="r" b="b"/>
                <a:pathLst>
                  <a:path w="2931160" h="1413510">
                    <a:moveTo>
                      <a:pt x="329641" y="164973"/>
                    </a:moveTo>
                    <a:lnTo>
                      <a:pt x="0" y="164973"/>
                    </a:lnTo>
                    <a:lnTo>
                      <a:pt x="0" y="188239"/>
                    </a:lnTo>
                    <a:lnTo>
                      <a:pt x="329641" y="188239"/>
                    </a:lnTo>
                    <a:lnTo>
                      <a:pt x="329641" y="164973"/>
                    </a:lnTo>
                    <a:close/>
                  </a:path>
                  <a:path w="2931160" h="1413510">
                    <a:moveTo>
                      <a:pt x="378015" y="213334"/>
                    </a:moveTo>
                    <a:lnTo>
                      <a:pt x="354749" y="213334"/>
                    </a:lnTo>
                    <a:lnTo>
                      <a:pt x="354749" y="353225"/>
                    </a:lnTo>
                    <a:lnTo>
                      <a:pt x="378015" y="353225"/>
                    </a:lnTo>
                    <a:lnTo>
                      <a:pt x="378015" y="213334"/>
                    </a:lnTo>
                    <a:close/>
                  </a:path>
                  <a:path w="2931160" h="1413510">
                    <a:moveTo>
                      <a:pt x="378015" y="0"/>
                    </a:moveTo>
                    <a:lnTo>
                      <a:pt x="354749" y="0"/>
                    </a:lnTo>
                    <a:lnTo>
                      <a:pt x="354749" y="139877"/>
                    </a:lnTo>
                    <a:lnTo>
                      <a:pt x="378015" y="139877"/>
                    </a:lnTo>
                    <a:lnTo>
                      <a:pt x="378015" y="0"/>
                    </a:lnTo>
                    <a:close/>
                  </a:path>
                  <a:path w="2931160" h="1413510">
                    <a:moveTo>
                      <a:pt x="732764" y="164973"/>
                    </a:moveTo>
                    <a:lnTo>
                      <a:pt x="403110" y="164973"/>
                    </a:lnTo>
                    <a:lnTo>
                      <a:pt x="403110" y="188239"/>
                    </a:lnTo>
                    <a:lnTo>
                      <a:pt x="732764" y="188239"/>
                    </a:lnTo>
                    <a:lnTo>
                      <a:pt x="732764" y="164973"/>
                    </a:lnTo>
                    <a:close/>
                  </a:path>
                  <a:path w="2931160" h="1413510">
                    <a:moveTo>
                      <a:pt x="1062418" y="564527"/>
                    </a:moveTo>
                    <a:lnTo>
                      <a:pt x="732764" y="564527"/>
                    </a:lnTo>
                    <a:lnTo>
                      <a:pt x="732764" y="587794"/>
                    </a:lnTo>
                    <a:lnTo>
                      <a:pt x="1062418" y="587794"/>
                    </a:lnTo>
                    <a:lnTo>
                      <a:pt x="1062418" y="564527"/>
                    </a:lnTo>
                    <a:close/>
                  </a:path>
                  <a:path w="2931160" h="1413510">
                    <a:moveTo>
                      <a:pt x="1110780" y="612889"/>
                    </a:moveTo>
                    <a:lnTo>
                      <a:pt x="1087513" y="612889"/>
                    </a:lnTo>
                    <a:lnTo>
                      <a:pt x="1087513" y="775703"/>
                    </a:lnTo>
                    <a:lnTo>
                      <a:pt x="1110780" y="775703"/>
                    </a:lnTo>
                    <a:lnTo>
                      <a:pt x="1110780" y="612889"/>
                    </a:lnTo>
                    <a:close/>
                  </a:path>
                  <a:path w="2931160" h="1413510">
                    <a:moveTo>
                      <a:pt x="1110780" y="376631"/>
                    </a:moveTo>
                    <a:lnTo>
                      <a:pt x="1087513" y="376631"/>
                    </a:lnTo>
                    <a:lnTo>
                      <a:pt x="1087513" y="539432"/>
                    </a:lnTo>
                    <a:lnTo>
                      <a:pt x="1110780" y="539432"/>
                    </a:lnTo>
                    <a:lnTo>
                      <a:pt x="1110780" y="376631"/>
                    </a:lnTo>
                    <a:close/>
                  </a:path>
                  <a:path w="2931160" h="1413510">
                    <a:moveTo>
                      <a:pt x="1465529" y="564527"/>
                    </a:moveTo>
                    <a:lnTo>
                      <a:pt x="1135875" y="564527"/>
                    </a:lnTo>
                    <a:lnTo>
                      <a:pt x="1135875" y="587794"/>
                    </a:lnTo>
                    <a:lnTo>
                      <a:pt x="1465529" y="587794"/>
                    </a:lnTo>
                    <a:lnTo>
                      <a:pt x="1465529" y="564527"/>
                    </a:lnTo>
                    <a:close/>
                  </a:path>
                  <a:path w="2931160" h="1413510">
                    <a:moveTo>
                      <a:pt x="2161565" y="1202321"/>
                    </a:moveTo>
                    <a:lnTo>
                      <a:pt x="1465529" y="1202321"/>
                    </a:lnTo>
                    <a:lnTo>
                      <a:pt x="1465529" y="1225588"/>
                    </a:lnTo>
                    <a:lnTo>
                      <a:pt x="2161565" y="1225588"/>
                    </a:lnTo>
                    <a:lnTo>
                      <a:pt x="2161565" y="1202321"/>
                    </a:lnTo>
                    <a:close/>
                  </a:path>
                  <a:path w="2931160" h="1413510">
                    <a:moveTo>
                      <a:pt x="2209927" y="1250683"/>
                    </a:moveTo>
                    <a:lnTo>
                      <a:pt x="2186660" y="1250683"/>
                    </a:lnTo>
                    <a:lnTo>
                      <a:pt x="2186660" y="1413052"/>
                    </a:lnTo>
                    <a:lnTo>
                      <a:pt x="2209927" y="1413052"/>
                    </a:lnTo>
                    <a:lnTo>
                      <a:pt x="2209927" y="1250683"/>
                    </a:lnTo>
                    <a:close/>
                  </a:path>
                  <a:path w="2931160" h="1413510">
                    <a:moveTo>
                      <a:pt x="2209927" y="1014857"/>
                    </a:moveTo>
                    <a:lnTo>
                      <a:pt x="2186660" y="1014857"/>
                    </a:lnTo>
                    <a:lnTo>
                      <a:pt x="2186660" y="1177226"/>
                    </a:lnTo>
                    <a:lnTo>
                      <a:pt x="2209927" y="1177226"/>
                    </a:lnTo>
                    <a:lnTo>
                      <a:pt x="2209927" y="1014857"/>
                    </a:lnTo>
                    <a:close/>
                  </a:path>
                  <a:path w="2931160" h="1413510">
                    <a:moveTo>
                      <a:pt x="2931071" y="1202321"/>
                    </a:moveTo>
                    <a:lnTo>
                      <a:pt x="2235022" y="1202321"/>
                    </a:lnTo>
                    <a:lnTo>
                      <a:pt x="2235022" y="1225588"/>
                    </a:lnTo>
                    <a:lnTo>
                      <a:pt x="2931071" y="1225588"/>
                    </a:lnTo>
                    <a:lnTo>
                      <a:pt x="2931071" y="1202321"/>
                    </a:lnTo>
                    <a:close/>
                  </a:path>
                </a:pathLst>
              </a:custGeom>
              <a:solidFill>
                <a:srgbClr val="0000FF"/>
              </a:solidFill>
            </p:spPr>
            <p:txBody>
              <a:bodyPr wrap="square" lIns="0" tIns="0" rIns="0" bIns="0" rtlCol="0"/>
              <a:lstStyle/>
              <a:p>
                <a:endParaRPr/>
              </a:p>
            </p:txBody>
          </p:sp>
          <p:sp>
            <p:nvSpPr>
              <p:cNvPr id="42" name="object 47">
                <a:extLst>
                  <a:ext uri="{FF2B5EF4-FFF2-40B4-BE49-F238E27FC236}">
                    <a16:creationId xmlns:a16="http://schemas.microsoft.com/office/drawing/2014/main" id="{F479CF52-4558-5701-F094-943F0E694AF1}"/>
                  </a:ext>
                </a:extLst>
              </p:cNvPr>
              <p:cNvSpPr/>
              <p:nvPr/>
            </p:nvSpPr>
            <p:spPr>
              <a:xfrm>
                <a:off x="2173389" y="2314612"/>
                <a:ext cx="1908810" cy="1113790"/>
              </a:xfrm>
              <a:custGeom>
                <a:avLst/>
                <a:gdLst/>
                <a:ahLst/>
                <a:cxnLst/>
                <a:rect l="l" t="t" r="r" b="b"/>
                <a:pathLst>
                  <a:path w="1908810" h="1113789">
                    <a:moveTo>
                      <a:pt x="76403" y="0"/>
                    </a:moveTo>
                    <a:lnTo>
                      <a:pt x="0" y="0"/>
                    </a:lnTo>
                    <a:lnTo>
                      <a:pt x="0" y="76390"/>
                    </a:lnTo>
                    <a:lnTo>
                      <a:pt x="76403" y="76390"/>
                    </a:lnTo>
                    <a:lnTo>
                      <a:pt x="76403" y="0"/>
                    </a:lnTo>
                    <a:close/>
                  </a:path>
                  <a:path w="1908810" h="1113789">
                    <a:moveTo>
                      <a:pt x="809167" y="399554"/>
                    </a:moveTo>
                    <a:lnTo>
                      <a:pt x="732777" y="399554"/>
                    </a:lnTo>
                    <a:lnTo>
                      <a:pt x="732777" y="475945"/>
                    </a:lnTo>
                    <a:lnTo>
                      <a:pt x="809167" y="475945"/>
                    </a:lnTo>
                    <a:lnTo>
                      <a:pt x="809167" y="399554"/>
                    </a:lnTo>
                    <a:close/>
                  </a:path>
                  <a:path w="1908810" h="1113789">
                    <a:moveTo>
                      <a:pt x="1908327" y="1037336"/>
                    </a:moveTo>
                    <a:lnTo>
                      <a:pt x="1831936" y="1037336"/>
                    </a:lnTo>
                    <a:lnTo>
                      <a:pt x="1831936" y="1113739"/>
                    </a:lnTo>
                    <a:lnTo>
                      <a:pt x="1908327" y="1113739"/>
                    </a:lnTo>
                    <a:lnTo>
                      <a:pt x="1908327" y="1037336"/>
                    </a:lnTo>
                    <a:close/>
                  </a:path>
                </a:pathLst>
              </a:custGeom>
              <a:solidFill>
                <a:srgbClr val="0000FF"/>
              </a:solidFill>
            </p:spPr>
            <p:txBody>
              <a:bodyPr wrap="square" lIns="0" tIns="0" rIns="0" bIns="0" rtlCol="0"/>
              <a:lstStyle/>
              <a:p>
                <a:endParaRPr/>
              </a:p>
            </p:txBody>
          </p:sp>
          <p:sp>
            <p:nvSpPr>
              <p:cNvPr id="43" name="object 48">
                <a:extLst>
                  <a:ext uri="{FF2B5EF4-FFF2-40B4-BE49-F238E27FC236}">
                    <a16:creationId xmlns:a16="http://schemas.microsoft.com/office/drawing/2014/main" id="{35545CF4-9237-E8A8-FC89-3F13D55D2027}"/>
                  </a:ext>
                </a:extLst>
              </p:cNvPr>
              <p:cNvSpPr/>
              <p:nvPr/>
            </p:nvSpPr>
            <p:spPr>
              <a:xfrm>
                <a:off x="1845221" y="2176195"/>
                <a:ext cx="2931160" cy="1413510"/>
              </a:xfrm>
              <a:custGeom>
                <a:avLst/>
                <a:gdLst/>
                <a:ahLst/>
                <a:cxnLst/>
                <a:rect l="l" t="t" r="r" b="b"/>
                <a:pathLst>
                  <a:path w="2931160" h="1413510">
                    <a:moveTo>
                      <a:pt x="329641" y="164973"/>
                    </a:moveTo>
                    <a:lnTo>
                      <a:pt x="0" y="164973"/>
                    </a:lnTo>
                    <a:lnTo>
                      <a:pt x="0" y="188239"/>
                    </a:lnTo>
                    <a:lnTo>
                      <a:pt x="329641" y="188239"/>
                    </a:lnTo>
                    <a:lnTo>
                      <a:pt x="329641" y="164973"/>
                    </a:lnTo>
                    <a:close/>
                  </a:path>
                  <a:path w="2931160" h="1413510">
                    <a:moveTo>
                      <a:pt x="378015" y="213334"/>
                    </a:moveTo>
                    <a:lnTo>
                      <a:pt x="354749" y="213334"/>
                    </a:lnTo>
                    <a:lnTo>
                      <a:pt x="354749" y="353225"/>
                    </a:lnTo>
                    <a:lnTo>
                      <a:pt x="378015" y="353225"/>
                    </a:lnTo>
                    <a:lnTo>
                      <a:pt x="378015" y="213334"/>
                    </a:lnTo>
                    <a:close/>
                  </a:path>
                  <a:path w="2931160" h="1413510">
                    <a:moveTo>
                      <a:pt x="378015" y="0"/>
                    </a:moveTo>
                    <a:lnTo>
                      <a:pt x="354749" y="0"/>
                    </a:lnTo>
                    <a:lnTo>
                      <a:pt x="354749" y="139877"/>
                    </a:lnTo>
                    <a:lnTo>
                      <a:pt x="378015" y="139877"/>
                    </a:lnTo>
                    <a:lnTo>
                      <a:pt x="378015" y="0"/>
                    </a:lnTo>
                    <a:close/>
                  </a:path>
                  <a:path w="2931160" h="1413510">
                    <a:moveTo>
                      <a:pt x="732764" y="164973"/>
                    </a:moveTo>
                    <a:lnTo>
                      <a:pt x="403110" y="164973"/>
                    </a:lnTo>
                    <a:lnTo>
                      <a:pt x="403110" y="188239"/>
                    </a:lnTo>
                    <a:lnTo>
                      <a:pt x="732764" y="188239"/>
                    </a:lnTo>
                    <a:lnTo>
                      <a:pt x="732764" y="164973"/>
                    </a:lnTo>
                    <a:close/>
                  </a:path>
                  <a:path w="2931160" h="1413510">
                    <a:moveTo>
                      <a:pt x="1062418" y="564527"/>
                    </a:moveTo>
                    <a:lnTo>
                      <a:pt x="732764" y="564527"/>
                    </a:lnTo>
                    <a:lnTo>
                      <a:pt x="732764" y="587794"/>
                    </a:lnTo>
                    <a:lnTo>
                      <a:pt x="1062418" y="587794"/>
                    </a:lnTo>
                    <a:lnTo>
                      <a:pt x="1062418" y="564527"/>
                    </a:lnTo>
                    <a:close/>
                  </a:path>
                  <a:path w="2931160" h="1413510">
                    <a:moveTo>
                      <a:pt x="1110780" y="612889"/>
                    </a:moveTo>
                    <a:lnTo>
                      <a:pt x="1087513" y="612889"/>
                    </a:lnTo>
                    <a:lnTo>
                      <a:pt x="1087513" y="775703"/>
                    </a:lnTo>
                    <a:lnTo>
                      <a:pt x="1110780" y="775703"/>
                    </a:lnTo>
                    <a:lnTo>
                      <a:pt x="1110780" y="612889"/>
                    </a:lnTo>
                    <a:close/>
                  </a:path>
                  <a:path w="2931160" h="1413510">
                    <a:moveTo>
                      <a:pt x="1110780" y="376631"/>
                    </a:moveTo>
                    <a:lnTo>
                      <a:pt x="1087513" y="376631"/>
                    </a:lnTo>
                    <a:lnTo>
                      <a:pt x="1087513" y="539432"/>
                    </a:lnTo>
                    <a:lnTo>
                      <a:pt x="1110780" y="539432"/>
                    </a:lnTo>
                    <a:lnTo>
                      <a:pt x="1110780" y="376631"/>
                    </a:lnTo>
                    <a:close/>
                  </a:path>
                  <a:path w="2931160" h="1413510">
                    <a:moveTo>
                      <a:pt x="1465529" y="564527"/>
                    </a:moveTo>
                    <a:lnTo>
                      <a:pt x="1135875" y="564527"/>
                    </a:lnTo>
                    <a:lnTo>
                      <a:pt x="1135875" y="587794"/>
                    </a:lnTo>
                    <a:lnTo>
                      <a:pt x="1465529" y="587794"/>
                    </a:lnTo>
                    <a:lnTo>
                      <a:pt x="1465529" y="564527"/>
                    </a:lnTo>
                    <a:close/>
                  </a:path>
                  <a:path w="2931160" h="1413510">
                    <a:moveTo>
                      <a:pt x="2161565" y="1202321"/>
                    </a:moveTo>
                    <a:lnTo>
                      <a:pt x="1465529" y="1202321"/>
                    </a:lnTo>
                    <a:lnTo>
                      <a:pt x="1465529" y="1225588"/>
                    </a:lnTo>
                    <a:lnTo>
                      <a:pt x="2161565" y="1225588"/>
                    </a:lnTo>
                    <a:lnTo>
                      <a:pt x="2161565" y="1202321"/>
                    </a:lnTo>
                    <a:close/>
                  </a:path>
                  <a:path w="2931160" h="1413510">
                    <a:moveTo>
                      <a:pt x="2209927" y="1250683"/>
                    </a:moveTo>
                    <a:lnTo>
                      <a:pt x="2186660" y="1250683"/>
                    </a:lnTo>
                    <a:lnTo>
                      <a:pt x="2186660" y="1413052"/>
                    </a:lnTo>
                    <a:lnTo>
                      <a:pt x="2209927" y="1413052"/>
                    </a:lnTo>
                    <a:lnTo>
                      <a:pt x="2209927" y="1250683"/>
                    </a:lnTo>
                    <a:close/>
                  </a:path>
                  <a:path w="2931160" h="1413510">
                    <a:moveTo>
                      <a:pt x="2209927" y="1014857"/>
                    </a:moveTo>
                    <a:lnTo>
                      <a:pt x="2186660" y="1014857"/>
                    </a:lnTo>
                    <a:lnTo>
                      <a:pt x="2186660" y="1177226"/>
                    </a:lnTo>
                    <a:lnTo>
                      <a:pt x="2209927" y="1177226"/>
                    </a:lnTo>
                    <a:lnTo>
                      <a:pt x="2209927" y="1014857"/>
                    </a:lnTo>
                    <a:close/>
                  </a:path>
                  <a:path w="2931160" h="1413510">
                    <a:moveTo>
                      <a:pt x="2931071" y="1202321"/>
                    </a:moveTo>
                    <a:lnTo>
                      <a:pt x="2235022" y="1202321"/>
                    </a:lnTo>
                    <a:lnTo>
                      <a:pt x="2235022" y="1225588"/>
                    </a:lnTo>
                    <a:lnTo>
                      <a:pt x="2931071" y="1225588"/>
                    </a:lnTo>
                    <a:lnTo>
                      <a:pt x="2931071" y="1202321"/>
                    </a:lnTo>
                    <a:close/>
                  </a:path>
                </a:pathLst>
              </a:custGeom>
              <a:solidFill>
                <a:srgbClr val="0000CC"/>
              </a:solidFill>
            </p:spPr>
            <p:txBody>
              <a:bodyPr wrap="square" lIns="0" tIns="0" rIns="0" bIns="0" rtlCol="0"/>
              <a:lstStyle/>
              <a:p>
                <a:endParaRPr/>
              </a:p>
            </p:txBody>
          </p:sp>
          <p:sp>
            <p:nvSpPr>
              <p:cNvPr id="44" name="object 49">
                <a:extLst>
                  <a:ext uri="{FF2B5EF4-FFF2-40B4-BE49-F238E27FC236}">
                    <a16:creationId xmlns:a16="http://schemas.microsoft.com/office/drawing/2014/main" id="{FEA54CB9-A4B3-F1DE-F978-9404C923C74C}"/>
                  </a:ext>
                </a:extLst>
              </p:cNvPr>
              <p:cNvSpPr/>
              <p:nvPr/>
            </p:nvSpPr>
            <p:spPr>
              <a:xfrm>
                <a:off x="2173400" y="2314602"/>
                <a:ext cx="1908810" cy="1113790"/>
              </a:xfrm>
              <a:custGeom>
                <a:avLst/>
                <a:gdLst/>
                <a:ahLst/>
                <a:cxnLst/>
                <a:rect l="l" t="t" r="r" b="b"/>
                <a:pathLst>
                  <a:path w="1908810" h="1113789">
                    <a:moveTo>
                      <a:pt x="0" y="76393"/>
                    </a:moveTo>
                    <a:lnTo>
                      <a:pt x="76393" y="76393"/>
                    </a:lnTo>
                    <a:lnTo>
                      <a:pt x="76393" y="0"/>
                    </a:lnTo>
                    <a:lnTo>
                      <a:pt x="0" y="0"/>
                    </a:lnTo>
                    <a:lnTo>
                      <a:pt x="0" y="76393"/>
                    </a:lnTo>
                    <a:close/>
                  </a:path>
                  <a:path w="1908810" h="1113789">
                    <a:moveTo>
                      <a:pt x="732767" y="475947"/>
                    </a:moveTo>
                    <a:lnTo>
                      <a:pt x="809161" y="475947"/>
                    </a:lnTo>
                    <a:lnTo>
                      <a:pt x="809161" y="399553"/>
                    </a:lnTo>
                    <a:lnTo>
                      <a:pt x="732767" y="399553"/>
                    </a:lnTo>
                    <a:lnTo>
                      <a:pt x="732767" y="475947"/>
                    </a:lnTo>
                    <a:close/>
                  </a:path>
                  <a:path w="1908810" h="1113789">
                    <a:moveTo>
                      <a:pt x="1831929" y="1113738"/>
                    </a:moveTo>
                    <a:lnTo>
                      <a:pt x="1908323" y="1113738"/>
                    </a:lnTo>
                    <a:lnTo>
                      <a:pt x="1908323" y="1037334"/>
                    </a:lnTo>
                    <a:lnTo>
                      <a:pt x="1831929" y="1037334"/>
                    </a:lnTo>
                    <a:lnTo>
                      <a:pt x="1831929" y="1113738"/>
                    </a:lnTo>
                    <a:close/>
                  </a:path>
                </a:pathLst>
              </a:custGeom>
              <a:ln w="7755">
                <a:solidFill>
                  <a:srgbClr val="0000CC"/>
                </a:solidFill>
              </a:ln>
            </p:spPr>
            <p:txBody>
              <a:bodyPr wrap="square" lIns="0" tIns="0" rIns="0" bIns="0" rtlCol="0"/>
              <a:lstStyle/>
              <a:p>
                <a:endParaRPr/>
              </a:p>
            </p:txBody>
          </p:sp>
          <p:sp>
            <p:nvSpPr>
              <p:cNvPr id="45" name="object 50">
                <a:extLst>
                  <a:ext uri="{FF2B5EF4-FFF2-40B4-BE49-F238E27FC236}">
                    <a16:creationId xmlns:a16="http://schemas.microsoft.com/office/drawing/2014/main" id="{BC90F1B4-8348-A639-BFF0-C66F1DB23258}"/>
                  </a:ext>
                </a:extLst>
              </p:cNvPr>
              <p:cNvSpPr/>
              <p:nvPr/>
            </p:nvSpPr>
            <p:spPr>
              <a:xfrm>
                <a:off x="2767516" y="1291320"/>
                <a:ext cx="22225" cy="176530"/>
              </a:xfrm>
              <a:custGeom>
                <a:avLst/>
                <a:gdLst/>
                <a:ahLst/>
                <a:cxnLst/>
                <a:rect l="l" t="t" r="r" b="b"/>
                <a:pathLst>
                  <a:path w="22225" h="176530">
                    <a:moveTo>
                      <a:pt x="0" y="0"/>
                    </a:moveTo>
                    <a:lnTo>
                      <a:pt x="22034" y="176309"/>
                    </a:lnTo>
                  </a:path>
                </a:pathLst>
              </a:custGeom>
              <a:ln w="15510">
                <a:solidFill>
                  <a:srgbClr val="000000"/>
                </a:solidFill>
              </a:ln>
            </p:spPr>
            <p:txBody>
              <a:bodyPr wrap="square" lIns="0" tIns="0" rIns="0" bIns="0" rtlCol="0"/>
              <a:lstStyle/>
              <a:p>
                <a:endParaRPr/>
              </a:p>
            </p:txBody>
          </p:sp>
          <p:sp>
            <p:nvSpPr>
              <p:cNvPr id="46" name="object 51">
                <a:extLst>
                  <a:ext uri="{FF2B5EF4-FFF2-40B4-BE49-F238E27FC236}">
                    <a16:creationId xmlns:a16="http://schemas.microsoft.com/office/drawing/2014/main" id="{6E8FB53F-D10C-C182-838B-7BEA23B395E1}"/>
                  </a:ext>
                </a:extLst>
              </p:cNvPr>
              <p:cNvSpPr/>
              <p:nvPr/>
            </p:nvSpPr>
            <p:spPr>
              <a:xfrm>
                <a:off x="2789551" y="1232557"/>
                <a:ext cx="345440" cy="235585"/>
              </a:xfrm>
              <a:custGeom>
                <a:avLst/>
                <a:gdLst/>
                <a:ahLst/>
                <a:cxnLst/>
                <a:rect l="l" t="t" r="r" b="b"/>
                <a:pathLst>
                  <a:path w="345439" h="235584">
                    <a:moveTo>
                      <a:pt x="0" y="235073"/>
                    </a:moveTo>
                    <a:lnTo>
                      <a:pt x="29386" y="0"/>
                    </a:lnTo>
                  </a:path>
                  <a:path w="345439" h="235584">
                    <a:moveTo>
                      <a:pt x="29386" y="0"/>
                    </a:moveTo>
                    <a:lnTo>
                      <a:pt x="345269" y="0"/>
                    </a:lnTo>
                  </a:path>
                </a:pathLst>
              </a:custGeom>
              <a:ln w="7755">
                <a:solidFill>
                  <a:srgbClr val="000000"/>
                </a:solidFill>
              </a:ln>
            </p:spPr>
            <p:txBody>
              <a:bodyPr wrap="square" lIns="0" tIns="0" rIns="0" bIns="0" rtlCol="0"/>
              <a:lstStyle/>
              <a:p>
                <a:endParaRPr/>
              </a:p>
            </p:txBody>
          </p:sp>
        </p:grpSp>
        <p:sp>
          <p:nvSpPr>
            <p:cNvPr id="15" name="object 52">
              <a:extLst>
                <a:ext uri="{FF2B5EF4-FFF2-40B4-BE49-F238E27FC236}">
                  <a16:creationId xmlns:a16="http://schemas.microsoft.com/office/drawing/2014/main" id="{D2428C66-D5B8-B273-978C-B33E47ADF020}"/>
                </a:ext>
              </a:extLst>
            </p:cNvPr>
            <p:cNvSpPr txBox="1"/>
            <p:nvPr/>
          </p:nvSpPr>
          <p:spPr>
            <a:xfrm>
              <a:off x="1594152" y="3592628"/>
              <a:ext cx="628015" cy="263525"/>
            </a:xfrm>
            <a:prstGeom prst="rect">
              <a:avLst/>
            </a:prstGeom>
          </p:spPr>
          <p:txBody>
            <a:bodyPr vert="horz" wrap="square" lIns="0" tIns="13970" rIns="0" bIns="0" rtlCol="0">
              <a:spAutoFit/>
            </a:bodyPr>
            <a:lstStyle/>
            <a:p>
              <a:pPr marL="12700">
                <a:lnSpc>
                  <a:spcPct val="100000"/>
                </a:lnSpc>
                <a:spcBef>
                  <a:spcPts val="110"/>
                </a:spcBef>
              </a:pPr>
              <a:r>
                <a:rPr sz="1550" spc="-10" dirty="0">
                  <a:latin typeface="Arial MT"/>
                  <a:cs typeface="Arial MT"/>
                </a:rPr>
                <a:t>0</a:t>
              </a:r>
              <a:r>
                <a:rPr sz="1550" spc="-10" dirty="0">
                  <a:latin typeface="Symbol"/>
                  <a:cs typeface="Symbol"/>
                </a:rPr>
                <a:t></a:t>
              </a:r>
              <a:r>
                <a:rPr sz="1550" spc="-10" dirty="0">
                  <a:latin typeface="Arial MT"/>
                  <a:cs typeface="Arial MT"/>
                </a:rPr>
                <a:t>20%</a:t>
              </a:r>
              <a:endParaRPr sz="1550">
                <a:latin typeface="Arial MT"/>
                <a:cs typeface="Arial MT"/>
              </a:endParaRPr>
            </a:p>
          </p:txBody>
        </p:sp>
        <p:sp>
          <p:nvSpPr>
            <p:cNvPr id="16" name="object 53">
              <a:extLst>
                <a:ext uri="{FF2B5EF4-FFF2-40B4-BE49-F238E27FC236}">
                  <a16:creationId xmlns:a16="http://schemas.microsoft.com/office/drawing/2014/main" id="{ED5217A7-315F-98E0-A87A-603109D828BF}"/>
                </a:ext>
              </a:extLst>
            </p:cNvPr>
            <p:cNvSpPr txBox="1"/>
            <p:nvPr/>
          </p:nvSpPr>
          <p:spPr>
            <a:xfrm>
              <a:off x="1594141" y="3835046"/>
              <a:ext cx="738505" cy="263525"/>
            </a:xfrm>
            <a:prstGeom prst="rect">
              <a:avLst/>
            </a:prstGeom>
          </p:spPr>
          <p:txBody>
            <a:bodyPr vert="horz" wrap="square" lIns="0" tIns="13970" rIns="0" bIns="0" rtlCol="0">
              <a:spAutoFit/>
            </a:bodyPr>
            <a:lstStyle/>
            <a:p>
              <a:pPr marL="12700">
                <a:lnSpc>
                  <a:spcPct val="100000"/>
                </a:lnSpc>
                <a:spcBef>
                  <a:spcPts val="110"/>
                </a:spcBef>
              </a:pPr>
              <a:r>
                <a:rPr sz="1550" spc="-10" dirty="0">
                  <a:latin typeface="Arial MT"/>
                  <a:cs typeface="Arial MT"/>
                </a:rPr>
                <a:t>30</a:t>
              </a:r>
              <a:r>
                <a:rPr sz="1550" spc="-10" dirty="0">
                  <a:latin typeface="Symbol"/>
                  <a:cs typeface="Symbol"/>
                </a:rPr>
                <a:t></a:t>
              </a:r>
              <a:r>
                <a:rPr sz="1550" spc="-10" dirty="0">
                  <a:latin typeface="Arial MT"/>
                  <a:cs typeface="Arial MT"/>
                </a:rPr>
                <a:t>50%</a:t>
              </a:r>
              <a:endParaRPr sz="1550">
                <a:latin typeface="Arial MT"/>
                <a:cs typeface="Arial MT"/>
              </a:endParaRPr>
            </a:p>
          </p:txBody>
        </p:sp>
        <p:sp>
          <p:nvSpPr>
            <p:cNvPr id="17" name="object 54">
              <a:extLst>
                <a:ext uri="{FF2B5EF4-FFF2-40B4-BE49-F238E27FC236}">
                  <a16:creationId xmlns:a16="http://schemas.microsoft.com/office/drawing/2014/main" id="{F9C4EE28-0421-1400-219A-DEF94481B71E}"/>
                </a:ext>
              </a:extLst>
            </p:cNvPr>
            <p:cNvSpPr txBox="1"/>
            <p:nvPr/>
          </p:nvSpPr>
          <p:spPr>
            <a:xfrm>
              <a:off x="3177260" y="1190472"/>
              <a:ext cx="1001394" cy="263525"/>
            </a:xfrm>
            <a:prstGeom prst="rect">
              <a:avLst/>
            </a:prstGeom>
          </p:spPr>
          <p:txBody>
            <a:bodyPr vert="horz" wrap="square" lIns="0" tIns="13970" rIns="0" bIns="0" rtlCol="0">
              <a:spAutoFit/>
            </a:bodyPr>
            <a:lstStyle/>
            <a:p>
              <a:pPr marL="12700">
                <a:lnSpc>
                  <a:spcPct val="100000"/>
                </a:lnSpc>
                <a:spcBef>
                  <a:spcPts val="110"/>
                </a:spcBef>
              </a:pPr>
              <a:r>
                <a:rPr sz="1550" dirty="0">
                  <a:latin typeface="Arial MT"/>
                  <a:cs typeface="Arial MT"/>
                </a:rPr>
                <a:t>=</a:t>
              </a:r>
              <a:r>
                <a:rPr sz="1550" spc="-5" dirty="0">
                  <a:latin typeface="Arial MT"/>
                  <a:cs typeface="Arial MT"/>
                </a:rPr>
                <a:t> </a:t>
              </a:r>
              <a:r>
                <a:rPr sz="1550" dirty="0">
                  <a:latin typeface="Arial MT"/>
                  <a:cs typeface="Arial MT"/>
                </a:rPr>
                <a:t>5.02</a:t>
              </a:r>
              <a:r>
                <a:rPr sz="1550" spc="-5" dirty="0">
                  <a:latin typeface="Arial MT"/>
                  <a:cs typeface="Arial MT"/>
                </a:rPr>
                <a:t> </a:t>
              </a:r>
              <a:r>
                <a:rPr sz="1550" spc="-25" dirty="0">
                  <a:latin typeface="Arial MT"/>
                  <a:cs typeface="Arial MT"/>
                </a:rPr>
                <a:t>TeV</a:t>
              </a:r>
              <a:endParaRPr sz="1550">
                <a:latin typeface="Arial MT"/>
                <a:cs typeface="Arial MT"/>
              </a:endParaRPr>
            </a:p>
          </p:txBody>
        </p:sp>
        <p:sp>
          <p:nvSpPr>
            <p:cNvPr id="18" name="object 55">
              <a:extLst>
                <a:ext uri="{FF2B5EF4-FFF2-40B4-BE49-F238E27FC236}">
                  <a16:creationId xmlns:a16="http://schemas.microsoft.com/office/drawing/2014/main" id="{80E8372F-166C-ED12-C79D-70074C178762}"/>
                </a:ext>
              </a:extLst>
            </p:cNvPr>
            <p:cNvSpPr txBox="1"/>
            <p:nvPr/>
          </p:nvSpPr>
          <p:spPr>
            <a:xfrm>
              <a:off x="2938469" y="1322703"/>
              <a:ext cx="216535" cy="184150"/>
            </a:xfrm>
            <a:prstGeom prst="rect">
              <a:avLst/>
            </a:prstGeom>
          </p:spPr>
          <p:txBody>
            <a:bodyPr vert="horz" wrap="square" lIns="0" tIns="11430" rIns="0" bIns="0" rtlCol="0">
              <a:spAutoFit/>
            </a:bodyPr>
            <a:lstStyle/>
            <a:p>
              <a:pPr marL="12700">
                <a:lnSpc>
                  <a:spcPct val="100000"/>
                </a:lnSpc>
                <a:spcBef>
                  <a:spcPts val="90"/>
                </a:spcBef>
              </a:pPr>
              <a:r>
                <a:rPr sz="1050" spc="-25" dirty="0">
                  <a:latin typeface="Arial MT"/>
                  <a:cs typeface="Arial MT"/>
                </a:rPr>
                <a:t>NN</a:t>
              </a:r>
              <a:endParaRPr sz="1050">
                <a:latin typeface="Arial MT"/>
                <a:cs typeface="Arial MT"/>
              </a:endParaRPr>
            </a:p>
          </p:txBody>
        </p:sp>
        <p:sp>
          <p:nvSpPr>
            <p:cNvPr id="19" name="object 56">
              <a:extLst>
                <a:ext uri="{FF2B5EF4-FFF2-40B4-BE49-F238E27FC236}">
                  <a16:creationId xmlns:a16="http://schemas.microsoft.com/office/drawing/2014/main" id="{7130AD16-38A2-91BE-28E1-2F6E13FA64C6}"/>
                </a:ext>
              </a:extLst>
            </p:cNvPr>
            <p:cNvSpPr txBox="1"/>
            <p:nvPr/>
          </p:nvSpPr>
          <p:spPr>
            <a:xfrm>
              <a:off x="1388448" y="1190472"/>
              <a:ext cx="1564640" cy="263525"/>
            </a:xfrm>
            <a:prstGeom prst="rect">
              <a:avLst/>
            </a:prstGeom>
          </p:spPr>
          <p:txBody>
            <a:bodyPr vert="horz" wrap="square" lIns="0" tIns="13970" rIns="0" bIns="0" rtlCol="0">
              <a:spAutoFit/>
            </a:bodyPr>
            <a:lstStyle/>
            <a:p>
              <a:pPr marL="12700">
                <a:lnSpc>
                  <a:spcPct val="100000"/>
                </a:lnSpc>
                <a:spcBef>
                  <a:spcPts val="110"/>
                </a:spcBef>
                <a:tabLst>
                  <a:tab pos="1452245" algn="l"/>
                </a:tabLst>
              </a:pPr>
              <a:r>
                <a:rPr sz="1550" dirty="0">
                  <a:latin typeface="Arial MT"/>
                  <a:cs typeface="Arial MT"/>
                </a:rPr>
                <a:t>ALICE,</a:t>
              </a:r>
              <a:r>
                <a:rPr sz="1550" spc="-10" dirty="0">
                  <a:latin typeface="Arial MT"/>
                  <a:cs typeface="Arial MT"/>
                </a:rPr>
                <a:t> </a:t>
              </a:r>
              <a:r>
                <a:rPr sz="1550" spc="-20" dirty="0">
                  <a:latin typeface="Arial MT"/>
                  <a:cs typeface="Arial MT"/>
                </a:rPr>
                <a:t>Pb</a:t>
              </a:r>
              <a:r>
                <a:rPr sz="1550" spc="-20" dirty="0">
                  <a:latin typeface="Symbol"/>
                  <a:cs typeface="Symbol"/>
                </a:rPr>
                <a:t></a:t>
              </a:r>
              <a:r>
                <a:rPr sz="1550" spc="-20" dirty="0">
                  <a:latin typeface="Arial MT"/>
                  <a:cs typeface="Arial MT"/>
                </a:rPr>
                <a:t>Pb</a:t>
              </a:r>
              <a:r>
                <a:rPr sz="1550" dirty="0">
                  <a:latin typeface="Arial MT"/>
                  <a:cs typeface="Arial MT"/>
                </a:rPr>
                <a:t>	</a:t>
              </a:r>
              <a:r>
                <a:rPr sz="1550" i="1" spc="-50" dirty="0">
                  <a:latin typeface="Arial"/>
                  <a:cs typeface="Arial"/>
                </a:rPr>
                <a:t>s</a:t>
              </a:r>
              <a:endParaRPr sz="1550">
                <a:latin typeface="Arial"/>
                <a:cs typeface="Arial"/>
              </a:endParaRPr>
            </a:p>
          </p:txBody>
        </p:sp>
        <p:sp>
          <p:nvSpPr>
            <p:cNvPr id="20" name="object 57">
              <a:extLst>
                <a:ext uri="{FF2B5EF4-FFF2-40B4-BE49-F238E27FC236}">
                  <a16:creationId xmlns:a16="http://schemas.microsoft.com/office/drawing/2014/main" id="{19932E59-4FE2-BA49-5536-5E35F1518E56}"/>
                </a:ext>
              </a:extLst>
            </p:cNvPr>
            <p:cNvSpPr txBox="1"/>
            <p:nvPr/>
          </p:nvSpPr>
          <p:spPr>
            <a:xfrm>
              <a:off x="1363070" y="1491661"/>
              <a:ext cx="2969260" cy="263525"/>
            </a:xfrm>
            <a:prstGeom prst="rect">
              <a:avLst/>
            </a:prstGeom>
          </p:spPr>
          <p:txBody>
            <a:bodyPr vert="horz" wrap="square" lIns="0" tIns="13970" rIns="0" bIns="0" rtlCol="0">
              <a:spAutoFit/>
            </a:bodyPr>
            <a:lstStyle/>
            <a:p>
              <a:pPr marL="38100">
                <a:lnSpc>
                  <a:spcPct val="100000"/>
                </a:lnSpc>
                <a:spcBef>
                  <a:spcPts val="110"/>
                </a:spcBef>
              </a:pPr>
              <a:r>
                <a:rPr sz="1550" dirty="0">
                  <a:latin typeface="Arial MT"/>
                  <a:cs typeface="Arial MT"/>
                </a:rPr>
                <a:t>Inclusive J/</a:t>
              </a:r>
              <a:r>
                <a:rPr sz="1550" dirty="0">
                  <a:latin typeface="Symbol"/>
                  <a:cs typeface="Symbol"/>
                </a:rPr>
                <a:t></a:t>
              </a:r>
              <a:r>
                <a:rPr sz="1550" spc="165" dirty="0">
                  <a:latin typeface="Times New Roman"/>
                  <a:cs typeface="Times New Roman"/>
                </a:rPr>
                <a:t> </a:t>
              </a:r>
              <a:r>
                <a:rPr sz="1550" dirty="0">
                  <a:latin typeface="Symbol"/>
                  <a:cs typeface="Symbol"/>
                </a:rPr>
                <a:t></a:t>
              </a:r>
              <a:r>
                <a:rPr sz="1550" spc="100" dirty="0">
                  <a:latin typeface="Times New Roman"/>
                  <a:cs typeface="Times New Roman"/>
                </a:rPr>
                <a:t> </a:t>
              </a:r>
              <a:r>
                <a:rPr sz="1550" dirty="0">
                  <a:latin typeface="Symbol"/>
                  <a:cs typeface="Symbol"/>
                </a:rPr>
                <a:t></a:t>
              </a:r>
              <a:r>
                <a:rPr sz="1575" baseline="26455" dirty="0">
                  <a:latin typeface="Symbol"/>
                  <a:cs typeface="Symbol"/>
                </a:rPr>
                <a:t></a:t>
              </a:r>
              <a:r>
                <a:rPr sz="1550" dirty="0">
                  <a:latin typeface="Symbol"/>
                  <a:cs typeface="Symbol"/>
                </a:rPr>
                <a:t></a:t>
              </a:r>
              <a:r>
                <a:rPr sz="1575" baseline="26455" dirty="0">
                  <a:latin typeface="Symbol"/>
                  <a:cs typeface="Symbol"/>
                </a:rPr>
                <a:t></a:t>
              </a:r>
              <a:r>
                <a:rPr sz="1550" dirty="0">
                  <a:latin typeface="Arial MT"/>
                  <a:cs typeface="Arial MT"/>
                </a:rPr>
                <a:t>,</a:t>
              </a:r>
              <a:r>
                <a:rPr sz="1550" spc="5" dirty="0">
                  <a:latin typeface="Arial MT"/>
                  <a:cs typeface="Arial MT"/>
                </a:rPr>
                <a:t> </a:t>
              </a:r>
              <a:r>
                <a:rPr sz="1550" dirty="0">
                  <a:latin typeface="Arial MT"/>
                  <a:cs typeface="Arial MT"/>
                </a:rPr>
                <a:t>2.5</a:t>
              </a:r>
              <a:r>
                <a:rPr sz="1550" spc="5" dirty="0">
                  <a:latin typeface="Arial MT"/>
                  <a:cs typeface="Arial MT"/>
                </a:rPr>
                <a:t> </a:t>
              </a:r>
              <a:r>
                <a:rPr sz="1550" dirty="0">
                  <a:latin typeface="Arial MT"/>
                  <a:cs typeface="Arial MT"/>
                </a:rPr>
                <a:t>&lt;</a:t>
              </a:r>
              <a:r>
                <a:rPr sz="1550" spc="45" dirty="0">
                  <a:latin typeface="Arial MT"/>
                  <a:cs typeface="Arial MT"/>
                </a:rPr>
                <a:t> </a:t>
              </a:r>
              <a:r>
                <a:rPr sz="1550" i="1" dirty="0">
                  <a:latin typeface="Arial"/>
                  <a:cs typeface="Arial"/>
                </a:rPr>
                <a:t>y</a:t>
              </a:r>
              <a:r>
                <a:rPr sz="1550" i="1" spc="150" dirty="0">
                  <a:latin typeface="Arial"/>
                  <a:cs typeface="Arial"/>
                </a:rPr>
                <a:t> </a:t>
              </a:r>
              <a:r>
                <a:rPr sz="1550" dirty="0">
                  <a:latin typeface="Arial MT"/>
                  <a:cs typeface="Arial MT"/>
                </a:rPr>
                <a:t>&lt;</a:t>
              </a:r>
              <a:r>
                <a:rPr sz="1550" spc="5" dirty="0">
                  <a:latin typeface="Arial MT"/>
                  <a:cs typeface="Arial MT"/>
                </a:rPr>
                <a:t> </a:t>
              </a:r>
              <a:r>
                <a:rPr sz="1550" spc="-50" dirty="0">
                  <a:latin typeface="Arial MT"/>
                  <a:cs typeface="Arial MT"/>
                </a:rPr>
                <a:t>4</a:t>
              </a:r>
              <a:endParaRPr sz="1550">
                <a:latin typeface="Arial MT"/>
                <a:cs typeface="Arial MT"/>
              </a:endParaRPr>
            </a:p>
          </p:txBody>
        </p:sp>
        <p:sp>
          <p:nvSpPr>
            <p:cNvPr id="21" name="object 58">
              <a:extLst>
                <a:ext uri="{FF2B5EF4-FFF2-40B4-BE49-F238E27FC236}">
                  <a16:creationId xmlns:a16="http://schemas.microsoft.com/office/drawing/2014/main" id="{6FEFF8B5-28E5-A4A8-8F6B-15EDCABFF58A}"/>
                </a:ext>
              </a:extLst>
            </p:cNvPr>
            <p:cNvSpPr txBox="1"/>
            <p:nvPr/>
          </p:nvSpPr>
          <p:spPr>
            <a:xfrm>
              <a:off x="4332249" y="3871321"/>
              <a:ext cx="1047750" cy="198755"/>
            </a:xfrm>
            <a:prstGeom prst="rect">
              <a:avLst/>
            </a:prstGeom>
          </p:spPr>
          <p:txBody>
            <a:bodyPr vert="horz" wrap="square" lIns="0" tIns="0" rIns="0" bIns="0" rtlCol="0">
              <a:spAutoFit/>
            </a:bodyPr>
            <a:lstStyle/>
            <a:p>
              <a:pPr>
                <a:lnSpc>
                  <a:spcPts val="1515"/>
                </a:lnSpc>
              </a:pPr>
              <a:r>
                <a:rPr sz="1550" dirty="0">
                  <a:latin typeface="Arial MT"/>
                  <a:cs typeface="Arial MT"/>
                </a:rPr>
                <a:t>Event </a:t>
              </a:r>
              <a:r>
                <a:rPr sz="1550" spc="-10" dirty="0">
                  <a:latin typeface="Arial MT"/>
                  <a:cs typeface="Arial MT"/>
                </a:rPr>
                <a:t>plane</a:t>
              </a:r>
              <a:endParaRPr sz="1550">
                <a:latin typeface="Arial MT"/>
                <a:cs typeface="Arial MT"/>
              </a:endParaRPr>
            </a:p>
          </p:txBody>
        </p:sp>
        <p:sp>
          <p:nvSpPr>
            <p:cNvPr id="22" name="object 59">
              <a:extLst>
                <a:ext uri="{FF2B5EF4-FFF2-40B4-BE49-F238E27FC236}">
                  <a16:creationId xmlns:a16="http://schemas.microsoft.com/office/drawing/2014/main" id="{422637B4-02CA-3486-AF5B-E79858BE35EA}"/>
                </a:ext>
              </a:extLst>
            </p:cNvPr>
            <p:cNvSpPr txBox="1"/>
            <p:nvPr/>
          </p:nvSpPr>
          <p:spPr>
            <a:xfrm>
              <a:off x="251446" y="4708388"/>
              <a:ext cx="1068070" cy="174625"/>
            </a:xfrm>
            <a:prstGeom prst="rect">
              <a:avLst/>
            </a:prstGeom>
          </p:spPr>
          <p:txBody>
            <a:bodyPr vert="horz" wrap="square" lIns="0" tIns="15875" rIns="0" bIns="0" rtlCol="0">
              <a:spAutoFit/>
            </a:bodyPr>
            <a:lstStyle/>
            <a:p>
              <a:pPr marL="12700">
                <a:lnSpc>
                  <a:spcPct val="100000"/>
                </a:lnSpc>
                <a:spcBef>
                  <a:spcPts val="125"/>
                </a:spcBef>
              </a:pPr>
              <a:r>
                <a:rPr sz="950" b="1" dirty="0">
                  <a:solidFill>
                    <a:srgbClr val="B2B3B2"/>
                  </a:solidFill>
                  <a:latin typeface="Courier New"/>
                  <a:cs typeface="Courier New"/>
                </a:rPr>
                <a:t>ALI-PUB-</a:t>
              </a:r>
              <a:r>
                <a:rPr sz="950" b="1" spc="-10" dirty="0">
                  <a:solidFill>
                    <a:srgbClr val="B2B3B2"/>
                  </a:solidFill>
                  <a:latin typeface="Courier New"/>
                  <a:cs typeface="Courier New"/>
                </a:rPr>
                <a:t>521057</a:t>
              </a:r>
              <a:endParaRPr sz="950">
                <a:latin typeface="Courier New"/>
                <a:cs typeface="Courier New"/>
              </a:endParaRPr>
            </a:p>
          </p:txBody>
        </p:sp>
        <p:sp>
          <p:nvSpPr>
            <p:cNvPr id="23" name="object 66">
              <a:extLst>
                <a:ext uri="{FF2B5EF4-FFF2-40B4-BE49-F238E27FC236}">
                  <a16:creationId xmlns:a16="http://schemas.microsoft.com/office/drawing/2014/main" id="{B418F6D6-C34B-B1B4-549C-7DD9B105056E}"/>
                </a:ext>
              </a:extLst>
            </p:cNvPr>
            <p:cNvSpPr/>
            <p:nvPr/>
          </p:nvSpPr>
          <p:spPr>
            <a:xfrm>
              <a:off x="3603849" y="3787644"/>
              <a:ext cx="1819275" cy="369570"/>
            </a:xfrm>
            <a:custGeom>
              <a:avLst/>
              <a:gdLst/>
              <a:ahLst/>
              <a:cxnLst/>
              <a:rect l="l" t="t" r="r" b="b"/>
              <a:pathLst>
                <a:path w="1819275" h="369570">
                  <a:moveTo>
                    <a:pt x="1818967" y="0"/>
                  </a:moveTo>
                  <a:lnTo>
                    <a:pt x="0" y="0"/>
                  </a:lnTo>
                  <a:lnTo>
                    <a:pt x="0" y="369331"/>
                  </a:lnTo>
                  <a:lnTo>
                    <a:pt x="1818967" y="369331"/>
                  </a:lnTo>
                  <a:lnTo>
                    <a:pt x="1818967" y="0"/>
                  </a:lnTo>
                  <a:close/>
                </a:path>
              </a:pathLst>
            </a:custGeom>
            <a:solidFill>
              <a:srgbClr val="FFFFFF"/>
            </a:solidFill>
          </p:spPr>
          <p:txBody>
            <a:bodyPr wrap="square" lIns="0" tIns="0" rIns="0" bIns="0" rtlCol="0"/>
            <a:lstStyle/>
            <a:p>
              <a:endParaRPr/>
            </a:p>
          </p:txBody>
        </p:sp>
        <p:sp>
          <p:nvSpPr>
            <p:cNvPr id="24" name="object 67">
              <a:extLst>
                <a:ext uri="{FF2B5EF4-FFF2-40B4-BE49-F238E27FC236}">
                  <a16:creationId xmlns:a16="http://schemas.microsoft.com/office/drawing/2014/main" id="{419A783E-E437-A218-ED24-CB04C751E9EA}"/>
                </a:ext>
              </a:extLst>
            </p:cNvPr>
            <p:cNvSpPr txBox="1"/>
            <p:nvPr/>
          </p:nvSpPr>
          <p:spPr>
            <a:xfrm>
              <a:off x="3701327" y="3807939"/>
              <a:ext cx="1619250" cy="294640"/>
            </a:xfrm>
            <a:prstGeom prst="rect">
              <a:avLst/>
            </a:prstGeom>
          </p:spPr>
          <p:txBody>
            <a:bodyPr vert="horz" wrap="square" lIns="0" tIns="14605" rIns="0" bIns="0" rtlCol="0">
              <a:spAutoFit/>
            </a:bodyPr>
            <a:lstStyle/>
            <a:p>
              <a:pPr marL="12700">
                <a:lnSpc>
                  <a:spcPct val="100000"/>
                </a:lnSpc>
                <a:spcBef>
                  <a:spcPts val="115"/>
                </a:spcBef>
              </a:pPr>
              <a:r>
                <a:rPr sz="1750" spc="45" dirty="0">
                  <a:latin typeface="Microsoft Sans Serif"/>
                  <a:cs typeface="Microsoft Sans Serif"/>
                </a:rPr>
                <a:t>Reaction</a:t>
              </a:r>
              <a:r>
                <a:rPr sz="1750" spc="90" dirty="0">
                  <a:latin typeface="Microsoft Sans Serif"/>
                  <a:cs typeface="Microsoft Sans Serif"/>
                </a:rPr>
                <a:t> </a:t>
              </a:r>
              <a:r>
                <a:rPr sz="1750" spc="40" dirty="0">
                  <a:latin typeface="Microsoft Sans Serif"/>
                  <a:cs typeface="Microsoft Sans Serif"/>
                </a:rPr>
                <a:t>plane</a:t>
              </a:r>
              <a:endParaRPr sz="1750">
                <a:latin typeface="Microsoft Sans Serif"/>
                <a:cs typeface="Microsoft Sans Serif"/>
              </a:endParaRPr>
            </a:p>
          </p:txBody>
        </p:sp>
      </p:grpSp>
      <p:grpSp>
        <p:nvGrpSpPr>
          <p:cNvPr id="52" name="Group 51">
            <a:extLst>
              <a:ext uri="{FF2B5EF4-FFF2-40B4-BE49-F238E27FC236}">
                <a16:creationId xmlns:a16="http://schemas.microsoft.com/office/drawing/2014/main" id="{64D1EAF3-72DF-0A86-5771-9E7519386D4F}"/>
              </a:ext>
            </a:extLst>
          </p:cNvPr>
          <p:cNvGrpSpPr/>
          <p:nvPr/>
        </p:nvGrpSpPr>
        <p:grpSpPr>
          <a:xfrm>
            <a:off x="7117175" y="2759805"/>
            <a:ext cx="3955417" cy="1046480"/>
            <a:chOff x="1069731" y="5284723"/>
            <a:chExt cx="3955417" cy="1046480"/>
          </a:xfrm>
        </p:grpSpPr>
        <p:sp>
          <p:nvSpPr>
            <p:cNvPr id="53" name="object 6">
              <a:extLst>
                <a:ext uri="{FF2B5EF4-FFF2-40B4-BE49-F238E27FC236}">
                  <a16:creationId xmlns:a16="http://schemas.microsoft.com/office/drawing/2014/main" id="{6AE643A8-18B1-DF5A-31E8-C37B2A310ABA}"/>
                </a:ext>
              </a:extLst>
            </p:cNvPr>
            <p:cNvSpPr txBox="1"/>
            <p:nvPr/>
          </p:nvSpPr>
          <p:spPr>
            <a:xfrm>
              <a:off x="1103513" y="5876035"/>
              <a:ext cx="144145" cy="299720"/>
            </a:xfrm>
            <a:prstGeom prst="rect">
              <a:avLst/>
            </a:prstGeom>
          </p:spPr>
          <p:txBody>
            <a:bodyPr vert="horz" wrap="square" lIns="0" tIns="12700" rIns="0" bIns="0" rtlCol="0">
              <a:spAutoFit/>
            </a:bodyPr>
            <a:lstStyle/>
            <a:p>
              <a:pPr marL="12700">
                <a:lnSpc>
                  <a:spcPct val="100000"/>
                </a:lnSpc>
                <a:spcBef>
                  <a:spcPts val="100"/>
                </a:spcBef>
              </a:pPr>
              <a:r>
                <a:rPr sz="1800" spc="-50" dirty="0">
                  <a:latin typeface="Cambria Math"/>
                  <a:cs typeface="Cambria Math"/>
                </a:rPr>
                <a:t>𝜆</a:t>
              </a:r>
              <a:endParaRPr sz="1800">
                <a:latin typeface="Cambria Math"/>
                <a:cs typeface="Cambria Math"/>
              </a:endParaRPr>
            </a:p>
          </p:txBody>
        </p:sp>
        <p:sp>
          <p:nvSpPr>
            <p:cNvPr id="54" name="object 7">
              <a:extLst>
                <a:ext uri="{FF2B5EF4-FFF2-40B4-BE49-F238E27FC236}">
                  <a16:creationId xmlns:a16="http://schemas.microsoft.com/office/drawing/2014/main" id="{6313902C-0C9A-46A8-4D59-78CE42964DF9}"/>
                </a:ext>
              </a:extLst>
            </p:cNvPr>
            <p:cNvSpPr txBox="1"/>
            <p:nvPr/>
          </p:nvSpPr>
          <p:spPr>
            <a:xfrm>
              <a:off x="1222576" y="5988303"/>
              <a:ext cx="130175" cy="223520"/>
            </a:xfrm>
            <a:prstGeom prst="rect">
              <a:avLst/>
            </a:prstGeom>
          </p:spPr>
          <p:txBody>
            <a:bodyPr vert="horz" wrap="square" lIns="0" tIns="12700" rIns="0" bIns="0" rtlCol="0">
              <a:spAutoFit/>
            </a:bodyPr>
            <a:lstStyle/>
            <a:p>
              <a:pPr marL="12700">
                <a:lnSpc>
                  <a:spcPct val="100000"/>
                </a:lnSpc>
                <a:spcBef>
                  <a:spcPts val="100"/>
                </a:spcBef>
              </a:pPr>
              <a:r>
                <a:rPr sz="1300" spc="30" dirty="0">
                  <a:latin typeface="Cambria Math"/>
                  <a:cs typeface="Cambria Math"/>
                </a:rPr>
                <a:t>𝜃</a:t>
              </a:r>
              <a:endParaRPr sz="1300">
                <a:latin typeface="Cambria Math"/>
                <a:cs typeface="Cambria Math"/>
              </a:endParaRPr>
            </a:p>
          </p:txBody>
        </p:sp>
        <p:sp>
          <p:nvSpPr>
            <p:cNvPr id="55" name="object 8">
              <a:extLst>
                <a:ext uri="{FF2B5EF4-FFF2-40B4-BE49-F238E27FC236}">
                  <a16:creationId xmlns:a16="http://schemas.microsoft.com/office/drawing/2014/main" id="{9BD1686E-ACC1-15A3-C08A-D9A795C7C9BD}"/>
                </a:ext>
              </a:extLst>
            </p:cNvPr>
            <p:cNvSpPr txBox="1"/>
            <p:nvPr/>
          </p:nvSpPr>
          <p:spPr>
            <a:xfrm>
              <a:off x="1381390" y="5705347"/>
              <a:ext cx="1153795" cy="299720"/>
            </a:xfrm>
            <a:prstGeom prst="rect">
              <a:avLst/>
            </a:prstGeom>
          </p:spPr>
          <p:txBody>
            <a:bodyPr vert="horz" wrap="square" lIns="0" tIns="12700" rIns="0" bIns="0" rtlCol="0">
              <a:spAutoFit/>
            </a:bodyPr>
            <a:lstStyle/>
            <a:p>
              <a:pPr marL="38100">
                <a:lnSpc>
                  <a:spcPct val="100000"/>
                </a:lnSpc>
                <a:spcBef>
                  <a:spcPts val="100"/>
                </a:spcBef>
              </a:pPr>
              <a:r>
                <a:rPr sz="2700" baseline="-41666" dirty="0">
                  <a:latin typeface="Cambria Math"/>
                  <a:cs typeface="Cambria Math"/>
                </a:rPr>
                <a:t>=</a:t>
              </a:r>
              <a:r>
                <a:rPr sz="2700" spc="135" baseline="-41666" dirty="0">
                  <a:latin typeface="Cambria Math"/>
                  <a:cs typeface="Cambria Math"/>
                </a:rPr>
                <a:t> </a:t>
              </a:r>
              <a:r>
                <a:rPr sz="1800" dirty="0">
                  <a:latin typeface="Cambria Math"/>
                  <a:cs typeface="Cambria Math"/>
                </a:rPr>
                <a:t>1</a:t>
              </a:r>
              <a:r>
                <a:rPr sz="1800" spc="-10" dirty="0">
                  <a:latin typeface="Cambria Math"/>
                  <a:cs typeface="Cambria Math"/>
                </a:rPr>
                <a:t> </a:t>
              </a:r>
              <a:r>
                <a:rPr sz="1800" dirty="0">
                  <a:latin typeface="Cambria Math"/>
                  <a:cs typeface="Cambria Math"/>
                </a:rPr>
                <a:t>−</a:t>
              </a:r>
              <a:r>
                <a:rPr sz="1800" spc="-5" dirty="0">
                  <a:latin typeface="Cambria Math"/>
                  <a:cs typeface="Cambria Math"/>
                </a:rPr>
                <a:t> </a:t>
              </a:r>
              <a:r>
                <a:rPr sz="1800" spc="-20" dirty="0">
                  <a:latin typeface="Cambria Math"/>
                  <a:cs typeface="Cambria Math"/>
                </a:rPr>
                <a:t>3𝜌</a:t>
              </a:r>
              <a:r>
                <a:rPr sz="1950" spc="-30" baseline="-14957" dirty="0">
                  <a:latin typeface="Cambria Math"/>
                  <a:cs typeface="Cambria Math"/>
                </a:rPr>
                <a:t>00</a:t>
              </a:r>
              <a:endParaRPr sz="1950" baseline="-14957" dirty="0">
                <a:latin typeface="Cambria Math"/>
                <a:cs typeface="Cambria Math"/>
              </a:endParaRPr>
            </a:p>
          </p:txBody>
        </p:sp>
        <p:sp>
          <p:nvSpPr>
            <p:cNvPr id="56" name="object 9">
              <a:extLst>
                <a:ext uri="{FF2B5EF4-FFF2-40B4-BE49-F238E27FC236}">
                  <a16:creationId xmlns:a16="http://schemas.microsoft.com/office/drawing/2014/main" id="{46D7F157-F93E-42D3-8C83-A885888D3BBF}"/>
                </a:ext>
              </a:extLst>
            </p:cNvPr>
            <p:cNvSpPr/>
            <p:nvPr/>
          </p:nvSpPr>
          <p:spPr>
            <a:xfrm>
              <a:off x="1653932" y="6042641"/>
              <a:ext cx="850900" cy="12700"/>
            </a:xfrm>
            <a:custGeom>
              <a:avLst/>
              <a:gdLst/>
              <a:ahLst/>
              <a:cxnLst/>
              <a:rect l="l" t="t" r="r" b="b"/>
              <a:pathLst>
                <a:path w="850900" h="12700">
                  <a:moveTo>
                    <a:pt x="850900" y="0"/>
                  </a:moveTo>
                  <a:lnTo>
                    <a:pt x="0" y="0"/>
                  </a:lnTo>
                  <a:lnTo>
                    <a:pt x="0" y="12699"/>
                  </a:lnTo>
                  <a:lnTo>
                    <a:pt x="850900" y="12699"/>
                  </a:lnTo>
                  <a:lnTo>
                    <a:pt x="850900" y="0"/>
                  </a:lnTo>
                  <a:close/>
                </a:path>
              </a:pathLst>
            </a:custGeom>
            <a:solidFill>
              <a:srgbClr val="000000"/>
            </a:solidFill>
          </p:spPr>
          <p:txBody>
            <a:bodyPr wrap="square" lIns="0" tIns="0" rIns="0" bIns="0" rtlCol="0"/>
            <a:lstStyle/>
            <a:p>
              <a:endParaRPr/>
            </a:p>
          </p:txBody>
        </p:sp>
        <p:sp>
          <p:nvSpPr>
            <p:cNvPr id="57" name="object 10">
              <a:extLst>
                <a:ext uri="{FF2B5EF4-FFF2-40B4-BE49-F238E27FC236}">
                  <a16:creationId xmlns:a16="http://schemas.microsoft.com/office/drawing/2014/main" id="{76552033-2C1D-BCA6-F208-3FA2C5B4B594}"/>
                </a:ext>
              </a:extLst>
            </p:cNvPr>
            <p:cNvSpPr txBox="1"/>
            <p:nvPr/>
          </p:nvSpPr>
          <p:spPr>
            <a:xfrm>
              <a:off x="1679840" y="6031483"/>
              <a:ext cx="791845" cy="299720"/>
            </a:xfrm>
            <a:prstGeom prst="rect">
              <a:avLst/>
            </a:prstGeom>
          </p:spPr>
          <p:txBody>
            <a:bodyPr vert="horz" wrap="square" lIns="0" tIns="12700" rIns="0" bIns="0" rtlCol="0">
              <a:spAutoFit/>
            </a:bodyPr>
            <a:lstStyle/>
            <a:p>
              <a:pPr marL="38100">
                <a:lnSpc>
                  <a:spcPct val="100000"/>
                </a:lnSpc>
                <a:spcBef>
                  <a:spcPts val="100"/>
                </a:spcBef>
              </a:pPr>
              <a:r>
                <a:rPr sz="1800" dirty="0">
                  <a:latin typeface="Cambria Math"/>
                  <a:cs typeface="Cambria Math"/>
                </a:rPr>
                <a:t>1</a:t>
              </a:r>
              <a:r>
                <a:rPr sz="1800" spc="-10" dirty="0">
                  <a:latin typeface="Cambria Math"/>
                  <a:cs typeface="Cambria Math"/>
                </a:rPr>
                <a:t> </a:t>
              </a:r>
              <a:r>
                <a:rPr sz="1800" dirty="0">
                  <a:latin typeface="Cambria Math"/>
                  <a:cs typeface="Cambria Math"/>
                </a:rPr>
                <a:t>+</a:t>
              </a:r>
              <a:r>
                <a:rPr sz="1800" spc="-5" dirty="0">
                  <a:latin typeface="Cambria Math"/>
                  <a:cs typeface="Cambria Math"/>
                </a:rPr>
                <a:t> </a:t>
              </a:r>
              <a:r>
                <a:rPr sz="1800" spc="-25" dirty="0">
                  <a:latin typeface="Cambria Math"/>
                  <a:cs typeface="Cambria Math"/>
                </a:rPr>
                <a:t>𝜌</a:t>
              </a:r>
              <a:r>
                <a:rPr sz="1950" spc="-37" baseline="-14957" dirty="0">
                  <a:latin typeface="Cambria Math"/>
                  <a:cs typeface="Cambria Math"/>
                </a:rPr>
                <a:t>00</a:t>
              </a:r>
              <a:endParaRPr sz="1950" baseline="-14957">
                <a:latin typeface="Cambria Math"/>
                <a:cs typeface="Cambria Math"/>
              </a:endParaRPr>
            </a:p>
          </p:txBody>
        </p:sp>
        <p:sp>
          <p:nvSpPr>
            <p:cNvPr id="58" name="object 11">
              <a:extLst>
                <a:ext uri="{FF2B5EF4-FFF2-40B4-BE49-F238E27FC236}">
                  <a16:creationId xmlns:a16="http://schemas.microsoft.com/office/drawing/2014/main" id="{FC1E864D-F34B-0AED-6771-8EE2614A98CB}"/>
                </a:ext>
              </a:extLst>
            </p:cNvPr>
            <p:cNvSpPr txBox="1"/>
            <p:nvPr/>
          </p:nvSpPr>
          <p:spPr>
            <a:xfrm>
              <a:off x="1069731" y="5284723"/>
              <a:ext cx="2712085" cy="299720"/>
            </a:xfrm>
            <a:prstGeom prst="rect">
              <a:avLst/>
            </a:prstGeom>
          </p:spPr>
          <p:txBody>
            <a:bodyPr vert="horz" wrap="square" lIns="0" tIns="12700" rIns="0" bIns="0" rtlCol="0">
              <a:spAutoFit/>
            </a:bodyPr>
            <a:lstStyle/>
            <a:p>
              <a:pPr marL="297815" indent="-285115">
                <a:lnSpc>
                  <a:spcPct val="100000"/>
                </a:lnSpc>
                <a:spcBef>
                  <a:spcPts val="100"/>
                </a:spcBef>
                <a:buFont typeface="Arial MT"/>
                <a:buChar char="•"/>
                <a:tabLst>
                  <a:tab pos="297815" algn="l"/>
                </a:tabLst>
              </a:pPr>
              <a:r>
                <a:rPr sz="1800" dirty="0">
                  <a:latin typeface="Microsoft Sans Serif"/>
                  <a:cs typeface="Microsoft Sans Serif"/>
                </a:rPr>
                <a:t>In</a:t>
              </a:r>
              <a:r>
                <a:rPr sz="1800" spc="60" dirty="0">
                  <a:latin typeface="Microsoft Sans Serif"/>
                  <a:cs typeface="Microsoft Sans Serif"/>
                </a:rPr>
                <a:t> </a:t>
              </a:r>
              <a:r>
                <a:rPr sz="1800" dirty="0">
                  <a:latin typeface="Microsoft Sans Serif"/>
                  <a:cs typeface="Microsoft Sans Serif"/>
                </a:rPr>
                <a:t>the</a:t>
              </a:r>
              <a:r>
                <a:rPr sz="1800" spc="65" dirty="0">
                  <a:latin typeface="Microsoft Sans Serif"/>
                  <a:cs typeface="Microsoft Sans Serif"/>
                </a:rPr>
                <a:t> </a:t>
              </a:r>
              <a:r>
                <a:rPr sz="1800" dirty="0">
                  <a:latin typeface="Microsoft Sans Serif"/>
                  <a:cs typeface="Microsoft Sans Serif"/>
                </a:rPr>
                <a:t>dilepton</a:t>
              </a:r>
              <a:r>
                <a:rPr sz="1800" spc="65" dirty="0">
                  <a:latin typeface="Microsoft Sans Serif"/>
                  <a:cs typeface="Microsoft Sans Serif"/>
                </a:rPr>
                <a:t> </a:t>
              </a:r>
              <a:r>
                <a:rPr sz="1800" spc="-10" dirty="0">
                  <a:latin typeface="Microsoft Sans Serif"/>
                  <a:cs typeface="Microsoft Sans Serif"/>
                </a:rPr>
                <a:t>channel:</a:t>
              </a:r>
              <a:endParaRPr sz="1800" dirty="0">
                <a:latin typeface="Microsoft Sans Serif"/>
                <a:cs typeface="Microsoft Sans Serif"/>
              </a:endParaRPr>
            </a:p>
          </p:txBody>
        </p:sp>
        <p:sp>
          <p:nvSpPr>
            <p:cNvPr id="59" name="object 12">
              <a:extLst>
                <a:ext uri="{FF2B5EF4-FFF2-40B4-BE49-F238E27FC236}">
                  <a16:creationId xmlns:a16="http://schemas.microsoft.com/office/drawing/2014/main" id="{C35DAA77-8966-6794-2231-59787AC49660}"/>
                </a:ext>
              </a:extLst>
            </p:cNvPr>
            <p:cNvSpPr txBox="1"/>
            <p:nvPr/>
          </p:nvSpPr>
          <p:spPr>
            <a:xfrm>
              <a:off x="2960954" y="5741923"/>
              <a:ext cx="2063750" cy="299720"/>
            </a:xfrm>
            <a:prstGeom prst="rect">
              <a:avLst/>
            </a:prstGeom>
          </p:spPr>
          <p:txBody>
            <a:bodyPr vert="horz" wrap="square" lIns="0" tIns="12700" rIns="0" bIns="0" rtlCol="0">
              <a:spAutoFit/>
            </a:bodyPr>
            <a:lstStyle/>
            <a:p>
              <a:pPr marL="38100">
                <a:lnSpc>
                  <a:spcPct val="100000"/>
                </a:lnSpc>
                <a:spcBef>
                  <a:spcPts val="100"/>
                </a:spcBef>
              </a:pPr>
              <a:r>
                <a:rPr sz="1800" dirty="0">
                  <a:latin typeface="Cambria Math"/>
                  <a:cs typeface="Cambria Math"/>
                </a:rPr>
                <a:t>𝜆</a:t>
              </a:r>
              <a:r>
                <a:rPr sz="1950" baseline="-14957" dirty="0">
                  <a:latin typeface="Cambria Math"/>
                  <a:cs typeface="Cambria Math"/>
                </a:rPr>
                <a:t>𝜃</a:t>
              </a:r>
              <a:r>
                <a:rPr sz="1950" spc="502" baseline="-14957" dirty="0">
                  <a:latin typeface="Cambria Math"/>
                  <a:cs typeface="Cambria Math"/>
                </a:rPr>
                <a:t> </a:t>
              </a:r>
              <a:r>
                <a:rPr sz="1800" dirty="0">
                  <a:latin typeface="Cambria Math"/>
                  <a:cs typeface="Cambria Math"/>
                </a:rPr>
                <a:t>&gt;</a:t>
              </a:r>
              <a:r>
                <a:rPr sz="1800" spc="105" dirty="0">
                  <a:latin typeface="Cambria Math"/>
                  <a:cs typeface="Cambria Math"/>
                </a:rPr>
                <a:t> </a:t>
              </a:r>
              <a:r>
                <a:rPr sz="1800" dirty="0">
                  <a:latin typeface="Cambria Math"/>
                  <a:cs typeface="Cambria Math"/>
                </a:rPr>
                <a:t>0</a:t>
              </a:r>
              <a:r>
                <a:rPr sz="1800" spc="110" dirty="0">
                  <a:latin typeface="Cambria Math"/>
                  <a:cs typeface="Cambria Math"/>
                </a:rPr>
                <a:t> </a:t>
              </a:r>
              <a:r>
                <a:rPr sz="1800" dirty="0">
                  <a:latin typeface="Cambria Math"/>
                  <a:cs typeface="Cambria Math"/>
                </a:rPr>
                <a:t>→</a:t>
              </a:r>
              <a:r>
                <a:rPr sz="1800" spc="105" dirty="0">
                  <a:latin typeface="Cambria Math"/>
                  <a:cs typeface="Cambria Math"/>
                </a:rPr>
                <a:t> </a:t>
              </a:r>
              <a:r>
                <a:rPr sz="1800" dirty="0">
                  <a:latin typeface="Cambria Math"/>
                  <a:cs typeface="Cambria Math"/>
                </a:rPr>
                <a:t>𝜌</a:t>
              </a:r>
              <a:r>
                <a:rPr sz="1950" baseline="-14957" dirty="0">
                  <a:latin typeface="Cambria Math"/>
                  <a:cs typeface="Cambria Math"/>
                </a:rPr>
                <a:t>00</a:t>
              </a:r>
              <a:r>
                <a:rPr sz="1950" spc="450" baseline="-14957" dirty="0">
                  <a:latin typeface="Cambria Math"/>
                  <a:cs typeface="Cambria Math"/>
                </a:rPr>
                <a:t> </a:t>
              </a:r>
              <a:r>
                <a:rPr sz="1800" dirty="0">
                  <a:latin typeface="Cambria Math"/>
                  <a:cs typeface="Cambria Math"/>
                </a:rPr>
                <a:t>&lt;</a:t>
              </a:r>
              <a:r>
                <a:rPr sz="1800" spc="105" dirty="0">
                  <a:latin typeface="Cambria Math"/>
                  <a:cs typeface="Cambria Math"/>
                </a:rPr>
                <a:t> </a:t>
              </a:r>
              <a:r>
                <a:rPr sz="1800" spc="-25" dirty="0">
                  <a:latin typeface="Cambria Math"/>
                  <a:cs typeface="Cambria Math"/>
                </a:rPr>
                <a:t>1</a:t>
              </a:r>
              <a:r>
                <a:rPr sz="2700" spc="-37" baseline="1543" dirty="0">
                  <a:latin typeface="Cambria Math"/>
                  <a:cs typeface="Cambria Math"/>
                </a:rPr>
                <a:t>⁄</a:t>
              </a:r>
              <a:r>
                <a:rPr sz="1800" spc="-25" dirty="0">
                  <a:latin typeface="Cambria Math"/>
                  <a:cs typeface="Cambria Math"/>
                </a:rPr>
                <a:t>3</a:t>
              </a:r>
              <a:endParaRPr sz="1800">
                <a:latin typeface="Cambria Math"/>
                <a:cs typeface="Cambria Math"/>
              </a:endParaRPr>
            </a:p>
          </p:txBody>
        </p:sp>
        <p:sp>
          <p:nvSpPr>
            <p:cNvPr id="60" name="object 13">
              <a:extLst>
                <a:ext uri="{FF2B5EF4-FFF2-40B4-BE49-F238E27FC236}">
                  <a16:creationId xmlns:a16="http://schemas.microsoft.com/office/drawing/2014/main" id="{D2D296B5-EF2A-F3BE-DAC8-48086CBA8CEB}"/>
                </a:ext>
              </a:extLst>
            </p:cNvPr>
            <p:cNvSpPr txBox="1"/>
            <p:nvPr/>
          </p:nvSpPr>
          <p:spPr>
            <a:xfrm>
              <a:off x="2847098" y="6031483"/>
              <a:ext cx="2178050" cy="299720"/>
            </a:xfrm>
            <a:prstGeom prst="rect">
              <a:avLst/>
            </a:prstGeom>
          </p:spPr>
          <p:txBody>
            <a:bodyPr vert="horz" wrap="square" lIns="0" tIns="12700" rIns="0" bIns="0" rtlCol="0">
              <a:spAutoFit/>
            </a:bodyPr>
            <a:lstStyle/>
            <a:p>
              <a:pPr marL="38100">
                <a:lnSpc>
                  <a:spcPct val="100000"/>
                </a:lnSpc>
                <a:spcBef>
                  <a:spcPts val="100"/>
                </a:spcBef>
              </a:pPr>
              <a:r>
                <a:rPr sz="2700" baseline="33950" dirty="0">
                  <a:latin typeface="Cambria Math"/>
                  <a:cs typeface="Cambria Math"/>
                </a:rPr>
                <a:t>S</a:t>
              </a:r>
              <a:r>
                <a:rPr sz="1800" dirty="0">
                  <a:latin typeface="Cambria Math"/>
                  <a:cs typeface="Cambria Math"/>
                </a:rPr>
                <a:t>𝜆</a:t>
              </a:r>
              <a:r>
                <a:rPr sz="1950" baseline="-14957" dirty="0">
                  <a:latin typeface="Cambria Math"/>
                  <a:cs typeface="Cambria Math"/>
                </a:rPr>
                <a:t>𝜃</a:t>
              </a:r>
              <a:r>
                <a:rPr sz="1950" spc="502" baseline="-14957" dirty="0">
                  <a:latin typeface="Cambria Math"/>
                  <a:cs typeface="Cambria Math"/>
                </a:rPr>
                <a:t> </a:t>
              </a:r>
              <a:r>
                <a:rPr sz="1800" dirty="0">
                  <a:latin typeface="Cambria Math"/>
                  <a:cs typeface="Cambria Math"/>
                </a:rPr>
                <a:t>&lt;</a:t>
              </a:r>
              <a:r>
                <a:rPr sz="1800" spc="110" dirty="0">
                  <a:latin typeface="Cambria Math"/>
                  <a:cs typeface="Cambria Math"/>
                </a:rPr>
                <a:t> </a:t>
              </a:r>
              <a:r>
                <a:rPr sz="1800" dirty="0">
                  <a:latin typeface="Cambria Math"/>
                  <a:cs typeface="Cambria Math"/>
                </a:rPr>
                <a:t>0</a:t>
              </a:r>
              <a:r>
                <a:rPr sz="1800" spc="110" dirty="0">
                  <a:latin typeface="Cambria Math"/>
                  <a:cs typeface="Cambria Math"/>
                </a:rPr>
                <a:t> </a:t>
              </a:r>
              <a:r>
                <a:rPr sz="1800" dirty="0">
                  <a:latin typeface="Cambria Math"/>
                  <a:cs typeface="Cambria Math"/>
                </a:rPr>
                <a:t>→</a:t>
              </a:r>
              <a:r>
                <a:rPr sz="1800" spc="105" dirty="0">
                  <a:latin typeface="Cambria Math"/>
                  <a:cs typeface="Cambria Math"/>
                </a:rPr>
                <a:t> </a:t>
              </a:r>
              <a:r>
                <a:rPr sz="1800" dirty="0">
                  <a:latin typeface="Cambria Math"/>
                  <a:cs typeface="Cambria Math"/>
                </a:rPr>
                <a:t>𝜌</a:t>
              </a:r>
              <a:r>
                <a:rPr sz="1950" baseline="-14957" dirty="0">
                  <a:latin typeface="Cambria Math"/>
                  <a:cs typeface="Cambria Math"/>
                </a:rPr>
                <a:t>00</a:t>
              </a:r>
              <a:r>
                <a:rPr sz="1950" spc="450" baseline="-14957" dirty="0">
                  <a:latin typeface="Cambria Math"/>
                  <a:cs typeface="Cambria Math"/>
                </a:rPr>
                <a:t> </a:t>
              </a:r>
              <a:r>
                <a:rPr sz="1800" dirty="0">
                  <a:latin typeface="Cambria Math"/>
                  <a:cs typeface="Cambria Math"/>
                </a:rPr>
                <a:t>&gt;</a:t>
              </a:r>
              <a:r>
                <a:rPr sz="1800" spc="110" dirty="0">
                  <a:latin typeface="Cambria Math"/>
                  <a:cs typeface="Cambria Math"/>
                </a:rPr>
                <a:t> </a:t>
              </a:r>
              <a:r>
                <a:rPr sz="1800" spc="-25" dirty="0">
                  <a:latin typeface="Cambria Math"/>
                  <a:cs typeface="Cambria Math"/>
                </a:rPr>
                <a:t>1</a:t>
              </a:r>
              <a:r>
                <a:rPr sz="2700" spc="-37" baseline="1543" dirty="0">
                  <a:latin typeface="Cambria Math"/>
                  <a:cs typeface="Cambria Math"/>
                </a:rPr>
                <a:t>⁄</a:t>
              </a:r>
              <a:r>
                <a:rPr sz="1800" spc="-25" dirty="0">
                  <a:latin typeface="Cambria Math"/>
                  <a:cs typeface="Cambria Math"/>
                </a:rPr>
                <a:t>3</a:t>
              </a:r>
              <a:endParaRPr sz="1800">
                <a:latin typeface="Cambria Math"/>
                <a:cs typeface="Cambria Math"/>
              </a:endParaRPr>
            </a:p>
          </p:txBody>
        </p:sp>
      </p:grpSp>
      <p:sp>
        <p:nvSpPr>
          <p:cNvPr id="61" name="TextBox 60">
            <a:extLst>
              <a:ext uri="{FF2B5EF4-FFF2-40B4-BE49-F238E27FC236}">
                <a16:creationId xmlns:a16="http://schemas.microsoft.com/office/drawing/2014/main" id="{E89F0EC7-0A59-98EB-B9E3-0F91A7ECB53B}"/>
              </a:ext>
            </a:extLst>
          </p:cNvPr>
          <p:cNvSpPr txBox="1"/>
          <p:nvPr/>
        </p:nvSpPr>
        <p:spPr>
          <a:xfrm>
            <a:off x="11218606" y="6214533"/>
            <a:ext cx="808235" cy="369332"/>
          </a:xfrm>
          <a:prstGeom prst="rect">
            <a:avLst/>
          </a:prstGeom>
          <a:noFill/>
        </p:spPr>
        <p:txBody>
          <a:bodyPr wrap="none" rtlCol="0">
            <a:spAutoFit/>
          </a:bodyPr>
          <a:lstStyle/>
          <a:p>
            <a:r>
              <a:rPr lang="en-US" dirty="0"/>
              <a:t>20/25</a:t>
            </a:r>
          </a:p>
        </p:txBody>
      </p:sp>
      <p:pic>
        <p:nvPicPr>
          <p:cNvPr id="3" name="Picture 2" descr="A white background with black text&#10;&#10;Description automatically generated">
            <a:extLst>
              <a:ext uri="{FF2B5EF4-FFF2-40B4-BE49-F238E27FC236}">
                <a16:creationId xmlns:a16="http://schemas.microsoft.com/office/drawing/2014/main" id="{74D0B8CB-C83B-E2AE-F9A9-E1A80545C72A}"/>
              </a:ext>
            </a:extLst>
          </p:cNvPr>
          <p:cNvPicPr>
            <a:picLocks noChangeAspect="1"/>
          </p:cNvPicPr>
          <p:nvPr/>
        </p:nvPicPr>
        <p:blipFill>
          <a:blip r:embed="rId7"/>
          <a:stretch>
            <a:fillRect/>
          </a:stretch>
        </p:blipFill>
        <p:spPr>
          <a:xfrm>
            <a:off x="6925510" y="4159457"/>
            <a:ext cx="4858467" cy="1206719"/>
          </a:xfrm>
          <a:prstGeom prst="rect">
            <a:avLst/>
          </a:prstGeom>
        </p:spPr>
      </p:pic>
    </p:spTree>
    <p:extLst>
      <p:ext uri="{BB962C8B-B14F-4D97-AF65-F5344CB8AC3E}">
        <p14:creationId xmlns:p14="http://schemas.microsoft.com/office/powerpoint/2010/main" val="35039466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CD0D-C462-7765-B292-D2A9D52E715F}"/>
              </a:ext>
            </a:extLst>
          </p:cNvPr>
          <p:cNvSpPr>
            <a:spLocks noGrp="1"/>
          </p:cNvSpPr>
          <p:nvPr>
            <p:ph type="title"/>
          </p:nvPr>
        </p:nvSpPr>
        <p:spPr/>
        <p:txBody>
          <a:bodyPr/>
          <a:lstStyle/>
          <a:p>
            <a:r>
              <a:rPr lang="en-US" dirty="0"/>
              <a:t>Open charm polarization </a:t>
            </a:r>
          </a:p>
        </p:txBody>
      </p:sp>
      <p:grpSp>
        <p:nvGrpSpPr>
          <p:cNvPr id="4" name="object 5">
            <a:extLst>
              <a:ext uri="{FF2B5EF4-FFF2-40B4-BE49-F238E27FC236}">
                <a16:creationId xmlns:a16="http://schemas.microsoft.com/office/drawing/2014/main" id="{689328EC-07EF-72A2-3014-7CE5B63722BD}"/>
              </a:ext>
            </a:extLst>
          </p:cNvPr>
          <p:cNvGrpSpPr/>
          <p:nvPr/>
        </p:nvGrpSpPr>
        <p:grpSpPr>
          <a:xfrm>
            <a:off x="6663220" y="1228057"/>
            <a:ext cx="5029539" cy="4401886"/>
            <a:chOff x="6096000" y="818142"/>
            <a:chExt cx="5761355" cy="5584190"/>
          </a:xfrm>
        </p:grpSpPr>
        <p:pic>
          <p:nvPicPr>
            <p:cNvPr id="5" name="object 6">
              <a:extLst>
                <a:ext uri="{FF2B5EF4-FFF2-40B4-BE49-F238E27FC236}">
                  <a16:creationId xmlns:a16="http://schemas.microsoft.com/office/drawing/2014/main" id="{0D0E88FB-0A4E-3F5E-4C1A-E1F85B574938}"/>
                </a:ext>
              </a:extLst>
            </p:cNvPr>
            <p:cNvPicPr/>
            <p:nvPr/>
          </p:nvPicPr>
          <p:blipFill>
            <a:blip r:embed="rId2" cstate="print"/>
            <a:stretch>
              <a:fillRect/>
            </a:stretch>
          </p:blipFill>
          <p:spPr>
            <a:xfrm>
              <a:off x="6096000" y="818142"/>
              <a:ext cx="5761182" cy="5583660"/>
            </a:xfrm>
            <a:prstGeom prst="rect">
              <a:avLst/>
            </a:prstGeom>
          </p:spPr>
        </p:pic>
        <p:sp>
          <p:nvSpPr>
            <p:cNvPr id="6" name="object 7">
              <a:extLst>
                <a:ext uri="{FF2B5EF4-FFF2-40B4-BE49-F238E27FC236}">
                  <a16:creationId xmlns:a16="http://schemas.microsoft.com/office/drawing/2014/main" id="{5F417D15-BE0A-1F36-7CD6-1ECF0647329E}"/>
                </a:ext>
              </a:extLst>
            </p:cNvPr>
            <p:cNvSpPr/>
            <p:nvPr/>
          </p:nvSpPr>
          <p:spPr>
            <a:xfrm>
              <a:off x="7831247" y="1584355"/>
              <a:ext cx="1014094" cy="335280"/>
            </a:xfrm>
            <a:custGeom>
              <a:avLst/>
              <a:gdLst/>
              <a:ahLst/>
              <a:cxnLst/>
              <a:rect l="l" t="t" r="r" b="b"/>
              <a:pathLst>
                <a:path w="1014095" h="335280">
                  <a:moveTo>
                    <a:pt x="0" y="0"/>
                  </a:moveTo>
                  <a:lnTo>
                    <a:pt x="1013988" y="0"/>
                  </a:lnTo>
                  <a:lnTo>
                    <a:pt x="1013988" y="334979"/>
                  </a:lnTo>
                  <a:lnTo>
                    <a:pt x="0" y="334979"/>
                  </a:lnTo>
                  <a:lnTo>
                    <a:pt x="0" y="0"/>
                  </a:lnTo>
                  <a:close/>
                </a:path>
              </a:pathLst>
            </a:custGeom>
            <a:ln w="19050">
              <a:solidFill>
                <a:srgbClr val="C00000"/>
              </a:solidFill>
            </a:ln>
          </p:spPr>
          <p:txBody>
            <a:bodyPr wrap="square" lIns="0" tIns="0" rIns="0" bIns="0" rtlCol="0"/>
            <a:lstStyle/>
            <a:p>
              <a:endParaRPr/>
            </a:p>
          </p:txBody>
        </p:sp>
        <p:sp>
          <p:nvSpPr>
            <p:cNvPr id="7" name="object 8">
              <a:extLst>
                <a:ext uri="{FF2B5EF4-FFF2-40B4-BE49-F238E27FC236}">
                  <a16:creationId xmlns:a16="http://schemas.microsoft.com/office/drawing/2014/main" id="{43F31499-22CB-AF94-DC21-71DEE8128317}"/>
                </a:ext>
              </a:extLst>
            </p:cNvPr>
            <p:cNvSpPr/>
            <p:nvPr/>
          </p:nvSpPr>
          <p:spPr>
            <a:xfrm>
              <a:off x="10580482" y="1580732"/>
              <a:ext cx="1143000" cy="335280"/>
            </a:xfrm>
            <a:custGeom>
              <a:avLst/>
              <a:gdLst/>
              <a:ahLst/>
              <a:cxnLst/>
              <a:rect l="l" t="t" r="r" b="b"/>
              <a:pathLst>
                <a:path w="1143000" h="335280">
                  <a:moveTo>
                    <a:pt x="0" y="0"/>
                  </a:moveTo>
                  <a:lnTo>
                    <a:pt x="1142593" y="0"/>
                  </a:lnTo>
                  <a:lnTo>
                    <a:pt x="1142593" y="334979"/>
                  </a:lnTo>
                  <a:lnTo>
                    <a:pt x="0" y="334979"/>
                  </a:lnTo>
                  <a:lnTo>
                    <a:pt x="0" y="0"/>
                  </a:lnTo>
                  <a:close/>
                </a:path>
              </a:pathLst>
            </a:custGeom>
            <a:ln w="19050">
              <a:solidFill>
                <a:srgbClr val="C00000"/>
              </a:solidFill>
            </a:ln>
          </p:spPr>
          <p:txBody>
            <a:bodyPr wrap="square" lIns="0" tIns="0" rIns="0" bIns="0" rtlCol="0"/>
            <a:lstStyle/>
            <a:p>
              <a:endParaRPr/>
            </a:p>
          </p:txBody>
        </p:sp>
      </p:grpSp>
      <p:sp>
        <p:nvSpPr>
          <p:cNvPr id="8" name="TextBox 7">
            <a:extLst>
              <a:ext uri="{FF2B5EF4-FFF2-40B4-BE49-F238E27FC236}">
                <a16:creationId xmlns:a16="http://schemas.microsoft.com/office/drawing/2014/main" id="{7DDD612B-F2BE-D6B3-6863-AF6011F49EB0}"/>
              </a:ext>
            </a:extLst>
          </p:cNvPr>
          <p:cNvSpPr txBox="1"/>
          <p:nvPr/>
        </p:nvSpPr>
        <p:spPr>
          <a:xfrm>
            <a:off x="8434383" y="700752"/>
            <a:ext cx="1890261" cy="369332"/>
          </a:xfrm>
          <a:prstGeom prst="rect">
            <a:avLst/>
          </a:prstGeom>
          <a:noFill/>
        </p:spPr>
        <p:txBody>
          <a:bodyPr wrap="none" rtlCol="0">
            <a:spAutoFit/>
          </a:bodyPr>
          <a:lstStyle/>
          <a:p>
            <a:r>
              <a:rPr lang="en-US" dirty="0"/>
              <a:t>ALICE: QM2023</a:t>
            </a:r>
          </a:p>
        </p:txBody>
      </p:sp>
      <p:pic>
        <p:nvPicPr>
          <p:cNvPr id="9" name="Picture 8">
            <a:extLst>
              <a:ext uri="{FF2B5EF4-FFF2-40B4-BE49-F238E27FC236}">
                <a16:creationId xmlns:a16="http://schemas.microsoft.com/office/drawing/2014/main" id="{42581092-A8A2-0BF8-6E1F-258E915AC55B}"/>
              </a:ext>
            </a:extLst>
          </p:cNvPr>
          <p:cNvPicPr>
            <a:picLocks noChangeAspect="1"/>
          </p:cNvPicPr>
          <p:nvPr/>
        </p:nvPicPr>
        <p:blipFill>
          <a:blip r:embed="rId3">
            <a:duotone>
              <a:prstClr val="black"/>
              <a:schemeClr val="accent3">
                <a:tint val="45000"/>
                <a:satMod val="400000"/>
              </a:schemeClr>
            </a:duotone>
          </a:blip>
          <a:stretch>
            <a:fillRect/>
          </a:stretch>
        </p:blipFill>
        <p:spPr>
          <a:xfrm>
            <a:off x="1031285" y="3209912"/>
            <a:ext cx="4699000" cy="736600"/>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3C9DE45A-233D-0D8F-6F22-0E45A4A344AA}"/>
              </a:ext>
            </a:extLst>
          </p:cNvPr>
          <p:cNvSpPr txBox="1"/>
          <p:nvPr/>
        </p:nvSpPr>
        <p:spPr>
          <a:xfrm>
            <a:off x="11218606" y="6214533"/>
            <a:ext cx="808235" cy="369332"/>
          </a:xfrm>
          <a:prstGeom prst="rect">
            <a:avLst/>
          </a:prstGeom>
          <a:noFill/>
        </p:spPr>
        <p:txBody>
          <a:bodyPr wrap="none" rtlCol="0">
            <a:spAutoFit/>
          </a:bodyPr>
          <a:lstStyle/>
          <a:p>
            <a:r>
              <a:rPr lang="en-US" dirty="0"/>
              <a:t>21/25</a:t>
            </a:r>
          </a:p>
        </p:txBody>
      </p:sp>
    </p:spTree>
    <p:extLst>
      <p:ext uri="{BB962C8B-B14F-4D97-AF65-F5344CB8AC3E}">
        <p14:creationId xmlns:p14="http://schemas.microsoft.com/office/powerpoint/2010/main" val="3244629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CD0D-C462-7765-B292-D2A9D52E715F}"/>
              </a:ext>
            </a:extLst>
          </p:cNvPr>
          <p:cNvSpPr>
            <a:spLocks noGrp="1"/>
          </p:cNvSpPr>
          <p:nvPr>
            <p:ph type="title"/>
          </p:nvPr>
        </p:nvSpPr>
        <p:spPr>
          <a:xfrm>
            <a:off x="838200" y="365126"/>
            <a:ext cx="10515600" cy="755752"/>
          </a:xfrm>
        </p:spPr>
        <p:txBody>
          <a:bodyPr/>
          <a:lstStyle/>
          <a:p>
            <a:r>
              <a:rPr lang="en-US" dirty="0"/>
              <a:t>Open charm polarization </a:t>
            </a:r>
          </a:p>
        </p:txBody>
      </p:sp>
      <p:sp>
        <p:nvSpPr>
          <p:cNvPr id="8" name="TextBox 7">
            <a:extLst>
              <a:ext uri="{FF2B5EF4-FFF2-40B4-BE49-F238E27FC236}">
                <a16:creationId xmlns:a16="http://schemas.microsoft.com/office/drawing/2014/main" id="{7DDD612B-F2BE-D6B3-6863-AF6011F49EB0}"/>
              </a:ext>
            </a:extLst>
          </p:cNvPr>
          <p:cNvSpPr txBox="1"/>
          <p:nvPr/>
        </p:nvSpPr>
        <p:spPr>
          <a:xfrm>
            <a:off x="513843" y="3059668"/>
            <a:ext cx="1890261" cy="369332"/>
          </a:xfrm>
          <a:prstGeom prst="rect">
            <a:avLst/>
          </a:prstGeom>
          <a:noFill/>
        </p:spPr>
        <p:txBody>
          <a:bodyPr wrap="none" rtlCol="0">
            <a:spAutoFit/>
          </a:bodyPr>
          <a:lstStyle/>
          <a:p>
            <a:r>
              <a:rPr lang="en-US" dirty="0"/>
              <a:t>ALICE: QM2023</a:t>
            </a:r>
          </a:p>
        </p:txBody>
      </p:sp>
      <p:pic>
        <p:nvPicPr>
          <p:cNvPr id="3" name="object 28">
            <a:extLst>
              <a:ext uri="{FF2B5EF4-FFF2-40B4-BE49-F238E27FC236}">
                <a16:creationId xmlns:a16="http://schemas.microsoft.com/office/drawing/2014/main" id="{00E4702F-CD66-1434-29C1-76401A71D2BB}"/>
              </a:ext>
            </a:extLst>
          </p:cNvPr>
          <p:cNvPicPr/>
          <p:nvPr/>
        </p:nvPicPr>
        <p:blipFill>
          <a:blip r:embed="rId2" cstate="print"/>
          <a:stretch>
            <a:fillRect/>
          </a:stretch>
        </p:blipFill>
        <p:spPr>
          <a:xfrm>
            <a:off x="2404104" y="1300126"/>
            <a:ext cx="4603723" cy="5397546"/>
          </a:xfrm>
          <a:prstGeom prst="rect">
            <a:avLst/>
          </a:prstGeom>
        </p:spPr>
      </p:pic>
      <p:sp>
        <p:nvSpPr>
          <p:cNvPr id="11" name="TextBox 10">
            <a:extLst>
              <a:ext uri="{FF2B5EF4-FFF2-40B4-BE49-F238E27FC236}">
                <a16:creationId xmlns:a16="http://schemas.microsoft.com/office/drawing/2014/main" id="{00127472-2C17-E841-745B-DFA4CDB84356}"/>
              </a:ext>
            </a:extLst>
          </p:cNvPr>
          <p:cNvSpPr txBox="1"/>
          <p:nvPr/>
        </p:nvSpPr>
        <p:spPr>
          <a:xfrm>
            <a:off x="7177551" y="1819602"/>
            <a:ext cx="5043948" cy="630942"/>
          </a:xfrm>
          <a:prstGeom prst="rect">
            <a:avLst/>
          </a:prstGeom>
          <a:noFill/>
        </p:spPr>
        <p:txBody>
          <a:bodyPr wrap="square">
            <a:spAutoFit/>
          </a:bodyPr>
          <a:lstStyle/>
          <a:p>
            <a:pPr marL="137795" marR="386715">
              <a:lnSpc>
                <a:spcPts val="2110"/>
              </a:lnSpc>
              <a:spcBef>
                <a:spcPts val="885"/>
              </a:spcBef>
            </a:pPr>
            <a:r>
              <a:rPr lang="en-IN" sz="1800" dirty="0">
                <a:cs typeface="Microsoft Sans Serif"/>
              </a:rPr>
              <a:t>First</a:t>
            </a:r>
            <a:r>
              <a:rPr lang="en-IN" sz="1800" spc="-25" dirty="0">
                <a:cs typeface="Microsoft Sans Serif"/>
              </a:rPr>
              <a:t> </a:t>
            </a:r>
            <a:r>
              <a:rPr lang="en-IN" sz="1800" dirty="0">
                <a:cs typeface="Microsoft Sans Serif"/>
              </a:rPr>
              <a:t>measurement</a:t>
            </a:r>
            <a:r>
              <a:rPr lang="en-IN" sz="1800" spc="-25" dirty="0">
                <a:cs typeface="Microsoft Sans Serif"/>
              </a:rPr>
              <a:t> </a:t>
            </a:r>
            <a:r>
              <a:rPr lang="en-IN" sz="1800" dirty="0">
                <a:cs typeface="Microsoft Sans Serif"/>
              </a:rPr>
              <a:t>of</a:t>
            </a:r>
            <a:r>
              <a:rPr lang="en-IN" sz="1800" spc="-25" dirty="0">
                <a:cs typeface="Microsoft Sans Serif"/>
              </a:rPr>
              <a:t> </a:t>
            </a:r>
            <a:r>
              <a:rPr lang="en-IN" sz="1800" dirty="0">
                <a:cs typeface="Cambria Math"/>
              </a:rPr>
              <a:t>D</a:t>
            </a:r>
            <a:r>
              <a:rPr lang="en-IN" sz="1950" baseline="27777" dirty="0">
                <a:cs typeface="Cambria Math"/>
              </a:rPr>
              <a:t>∗+</a:t>
            </a:r>
            <a:r>
              <a:rPr lang="en-IN" sz="1950" spc="359" baseline="27777" dirty="0">
                <a:cs typeface="Cambria Math"/>
              </a:rPr>
              <a:t> </a:t>
            </a:r>
            <a:r>
              <a:rPr lang="en-IN" sz="1800" dirty="0">
                <a:cs typeface="Microsoft Sans Serif"/>
              </a:rPr>
              <a:t>polarization</a:t>
            </a:r>
            <a:r>
              <a:rPr lang="en-IN" sz="1800" spc="-25" dirty="0">
                <a:cs typeface="Microsoft Sans Serif"/>
              </a:rPr>
              <a:t> </a:t>
            </a:r>
            <a:r>
              <a:rPr lang="en-IN" sz="1800" spc="-20" dirty="0">
                <a:cs typeface="Microsoft Sans Serif"/>
              </a:rPr>
              <a:t>with </a:t>
            </a:r>
            <a:r>
              <a:rPr lang="en-IN" sz="1800" dirty="0">
                <a:cs typeface="Microsoft Sans Serif"/>
              </a:rPr>
              <a:t>respect</a:t>
            </a:r>
            <a:r>
              <a:rPr lang="en-IN" sz="1800" spc="60" dirty="0">
                <a:cs typeface="Microsoft Sans Serif"/>
              </a:rPr>
              <a:t> </a:t>
            </a:r>
            <a:r>
              <a:rPr lang="en-IN" sz="1800" dirty="0">
                <a:cs typeface="Microsoft Sans Serif"/>
              </a:rPr>
              <a:t>to</a:t>
            </a:r>
            <a:r>
              <a:rPr lang="en-IN" sz="1800" spc="65" dirty="0">
                <a:cs typeface="Microsoft Sans Serif"/>
              </a:rPr>
              <a:t> </a:t>
            </a:r>
            <a:r>
              <a:rPr lang="en-IN" sz="1800" dirty="0">
                <a:cs typeface="Microsoft Sans Serif"/>
              </a:rPr>
              <a:t>the</a:t>
            </a:r>
            <a:r>
              <a:rPr lang="en-IN" sz="1800" spc="65" dirty="0">
                <a:cs typeface="Microsoft Sans Serif"/>
              </a:rPr>
              <a:t> </a:t>
            </a:r>
            <a:r>
              <a:rPr lang="en-IN" sz="1750" spc="45" dirty="0">
                <a:cs typeface="Microsoft Sans Serif"/>
              </a:rPr>
              <a:t>Reaction</a:t>
            </a:r>
            <a:r>
              <a:rPr lang="en-IN" sz="1750" spc="120" dirty="0">
                <a:cs typeface="Microsoft Sans Serif"/>
              </a:rPr>
              <a:t> </a:t>
            </a:r>
            <a:r>
              <a:rPr lang="en-IN" sz="1750" spc="40" dirty="0">
                <a:cs typeface="Microsoft Sans Serif"/>
              </a:rPr>
              <a:t>plane</a:t>
            </a:r>
            <a:endParaRPr lang="en-IN" sz="1750" dirty="0">
              <a:cs typeface="Microsoft Sans Serif"/>
            </a:endParaRPr>
          </a:p>
        </p:txBody>
      </p:sp>
      <p:grpSp>
        <p:nvGrpSpPr>
          <p:cNvPr id="12" name="Group 11">
            <a:extLst>
              <a:ext uri="{FF2B5EF4-FFF2-40B4-BE49-F238E27FC236}">
                <a16:creationId xmlns:a16="http://schemas.microsoft.com/office/drawing/2014/main" id="{E1879B1E-200F-B4BB-5F8E-B5A417E4A225}"/>
              </a:ext>
            </a:extLst>
          </p:cNvPr>
          <p:cNvGrpSpPr/>
          <p:nvPr/>
        </p:nvGrpSpPr>
        <p:grpSpPr>
          <a:xfrm>
            <a:off x="7409792" y="3559688"/>
            <a:ext cx="4400891" cy="1367947"/>
            <a:chOff x="1124708" y="2953003"/>
            <a:chExt cx="4222318" cy="1367947"/>
          </a:xfrm>
        </p:grpSpPr>
        <p:sp>
          <p:nvSpPr>
            <p:cNvPr id="13" name="object 14">
              <a:extLst>
                <a:ext uri="{FF2B5EF4-FFF2-40B4-BE49-F238E27FC236}">
                  <a16:creationId xmlns:a16="http://schemas.microsoft.com/office/drawing/2014/main" id="{05E2C2CE-693E-46B8-E385-07BE8F80E186}"/>
                </a:ext>
              </a:extLst>
            </p:cNvPr>
            <p:cNvSpPr txBox="1"/>
            <p:nvPr/>
          </p:nvSpPr>
          <p:spPr>
            <a:xfrm>
              <a:off x="2140911" y="3095611"/>
              <a:ext cx="3070225" cy="582211"/>
            </a:xfrm>
            <a:prstGeom prst="rect">
              <a:avLst/>
            </a:prstGeom>
          </p:spPr>
          <p:txBody>
            <a:bodyPr vert="horz" wrap="square" lIns="0" tIns="12700" rIns="0" bIns="0" rtlCol="0">
              <a:spAutoFit/>
            </a:bodyPr>
            <a:lstStyle/>
            <a:p>
              <a:pPr>
                <a:lnSpc>
                  <a:spcPct val="100000"/>
                </a:lnSpc>
                <a:spcBef>
                  <a:spcPts val="100"/>
                </a:spcBef>
              </a:pPr>
              <a:r>
                <a:rPr sz="1750" spc="65" dirty="0">
                  <a:cs typeface="Microsoft Sans Serif"/>
                </a:rPr>
                <a:t>quark</a:t>
              </a:r>
              <a:r>
                <a:rPr sz="1750" spc="70" dirty="0">
                  <a:cs typeface="Microsoft Sans Serif"/>
                </a:rPr>
                <a:t> </a:t>
              </a:r>
              <a:r>
                <a:rPr sz="1750" spc="60" dirty="0">
                  <a:cs typeface="Microsoft Sans Serif"/>
                </a:rPr>
                <a:t>recombination</a:t>
              </a:r>
              <a:r>
                <a:rPr sz="1750" spc="85" dirty="0">
                  <a:cs typeface="Microsoft Sans Serif"/>
                </a:rPr>
                <a:t> </a:t>
              </a:r>
              <a:r>
                <a:rPr sz="1800" dirty="0">
                  <a:cs typeface="Microsoft Sans Serif"/>
                </a:rPr>
                <a:t>at</a:t>
              </a:r>
              <a:r>
                <a:rPr sz="1800" spc="25" dirty="0">
                  <a:cs typeface="Microsoft Sans Serif"/>
                </a:rPr>
                <a:t> </a:t>
              </a:r>
              <a:r>
                <a:rPr sz="1800" dirty="0">
                  <a:cs typeface="Microsoft Sans Serif"/>
                </a:rPr>
                <a:t>low</a:t>
              </a:r>
              <a:r>
                <a:rPr sz="1800" spc="25" dirty="0">
                  <a:cs typeface="Microsoft Sans Serif"/>
                </a:rPr>
                <a:t> </a:t>
              </a:r>
              <a:r>
                <a:rPr sz="1900" i="1" spc="-50" dirty="0">
                  <a:cs typeface="Arial"/>
                </a:rPr>
                <a:t>p</a:t>
              </a:r>
              <a:endParaRPr sz="1900" dirty="0">
                <a:cs typeface="Arial"/>
              </a:endParaRPr>
            </a:p>
          </p:txBody>
        </p:sp>
        <p:sp>
          <p:nvSpPr>
            <p:cNvPr id="14" name="object 15">
              <a:extLst>
                <a:ext uri="{FF2B5EF4-FFF2-40B4-BE49-F238E27FC236}">
                  <a16:creationId xmlns:a16="http://schemas.microsoft.com/office/drawing/2014/main" id="{21C73E21-27B7-05CC-487D-99E78273B2AA}"/>
                </a:ext>
              </a:extLst>
            </p:cNvPr>
            <p:cNvSpPr txBox="1"/>
            <p:nvPr/>
          </p:nvSpPr>
          <p:spPr>
            <a:xfrm>
              <a:off x="5198436" y="3221228"/>
              <a:ext cx="97790" cy="208279"/>
            </a:xfrm>
            <a:prstGeom prst="rect">
              <a:avLst/>
            </a:prstGeom>
          </p:spPr>
          <p:txBody>
            <a:bodyPr vert="horz" wrap="square" lIns="0" tIns="12700" rIns="0" bIns="0" rtlCol="0">
              <a:spAutoFit/>
            </a:bodyPr>
            <a:lstStyle/>
            <a:p>
              <a:pPr>
                <a:lnSpc>
                  <a:spcPct val="100000"/>
                </a:lnSpc>
                <a:spcBef>
                  <a:spcPts val="100"/>
                </a:spcBef>
              </a:pPr>
              <a:r>
                <a:rPr sz="1200" spc="-50" dirty="0">
                  <a:latin typeface="Trebuchet MS"/>
                  <a:cs typeface="Trebuchet MS"/>
                </a:rPr>
                <a:t>T</a:t>
              </a:r>
              <a:endParaRPr sz="1200">
                <a:latin typeface="Trebuchet MS"/>
                <a:cs typeface="Trebuchet MS"/>
              </a:endParaRPr>
            </a:p>
          </p:txBody>
        </p:sp>
        <p:sp>
          <p:nvSpPr>
            <p:cNvPr id="15" name="object 17">
              <a:extLst>
                <a:ext uri="{FF2B5EF4-FFF2-40B4-BE49-F238E27FC236}">
                  <a16:creationId xmlns:a16="http://schemas.microsoft.com/office/drawing/2014/main" id="{6E016268-525B-DDC9-D3F9-D899A3815B02}"/>
                </a:ext>
              </a:extLst>
            </p:cNvPr>
            <p:cNvSpPr txBox="1"/>
            <p:nvPr/>
          </p:nvSpPr>
          <p:spPr>
            <a:xfrm>
              <a:off x="1124708" y="3126740"/>
              <a:ext cx="142240" cy="299720"/>
            </a:xfrm>
            <a:prstGeom prst="rect">
              <a:avLst/>
            </a:prstGeom>
          </p:spPr>
          <p:txBody>
            <a:bodyPr vert="horz" wrap="square" lIns="0" tIns="12700" rIns="0" bIns="0" rtlCol="0">
              <a:spAutoFit/>
            </a:bodyPr>
            <a:lstStyle/>
            <a:p>
              <a:pPr>
                <a:lnSpc>
                  <a:spcPct val="100000"/>
                </a:lnSpc>
                <a:spcBef>
                  <a:spcPts val="100"/>
                </a:spcBef>
              </a:pPr>
              <a:r>
                <a:rPr sz="1800" spc="-50" dirty="0">
                  <a:solidFill>
                    <a:srgbClr val="0070C0"/>
                  </a:solidFill>
                  <a:latin typeface="Cambria Math"/>
                  <a:cs typeface="Cambria Math"/>
                </a:rPr>
                <a:t>𝜌</a:t>
              </a:r>
              <a:endParaRPr sz="1800">
                <a:latin typeface="Cambria Math"/>
                <a:cs typeface="Cambria Math"/>
              </a:endParaRPr>
            </a:p>
          </p:txBody>
        </p:sp>
        <p:sp>
          <p:nvSpPr>
            <p:cNvPr id="16" name="object 18">
              <a:extLst>
                <a:ext uri="{FF2B5EF4-FFF2-40B4-BE49-F238E27FC236}">
                  <a16:creationId xmlns:a16="http://schemas.microsoft.com/office/drawing/2014/main" id="{B8681B7E-884D-E3D1-0527-CD1A41DA71CB}"/>
                </a:ext>
              </a:extLst>
            </p:cNvPr>
            <p:cNvSpPr txBox="1"/>
            <p:nvPr/>
          </p:nvSpPr>
          <p:spPr>
            <a:xfrm>
              <a:off x="1246057" y="3235959"/>
              <a:ext cx="206375" cy="223520"/>
            </a:xfrm>
            <a:prstGeom prst="rect">
              <a:avLst/>
            </a:prstGeom>
          </p:spPr>
          <p:txBody>
            <a:bodyPr vert="horz" wrap="square" lIns="0" tIns="12700" rIns="0" bIns="0" rtlCol="0">
              <a:spAutoFit/>
            </a:bodyPr>
            <a:lstStyle/>
            <a:p>
              <a:pPr>
                <a:lnSpc>
                  <a:spcPct val="100000"/>
                </a:lnSpc>
                <a:spcBef>
                  <a:spcPts val="100"/>
                </a:spcBef>
              </a:pPr>
              <a:r>
                <a:rPr sz="1300" spc="-25" dirty="0">
                  <a:solidFill>
                    <a:srgbClr val="0070C0"/>
                  </a:solidFill>
                  <a:latin typeface="Cambria Math"/>
                  <a:cs typeface="Cambria Math"/>
                </a:rPr>
                <a:t>00</a:t>
              </a:r>
              <a:endParaRPr sz="1300">
                <a:latin typeface="Cambria Math"/>
                <a:cs typeface="Cambria Math"/>
              </a:endParaRPr>
            </a:p>
          </p:txBody>
        </p:sp>
        <p:sp>
          <p:nvSpPr>
            <p:cNvPr id="17" name="object 19">
              <a:extLst>
                <a:ext uri="{FF2B5EF4-FFF2-40B4-BE49-F238E27FC236}">
                  <a16:creationId xmlns:a16="http://schemas.microsoft.com/office/drawing/2014/main" id="{15D8F87A-D308-C575-DA46-C4F0AFB12D59}"/>
                </a:ext>
              </a:extLst>
            </p:cNvPr>
            <p:cNvSpPr txBox="1"/>
            <p:nvPr/>
          </p:nvSpPr>
          <p:spPr>
            <a:xfrm>
              <a:off x="1487294" y="2953003"/>
              <a:ext cx="425450" cy="299720"/>
            </a:xfrm>
            <a:prstGeom prst="rect">
              <a:avLst/>
            </a:prstGeom>
          </p:spPr>
          <p:txBody>
            <a:bodyPr vert="horz" wrap="square" lIns="0" tIns="12700" rIns="0" bIns="0" rtlCol="0">
              <a:spAutoFit/>
            </a:bodyPr>
            <a:lstStyle/>
            <a:p>
              <a:pPr marL="25400">
                <a:lnSpc>
                  <a:spcPct val="100000"/>
                </a:lnSpc>
                <a:spcBef>
                  <a:spcPts val="100"/>
                </a:spcBef>
              </a:pPr>
              <a:r>
                <a:rPr sz="2700" baseline="-41666" dirty="0">
                  <a:solidFill>
                    <a:srgbClr val="0070C0"/>
                  </a:solidFill>
                  <a:latin typeface="Cambria Math"/>
                  <a:cs typeface="Cambria Math"/>
                </a:rPr>
                <a:t>&lt;</a:t>
              </a:r>
              <a:r>
                <a:rPr sz="2700" spc="135" baseline="-41666" dirty="0">
                  <a:solidFill>
                    <a:srgbClr val="0070C0"/>
                  </a:solidFill>
                  <a:latin typeface="Cambria Math"/>
                  <a:cs typeface="Cambria Math"/>
                </a:rPr>
                <a:t> </a:t>
              </a:r>
              <a:r>
                <a:rPr sz="1800" spc="-50" dirty="0">
                  <a:solidFill>
                    <a:srgbClr val="0070C0"/>
                  </a:solidFill>
                  <a:latin typeface="Cambria Math"/>
                  <a:cs typeface="Cambria Math"/>
                </a:rPr>
                <a:t>1</a:t>
              </a:r>
              <a:endParaRPr sz="1800">
                <a:latin typeface="Cambria Math"/>
                <a:cs typeface="Cambria Math"/>
              </a:endParaRPr>
            </a:p>
          </p:txBody>
        </p:sp>
        <p:sp>
          <p:nvSpPr>
            <p:cNvPr id="18" name="object 20">
              <a:extLst>
                <a:ext uri="{FF2B5EF4-FFF2-40B4-BE49-F238E27FC236}">
                  <a16:creationId xmlns:a16="http://schemas.microsoft.com/office/drawing/2014/main" id="{0B744A65-F8B6-4FA3-70B2-3E8A588C98C3}"/>
                </a:ext>
              </a:extLst>
            </p:cNvPr>
            <p:cNvSpPr txBox="1"/>
            <p:nvPr/>
          </p:nvSpPr>
          <p:spPr>
            <a:xfrm>
              <a:off x="1747644" y="3279140"/>
              <a:ext cx="139700" cy="299720"/>
            </a:xfrm>
            <a:prstGeom prst="rect">
              <a:avLst/>
            </a:prstGeom>
          </p:spPr>
          <p:txBody>
            <a:bodyPr vert="horz" wrap="square" lIns="0" tIns="12700" rIns="0" bIns="0" rtlCol="0">
              <a:spAutoFit/>
            </a:bodyPr>
            <a:lstStyle/>
            <a:p>
              <a:pPr>
                <a:lnSpc>
                  <a:spcPct val="100000"/>
                </a:lnSpc>
                <a:spcBef>
                  <a:spcPts val="100"/>
                </a:spcBef>
              </a:pPr>
              <a:r>
                <a:rPr sz="1800" spc="-50" dirty="0">
                  <a:solidFill>
                    <a:srgbClr val="0070C0"/>
                  </a:solidFill>
                  <a:latin typeface="Cambria Math"/>
                  <a:cs typeface="Cambria Math"/>
                </a:rPr>
                <a:t>3</a:t>
              </a:r>
              <a:endParaRPr sz="1800">
                <a:latin typeface="Cambria Math"/>
                <a:cs typeface="Cambria Math"/>
              </a:endParaRPr>
            </a:p>
          </p:txBody>
        </p:sp>
        <p:sp>
          <p:nvSpPr>
            <p:cNvPr id="19" name="object 21">
              <a:extLst>
                <a:ext uri="{FF2B5EF4-FFF2-40B4-BE49-F238E27FC236}">
                  <a16:creationId xmlns:a16="http://schemas.microsoft.com/office/drawing/2014/main" id="{F71A94C3-9991-D210-F66B-6BF19DEFDF55}"/>
                </a:ext>
              </a:extLst>
            </p:cNvPr>
            <p:cNvSpPr txBox="1"/>
            <p:nvPr/>
          </p:nvSpPr>
          <p:spPr>
            <a:xfrm>
              <a:off x="2140911" y="3738739"/>
              <a:ext cx="3121025" cy="582211"/>
            </a:xfrm>
            <a:prstGeom prst="rect">
              <a:avLst/>
            </a:prstGeom>
          </p:spPr>
          <p:txBody>
            <a:bodyPr vert="horz" wrap="square" lIns="0" tIns="12700" rIns="0" bIns="0" rtlCol="0">
              <a:spAutoFit/>
            </a:bodyPr>
            <a:lstStyle/>
            <a:p>
              <a:pPr>
                <a:lnSpc>
                  <a:spcPct val="100000"/>
                </a:lnSpc>
                <a:spcBef>
                  <a:spcPts val="100"/>
                </a:spcBef>
              </a:pPr>
              <a:r>
                <a:rPr sz="1750" spc="65" dirty="0">
                  <a:cs typeface="Microsoft Sans Serif"/>
                </a:rPr>
                <a:t>quark</a:t>
              </a:r>
              <a:r>
                <a:rPr sz="1750" spc="90" dirty="0">
                  <a:cs typeface="Microsoft Sans Serif"/>
                </a:rPr>
                <a:t> </a:t>
              </a:r>
              <a:r>
                <a:rPr sz="1750" spc="55" dirty="0">
                  <a:cs typeface="Microsoft Sans Serif"/>
                </a:rPr>
                <a:t>fragmentation</a:t>
              </a:r>
              <a:r>
                <a:rPr sz="1750" spc="100" dirty="0">
                  <a:cs typeface="Microsoft Sans Serif"/>
                </a:rPr>
                <a:t> </a:t>
              </a:r>
              <a:r>
                <a:rPr sz="1800" dirty="0">
                  <a:cs typeface="Microsoft Sans Serif"/>
                </a:rPr>
                <a:t>at</a:t>
              </a:r>
              <a:r>
                <a:rPr sz="1800" spc="40" dirty="0">
                  <a:cs typeface="Microsoft Sans Serif"/>
                </a:rPr>
                <a:t> </a:t>
              </a:r>
              <a:r>
                <a:rPr sz="1800" dirty="0">
                  <a:cs typeface="Microsoft Sans Serif"/>
                </a:rPr>
                <a:t>high</a:t>
              </a:r>
              <a:r>
                <a:rPr sz="1800" spc="40" dirty="0">
                  <a:cs typeface="Microsoft Sans Serif"/>
                </a:rPr>
                <a:t> </a:t>
              </a:r>
              <a:r>
                <a:rPr sz="1900" i="1" spc="-50" dirty="0">
                  <a:cs typeface="Arial"/>
                </a:rPr>
                <a:t>p</a:t>
              </a:r>
              <a:endParaRPr sz="1900" dirty="0">
                <a:cs typeface="Arial"/>
              </a:endParaRPr>
            </a:p>
          </p:txBody>
        </p:sp>
        <p:sp>
          <p:nvSpPr>
            <p:cNvPr id="20" name="object 22">
              <a:extLst>
                <a:ext uri="{FF2B5EF4-FFF2-40B4-BE49-F238E27FC236}">
                  <a16:creationId xmlns:a16="http://schemas.microsoft.com/office/drawing/2014/main" id="{18469FED-BEBB-A9B5-EF17-3C3DAC11B808}"/>
                </a:ext>
              </a:extLst>
            </p:cNvPr>
            <p:cNvSpPr txBox="1"/>
            <p:nvPr/>
          </p:nvSpPr>
          <p:spPr>
            <a:xfrm>
              <a:off x="5249236" y="3864355"/>
              <a:ext cx="97790" cy="208279"/>
            </a:xfrm>
            <a:prstGeom prst="rect">
              <a:avLst/>
            </a:prstGeom>
          </p:spPr>
          <p:txBody>
            <a:bodyPr vert="horz" wrap="square" lIns="0" tIns="12700" rIns="0" bIns="0" rtlCol="0">
              <a:spAutoFit/>
            </a:bodyPr>
            <a:lstStyle/>
            <a:p>
              <a:pPr>
                <a:lnSpc>
                  <a:spcPct val="100000"/>
                </a:lnSpc>
                <a:spcBef>
                  <a:spcPts val="100"/>
                </a:spcBef>
              </a:pPr>
              <a:r>
                <a:rPr sz="1200" spc="-50" dirty="0">
                  <a:latin typeface="Trebuchet MS"/>
                  <a:cs typeface="Trebuchet MS"/>
                </a:rPr>
                <a:t>T</a:t>
              </a:r>
              <a:endParaRPr sz="1200">
                <a:latin typeface="Trebuchet MS"/>
                <a:cs typeface="Trebuchet MS"/>
              </a:endParaRPr>
            </a:p>
          </p:txBody>
        </p:sp>
        <p:sp>
          <p:nvSpPr>
            <p:cNvPr id="21" name="object 23">
              <a:extLst>
                <a:ext uri="{FF2B5EF4-FFF2-40B4-BE49-F238E27FC236}">
                  <a16:creationId xmlns:a16="http://schemas.microsoft.com/office/drawing/2014/main" id="{2B47C12F-E7F9-C136-77B2-7E405A59FE91}"/>
                </a:ext>
              </a:extLst>
            </p:cNvPr>
            <p:cNvSpPr txBox="1"/>
            <p:nvPr/>
          </p:nvSpPr>
          <p:spPr>
            <a:xfrm>
              <a:off x="1124708" y="3769867"/>
              <a:ext cx="142240" cy="299720"/>
            </a:xfrm>
            <a:prstGeom prst="rect">
              <a:avLst/>
            </a:prstGeom>
          </p:spPr>
          <p:txBody>
            <a:bodyPr vert="horz" wrap="square" lIns="0" tIns="12700" rIns="0" bIns="0" rtlCol="0">
              <a:spAutoFit/>
            </a:bodyPr>
            <a:lstStyle/>
            <a:p>
              <a:pPr>
                <a:lnSpc>
                  <a:spcPct val="100000"/>
                </a:lnSpc>
                <a:spcBef>
                  <a:spcPts val="100"/>
                </a:spcBef>
              </a:pPr>
              <a:r>
                <a:rPr sz="1800" spc="-50" dirty="0">
                  <a:solidFill>
                    <a:srgbClr val="ED7D31"/>
                  </a:solidFill>
                  <a:latin typeface="Cambria Math"/>
                  <a:cs typeface="Cambria Math"/>
                </a:rPr>
                <a:t>𝜌</a:t>
              </a:r>
              <a:endParaRPr sz="1800">
                <a:latin typeface="Cambria Math"/>
                <a:cs typeface="Cambria Math"/>
              </a:endParaRPr>
            </a:p>
          </p:txBody>
        </p:sp>
        <p:sp>
          <p:nvSpPr>
            <p:cNvPr id="22" name="object 24">
              <a:extLst>
                <a:ext uri="{FF2B5EF4-FFF2-40B4-BE49-F238E27FC236}">
                  <a16:creationId xmlns:a16="http://schemas.microsoft.com/office/drawing/2014/main" id="{12BCD9C9-B697-FAC0-6E17-34CD2B0C7E07}"/>
                </a:ext>
              </a:extLst>
            </p:cNvPr>
            <p:cNvSpPr txBox="1"/>
            <p:nvPr/>
          </p:nvSpPr>
          <p:spPr>
            <a:xfrm>
              <a:off x="1246057" y="3879088"/>
              <a:ext cx="206375" cy="223520"/>
            </a:xfrm>
            <a:prstGeom prst="rect">
              <a:avLst/>
            </a:prstGeom>
          </p:spPr>
          <p:txBody>
            <a:bodyPr vert="horz" wrap="square" lIns="0" tIns="12700" rIns="0" bIns="0" rtlCol="0">
              <a:spAutoFit/>
            </a:bodyPr>
            <a:lstStyle/>
            <a:p>
              <a:pPr>
                <a:lnSpc>
                  <a:spcPct val="100000"/>
                </a:lnSpc>
                <a:spcBef>
                  <a:spcPts val="100"/>
                </a:spcBef>
              </a:pPr>
              <a:r>
                <a:rPr sz="1300" spc="-25" dirty="0">
                  <a:solidFill>
                    <a:srgbClr val="ED7D31"/>
                  </a:solidFill>
                  <a:latin typeface="Cambria Math"/>
                  <a:cs typeface="Cambria Math"/>
                </a:rPr>
                <a:t>00</a:t>
              </a:r>
              <a:endParaRPr sz="1300">
                <a:latin typeface="Cambria Math"/>
                <a:cs typeface="Cambria Math"/>
              </a:endParaRPr>
            </a:p>
          </p:txBody>
        </p:sp>
        <p:sp>
          <p:nvSpPr>
            <p:cNvPr id="23" name="object 25">
              <a:extLst>
                <a:ext uri="{FF2B5EF4-FFF2-40B4-BE49-F238E27FC236}">
                  <a16:creationId xmlns:a16="http://schemas.microsoft.com/office/drawing/2014/main" id="{2A312237-2550-F10A-0FF0-B07D40EC7D77}"/>
                </a:ext>
              </a:extLst>
            </p:cNvPr>
            <p:cNvSpPr/>
            <p:nvPr/>
          </p:nvSpPr>
          <p:spPr>
            <a:xfrm>
              <a:off x="1742564" y="3934028"/>
              <a:ext cx="127000" cy="12700"/>
            </a:xfrm>
            <a:custGeom>
              <a:avLst/>
              <a:gdLst/>
              <a:ahLst/>
              <a:cxnLst/>
              <a:rect l="l" t="t" r="r" b="b"/>
              <a:pathLst>
                <a:path w="127000" h="12700">
                  <a:moveTo>
                    <a:pt x="127000" y="0"/>
                  </a:moveTo>
                  <a:lnTo>
                    <a:pt x="0" y="0"/>
                  </a:lnTo>
                  <a:lnTo>
                    <a:pt x="0" y="12700"/>
                  </a:lnTo>
                  <a:lnTo>
                    <a:pt x="127000" y="12700"/>
                  </a:lnTo>
                  <a:lnTo>
                    <a:pt x="127000" y="0"/>
                  </a:lnTo>
                  <a:close/>
                </a:path>
              </a:pathLst>
            </a:custGeom>
            <a:solidFill>
              <a:srgbClr val="ED7D31"/>
            </a:solidFill>
          </p:spPr>
          <p:txBody>
            <a:bodyPr wrap="square" lIns="0" tIns="0" rIns="0" bIns="0" rtlCol="0"/>
            <a:lstStyle/>
            <a:p>
              <a:endParaRPr/>
            </a:p>
          </p:txBody>
        </p:sp>
        <p:sp>
          <p:nvSpPr>
            <p:cNvPr id="24" name="object 26">
              <a:extLst>
                <a:ext uri="{FF2B5EF4-FFF2-40B4-BE49-F238E27FC236}">
                  <a16:creationId xmlns:a16="http://schemas.microsoft.com/office/drawing/2014/main" id="{7640DD86-706A-B915-900B-843634D68E9F}"/>
                </a:ext>
              </a:extLst>
            </p:cNvPr>
            <p:cNvSpPr txBox="1"/>
            <p:nvPr/>
          </p:nvSpPr>
          <p:spPr>
            <a:xfrm>
              <a:off x="1487294" y="3596132"/>
              <a:ext cx="425450" cy="299720"/>
            </a:xfrm>
            <a:prstGeom prst="rect">
              <a:avLst/>
            </a:prstGeom>
          </p:spPr>
          <p:txBody>
            <a:bodyPr vert="horz" wrap="square" lIns="0" tIns="12700" rIns="0" bIns="0" rtlCol="0">
              <a:spAutoFit/>
            </a:bodyPr>
            <a:lstStyle/>
            <a:p>
              <a:pPr marL="25400">
                <a:lnSpc>
                  <a:spcPct val="100000"/>
                </a:lnSpc>
                <a:spcBef>
                  <a:spcPts val="100"/>
                </a:spcBef>
              </a:pPr>
              <a:r>
                <a:rPr sz="2700" baseline="-41666" dirty="0">
                  <a:solidFill>
                    <a:srgbClr val="ED7D31"/>
                  </a:solidFill>
                  <a:latin typeface="Cambria Math"/>
                  <a:cs typeface="Cambria Math"/>
                </a:rPr>
                <a:t>&gt;</a:t>
              </a:r>
              <a:r>
                <a:rPr sz="2700" spc="135" baseline="-41666" dirty="0">
                  <a:solidFill>
                    <a:srgbClr val="ED7D31"/>
                  </a:solidFill>
                  <a:latin typeface="Cambria Math"/>
                  <a:cs typeface="Cambria Math"/>
                </a:rPr>
                <a:t> </a:t>
              </a:r>
              <a:r>
                <a:rPr sz="1800" spc="-50" dirty="0">
                  <a:solidFill>
                    <a:srgbClr val="ED7D31"/>
                  </a:solidFill>
                  <a:latin typeface="Cambria Math"/>
                  <a:cs typeface="Cambria Math"/>
                </a:rPr>
                <a:t>1</a:t>
              </a:r>
              <a:endParaRPr sz="1800">
                <a:latin typeface="Cambria Math"/>
                <a:cs typeface="Cambria Math"/>
              </a:endParaRPr>
            </a:p>
          </p:txBody>
        </p:sp>
        <p:sp>
          <p:nvSpPr>
            <p:cNvPr id="25" name="object 27">
              <a:extLst>
                <a:ext uri="{FF2B5EF4-FFF2-40B4-BE49-F238E27FC236}">
                  <a16:creationId xmlns:a16="http://schemas.microsoft.com/office/drawing/2014/main" id="{0D610806-5415-B61D-6142-D22CDB33B378}"/>
                </a:ext>
              </a:extLst>
            </p:cNvPr>
            <p:cNvSpPr txBox="1"/>
            <p:nvPr/>
          </p:nvSpPr>
          <p:spPr>
            <a:xfrm>
              <a:off x="1747644" y="3922267"/>
              <a:ext cx="139700" cy="299720"/>
            </a:xfrm>
            <a:prstGeom prst="rect">
              <a:avLst/>
            </a:prstGeom>
          </p:spPr>
          <p:txBody>
            <a:bodyPr vert="horz" wrap="square" lIns="0" tIns="12700" rIns="0" bIns="0" rtlCol="0">
              <a:spAutoFit/>
            </a:bodyPr>
            <a:lstStyle/>
            <a:p>
              <a:pPr>
                <a:lnSpc>
                  <a:spcPct val="100000"/>
                </a:lnSpc>
                <a:spcBef>
                  <a:spcPts val="100"/>
                </a:spcBef>
              </a:pPr>
              <a:r>
                <a:rPr sz="1800" spc="-50" dirty="0">
                  <a:solidFill>
                    <a:srgbClr val="ED7D31"/>
                  </a:solidFill>
                  <a:latin typeface="Cambria Math"/>
                  <a:cs typeface="Cambria Math"/>
                </a:rPr>
                <a:t>3</a:t>
              </a:r>
              <a:endParaRPr sz="1800">
                <a:latin typeface="Cambria Math"/>
                <a:cs typeface="Cambria Math"/>
              </a:endParaRPr>
            </a:p>
          </p:txBody>
        </p:sp>
      </p:grpSp>
      <p:sp>
        <p:nvSpPr>
          <p:cNvPr id="26" name="TextBox 25">
            <a:extLst>
              <a:ext uri="{FF2B5EF4-FFF2-40B4-BE49-F238E27FC236}">
                <a16:creationId xmlns:a16="http://schemas.microsoft.com/office/drawing/2014/main" id="{F8D131BB-A55E-3955-15AD-4799C95AD3DD}"/>
              </a:ext>
            </a:extLst>
          </p:cNvPr>
          <p:cNvSpPr txBox="1"/>
          <p:nvPr/>
        </p:nvSpPr>
        <p:spPr>
          <a:xfrm>
            <a:off x="11218606" y="6214533"/>
            <a:ext cx="808235" cy="369332"/>
          </a:xfrm>
          <a:prstGeom prst="rect">
            <a:avLst/>
          </a:prstGeom>
          <a:noFill/>
        </p:spPr>
        <p:txBody>
          <a:bodyPr wrap="none" rtlCol="0">
            <a:spAutoFit/>
          </a:bodyPr>
          <a:lstStyle/>
          <a:p>
            <a:r>
              <a:rPr lang="en-US" dirty="0"/>
              <a:t>22/25</a:t>
            </a:r>
          </a:p>
        </p:txBody>
      </p:sp>
    </p:spTree>
    <p:extLst>
      <p:ext uri="{BB962C8B-B14F-4D97-AF65-F5344CB8AC3E}">
        <p14:creationId xmlns:p14="http://schemas.microsoft.com/office/powerpoint/2010/main" val="2851835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xfrm>
            <a:off x="859529" y="234555"/>
            <a:ext cx="10515600" cy="632224"/>
          </a:xfrm>
          <a:prstGeom prst="rect">
            <a:avLst/>
          </a:prstGeom>
        </p:spPr>
        <p:txBody>
          <a:bodyPr vert="horz" wrap="square" lIns="0" tIns="16510" rIns="0" bIns="0" rtlCol="0">
            <a:spAutoFit/>
          </a:bodyPr>
          <a:lstStyle/>
          <a:p>
            <a:pPr marL="12700">
              <a:lnSpc>
                <a:spcPct val="100000"/>
              </a:lnSpc>
              <a:spcBef>
                <a:spcPts val="130"/>
              </a:spcBef>
            </a:pPr>
            <a:r>
              <a:rPr spc="125" dirty="0"/>
              <a:t>Summary</a:t>
            </a:r>
            <a:endParaRPr spc="310" dirty="0"/>
          </a:p>
        </p:txBody>
      </p:sp>
      <p:graphicFrame>
        <p:nvGraphicFramePr>
          <p:cNvPr id="5" name="object 5"/>
          <p:cNvGraphicFramePr>
            <a:graphicFrameLocks noGrp="1"/>
          </p:cNvGraphicFramePr>
          <p:nvPr>
            <p:extLst>
              <p:ext uri="{D42A27DB-BD31-4B8C-83A1-F6EECF244321}">
                <p14:modId xmlns:p14="http://schemas.microsoft.com/office/powerpoint/2010/main" val="781880573"/>
              </p:ext>
            </p:extLst>
          </p:nvPr>
        </p:nvGraphicFramePr>
        <p:xfrm>
          <a:off x="585064" y="1624956"/>
          <a:ext cx="11093699" cy="3266531"/>
        </p:xfrm>
        <a:graphic>
          <a:graphicData uri="http://schemas.openxmlformats.org/drawingml/2006/table">
            <a:tbl>
              <a:tblPr firstRow="1" bandRow="1">
                <a:tableStyleId>{2D5ABB26-0587-4C30-8999-92F81FD0307C}</a:tableStyleId>
              </a:tblPr>
              <a:tblGrid>
                <a:gridCol w="1332865">
                  <a:extLst>
                    <a:ext uri="{9D8B030D-6E8A-4147-A177-3AD203B41FA5}">
                      <a16:colId xmlns:a16="http://schemas.microsoft.com/office/drawing/2014/main" val="20000"/>
                    </a:ext>
                  </a:extLst>
                </a:gridCol>
                <a:gridCol w="1530349">
                  <a:extLst>
                    <a:ext uri="{9D8B030D-6E8A-4147-A177-3AD203B41FA5}">
                      <a16:colId xmlns:a16="http://schemas.microsoft.com/office/drawing/2014/main" val="20001"/>
                    </a:ext>
                  </a:extLst>
                </a:gridCol>
                <a:gridCol w="1336039">
                  <a:extLst>
                    <a:ext uri="{9D8B030D-6E8A-4147-A177-3AD203B41FA5}">
                      <a16:colId xmlns:a16="http://schemas.microsoft.com/office/drawing/2014/main" val="20002"/>
                    </a:ext>
                  </a:extLst>
                </a:gridCol>
                <a:gridCol w="122554">
                  <a:extLst>
                    <a:ext uri="{9D8B030D-6E8A-4147-A177-3AD203B41FA5}">
                      <a16:colId xmlns:a16="http://schemas.microsoft.com/office/drawing/2014/main" val="20003"/>
                    </a:ext>
                  </a:extLst>
                </a:gridCol>
                <a:gridCol w="1197229">
                  <a:extLst>
                    <a:ext uri="{9D8B030D-6E8A-4147-A177-3AD203B41FA5}">
                      <a16:colId xmlns:a16="http://schemas.microsoft.com/office/drawing/2014/main" val="20004"/>
                    </a:ext>
                  </a:extLst>
                </a:gridCol>
                <a:gridCol w="156210">
                  <a:extLst>
                    <a:ext uri="{9D8B030D-6E8A-4147-A177-3AD203B41FA5}">
                      <a16:colId xmlns:a16="http://schemas.microsoft.com/office/drawing/2014/main" val="20005"/>
                    </a:ext>
                  </a:extLst>
                </a:gridCol>
                <a:gridCol w="1297940">
                  <a:extLst>
                    <a:ext uri="{9D8B030D-6E8A-4147-A177-3AD203B41FA5}">
                      <a16:colId xmlns:a16="http://schemas.microsoft.com/office/drawing/2014/main" val="20006"/>
                    </a:ext>
                  </a:extLst>
                </a:gridCol>
                <a:gridCol w="1376679">
                  <a:extLst>
                    <a:ext uri="{9D8B030D-6E8A-4147-A177-3AD203B41FA5}">
                      <a16:colId xmlns:a16="http://schemas.microsoft.com/office/drawing/2014/main" val="20007"/>
                    </a:ext>
                  </a:extLst>
                </a:gridCol>
                <a:gridCol w="1441450">
                  <a:extLst>
                    <a:ext uri="{9D8B030D-6E8A-4147-A177-3AD203B41FA5}">
                      <a16:colId xmlns:a16="http://schemas.microsoft.com/office/drawing/2014/main" val="20008"/>
                    </a:ext>
                  </a:extLst>
                </a:gridCol>
                <a:gridCol w="1302384">
                  <a:extLst>
                    <a:ext uri="{9D8B030D-6E8A-4147-A177-3AD203B41FA5}">
                      <a16:colId xmlns:a16="http://schemas.microsoft.com/office/drawing/2014/main" val="20009"/>
                    </a:ext>
                  </a:extLst>
                </a:gridCol>
              </a:tblGrid>
              <a:tr h="726222">
                <a:tc>
                  <a:txBody>
                    <a:bodyPr/>
                    <a:lstStyle/>
                    <a:p>
                      <a:pPr>
                        <a:lnSpc>
                          <a:spcPct val="100000"/>
                        </a:lnSpc>
                      </a:pPr>
                      <a:endParaRPr sz="1800">
                        <a:latin typeface="Times New Roman"/>
                        <a:cs typeface="Times New Roman"/>
                      </a:endParaRPr>
                    </a:p>
                  </a:txBody>
                  <a:tcPr marL="0" marR="0" marT="0" marB="0">
                    <a:lnT w="6350">
                      <a:solidFill>
                        <a:srgbClr val="000000"/>
                      </a:solidFill>
                      <a:prstDash val="solid"/>
                    </a:lnT>
                    <a:lnB w="6350">
                      <a:solidFill>
                        <a:srgbClr val="000000"/>
                      </a:solidFill>
                      <a:prstDash val="solid"/>
                    </a:lnB>
                    <a:noFill/>
                  </a:tcPr>
                </a:tc>
                <a:tc>
                  <a:txBody>
                    <a:bodyPr/>
                    <a:lstStyle/>
                    <a:p>
                      <a:pPr marL="147955" algn="ctr">
                        <a:lnSpc>
                          <a:spcPct val="100000"/>
                        </a:lnSpc>
                        <a:spcBef>
                          <a:spcPts val="55"/>
                        </a:spcBef>
                      </a:pPr>
                      <a:r>
                        <a:rPr sz="3600" spc="247" baseline="-20833" dirty="0">
                          <a:latin typeface="Cambria Math"/>
                          <a:cs typeface="Cambria Math"/>
                        </a:rPr>
                        <a:t>K</a:t>
                      </a:r>
                      <a:r>
                        <a:rPr sz="1800" spc="165" dirty="0">
                          <a:latin typeface="Cambria Math"/>
                          <a:cs typeface="Cambria Math"/>
                        </a:rPr>
                        <a:t>∗</a:t>
                      </a:r>
                      <a:endParaRPr sz="1800" dirty="0">
                        <a:latin typeface="Cambria Math"/>
                        <a:cs typeface="Cambria Math"/>
                      </a:endParaRPr>
                    </a:p>
                  </a:txBody>
                  <a:tcPr marL="0" marR="0" marT="6985" marB="0">
                    <a:lnT w="6350">
                      <a:solidFill>
                        <a:srgbClr val="000000"/>
                      </a:solidFill>
                      <a:prstDash val="solid"/>
                    </a:lnT>
                    <a:lnB w="6350">
                      <a:solidFill>
                        <a:srgbClr val="000000"/>
                      </a:solidFill>
                      <a:prstDash val="solid"/>
                    </a:lnB>
                    <a:noFill/>
                  </a:tcPr>
                </a:tc>
                <a:tc>
                  <a:txBody>
                    <a:bodyPr/>
                    <a:lstStyle/>
                    <a:p>
                      <a:pPr marL="36830" algn="ctr">
                        <a:lnSpc>
                          <a:spcPct val="100000"/>
                        </a:lnSpc>
                        <a:spcBef>
                          <a:spcPts val="945"/>
                        </a:spcBef>
                      </a:pPr>
                      <a:r>
                        <a:rPr sz="2400" spc="-50" dirty="0">
                          <a:latin typeface="Cambria Math"/>
                          <a:cs typeface="Cambria Math"/>
                        </a:rPr>
                        <a:t>𝛟</a:t>
                      </a:r>
                      <a:endParaRPr sz="2400">
                        <a:latin typeface="Cambria Math"/>
                        <a:cs typeface="Cambria Math"/>
                      </a:endParaRPr>
                    </a:p>
                  </a:txBody>
                  <a:tcPr marL="0" marR="0" marT="120015" marB="0">
                    <a:lnT w="6350">
                      <a:solidFill>
                        <a:srgbClr val="000000"/>
                      </a:solidFill>
                      <a:prstDash val="solid"/>
                    </a:lnT>
                    <a:lnB w="6350">
                      <a:solidFill>
                        <a:srgbClr val="000000"/>
                      </a:solidFill>
                      <a:prstDash val="solid"/>
                    </a:lnB>
                    <a:noFill/>
                  </a:tcPr>
                </a:tc>
                <a:tc>
                  <a:txBody>
                    <a:bodyPr/>
                    <a:lstStyle/>
                    <a:p>
                      <a:pPr>
                        <a:lnSpc>
                          <a:spcPct val="100000"/>
                        </a:lnSpc>
                      </a:pPr>
                      <a:endParaRPr sz="1800">
                        <a:latin typeface="Times New Roman"/>
                        <a:cs typeface="Times New Roman"/>
                      </a:endParaRPr>
                    </a:p>
                  </a:txBody>
                  <a:tcPr marL="0" marR="0" marT="0" marB="0">
                    <a:lnT w="6350">
                      <a:solidFill>
                        <a:srgbClr val="000000"/>
                      </a:solidFill>
                      <a:prstDash val="solid"/>
                    </a:lnT>
                    <a:lnB w="6350">
                      <a:solidFill>
                        <a:srgbClr val="000000"/>
                      </a:solidFill>
                      <a:prstDash val="solid"/>
                    </a:lnB>
                    <a:noFill/>
                  </a:tcPr>
                </a:tc>
                <a:tc>
                  <a:txBody>
                    <a:bodyPr/>
                    <a:lstStyle/>
                    <a:p>
                      <a:pPr marL="24130" algn="ctr">
                        <a:lnSpc>
                          <a:spcPct val="100000"/>
                        </a:lnSpc>
                        <a:spcBef>
                          <a:spcPts val="55"/>
                        </a:spcBef>
                      </a:pPr>
                      <a:r>
                        <a:rPr sz="3600" spc="157" baseline="-20833" dirty="0">
                          <a:latin typeface="Cambria Math"/>
                          <a:cs typeface="Cambria Math"/>
                        </a:rPr>
                        <a:t>D</a:t>
                      </a:r>
                      <a:r>
                        <a:rPr sz="1800" spc="105" dirty="0">
                          <a:latin typeface="Cambria Math"/>
                          <a:cs typeface="Cambria Math"/>
                        </a:rPr>
                        <a:t>∗a</a:t>
                      </a:r>
                      <a:endParaRPr sz="1800">
                        <a:latin typeface="Cambria Math"/>
                        <a:cs typeface="Cambria Math"/>
                      </a:endParaRPr>
                    </a:p>
                  </a:txBody>
                  <a:tcPr marL="0" marR="0" marT="6985" marB="0">
                    <a:lnT w="6350">
                      <a:solidFill>
                        <a:srgbClr val="000000"/>
                      </a:solidFill>
                      <a:prstDash val="solid"/>
                    </a:lnT>
                    <a:lnB w="6350">
                      <a:solidFill>
                        <a:srgbClr val="000000"/>
                      </a:solidFill>
                      <a:prstDash val="solid"/>
                    </a:lnB>
                    <a:noFill/>
                  </a:tcPr>
                </a:tc>
                <a:tc>
                  <a:txBody>
                    <a:bodyPr/>
                    <a:lstStyle/>
                    <a:p>
                      <a:pPr>
                        <a:lnSpc>
                          <a:spcPct val="100000"/>
                        </a:lnSpc>
                      </a:pPr>
                      <a:endParaRPr sz="1800">
                        <a:latin typeface="Times New Roman"/>
                        <a:cs typeface="Times New Roman"/>
                      </a:endParaRPr>
                    </a:p>
                  </a:txBody>
                  <a:tcPr marL="0" marR="0" marT="0" marB="0">
                    <a:lnT w="6350">
                      <a:solidFill>
                        <a:srgbClr val="000000"/>
                      </a:solidFill>
                      <a:prstDash val="solid"/>
                    </a:lnT>
                    <a:lnB w="6350">
                      <a:solidFill>
                        <a:srgbClr val="000000"/>
                      </a:solidFill>
                      <a:prstDash val="solid"/>
                    </a:lnB>
                    <a:noFill/>
                  </a:tcPr>
                </a:tc>
                <a:tc>
                  <a:txBody>
                    <a:bodyPr/>
                    <a:lstStyle/>
                    <a:p>
                      <a:pPr algn="ctr">
                        <a:lnSpc>
                          <a:spcPct val="100000"/>
                        </a:lnSpc>
                        <a:spcBef>
                          <a:spcPts val="945"/>
                        </a:spcBef>
                      </a:pPr>
                      <a:r>
                        <a:rPr sz="2400" spc="-25" dirty="0">
                          <a:latin typeface="Cambria Math"/>
                          <a:cs typeface="Cambria Math"/>
                        </a:rPr>
                        <a:t>J</a:t>
                      </a:r>
                      <a:r>
                        <a:rPr sz="3600" spc="-37" baseline="2314" dirty="0">
                          <a:latin typeface="Cambria Math"/>
                          <a:cs typeface="Cambria Math"/>
                        </a:rPr>
                        <a:t>⁄</a:t>
                      </a:r>
                      <a:r>
                        <a:rPr sz="2400" spc="-25" dirty="0">
                          <a:latin typeface="Cambria Math"/>
                          <a:cs typeface="Cambria Math"/>
                        </a:rPr>
                        <a:t>ψ</a:t>
                      </a:r>
                      <a:endParaRPr sz="2400">
                        <a:latin typeface="Cambria Math"/>
                        <a:cs typeface="Cambria Math"/>
                      </a:endParaRPr>
                    </a:p>
                  </a:txBody>
                  <a:tcPr marL="0" marR="0" marT="120015" marB="0">
                    <a:lnT w="6350">
                      <a:solidFill>
                        <a:srgbClr val="000000"/>
                      </a:solidFill>
                      <a:prstDash val="solid"/>
                    </a:lnT>
                    <a:lnB w="6350">
                      <a:solidFill>
                        <a:srgbClr val="000000"/>
                      </a:solidFill>
                      <a:prstDash val="solid"/>
                    </a:lnB>
                    <a:noFill/>
                  </a:tcPr>
                </a:tc>
                <a:tc>
                  <a:txBody>
                    <a:bodyPr/>
                    <a:lstStyle/>
                    <a:p>
                      <a:pPr marL="69850" algn="ctr">
                        <a:lnSpc>
                          <a:spcPct val="100000"/>
                        </a:lnSpc>
                        <a:spcBef>
                          <a:spcPts val="945"/>
                        </a:spcBef>
                      </a:pPr>
                      <a:r>
                        <a:rPr sz="2400" spc="-10" dirty="0">
                          <a:latin typeface="Cambria Math"/>
                          <a:cs typeface="Cambria Math"/>
                        </a:rPr>
                        <a:t>ψ(2S)</a:t>
                      </a:r>
                      <a:endParaRPr sz="2400">
                        <a:latin typeface="Cambria Math"/>
                        <a:cs typeface="Cambria Math"/>
                      </a:endParaRPr>
                    </a:p>
                  </a:txBody>
                  <a:tcPr marL="0" marR="0" marT="120015" marB="0">
                    <a:lnT w="6350">
                      <a:solidFill>
                        <a:srgbClr val="000000"/>
                      </a:solidFill>
                      <a:prstDash val="solid"/>
                    </a:lnT>
                    <a:lnB w="6350">
                      <a:solidFill>
                        <a:srgbClr val="000000"/>
                      </a:solidFill>
                      <a:prstDash val="solid"/>
                    </a:lnB>
                    <a:noFill/>
                  </a:tcPr>
                </a:tc>
                <a:tc>
                  <a:txBody>
                    <a:bodyPr/>
                    <a:lstStyle/>
                    <a:p>
                      <a:pPr marR="1270" algn="ctr">
                        <a:lnSpc>
                          <a:spcPct val="100000"/>
                        </a:lnSpc>
                        <a:spcBef>
                          <a:spcPts val="945"/>
                        </a:spcBef>
                      </a:pPr>
                      <a:r>
                        <a:rPr sz="2400" spc="-25">
                          <a:latin typeface="Cambria Math"/>
                          <a:cs typeface="Cambria Math"/>
                        </a:rPr>
                        <a:t>χ</a:t>
                      </a:r>
                      <a:r>
                        <a:rPr lang="en-US" sz="2700" spc="-37" baseline="-15432">
                          <a:latin typeface="Cambria Math"/>
                          <a:cs typeface="Cambria Math"/>
                        </a:rPr>
                        <a:t>c</a:t>
                      </a:r>
                      <a:endParaRPr sz="2700" baseline="-15432">
                        <a:latin typeface="Cambria Math"/>
                        <a:cs typeface="Cambria Math"/>
                      </a:endParaRPr>
                    </a:p>
                  </a:txBody>
                  <a:tcPr marL="0" marR="0" marT="120015" marB="0">
                    <a:lnT w="6350">
                      <a:solidFill>
                        <a:srgbClr val="000000"/>
                      </a:solidFill>
                      <a:prstDash val="solid"/>
                    </a:lnT>
                    <a:lnB w="6350">
                      <a:solidFill>
                        <a:srgbClr val="000000"/>
                      </a:solidFill>
                      <a:prstDash val="solid"/>
                    </a:lnB>
                    <a:noFill/>
                  </a:tcPr>
                </a:tc>
                <a:tc>
                  <a:txBody>
                    <a:bodyPr/>
                    <a:lstStyle/>
                    <a:p>
                      <a:pPr marL="3810" algn="ctr">
                        <a:lnSpc>
                          <a:spcPct val="100000"/>
                        </a:lnSpc>
                        <a:spcBef>
                          <a:spcPts val="945"/>
                        </a:spcBef>
                      </a:pPr>
                      <a:r>
                        <a:rPr sz="2400" spc="-10" dirty="0">
                          <a:latin typeface="Cambria Math"/>
                          <a:cs typeface="Cambria Math"/>
                        </a:rPr>
                        <a:t>Υ(nS)</a:t>
                      </a:r>
                      <a:endParaRPr sz="2400">
                        <a:latin typeface="Cambria Math"/>
                        <a:cs typeface="Cambria Math"/>
                      </a:endParaRPr>
                    </a:p>
                  </a:txBody>
                  <a:tcPr marL="0" marR="0" marT="120015" marB="0">
                    <a:lnT w="6350">
                      <a:solidFill>
                        <a:srgbClr val="000000"/>
                      </a:solidFill>
                      <a:prstDash val="solid"/>
                    </a:lnT>
                    <a:lnB w="6350">
                      <a:solidFill>
                        <a:srgbClr val="000000"/>
                      </a:solidFill>
                      <a:prstDash val="solid"/>
                    </a:lnB>
                    <a:noFill/>
                  </a:tcPr>
                </a:tc>
                <a:extLst>
                  <a:ext uri="{0D108BD9-81ED-4DB2-BD59-A6C34878D82A}">
                    <a16:rowId xmlns:a16="http://schemas.microsoft.com/office/drawing/2014/main" val="10000"/>
                  </a:ext>
                </a:extLst>
              </a:tr>
              <a:tr h="1002040">
                <a:tc>
                  <a:txBody>
                    <a:bodyPr/>
                    <a:lstStyle/>
                    <a:p>
                      <a:pPr marR="277495" algn="ctr">
                        <a:lnSpc>
                          <a:spcPct val="100000"/>
                        </a:lnSpc>
                        <a:spcBef>
                          <a:spcPts val="1820"/>
                        </a:spcBef>
                      </a:pPr>
                      <a:r>
                        <a:rPr sz="2350" spc="160" dirty="0">
                          <a:latin typeface="Trebuchet MS"/>
                          <a:cs typeface="Trebuchet MS"/>
                        </a:rPr>
                        <a:t>pp</a:t>
                      </a:r>
                      <a:endParaRPr sz="2350">
                        <a:latin typeface="Trebuchet MS"/>
                        <a:cs typeface="Trebuchet MS"/>
                      </a:endParaRPr>
                    </a:p>
                  </a:txBody>
                  <a:tcPr marL="0" marR="0" marT="231140" marB="0">
                    <a:lnT w="6350">
                      <a:solidFill>
                        <a:srgbClr val="000000"/>
                      </a:solidFill>
                      <a:prstDash val="solid"/>
                    </a:lnT>
                    <a:lnB w="6350">
                      <a:solidFill>
                        <a:srgbClr val="000000"/>
                      </a:solidFill>
                      <a:prstDash val="solid"/>
                    </a:lnB>
                    <a:noFill/>
                  </a:tcPr>
                </a:tc>
                <a:tc>
                  <a:txBody>
                    <a:bodyPr/>
                    <a:lstStyle/>
                    <a:p>
                      <a:pPr>
                        <a:lnSpc>
                          <a:spcPct val="100000"/>
                        </a:lnSpc>
                        <a:spcBef>
                          <a:spcPts val="185"/>
                        </a:spcBef>
                      </a:pPr>
                      <a:endParaRPr sz="1800">
                        <a:latin typeface="Times New Roman"/>
                        <a:cs typeface="Times New Roman"/>
                      </a:endParaRPr>
                    </a:p>
                    <a:p>
                      <a:pPr marL="156845" algn="ctr">
                        <a:lnSpc>
                          <a:spcPct val="100000"/>
                        </a:lnSpc>
                      </a:pPr>
                      <a:r>
                        <a:rPr sz="1800" spc="-10" dirty="0">
                          <a:latin typeface="Cambria Math"/>
                          <a:cs typeface="Cambria Math"/>
                        </a:rPr>
                        <a:t>𝜌</a:t>
                      </a:r>
                      <a:r>
                        <a:rPr sz="1950" spc="-15" baseline="-14957" dirty="0">
                          <a:latin typeface="Cambria Math"/>
                          <a:cs typeface="Cambria Math"/>
                        </a:rPr>
                        <a:t>00</a:t>
                      </a:r>
                      <a:r>
                        <a:rPr sz="1800" spc="-10" dirty="0">
                          <a:latin typeface="Cambria Math"/>
                          <a:cs typeface="Cambria Math"/>
                        </a:rPr>
                        <a:t>~1/3</a:t>
                      </a:r>
                      <a:endParaRPr sz="1800">
                        <a:latin typeface="Cambria Math"/>
                        <a:cs typeface="Cambria Math"/>
                      </a:endParaRPr>
                    </a:p>
                  </a:txBody>
                  <a:tcPr marL="0" marR="0" marT="23495" marB="0">
                    <a:lnT w="6350">
                      <a:solidFill>
                        <a:srgbClr val="000000"/>
                      </a:solidFill>
                      <a:prstDash val="solid"/>
                    </a:lnT>
                    <a:lnB w="6350">
                      <a:solidFill>
                        <a:srgbClr val="000000"/>
                      </a:solidFill>
                      <a:prstDash val="solid"/>
                    </a:lnB>
                    <a:noFill/>
                  </a:tcPr>
                </a:tc>
                <a:tc>
                  <a:txBody>
                    <a:bodyPr/>
                    <a:lstStyle/>
                    <a:p>
                      <a:pPr>
                        <a:lnSpc>
                          <a:spcPct val="100000"/>
                        </a:lnSpc>
                        <a:spcBef>
                          <a:spcPts val="185"/>
                        </a:spcBef>
                      </a:pPr>
                      <a:endParaRPr sz="1800">
                        <a:latin typeface="Times New Roman"/>
                        <a:cs typeface="Times New Roman"/>
                      </a:endParaRPr>
                    </a:p>
                    <a:p>
                      <a:pPr marL="36830" algn="ctr">
                        <a:lnSpc>
                          <a:spcPct val="100000"/>
                        </a:lnSpc>
                      </a:pPr>
                      <a:r>
                        <a:rPr sz="1800" spc="-10" dirty="0">
                          <a:latin typeface="Cambria Math"/>
                          <a:cs typeface="Cambria Math"/>
                        </a:rPr>
                        <a:t>𝜌</a:t>
                      </a:r>
                      <a:r>
                        <a:rPr sz="1950" spc="-15" baseline="-14957" dirty="0">
                          <a:latin typeface="Cambria Math"/>
                          <a:cs typeface="Cambria Math"/>
                        </a:rPr>
                        <a:t>00</a:t>
                      </a:r>
                      <a:r>
                        <a:rPr sz="1800" spc="-10" dirty="0">
                          <a:latin typeface="Cambria Math"/>
                          <a:cs typeface="Cambria Math"/>
                        </a:rPr>
                        <a:t>~1/3</a:t>
                      </a:r>
                      <a:endParaRPr sz="1800">
                        <a:latin typeface="Cambria Math"/>
                        <a:cs typeface="Cambria Math"/>
                      </a:endParaRPr>
                    </a:p>
                  </a:txBody>
                  <a:tcPr marL="0" marR="0" marT="23495" marB="0">
                    <a:lnT w="6350">
                      <a:solidFill>
                        <a:srgbClr val="000000"/>
                      </a:solidFill>
                      <a:prstDash val="solid"/>
                    </a:lnT>
                    <a:lnB w="6350">
                      <a:solidFill>
                        <a:srgbClr val="000000"/>
                      </a:solidFill>
                      <a:prstDash val="solid"/>
                    </a:lnB>
                    <a:noFill/>
                  </a:tcPr>
                </a:tc>
                <a:tc>
                  <a:txBody>
                    <a:bodyPr/>
                    <a:lstStyle/>
                    <a:p>
                      <a:pPr>
                        <a:lnSpc>
                          <a:spcPct val="100000"/>
                        </a:lnSpc>
                      </a:pPr>
                      <a:endParaRPr sz="1800">
                        <a:latin typeface="Times New Roman"/>
                        <a:cs typeface="Times New Roman"/>
                      </a:endParaRPr>
                    </a:p>
                  </a:txBody>
                  <a:tcPr marL="0" marR="0" marT="0" marB="0">
                    <a:lnT w="6350">
                      <a:solidFill>
                        <a:srgbClr val="000000"/>
                      </a:solidFill>
                      <a:prstDash val="solid"/>
                    </a:lnT>
                    <a:lnB w="6350">
                      <a:solidFill>
                        <a:srgbClr val="000000"/>
                      </a:solidFill>
                      <a:prstDash val="solid"/>
                    </a:lnB>
                    <a:noFill/>
                  </a:tcPr>
                </a:tc>
                <a:tc>
                  <a:txBody>
                    <a:bodyPr/>
                    <a:lstStyle/>
                    <a:p>
                      <a:pPr>
                        <a:lnSpc>
                          <a:spcPct val="100000"/>
                        </a:lnSpc>
                        <a:spcBef>
                          <a:spcPts val="185"/>
                        </a:spcBef>
                      </a:pPr>
                      <a:endParaRPr sz="1800">
                        <a:latin typeface="Times New Roman"/>
                        <a:cs typeface="Times New Roman"/>
                      </a:endParaRPr>
                    </a:p>
                    <a:p>
                      <a:pPr marL="31750" algn="ctr">
                        <a:lnSpc>
                          <a:spcPct val="100000"/>
                        </a:lnSpc>
                      </a:pPr>
                      <a:r>
                        <a:rPr sz="1800" spc="-10" dirty="0">
                          <a:latin typeface="Cambria Math"/>
                          <a:cs typeface="Cambria Math"/>
                        </a:rPr>
                        <a:t>𝜌</a:t>
                      </a:r>
                      <a:r>
                        <a:rPr sz="1950" spc="-15" baseline="-14957" dirty="0">
                          <a:latin typeface="Cambria Math"/>
                          <a:cs typeface="Cambria Math"/>
                        </a:rPr>
                        <a:t>00</a:t>
                      </a:r>
                      <a:r>
                        <a:rPr sz="1800" spc="-10" dirty="0">
                          <a:latin typeface="Cambria Math"/>
                          <a:cs typeface="Cambria Math"/>
                        </a:rPr>
                        <a:t>~1/3</a:t>
                      </a:r>
                      <a:endParaRPr sz="1800">
                        <a:latin typeface="Cambria Math"/>
                        <a:cs typeface="Cambria Math"/>
                      </a:endParaRPr>
                    </a:p>
                  </a:txBody>
                  <a:tcPr marL="0" marR="0" marT="23495" marB="0">
                    <a:lnT w="6350">
                      <a:solidFill>
                        <a:srgbClr val="000000"/>
                      </a:solidFill>
                      <a:prstDash val="solid"/>
                    </a:lnT>
                    <a:lnB w="6350">
                      <a:solidFill>
                        <a:srgbClr val="000000"/>
                      </a:solidFill>
                      <a:prstDash val="solid"/>
                    </a:lnB>
                    <a:noFill/>
                  </a:tcPr>
                </a:tc>
                <a:tc>
                  <a:txBody>
                    <a:bodyPr/>
                    <a:lstStyle/>
                    <a:p>
                      <a:pPr>
                        <a:lnSpc>
                          <a:spcPct val="100000"/>
                        </a:lnSpc>
                      </a:pPr>
                      <a:endParaRPr sz="1800">
                        <a:latin typeface="Times New Roman"/>
                        <a:cs typeface="Times New Roman"/>
                      </a:endParaRPr>
                    </a:p>
                  </a:txBody>
                  <a:tcPr marL="0" marR="0" marT="0" marB="0">
                    <a:lnT w="6350">
                      <a:solidFill>
                        <a:srgbClr val="000000"/>
                      </a:solidFill>
                      <a:prstDash val="solid"/>
                    </a:lnT>
                    <a:lnB w="6350">
                      <a:solidFill>
                        <a:srgbClr val="000000"/>
                      </a:solidFill>
                      <a:prstDash val="solid"/>
                    </a:lnB>
                    <a:noFill/>
                  </a:tcPr>
                </a:tc>
                <a:tc>
                  <a:txBody>
                    <a:bodyPr/>
                    <a:lstStyle/>
                    <a:p>
                      <a:pPr>
                        <a:lnSpc>
                          <a:spcPct val="100000"/>
                        </a:lnSpc>
                        <a:spcBef>
                          <a:spcPts val="185"/>
                        </a:spcBef>
                      </a:pPr>
                      <a:endParaRPr sz="1800">
                        <a:latin typeface="Times New Roman"/>
                        <a:cs typeface="Times New Roman"/>
                      </a:endParaRPr>
                    </a:p>
                    <a:p>
                      <a:pPr algn="ctr">
                        <a:lnSpc>
                          <a:spcPct val="100000"/>
                        </a:lnSpc>
                      </a:pPr>
                      <a:r>
                        <a:rPr sz="1800" spc="-10" dirty="0">
                          <a:latin typeface="Cambria Math"/>
                          <a:cs typeface="Cambria Math"/>
                        </a:rPr>
                        <a:t>𝜌</a:t>
                      </a:r>
                      <a:r>
                        <a:rPr sz="1950" spc="-15" baseline="-14957" dirty="0">
                          <a:latin typeface="Cambria Math"/>
                          <a:cs typeface="Cambria Math"/>
                        </a:rPr>
                        <a:t>00</a:t>
                      </a:r>
                      <a:r>
                        <a:rPr sz="1800" spc="-10" dirty="0">
                          <a:latin typeface="Cambria Math"/>
                          <a:cs typeface="Cambria Math"/>
                        </a:rPr>
                        <a:t>~1/3</a:t>
                      </a:r>
                      <a:endParaRPr sz="1800">
                        <a:latin typeface="Cambria Math"/>
                        <a:cs typeface="Cambria Math"/>
                      </a:endParaRPr>
                    </a:p>
                  </a:txBody>
                  <a:tcPr marL="0" marR="0" marT="23495" marB="0">
                    <a:lnT w="6350">
                      <a:solidFill>
                        <a:srgbClr val="000000"/>
                      </a:solidFill>
                      <a:prstDash val="solid"/>
                    </a:lnT>
                    <a:lnB w="6350">
                      <a:solidFill>
                        <a:srgbClr val="000000"/>
                      </a:solidFill>
                      <a:prstDash val="solid"/>
                    </a:lnB>
                    <a:noFill/>
                  </a:tcPr>
                </a:tc>
                <a:tc>
                  <a:txBody>
                    <a:bodyPr/>
                    <a:lstStyle/>
                    <a:p>
                      <a:pPr>
                        <a:lnSpc>
                          <a:spcPct val="100000"/>
                        </a:lnSpc>
                        <a:spcBef>
                          <a:spcPts val="185"/>
                        </a:spcBef>
                      </a:pPr>
                      <a:endParaRPr sz="1800">
                        <a:latin typeface="Times New Roman"/>
                        <a:cs typeface="Times New Roman"/>
                      </a:endParaRPr>
                    </a:p>
                    <a:p>
                      <a:pPr marL="69850" algn="ctr">
                        <a:lnSpc>
                          <a:spcPct val="100000"/>
                        </a:lnSpc>
                      </a:pPr>
                      <a:r>
                        <a:rPr sz="1800" spc="-10" dirty="0">
                          <a:latin typeface="Cambria Math"/>
                          <a:cs typeface="Cambria Math"/>
                        </a:rPr>
                        <a:t>𝜌</a:t>
                      </a:r>
                      <a:r>
                        <a:rPr sz="1950" spc="-15" baseline="-14957" dirty="0">
                          <a:latin typeface="Cambria Math"/>
                          <a:cs typeface="Cambria Math"/>
                        </a:rPr>
                        <a:t>00</a:t>
                      </a:r>
                      <a:r>
                        <a:rPr sz="1800" spc="-10" dirty="0">
                          <a:latin typeface="Cambria Math"/>
                          <a:cs typeface="Cambria Math"/>
                        </a:rPr>
                        <a:t>~1/3</a:t>
                      </a:r>
                      <a:endParaRPr sz="1800">
                        <a:latin typeface="Cambria Math"/>
                        <a:cs typeface="Cambria Math"/>
                      </a:endParaRPr>
                    </a:p>
                  </a:txBody>
                  <a:tcPr marL="0" marR="0" marT="23495" marB="0">
                    <a:lnT w="6350">
                      <a:solidFill>
                        <a:srgbClr val="000000"/>
                      </a:solidFill>
                      <a:prstDash val="solid"/>
                    </a:lnT>
                    <a:lnB w="6350">
                      <a:solidFill>
                        <a:srgbClr val="000000"/>
                      </a:solidFill>
                      <a:prstDash val="solid"/>
                    </a:lnB>
                    <a:noFill/>
                  </a:tcPr>
                </a:tc>
                <a:tc>
                  <a:txBody>
                    <a:bodyPr/>
                    <a:lstStyle/>
                    <a:p>
                      <a:pPr>
                        <a:lnSpc>
                          <a:spcPct val="100000"/>
                        </a:lnSpc>
                        <a:spcBef>
                          <a:spcPts val="185"/>
                        </a:spcBef>
                      </a:pPr>
                      <a:endParaRPr sz="1800" dirty="0">
                        <a:latin typeface="Times New Roman"/>
                        <a:cs typeface="Times New Roman"/>
                      </a:endParaRPr>
                    </a:p>
                    <a:p>
                      <a:pPr algn="ctr">
                        <a:lnSpc>
                          <a:spcPct val="100000"/>
                        </a:lnSpc>
                      </a:pPr>
                      <a:endParaRPr sz="1800" dirty="0">
                        <a:noFill/>
                        <a:latin typeface="Cambria Math"/>
                        <a:cs typeface="Cambria Math"/>
                      </a:endParaRPr>
                    </a:p>
                  </a:txBody>
                  <a:tcPr marL="0" marR="0" marT="23495" marB="0">
                    <a:lnT w="6350">
                      <a:solidFill>
                        <a:srgbClr val="000000"/>
                      </a:solidFill>
                      <a:prstDash val="solid"/>
                    </a:lnT>
                    <a:lnB w="6350">
                      <a:solidFill>
                        <a:srgbClr val="000000"/>
                      </a:solidFill>
                      <a:prstDash val="solid"/>
                    </a:lnB>
                    <a:noFill/>
                  </a:tcPr>
                </a:tc>
                <a:tc>
                  <a:txBody>
                    <a:bodyPr/>
                    <a:lstStyle/>
                    <a:p>
                      <a:pPr>
                        <a:lnSpc>
                          <a:spcPct val="100000"/>
                        </a:lnSpc>
                        <a:spcBef>
                          <a:spcPts val="185"/>
                        </a:spcBef>
                      </a:pPr>
                      <a:endParaRPr sz="1800" dirty="0">
                        <a:latin typeface="Times New Roman"/>
                        <a:cs typeface="Times New Roman"/>
                      </a:endParaRPr>
                    </a:p>
                  </a:txBody>
                  <a:tcPr marL="0" marR="0" marT="23495" marB="0">
                    <a:lnT w="6350">
                      <a:solidFill>
                        <a:srgbClr val="000000"/>
                      </a:solidFill>
                      <a:prstDash val="solid"/>
                    </a:lnT>
                    <a:lnB w="6350">
                      <a:solidFill>
                        <a:srgbClr val="000000"/>
                      </a:solidFill>
                      <a:prstDash val="solid"/>
                    </a:lnB>
                    <a:noFill/>
                  </a:tcPr>
                </a:tc>
                <a:extLst>
                  <a:ext uri="{0D108BD9-81ED-4DB2-BD59-A6C34878D82A}">
                    <a16:rowId xmlns:a16="http://schemas.microsoft.com/office/drawing/2014/main" val="10001"/>
                  </a:ext>
                </a:extLst>
              </a:tr>
              <a:tr h="88760">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lnB w="19050">
                      <a:solidFill>
                        <a:srgbClr val="2F5597"/>
                      </a:solidFill>
                      <a:prstDash val="solid"/>
                    </a:lnB>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lnB w="19050">
                      <a:solidFill>
                        <a:srgbClr val="2F5597"/>
                      </a:solidFill>
                      <a:prstDash val="solid"/>
                    </a:lnB>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lnB w="19050">
                      <a:solidFill>
                        <a:srgbClr val="2F5597"/>
                      </a:solidFill>
                      <a:prstDash val="solid"/>
                    </a:lnB>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lnB w="19050">
                      <a:solidFill>
                        <a:srgbClr val="C00000"/>
                      </a:solidFill>
                      <a:prstDash val="solid"/>
                    </a:lnB>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lnB w="19050">
                      <a:solidFill>
                        <a:srgbClr val="2F5597"/>
                      </a:solidFill>
                      <a:prstDash val="solid"/>
                    </a:lnB>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noFill/>
                  </a:tcPr>
                </a:tc>
                <a:tc>
                  <a:txBody>
                    <a:bodyPr/>
                    <a:lstStyle/>
                    <a:p>
                      <a:pPr>
                        <a:lnSpc>
                          <a:spcPct val="100000"/>
                        </a:lnSpc>
                      </a:pPr>
                      <a:endParaRPr sz="300">
                        <a:latin typeface="Times New Roman"/>
                        <a:cs typeface="Times New Roman"/>
                      </a:endParaRPr>
                    </a:p>
                  </a:txBody>
                  <a:tcPr marL="0" marR="0" marT="0" marB="0">
                    <a:lnT w="6350">
                      <a:solidFill>
                        <a:srgbClr val="000000"/>
                      </a:solidFill>
                      <a:prstDash val="solid"/>
                    </a:lnT>
                    <a:noFill/>
                  </a:tcPr>
                </a:tc>
                <a:extLst>
                  <a:ext uri="{0D108BD9-81ED-4DB2-BD59-A6C34878D82A}">
                    <a16:rowId xmlns:a16="http://schemas.microsoft.com/office/drawing/2014/main" val="10002"/>
                  </a:ext>
                </a:extLst>
              </a:tr>
              <a:tr h="1367351">
                <a:tc>
                  <a:txBody>
                    <a:bodyPr/>
                    <a:lstStyle/>
                    <a:p>
                      <a:pPr marR="287020" algn="ctr">
                        <a:lnSpc>
                          <a:spcPct val="100000"/>
                        </a:lnSpc>
                        <a:spcBef>
                          <a:spcPts val="1340"/>
                        </a:spcBef>
                      </a:pPr>
                      <a:r>
                        <a:rPr sz="2350" spc="215" dirty="0">
                          <a:latin typeface="Trebuchet MS"/>
                          <a:cs typeface="Trebuchet MS"/>
                        </a:rPr>
                        <a:t>Pb–Pb</a:t>
                      </a:r>
                      <a:endParaRPr sz="2350">
                        <a:latin typeface="Trebuchet MS"/>
                        <a:cs typeface="Trebuchet MS"/>
                      </a:endParaRPr>
                    </a:p>
                  </a:txBody>
                  <a:tcPr marL="0" marR="0" marT="170180" marB="0">
                    <a:lnL w="19050">
                      <a:solidFill>
                        <a:srgbClr val="2F5597"/>
                      </a:solidFill>
                      <a:prstDash val="solid"/>
                    </a:lnL>
                    <a:lnT w="19050">
                      <a:solidFill>
                        <a:srgbClr val="2F5597"/>
                      </a:solidFill>
                      <a:prstDash val="solid"/>
                    </a:lnT>
                    <a:noFill/>
                  </a:tcPr>
                </a:tc>
                <a:tc>
                  <a:txBody>
                    <a:bodyPr/>
                    <a:lstStyle/>
                    <a:p>
                      <a:pPr marL="156845" algn="ctr">
                        <a:lnSpc>
                          <a:spcPct val="100000"/>
                        </a:lnSpc>
                        <a:spcBef>
                          <a:spcPts val="1800"/>
                        </a:spcBef>
                      </a:pPr>
                      <a:r>
                        <a:rPr sz="1800" dirty="0">
                          <a:latin typeface="Cambria Math"/>
                          <a:cs typeface="Cambria Math"/>
                        </a:rPr>
                        <a:t>𝜌</a:t>
                      </a:r>
                      <a:r>
                        <a:rPr sz="1950" baseline="-14957" dirty="0">
                          <a:latin typeface="Cambria Math"/>
                          <a:cs typeface="Cambria Math"/>
                        </a:rPr>
                        <a:t>00</a:t>
                      </a:r>
                      <a:r>
                        <a:rPr sz="1950" spc="419" baseline="-14957" dirty="0">
                          <a:latin typeface="Cambria Math"/>
                          <a:cs typeface="Cambria Math"/>
                        </a:rPr>
                        <a:t> </a:t>
                      </a:r>
                      <a:r>
                        <a:rPr sz="1800" dirty="0">
                          <a:latin typeface="Cambria Math"/>
                          <a:cs typeface="Cambria Math"/>
                        </a:rPr>
                        <a:t>&lt;</a:t>
                      </a:r>
                      <a:r>
                        <a:rPr sz="1800" spc="95" dirty="0">
                          <a:latin typeface="Cambria Math"/>
                          <a:cs typeface="Cambria Math"/>
                        </a:rPr>
                        <a:t> </a:t>
                      </a:r>
                      <a:r>
                        <a:rPr sz="1800" spc="-25" dirty="0">
                          <a:latin typeface="Cambria Math"/>
                          <a:cs typeface="Cambria Math"/>
                        </a:rPr>
                        <a:t>1/3</a:t>
                      </a:r>
                      <a:endParaRPr sz="1800">
                        <a:latin typeface="Cambria Math"/>
                        <a:cs typeface="Cambria Math"/>
                      </a:endParaRPr>
                    </a:p>
                    <a:p>
                      <a:pPr marL="153670" algn="ctr">
                        <a:lnSpc>
                          <a:spcPct val="100000"/>
                        </a:lnSpc>
                        <a:spcBef>
                          <a:spcPts val="204"/>
                        </a:spcBef>
                      </a:pPr>
                      <a:r>
                        <a:rPr sz="1050" dirty="0">
                          <a:solidFill>
                            <a:srgbClr val="2F5597"/>
                          </a:solidFill>
                          <a:latin typeface="Trebuchet MS"/>
                          <a:cs typeface="Trebuchet MS"/>
                        </a:rPr>
                        <a:t>low</a:t>
                      </a:r>
                      <a:r>
                        <a:rPr sz="1050" spc="15" dirty="0">
                          <a:solidFill>
                            <a:srgbClr val="2F5597"/>
                          </a:solidFill>
                          <a:latin typeface="Trebuchet MS"/>
                          <a:cs typeface="Trebuchet MS"/>
                        </a:rPr>
                        <a:t> </a:t>
                      </a:r>
                      <a:r>
                        <a:rPr sz="1100" i="1" spc="-25" dirty="0">
                          <a:solidFill>
                            <a:srgbClr val="2F5597"/>
                          </a:solidFill>
                          <a:latin typeface="Arial"/>
                          <a:cs typeface="Arial"/>
                        </a:rPr>
                        <a:t>p</a:t>
                      </a:r>
                      <a:r>
                        <a:rPr sz="975" spc="-37" baseline="-17094" dirty="0">
                          <a:solidFill>
                            <a:srgbClr val="2F5597"/>
                          </a:solidFill>
                          <a:latin typeface="Trebuchet MS"/>
                          <a:cs typeface="Trebuchet MS"/>
                        </a:rPr>
                        <a:t>T</a:t>
                      </a:r>
                      <a:endParaRPr sz="975" baseline="-17094">
                        <a:latin typeface="Trebuchet MS"/>
                        <a:cs typeface="Trebuchet MS"/>
                      </a:endParaRPr>
                    </a:p>
                  </a:txBody>
                  <a:tcPr marL="0" marR="0" marT="228600" marB="0">
                    <a:lnT w="19050">
                      <a:solidFill>
                        <a:srgbClr val="2F5597"/>
                      </a:solidFill>
                      <a:prstDash val="solid"/>
                    </a:lnT>
                    <a:noFill/>
                  </a:tcPr>
                </a:tc>
                <a:tc>
                  <a:txBody>
                    <a:bodyPr/>
                    <a:lstStyle/>
                    <a:p>
                      <a:pPr marL="36830" algn="ctr">
                        <a:lnSpc>
                          <a:spcPct val="100000"/>
                        </a:lnSpc>
                        <a:spcBef>
                          <a:spcPts val="1800"/>
                        </a:spcBef>
                      </a:pPr>
                      <a:r>
                        <a:rPr sz="1800" dirty="0">
                          <a:latin typeface="Cambria Math"/>
                          <a:cs typeface="Cambria Math"/>
                        </a:rPr>
                        <a:t>𝜌</a:t>
                      </a:r>
                      <a:r>
                        <a:rPr sz="1950" baseline="-14957" dirty="0">
                          <a:latin typeface="Cambria Math"/>
                          <a:cs typeface="Cambria Math"/>
                        </a:rPr>
                        <a:t>00</a:t>
                      </a:r>
                      <a:r>
                        <a:rPr sz="1950" spc="419" baseline="-14957" dirty="0">
                          <a:latin typeface="Cambria Math"/>
                          <a:cs typeface="Cambria Math"/>
                        </a:rPr>
                        <a:t> </a:t>
                      </a:r>
                      <a:r>
                        <a:rPr sz="1800" dirty="0">
                          <a:latin typeface="Cambria Math"/>
                          <a:cs typeface="Cambria Math"/>
                        </a:rPr>
                        <a:t>&lt;</a:t>
                      </a:r>
                      <a:r>
                        <a:rPr sz="1800" spc="95" dirty="0">
                          <a:latin typeface="Cambria Math"/>
                          <a:cs typeface="Cambria Math"/>
                        </a:rPr>
                        <a:t> </a:t>
                      </a:r>
                      <a:r>
                        <a:rPr sz="1800" spc="-25" dirty="0">
                          <a:latin typeface="Cambria Math"/>
                          <a:cs typeface="Cambria Math"/>
                        </a:rPr>
                        <a:t>1/3</a:t>
                      </a:r>
                      <a:endParaRPr sz="1800" dirty="0">
                        <a:latin typeface="Cambria Math"/>
                        <a:cs typeface="Cambria Math"/>
                      </a:endParaRPr>
                    </a:p>
                    <a:p>
                      <a:pPr marL="25400" algn="ctr">
                        <a:lnSpc>
                          <a:spcPct val="100000"/>
                        </a:lnSpc>
                        <a:spcBef>
                          <a:spcPts val="180"/>
                        </a:spcBef>
                      </a:pPr>
                      <a:r>
                        <a:rPr sz="1050" dirty="0">
                          <a:solidFill>
                            <a:srgbClr val="2F5597"/>
                          </a:solidFill>
                          <a:latin typeface="Trebuchet MS"/>
                          <a:cs typeface="Trebuchet MS"/>
                        </a:rPr>
                        <a:t>low</a:t>
                      </a:r>
                      <a:r>
                        <a:rPr sz="1050" spc="15" dirty="0">
                          <a:solidFill>
                            <a:srgbClr val="2F5597"/>
                          </a:solidFill>
                          <a:latin typeface="Trebuchet MS"/>
                          <a:cs typeface="Trebuchet MS"/>
                        </a:rPr>
                        <a:t> </a:t>
                      </a:r>
                      <a:r>
                        <a:rPr sz="1100" i="1" spc="-25" dirty="0" err="1">
                          <a:solidFill>
                            <a:srgbClr val="2F5597"/>
                          </a:solidFill>
                          <a:latin typeface="Arial"/>
                          <a:cs typeface="Arial"/>
                        </a:rPr>
                        <a:t>p</a:t>
                      </a:r>
                      <a:r>
                        <a:rPr sz="975" spc="-37" baseline="-17094" dirty="0" err="1">
                          <a:solidFill>
                            <a:srgbClr val="2F5597"/>
                          </a:solidFill>
                          <a:latin typeface="Trebuchet MS"/>
                          <a:cs typeface="Trebuchet MS"/>
                        </a:rPr>
                        <a:t>T</a:t>
                      </a:r>
                      <a:endParaRPr lang="en-US" sz="975" spc="-37" baseline="-17094" dirty="0">
                        <a:solidFill>
                          <a:srgbClr val="2F5597"/>
                        </a:solidFill>
                        <a:latin typeface="Trebuchet MS"/>
                        <a:cs typeface="Trebuchet MS"/>
                      </a:endParaRPr>
                    </a:p>
                    <a:p>
                      <a:pPr marL="25400" marR="0" lvl="0" indent="0" algn="ctr" defTabSz="914400" rtl="0" eaLnBrk="1" fontAlgn="auto" latinLnBrk="0" hangingPunct="1">
                        <a:lnSpc>
                          <a:spcPct val="100000"/>
                        </a:lnSpc>
                        <a:spcBef>
                          <a:spcPts val="180"/>
                        </a:spcBef>
                        <a:spcAft>
                          <a:spcPts val="0"/>
                        </a:spcAft>
                        <a:buClrTx/>
                        <a:buSzTx/>
                        <a:buFontTx/>
                        <a:buNone/>
                        <a:tabLst/>
                        <a:defRPr/>
                      </a:pPr>
                      <a:r>
                        <a:rPr lang="en-IN" sz="1800" dirty="0">
                          <a:latin typeface="Cambria Math"/>
                          <a:cs typeface="Cambria Math"/>
                        </a:rPr>
                        <a:t>𝜌</a:t>
                      </a:r>
                      <a:r>
                        <a:rPr lang="en-IN" sz="2000" baseline="-17094" dirty="0">
                          <a:latin typeface="Cambria Math"/>
                          <a:cs typeface="Cambria Math"/>
                        </a:rPr>
                        <a:t>00</a:t>
                      </a:r>
                      <a:r>
                        <a:rPr lang="en-IN" sz="2000" spc="419" baseline="-17094" dirty="0">
                          <a:latin typeface="Cambria Math"/>
                          <a:cs typeface="Cambria Math"/>
                        </a:rPr>
                        <a:t> </a:t>
                      </a:r>
                      <a:r>
                        <a:rPr lang="en-IN" sz="1800" dirty="0">
                          <a:latin typeface="Cambria Math"/>
                          <a:cs typeface="Cambria Math"/>
                        </a:rPr>
                        <a:t>&gt;</a:t>
                      </a:r>
                      <a:r>
                        <a:rPr lang="en-IN" sz="1800" spc="95" dirty="0">
                          <a:latin typeface="Cambria Math"/>
                          <a:cs typeface="Cambria Math"/>
                        </a:rPr>
                        <a:t> </a:t>
                      </a:r>
                      <a:r>
                        <a:rPr lang="en-IN" sz="1800" spc="-25" dirty="0">
                          <a:latin typeface="Cambria Math"/>
                          <a:cs typeface="Cambria Math"/>
                        </a:rPr>
                        <a:t>1/3</a:t>
                      </a:r>
                      <a:endParaRPr lang="en-IN" sz="1800" dirty="0">
                        <a:latin typeface="Cambria Math"/>
                        <a:cs typeface="Cambria Math"/>
                      </a:endParaRPr>
                    </a:p>
                    <a:p>
                      <a:pPr marL="25400" algn="ctr">
                        <a:lnSpc>
                          <a:spcPct val="100000"/>
                        </a:lnSpc>
                        <a:spcBef>
                          <a:spcPts val="180"/>
                        </a:spcBef>
                      </a:pPr>
                      <a:r>
                        <a:rPr lang="en-US" sz="1600" baseline="-17094" dirty="0">
                          <a:latin typeface="Trebuchet MS"/>
                          <a:cs typeface="Trebuchet MS"/>
                        </a:rPr>
                        <a:t>At RHIC</a:t>
                      </a:r>
                      <a:endParaRPr sz="1600" baseline="-17094" dirty="0">
                        <a:latin typeface="Trebuchet MS"/>
                        <a:cs typeface="Trebuchet MS"/>
                      </a:endParaRPr>
                    </a:p>
                  </a:txBody>
                  <a:tcPr marL="0" marR="0" marT="228600" marB="0">
                    <a:lnR w="19050">
                      <a:solidFill>
                        <a:srgbClr val="2F5597"/>
                      </a:solidFill>
                      <a:prstDash val="solid"/>
                    </a:lnR>
                    <a:lnT w="19050">
                      <a:solidFill>
                        <a:srgbClr val="2F5597"/>
                      </a:solidFill>
                      <a:prstDash val="solid"/>
                    </a:lnT>
                    <a:noFill/>
                  </a:tcPr>
                </a:tc>
                <a:tc>
                  <a:txBody>
                    <a:bodyPr/>
                    <a:lstStyle/>
                    <a:p>
                      <a:pPr>
                        <a:lnSpc>
                          <a:spcPct val="100000"/>
                        </a:lnSpc>
                      </a:pPr>
                      <a:endParaRPr sz="1800">
                        <a:latin typeface="Times New Roman"/>
                        <a:cs typeface="Times New Roman"/>
                      </a:endParaRPr>
                    </a:p>
                  </a:txBody>
                  <a:tcPr marL="0" marR="0" marT="0" marB="0">
                    <a:lnL w="19050">
                      <a:solidFill>
                        <a:srgbClr val="2F5597"/>
                      </a:solidFill>
                      <a:prstDash val="solid"/>
                    </a:lnL>
                    <a:lnR w="19050">
                      <a:solidFill>
                        <a:srgbClr val="C00000"/>
                      </a:solidFill>
                      <a:prstDash val="solid"/>
                    </a:lnR>
                    <a:noFill/>
                  </a:tcPr>
                </a:tc>
                <a:tc>
                  <a:txBody>
                    <a:bodyPr/>
                    <a:lstStyle/>
                    <a:p>
                      <a:pPr marL="170180">
                        <a:lnSpc>
                          <a:spcPct val="100000"/>
                        </a:lnSpc>
                        <a:spcBef>
                          <a:spcPts val="195"/>
                        </a:spcBef>
                      </a:pPr>
                      <a:r>
                        <a:rPr sz="1800" dirty="0">
                          <a:latin typeface="Cambria Math"/>
                          <a:cs typeface="Cambria Math"/>
                        </a:rPr>
                        <a:t>𝜌</a:t>
                      </a:r>
                      <a:r>
                        <a:rPr sz="1950" baseline="-17094" dirty="0">
                          <a:latin typeface="Cambria Math"/>
                          <a:cs typeface="Cambria Math"/>
                        </a:rPr>
                        <a:t>00</a:t>
                      </a:r>
                      <a:r>
                        <a:rPr sz="1950" spc="419" baseline="-17094" dirty="0">
                          <a:latin typeface="Cambria Math"/>
                          <a:cs typeface="Cambria Math"/>
                        </a:rPr>
                        <a:t> </a:t>
                      </a:r>
                      <a:r>
                        <a:rPr sz="1800" dirty="0">
                          <a:latin typeface="Cambria Math"/>
                          <a:cs typeface="Cambria Math"/>
                        </a:rPr>
                        <a:t>&gt;</a:t>
                      </a:r>
                      <a:r>
                        <a:rPr sz="1800" spc="95" dirty="0">
                          <a:latin typeface="Cambria Math"/>
                          <a:cs typeface="Cambria Math"/>
                        </a:rPr>
                        <a:t> </a:t>
                      </a:r>
                      <a:r>
                        <a:rPr sz="1800" spc="-25" dirty="0">
                          <a:latin typeface="Cambria Math"/>
                          <a:cs typeface="Cambria Math"/>
                        </a:rPr>
                        <a:t>1/3</a:t>
                      </a:r>
                      <a:endParaRPr sz="1800" dirty="0">
                        <a:latin typeface="Cambria Math"/>
                        <a:cs typeface="Cambria Math"/>
                      </a:endParaRPr>
                    </a:p>
                    <a:p>
                      <a:pPr marL="409575">
                        <a:lnSpc>
                          <a:spcPct val="100000"/>
                        </a:lnSpc>
                        <a:spcBef>
                          <a:spcPts val="225"/>
                        </a:spcBef>
                      </a:pPr>
                      <a:r>
                        <a:rPr sz="1050" spc="55" dirty="0">
                          <a:solidFill>
                            <a:srgbClr val="C00000"/>
                          </a:solidFill>
                          <a:latin typeface="Trebuchet MS"/>
                          <a:cs typeface="Trebuchet MS"/>
                        </a:rPr>
                        <a:t>high</a:t>
                      </a:r>
                      <a:r>
                        <a:rPr sz="1050" spc="15" dirty="0">
                          <a:solidFill>
                            <a:srgbClr val="C00000"/>
                          </a:solidFill>
                          <a:latin typeface="Trebuchet MS"/>
                          <a:cs typeface="Trebuchet MS"/>
                        </a:rPr>
                        <a:t> </a:t>
                      </a:r>
                      <a:r>
                        <a:rPr sz="1100" i="1" spc="-35" dirty="0">
                          <a:solidFill>
                            <a:srgbClr val="C00000"/>
                          </a:solidFill>
                          <a:latin typeface="Arial"/>
                          <a:cs typeface="Arial"/>
                        </a:rPr>
                        <a:t>p</a:t>
                      </a:r>
                      <a:r>
                        <a:rPr sz="975" spc="-52" baseline="-17094" dirty="0">
                          <a:solidFill>
                            <a:srgbClr val="C00000"/>
                          </a:solidFill>
                          <a:latin typeface="Trebuchet MS"/>
                          <a:cs typeface="Trebuchet MS"/>
                        </a:rPr>
                        <a:t>T</a:t>
                      </a:r>
                      <a:endParaRPr sz="975" baseline="-17094" dirty="0">
                        <a:latin typeface="Trebuchet MS"/>
                        <a:cs typeface="Trebuchet MS"/>
                      </a:endParaRPr>
                    </a:p>
                  </a:txBody>
                  <a:tcPr marL="0" marR="0" marT="20955" marB="0">
                    <a:lnL w="19050">
                      <a:solidFill>
                        <a:srgbClr val="C00000"/>
                      </a:solidFill>
                      <a:prstDash val="solid"/>
                    </a:lnL>
                    <a:lnR w="19050">
                      <a:solidFill>
                        <a:srgbClr val="C00000"/>
                      </a:solidFill>
                      <a:prstDash val="solid"/>
                    </a:lnR>
                    <a:lnT w="19050">
                      <a:solidFill>
                        <a:srgbClr val="C00000"/>
                      </a:solidFill>
                      <a:prstDash val="solid"/>
                    </a:lnT>
                    <a:noFill/>
                  </a:tcPr>
                </a:tc>
                <a:tc>
                  <a:txBody>
                    <a:bodyPr/>
                    <a:lstStyle/>
                    <a:p>
                      <a:pPr>
                        <a:lnSpc>
                          <a:spcPct val="100000"/>
                        </a:lnSpc>
                      </a:pPr>
                      <a:endParaRPr sz="1800">
                        <a:latin typeface="Times New Roman"/>
                        <a:cs typeface="Times New Roman"/>
                      </a:endParaRPr>
                    </a:p>
                  </a:txBody>
                  <a:tcPr marL="0" marR="0" marT="0" marB="0">
                    <a:lnL w="19050">
                      <a:solidFill>
                        <a:srgbClr val="C00000"/>
                      </a:solidFill>
                      <a:prstDash val="solid"/>
                    </a:lnL>
                    <a:lnR w="19050">
                      <a:solidFill>
                        <a:srgbClr val="2F5597"/>
                      </a:solidFill>
                      <a:prstDash val="solid"/>
                    </a:lnR>
                    <a:noFill/>
                  </a:tcPr>
                </a:tc>
                <a:tc>
                  <a:txBody>
                    <a:bodyPr/>
                    <a:lstStyle/>
                    <a:p>
                      <a:pPr algn="ctr">
                        <a:lnSpc>
                          <a:spcPct val="100000"/>
                        </a:lnSpc>
                        <a:spcBef>
                          <a:spcPts val="1825"/>
                        </a:spcBef>
                      </a:pPr>
                      <a:r>
                        <a:rPr sz="1800" dirty="0">
                          <a:latin typeface="Cambria Math"/>
                          <a:cs typeface="Cambria Math"/>
                        </a:rPr>
                        <a:t>𝜌</a:t>
                      </a:r>
                      <a:r>
                        <a:rPr sz="1950" baseline="-14957" dirty="0">
                          <a:latin typeface="Cambria Math"/>
                          <a:cs typeface="Cambria Math"/>
                        </a:rPr>
                        <a:t>00</a:t>
                      </a:r>
                      <a:r>
                        <a:rPr sz="1950" spc="419" baseline="-14957" dirty="0">
                          <a:latin typeface="Cambria Math"/>
                          <a:cs typeface="Cambria Math"/>
                        </a:rPr>
                        <a:t> </a:t>
                      </a:r>
                      <a:r>
                        <a:rPr sz="1800" dirty="0">
                          <a:latin typeface="Cambria Math"/>
                          <a:cs typeface="Cambria Math"/>
                        </a:rPr>
                        <a:t>&lt;</a:t>
                      </a:r>
                      <a:r>
                        <a:rPr sz="1800" spc="95" dirty="0">
                          <a:latin typeface="Cambria Math"/>
                          <a:cs typeface="Cambria Math"/>
                        </a:rPr>
                        <a:t> </a:t>
                      </a:r>
                      <a:r>
                        <a:rPr sz="1800" spc="-25" dirty="0">
                          <a:latin typeface="Cambria Math"/>
                          <a:cs typeface="Cambria Math"/>
                        </a:rPr>
                        <a:t>1/3</a:t>
                      </a:r>
                      <a:endParaRPr sz="1800" dirty="0">
                        <a:latin typeface="Cambria Math"/>
                        <a:cs typeface="Cambria Math"/>
                      </a:endParaRPr>
                    </a:p>
                    <a:p>
                      <a:pPr algn="ctr">
                        <a:lnSpc>
                          <a:spcPct val="100000"/>
                        </a:lnSpc>
                        <a:spcBef>
                          <a:spcPts val="229"/>
                        </a:spcBef>
                      </a:pPr>
                      <a:r>
                        <a:rPr sz="1050" dirty="0">
                          <a:solidFill>
                            <a:srgbClr val="2F5597"/>
                          </a:solidFill>
                          <a:latin typeface="Trebuchet MS"/>
                          <a:cs typeface="Trebuchet MS"/>
                        </a:rPr>
                        <a:t>low</a:t>
                      </a:r>
                      <a:r>
                        <a:rPr sz="1050" spc="15" dirty="0">
                          <a:solidFill>
                            <a:srgbClr val="2F5597"/>
                          </a:solidFill>
                          <a:latin typeface="Trebuchet MS"/>
                          <a:cs typeface="Trebuchet MS"/>
                        </a:rPr>
                        <a:t> </a:t>
                      </a:r>
                      <a:r>
                        <a:rPr sz="1100" i="1" spc="-25" dirty="0">
                          <a:solidFill>
                            <a:srgbClr val="2F5597"/>
                          </a:solidFill>
                          <a:latin typeface="Arial"/>
                          <a:cs typeface="Arial"/>
                        </a:rPr>
                        <a:t>p</a:t>
                      </a:r>
                      <a:r>
                        <a:rPr sz="975" spc="-37" baseline="-17094" dirty="0">
                          <a:solidFill>
                            <a:srgbClr val="2F5597"/>
                          </a:solidFill>
                          <a:latin typeface="Trebuchet MS"/>
                          <a:cs typeface="Trebuchet MS"/>
                        </a:rPr>
                        <a:t>T</a:t>
                      </a:r>
                      <a:endParaRPr sz="975" baseline="-17094" dirty="0">
                        <a:latin typeface="Trebuchet MS"/>
                        <a:cs typeface="Trebuchet MS"/>
                      </a:endParaRPr>
                    </a:p>
                  </a:txBody>
                  <a:tcPr marL="0" marR="0" marT="231775" marB="0">
                    <a:lnL w="19050">
                      <a:solidFill>
                        <a:srgbClr val="2F5597"/>
                      </a:solidFill>
                      <a:prstDash val="solid"/>
                    </a:lnL>
                    <a:lnR w="19050">
                      <a:solidFill>
                        <a:srgbClr val="2F5597"/>
                      </a:solidFill>
                      <a:prstDash val="solid"/>
                    </a:lnR>
                    <a:lnT w="19050">
                      <a:solidFill>
                        <a:srgbClr val="2F5597"/>
                      </a:solidFill>
                      <a:prstDash val="solid"/>
                    </a:lnT>
                    <a:noFill/>
                  </a:tcPr>
                </a:tc>
                <a:tc>
                  <a:txBody>
                    <a:bodyPr/>
                    <a:lstStyle/>
                    <a:p>
                      <a:pPr marL="67945" algn="ctr">
                        <a:lnSpc>
                          <a:spcPct val="100000"/>
                        </a:lnSpc>
                        <a:spcBef>
                          <a:spcPts val="944"/>
                        </a:spcBef>
                      </a:pPr>
                      <a:endParaRPr sz="3100" dirty="0">
                        <a:latin typeface="SimSun-ExtB"/>
                        <a:cs typeface="SimSun-ExtB"/>
                      </a:endParaRPr>
                    </a:p>
                  </a:txBody>
                  <a:tcPr marL="0" marR="0" marT="120014" marB="0">
                    <a:lnL w="19050">
                      <a:solidFill>
                        <a:srgbClr val="2F5597"/>
                      </a:solidFill>
                      <a:prstDash val="solid"/>
                    </a:lnL>
                    <a:noFill/>
                  </a:tcPr>
                </a:tc>
                <a:tc>
                  <a:txBody>
                    <a:bodyPr/>
                    <a:lstStyle/>
                    <a:p>
                      <a:pPr algn="ctr">
                        <a:lnSpc>
                          <a:spcPct val="100000"/>
                        </a:lnSpc>
                        <a:spcBef>
                          <a:spcPts val="944"/>
                        </a:spcBef>
                      </a:pPr>
                      <a:endParaRPr sz="3100" dirty="0">
                        <a:latin typeface="SimSun-ExtB"/>
                        <a:cs typeface="SimSun-ExtB"/>
                      </a:endParaRPr>
                    </a:p>
                  </a:txBody>
                  <a:tcPr marL="0" marR="0" marT="120014" marB="0">
                    <a:noFill/>
                  </a:tcPr>
                </a:tc>
                <a:tc>
                  <a:txBody>
                    <a:bodyPr/>
                    <a:lstStyle/>
                    <a:p>
                      <a:pPr marL="3810" algn="ctr">
                        <a:lnSpc>
                          <a:spcPct val="100000"/>
                        </a:lnSpc>
                        <a:spcBef>
                          <a:spcPts val="1825"/>
                        </a:spcBef>
                      </a:pPr>
                      <a:endParaRPr sz="1800" dirty="0">
                        <a:latin typeface="Cambria Math"/>
                        <a:cs typeface="Cambria Math"/>
                      </a:endParaRPr>
                    </a:p>
                  </a:txBody>
                  <a:tcPr marL="0" marR="0" marT="231775" marB="0">
                    <a:noFill/>
                  </a:tcPr>
                </a:tc>
                <a:extLst>
                  <a:ext uri="{0D108BD9-81ED-4DB2-BD59-A6C34878D82A}">
                    <a16:rowId xmlns:a16="http://schemas.microsoft.com/office/drawing/2014/main" val="10003"/>
                  </a:ext>
                </a:extLst>
              </a:tr>
              <a:tr h="82158">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dirty="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a:latin typeface="Times New Roman"/>
                        <a:cs typeface="Times New Roman"/>
                      </a:endParaRPr>
                    </a:p>
                  </a:txBody>
                  <a:tcPr marL="0" marR="0" marT="0" marB="0">
                    <a:lnB w="6350">
                      <a:solidFill>
                        <a:srgbClr val="000000"/>
                      </a:solidFill>
                      <a:prstDash val="solid"/>
                    </a:lnB>
                    <a:noFill/>
                  </a:tcPr>
                </a:tc>
                <a:tc>
                  <a:txBody>
                    <a:bodyPr/>
                    <a:lstStyle/>
                    <a:p>
                      <a:pPr>
                        <a:lnSpc>
                          <a:spcPct val="100000"/>
                        </a:lnSpc>
                      </a:pPr>
                      <a:endParaRPr sz="300" dirty="0">
                        <a:latin typeface="Times New Roman"/>
                        <a:cs typeface="Times New Roman"/>
                      </a:endParaRPr>
                    </a:p>
                  </a:txBody>
                  <a:tcPr marL="0" marR="0" marT="0" marB="0">
                    <a:lnB w="6350">
                      <a:solidFill>
                        <a:srgbClr val="000000"/>
                      </a:solidFill>
                      <a:prstDash val="solid"/>
                    </a:lnB>
                    <a:noFill/>
                  </a:tcPr>
                </a:tc>
                <a:extLst>
                  <a:ext uri="{0D108BD9-81ED-4DB2-BD59-A6C34878D82A}">
                    <a16:rowId xmlns:a16="http://schemas.microsoft.com/office/drawing/2014/main" val="10004"/>
                  </a:ext>
                </a:extLst>
              </a:tr>
            </a:tbl>
          </a:graphicData>
        </a:graphic>
      </p:graphicFrame>
      <p:sp>
        <p:nvSpPr>
          <p:cNvPr id="13" name="TextBox 12">
            <a:extLst>
              <a:ext uri="{FF2B5EF4-FFF2-40B4-BE49-F238E27FC236}">
                <a16:creationId xmlns:a16="http://schemas.microsoft.com/office/drawing/2014/main" id="{494A05BA-9A04-8C19-F892-D67187383E11}"/>
              </a:ext>
            </a:extLst>
          </p:cNvPr>
          <p:cNvSpPr txBox="1"/>
          <p:nvPr/>
        </p:nvSpPr>
        <p:spPr>
          <a:xfrm>
            <a:off x="11218606" y="6214533"/>
            <a:ext cx="808235" cy="369332"/>
          </a:xfrm>
          <a:prstGeom prst="rect">
            <a:avLst/>
          </a:prstGeom>
          <a:noFill/>
        </p:spPr>
        <p:txBody>
          <a:bodyPr wrap="none" rtlCol="0">
            <a:spAutoFit/>
          </a:bodyPr>
          <a:lstStyle/>
          <a:p>
            <a:r>
              <a:rPr lang="en-US" dirty="0"/>
              <a:t>23/25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3B8A1-B196-FD22-AA2F-F01F6150E42B}"/>
              </a:ext>
            </a:extLst>
          </p:cNvPr>
          <p:cNvSpPr>
            <a:spLocks noGrp="1"/>
          </p:cNvSpPr>
          <p:nvPr>
            <p:ph type="title"/>
          </p:nvPr>
        </p:nvSpPr>
        <p:spPr/>
        <p:txBody>
          <a:bodyPr/>
          <a:lstStyle/>
          <a:p>
            <a:r>
              <a:rPr lang="en-US" dirty="0"/>
              <a:t>Conclusions</a:t>
            </a:r>
          </a:p>
        </p:txBody>
      </p:sp>
      <p:sp>
        <p:nvSpPr>
          <p:cNvPr id="5" name="TextBox 4">
            <a:extLst>
              <a:ext uri="{FF2B5EF4-FFF2-40B4-BE49-F238E27FC236}">
                <a16:creationId xmlns:a16="http://schemas.microsoft.com/office/drawing/2014/main" id="{27F5A18A-5E08-A945-530D-3F5524B011EF}"/>
              </a:ext>
            </a:extLst>
          </p:cNvPr>
          <p:cNvSpPr txBox="1"/>
          <p:nvPr/>
        </p:nvSpPr>
        <p:spPr>
          <a:xfrm>
            <a:off x="1651821" y="1438288"/>
            <a:ext cx="10373032" cy="4817794"/>
          </a:xfrm>
          <a:prstGeom prst="rect">
            <a:avLst/>
          </a:prstGeom>
          <a:noFill/>
        </p:spPr>
        <p:txBody>
          <a:bodyPr wrap="square">
            <a:spAutoFit/>
          </a:bodyPr>
          <a:lstStyle/>
          <a:p>
            <a:pPr marL="317500" marR="1642745" indent="-304800">
              <a:lnSpc>
                <a:spcPct val="100600"/>
              </a:lnSpc>
              <a:spcBef>
                <a:spcPts val="85"/>
              </a:spcBef>
              <a:buChar char="•"/>
              <a:tabLst>
                <a:tab pos="317500" algn="l"/>
                <a:tab pos="377825" algn="l"/>
              </a:tabLst>
            </a:pPr>
            <a:r>
              <a:rPr lang="en-IN" sz="2000" spc="-20" dirty="0"/>
              <a:t> Polarization and spin alignment measurements indicate response of the medium to large initial angular momentum and magnetic fields</a:t>
            </a:r>
          </a:p>
          <a:p>
            <a:pPr marL="317500" marR="1642745" indent="-304800">
              <a:lnSpc>
                <a:spcPct val="100600"/>
              </a:lnSpc>
              <a:spcBef>
                <a:spcPts val="85"/>
              </a:spcBef>
              <a:buChar char="•"/>
              <a:tabLst>
                <a:tab pos="317500" algn="l"/>
                <a:tab pos="377825" algn="l"/>
              </a:tabLst>
            </a:pPr>
            <a:endParaRPr lang="en-IN" sz="2000" spc="-20" dirty="0"/>
          </a:p>
          <a:p>
            <a:pPr marL="317500" marR="1642745" indent="-304800">
              <a:lnSpc>
                <a:spcPct val="100600"/>
              </a:lnSpc>
              <a:spcBef>
                <a:spcPts val="85"/>
              </a:spcBef>
              <a:buChar char="•"/>
              <a:tabLst>
                <a:tab pos="317500" algn="l"/>
                <a:tab pos="377825" algn="l"/>
              </a:tabLst>
            </a:pPr>
            <a:r>
              <a:rPr lang="en-IN" sz="2000" spc="-20" dirty="0"/>
              <a:t>L</a:t>
            </a:r>
            <a:r>
              <a:rPr lang="en-IN" sz="2000" dirty="0"/>
              <a:t>arge</a:t>
            </a:r>
            <a:r>
              <a:rPr lang="en-IN" sz="2000" spc="-35" dirty="0"/>
              <a:t> </a:t>
            </a:r>
            <a:r>
              <a:rPr lang="en-IN" sz="2000" dirty="0"/>
              <a:t>global</a:t>
            </a:r>
            <a:r>
              <a:rPr lang="en-IN" sz="2000" spc="-35" dirty="0"/>
              <a:t> </a:t>
            </a:r>
            <a:r>
              <a:rPr lang="en-IN" sz="2000" dirty="0"/>
              <a:t>spin</a:t>
            </a:r>
            <a:r>
              <a:rPr lang="en-IN" sz="2000" spc="-35" dirty="0"/>
              <a:t> </a:t>
            </a:r>
            <a:r>
              <a:rPr lang="en-IN" sz="2000" dirty="0"/>
              <a:t>alignment</a:t>
            </a:r>
            <a:r>
              <a:rPr lang="en-IN" sz="2000" spc="-25" dirty="0"/>
              <a:t> </a:t>
            </a:r>
            <a:r>
              <a:rPr lang="en-IN" sz="2000" dirty="0"/>
              <a:t>for</a:t>
            </a:r>
            <a:r>
              <a:rPr lang="en-IN" sz="2000" spc="-25" dirty="0"/>
              <a:t> </a:t>
            </a:r>
            <a:r>
              <a:rPr lang="el-GR" sz="2000" spc="-370" dirty="0" err="1"/>
              <a:t>ϕ</a:t>
            </a:r>
            <a:r>
              <a:rPr lang="el-GR" sz="2000" spc="-370" dirty="0"/>
              <a:t>-</a:t>
            </a:r>
            <a:r>
              <a:rPr lang="en-US" sz="2000" spc="-370" dirty="0"/>
              <a:t>-</a:t>
            </a:r>
            <a:r>
              <a:rPr lang="en-IN" sz="2000" dirty="0"/>
              <a:t>meson.</a:t>
            </a:r>
            <a:r>
              <a:rPr lang="en-IN" sz="2000" spc="-30" dirty="0"/>
              <a:t> </a:t>
            </a:r>
            <a:r>
              <a:rPr lang="en-IN" sz="2000" spc="-25" dirty="0"/>
              <a:t>It </a:t>
            </a:r>
            <a:r>
              <a:rPr lang="en-IN" sz="2000" dirty="0"/>
              <a:t>cannot</a:t>
            </a:r>
            <a:r>
              <a:rPr lang="en-IN" sz="2000" spc="-30" dirty="0"/>
              <a:t> </a:t>
            </a:r>
            <a:r>
              <a:rPr lang="en-IN" sz="2000" dirty="0"/>
              <a:t>be</a:t>
            </a:r>
            <a:r>
              <a:rPr lang="en-IN" sz="2000" spc="-35" dirty="0"/>
              <a:t> </a:t>
            </a:r>
            <a:r>
              <a:rPr lang="en-IN" sz="2000" dirty="0"/>
              <a:t>explained</a:t>
            </a:r>
            <a:r>
              <a:rPr lang="en-IN" sz="2000" spc="-35" dirty="0"/>
              <a:t> </a:t>
            </a:r>
            <a:r>
              <a:rPr lang="en-IN" sz="2000" dirty="0"/>
              <a:t>by</a:t>
            </a:r>
            <a:r>
              <a:rPr lang="en-IN" sz="2000" spc="-25" dirty="0"/>
              <a:t> </a:t>
            </a:r>
            <a:r>
              <a:rPr lang="en-IN" sz="2000" dirty="0"/>
              <a:t>conventional</a:t>
            </a:r>
            <a:r>
              <a:rPr lang="en-IN" sz="2000" spc="-40" dirty="0"/>
              <a:t> </a:t>
            </a:r>
            <a:r>
              <a:rPr lang="en-IN" sz="2000" dirty="0"/>
              <a:t>mechanisms.</a:t>
            </a:r>
            <a:r>
              <a:rPr lang="en-IN" sz="2000" spc="415" dirty="0"/>
              <a:t> </a:t>
            </a:r>
            <a:r>
              <a:rPr lang="en-IN" sz="2000" spc="-10" dirty="0"/>
              <a:t>However,</a:t>
            </a:r>
            <a:r>
              <a:rPr lang="en-IN" sz="2000" spc="-25" dirty="0"/>
              <a:t> </a:t>
            </a:r>
            <a:r>
              <a:rPr lang="en-IN" sz="2000" dirty="0"/>
              <a:t>it</a:t>
            </a:r>
            <a:r>
              <a:rPr lang="en-IN" sz="2000" spc="-30" dirty="0"/>
              <a:t> </a:t>
            </a:r>
            <a:r>
              <a:rPr lang="en-IN" sz="2000" dirty="0"/>
              <a:t>can</a:t>
            </a:r>
            <a:r>
              <a:rPr lang="en-IN" sz="2000" spc="-35" dirty="0"/>
              <a:t> </a:t>
            </a:r>
            <a:r>
              <a:rPr lang="en-IN" sz="2000" spc="-25" dirty="0"/>
              <a:t>be </a:t>
            </a:r>
            <a:r>
              <a:rPr lang="en-IN" sz="2000" dirty="0"/>
              <a:t>accommodated</a:t>
            </a:r>
            <a:r>
              <a:rPr lang="en-IN" sz="2000" spc="-25" dirty="0"/>
              <a:t> </a:t>
            </a:r>
            <a:r>
              <a:rPr lang="en-IN" sz="2000" dirty="0"/>
              <a:t>by</a:t>
            </a:r>
            <a:r>
              <a:rPr lang="en-IN" sz="2000" spc="-15" dirty="0"/>
              <a:t> </a:t>
            </a:r>
            <a:r>
              <a:rPr lang="en-IN" sz="2000" dirty="0"/>
              <a:t>a</a:t>
            </a:r>
            <a:r>
              <a:rPr lang="en-IN" sz="2000" spc="-20" dirty="0"/>
              <a:t> </a:t>
            </a:r>
            <a:r>
              <a:rPr lang="en-IN" sz="2000" dirty="0"/>
              <a:t>model</a:t>
            </a:r>
            <a:r>
              <a:rPr lang="en-IN" sz="2000" spc="-25" dirty="0"/>
              <a:t> </a:t>
            </a:r>
            <a:r>
              <a:rPr lang="en-IN" sz="2000" dirty="0"/>
              <a:t>with</a:t>
            </a:r>
            <a:r>
              <a:rPr lang="en-IN" sz="2000" spc="-20" dirty="0"/>
              <a:t> </a:t>
            </a:r>
            <a:r>
              <a:rPr lang="en-IN" sz="2000" dirty="0"/>
              <a:t>strong</a:t>
            </a:r>
            <a:r>
              <a:rPr lang="en-IN" sz="2000" spc="-20" dirty="0"/>
              <a:t> </a:t>
            </a:r>
            <a:r>
              <a:rPr lang="en-IN" sz="2000" dirty="0"/>
              <a:t>force</a:t>
            </a:r>
            <a:r>
              <a:rPr lang="en-IN" sz="2000" spc="-25" dirty="0"/>
              <a:t> </a:t>
            </a:r>
            <a:r>
              <a:rPr lang="en-IN" sz="2000" spc="-10" dirty="0"/>
              <a:t>field. Global spin alignment for K* meson seen at LHC</a:t>
            </a:r>
          </a:p>
          <a:p>
            <a:pPr marL="317500" marR="1642745" indent="-304800">
              <a:lnSpc>
                <a:spcPct val="100600"/>
              </a:lnSpc>
              <a:spcBef>
                <a:spcPts val="85"/>
              </a:spcBef>
              <a:buChar char="•"/>
              <a:tabLst>
                <a:tab pos="317500" algn="l"/>
                <a:tab pos="377825" algn="l"/>
              </a:tabLst>
            </a:pPr>
            <a:endParaRPr lang="en-IN" sz="2000" spc="-10" dirty="0"/>
          </a:p>
          <a:p>
            <a:pPr marL="317500" marR="1642745" indent="-304800">
              <a:lnSpc>
                <a:spcPct val="100600"/>
              </a:lnSpc>
              <a:spcBef>
                <a:spcPts val="85"/>
              </a:spcBef>
              <a:buChar char="•"/>
              <a:tabLst>
                <a:tab pos="317500" algn="l"/>
                <a:tab pos="377825" algn="l"/>
              </a:tabLst>
            </a:pPr>
            <a:r>
              <a:rPr lang="en-IN" sz="2000" spc="-10" dirty="0"/>
              <a:t>Polarization of hyperons suggest creation of a medium with large vorticity</a:t>
            </a:r>
          </a:p>
          <a:p>
            <a:pPr marL="317500" marR="1642745" indent="-304800">
              <a:lnSpc>
                <a:spcPct val="100600"/>
              </a:lnSpc>
              <a:spcBef>
                <a:spcPts val="85"/>
              </a:spcBef>
              <a:buChar char="•"/>
              <a:tabLst>
                <a:tab pos="317500" algn="l"/>
                <a:tab pos="377825" algn="l"/>
              </a:tabLst>
            </a:pPr>
            <a:endParaRPr lang="en-IN" sz="2000" spc="-10" dirty="0"/>
          </a:p>
          <a:p>
            <a:pPr marL="317500" marR="1642745" indent="-304800">
              <a:lnSpc>
                <a:spcPct val="100600"/>
              </a:lnSpc>
              <a:spcBef>
                <a:spcPts val="85"/>
              </a:spcBef>
              <a:buChar char="•"/>
              <a:tabLst>
                <a:tab pos="317500" algn="l"/>
                <a:tab pos="377825" algn="l"/>
              </a:tabLst>
            </a:pPr>
            <a:r>
              <a:rPr lang="en-IN" sz="2000" spc="-10" dirty="0"/>
              <a:t>Measurements have driven this area and seems to have brought new observations in the field.  However, a comprehensive understanding of the underlying mechanisms at play lacking. Theory calculations required to understand these phenomena across collision energies.</a:t>
            </a:r>
          </a:p>
        </p:txBody>
      </p:sp>
      <p:sp>
        <p:nvSpPr>
          <p:cNvPr id="6" name="TextBox 5">
            <a:extLst>
              <a:ext uri="{FF2B5EF4-FFF2-40B4-BE49-F238E27FC236}">
                <a16:creationId xmlns:a16="http://schemas.microsoft.com/office/drawing/2014/main" id="{6F44331D-5C23-12B3-FD49-1BE000775577}"/>
              </a:ext>
            </a:extLst>
          </p:cNvPr>
          <p:cNvSpPr txBox="1"/>
          <p:nvPr/>
        </p:nvSpPr>
        <p:spPr>
          <a:xfrm>
            <a:off x="11218606" y="6214533"/>
            <a:ext cx="808235" cy="369332"/>
          </a:xfrm>
          <a:prstGeom prst="rect">
            <a:avLst/>
          </a:prstGeom>
          <a:noFill/>
        </p:spPr>
        <p:txBody>
          <a:bodyPr wrap="none" rtlCol="0">
            <a:spAutoFit/>
          </a:bodyPr>
          <a:lstStyle/>
          <a:p>
            <a:r>
              <a:rPr lang="en-US" dirty="0"/>
              <a:t>24/25</a:t>
            </a:r>
          </a:p>
        </p:txBody>
      </p:sp>
    </p:spTree>
    <p:extLst>
      <p:ext uri="{BB962C8B-B14F-4D97-AF65-F5344CB8AC3E}">
        <p14:creationId xmlns:p14="http://schemas.microsoft.com/office/powerpoint/2010/main" val="4274645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C029E-C958-DAA8-DC1C-F29DF1955AC3}"/>
              </a:ext>
            </a:extLst>
          </p:cNvPr>
          <p:cNvSpPr>
            <a:spLocks noGrp="1"/>
          </p:cNvSpPr>
          <p:nvPr>
            <p:ph type="title"/>
          </p:nvPr>
        </p:nvSpPr>
        <p:spPr/>
        <p:txBody>
          <a:bodyPr/>
          <a:lstStyle/>
          <a:p>
            <a:r>
              <a:rPr lang="en-US" dirty="0"/>
              <a:t>Talk based on …</a:t>
            </a:r>
          </a:p>
        </p:txBody>
      </p:sp>
      <p:pic>
        <p:nvPicPr>
          <p:cNvPr id="1026" name="Picture 2" descr="STAR: Global Lambda hyperon polarization in nuclear collisions">
            <a:extLst>
              <a:ext uri="{FF2B5EF4-FFF2-40B4-BE49-F238E27FC236}">
                <a16:creationId xmlns:a16="http://schemas.microsoft.com/office/drawing/2014/main" id="{773CB900-5F5E-9414-A527-30853214EB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805" y="1549549"/>
            <a:ext cx="1897645" cy="24940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screenshot of a web page&#10;&#10;Description automatically generated">
            <a:extLst>
              <a:ext uri="{FF2B5EF4-FFF2-40B4-BE49-F238E27FC236}">
                <a16:creationId xmlns:a16="http://schemas.microsoft.com/office/drawing/2014/main" id="{84417A4D-B834-612F-8A55-A1086A318C8D}"/>
              </a:ext>
            </a:extLst>
          </p:cNvPr>
          <p:cNvPicPr>
            <a:picLocks noChangeAspect="1"/>
          </p:cNvPicPr>
          <p:nvPr/>
        </p:nvPicPr>
        <p:blipFill>
          <a:blip r:embed="rId3"/>
          <a:stretch>
            <a:fillRect/>
          </a:stretch>
        </p:blipFill>
        <p:spPr>
          <a:xfrm>
            <a:off x="2241927" y="1597221"/>
            <a:ext cx="4588932" cy="2326965"/>
          </a:xfrm>
          <a:prstGeom prst="rect">
            <a:avLst/>
          </a:prstGeom>
        </p:spPr>
      </p:pic>
      <p:pic>
        <p:nvPicPr>
          <p:cNvPr id="8" name="Picture 7" descr="A screenshot of a phone&#10;&#10;Description automatically generated">
            <a:extLst>
              <a:ext uri="{FF2B5EF4-FFF2-40B4-BE49-F238E27FC236}">
                <a16:creationId xmlns:a16="http://schemas.microsoft.com/office/drawing/2014/main" id="{2D1992B1-D5AB-4343-FAE3-BA57F4571B5E}"/>
              </a:ext>
            </a:extLst>
          </p:cNvPr>
          <p:cNvPicPr>
            <a:picLocks noChangeAspect="1"/>
          </p:cNvPicPr>
          <p:nvPr/>
        </p:nvPicPr>
        <p:blipFill>
          <a:blip r:embed="rId4"/>
          <a:stretch>
            <a:fillRect/>
          </a:stretch>
        </p:blipFill>
        <p:spPr>
          <a:xfrm>
            <a:off x="7095860" y="4793900"/>
            <a:ext cx="4942345" cy="1028610"/>
          </a:xfrm>
          <a:prstGeom prst="rect">
            <a:avLst/>
          </a:prstGeom>
        </p:spPr>
      </p:pic>
      <p:pic>
        <p:nvPicPr>
          <p:cNvPr id="10" name="Picture 9" descr="A white background with black text&#10;&#10;Description automatically generated">
            <a:extLst>
              <a:ext uri="{FF2B5EF4-FFF2-40B4-BE49-F238E27FC236}">
                <a16:creationId xmlns:a16="http://schemas.microsoft.com/office/drawing/2014/main" id="{96E52E6F-D436-602F-3244-1B528630CE18}"/>
              </a:ext>
            </a:extLst>
          </p:cNvPr>
          <p:cNvPicPr>
            <a:picLocks noChangeAspect="1"/>
          </p:cNvPicPr>
          <p:nvPr/>
        </p:nvPicPr>
        <p:blipFill>
          <a:blip r:embed="rId5"/>
          <a:stretch>
            <a:fillRect/>
          </a:stretch>
        </p:blipFill>
        <p:spPr>
          <a:xfrm>
            <a:off x="7179738" y="3440204"/>
            <a:ext cx="4858467" cy="1206719"/>
          </a:xfrm>
          <a:prstGeom prst="rect">
            <a:avLst/>
          </a:prstGeom>
        </p:spPr>
      </p:pic>
      <p:pic>
        <p:nvPicPr>
          <p:cNvPr id="12" name="Picture 11" descr="A close-up of a document&#10;&#10;Description automatically generated">
            <a:extLst>
              <a:ext uri="{FF2B5EF4-FFF2-40B4-BE49-F238E27FC236}">
                <a16:creationId xmlns:a16="http://schemas.microsoft.com/office/drawing/2014/main" id="{0667C6EF-B1AF-3856-8568-F39C0CDEFB0F}"/>
              </a:ext>
            </a:extLst>
          </p:cNvPr>
          <p:cNvPicPr>
            <a:picLocks noChangeAspect="1"/>
          </p:cNvPicPr>
          <p:nvPr/>
        </p:nvPicPr>
        <p:blipFill>
          <a:blip r:embed="rId6"/>
          <a:stretch>
            <a:fillRect/>
          </a:stretch>
        </p:blipFill>
        <p:spPr>
          <a:xfrm>
            <a:off x="1855839" y="4153567"/>
            <a:ext cx="4724400" cy="1727200"/>
          </a:xfrm>
          <a:prstGeom prst="rect">
            <a:avLst/>
          </a:prstGeom>
        </p:spPr>
      </p:pic>
      <p:sp>
        <p:nvSpPr>
          <p:cNvPr id="13" name="TextBox 12">
            <a:extLst>
              <a:ext uri="{FF2B5EF4-FFF2-40B4-BE49-F238E27FC236}">
                <a16:creationId xmlns:a16="http://schemas.microsoft.com/office/drawing/2014/main" id="{9811818D-A5FD-1BDF-4470-6ED851EDBD95}"/>
              </a:ext>
            </a:extLst>
          </p:cNvPr>
          <p:cNvSpPr txBox="1"/>
          <p:nvPr/>
        </p:nvSpPr>
        <p:spPr>
          <a:xfrm>
            <a:off x="7914968" y="5969655"/>
            <a:ext cx="1869358" cy="523220"/>
          </a:xfrm>
          <a:prstGeom prst="rect">
            <a:avLst/>
          </a:prstGeom>
          <a:noFill/>
        </p:spPr>
        <p:txBody>
          <a:bodyPr wrap="none" rtlCol="0">
            <a:spAutoFit/>
          </a:bodyPr>
          <a:lstStyle/>
          <a:p>
            <a:r>
              <a:rPr lang="en-US" sz="2800" dirty="0"/>
              <a:t>Thank you</a:t>
            </a:r>
          </a:p>
        </p:txBody>
      </p:sp>
      <p:pic>
        <p:nvPicPr>
          <p:cNvPr id="1030" name="Picture 6" descr="Logo of the ALICE Experiment - CERN Document Server">
            <a:extLst>
              <a:ext uri="{FF2B5EF4-FFF2-40B4-BE49-F238E27FC236}">
                <a16:creationId xmlns:a16="http://schemas.microsoft.com/office/drawing/2014/main" id="{4148CE6D-C799-53FE-396C-B61D15A8C2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46207" y="1077654"/>
            <a:ext cx="1323464" cy="178947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09AE7D2-84AA-2CDC-E597-D28E2E19F2A3}"/>
              </a:ext>
            </a:extLst>
          </p:cNvPr>
          <p:cNvSpPr txBox="1"/>
          <p:nvPr/>
        </p:nvSpPr>
        <p:spPr>
          <a:xfrm>
            <a:off x="7384026" y="561177"/>
            <a:ext cx="4422301" cy="369332"/>
          </a:xfrm>
          <a:prstGeom prst="rect">
            <a:avLst/>
          </a:prstGeom>
          <a:noFill/>
        </p:spPr>
        <p:txBody>
          <a:bodyPr wrap="none" rtlCol="0">
            <a:spAutoFit/>
          </a:bodyPr>
          <a:lstStyle/>
          <a:p>
            <a:r>
              <a:rPr lang="en-US" b="1" i="1" dirty="0"/>
              <a:t>Thanks to experimental collaborations</a:t>
            </a:r>
          </a:p>
        </p:txBody>
      </p:sp>
      <p:pic>
        <p:nvPicPr>
          <p:cNvPr id="1032" name="Picture 8" descr="Quick upload of logos for incoming conferences | The STAR experiment">
            <a:extLst>
              <a:ext uri="{FF2B5EF4-FFF2-40B4-BE49-F238E27FC236}">
                <a16:creationId xmlns:a16="http://schemas.microsoft.com/office/drawing/2014/main" id="{79765BE9-7041-A85F-0587-0264BD8A553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382081" y="1115677"/>
            <a:ext cx="2320101" cy="178947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9C442245-8050-9CF8-A86A-C8D9D8F05159}"/>
              </a:ext>
            </a:extLst>
          </p:cNvPr>
          <p:cNvSpPr txBox="1"/>
          <p:nvPr/>
        </p:nvSpPr>
        <p:spPr>
          <a:xfrm>
            <a:off x="11218606" y="6214533"/>
            <a:ext cx="808235" cy="369332"/>
          </a:xfrm>
          <a:prstGeom prst="rect">
            <a:avLst/>
          </a:prstGeom>
          <a:noFill/>
        </p:spPr>
        <p:txBody>
          <a:bodyPr wrap="none" rtlCol="0">
            <a:spAutoFit/>
          </a:bodyPr>
          <a:lstStyle/>
          <a:p>
            <a:r>
              <a:rPr lang="en-US" dirty="0"/>
              <a:t>25/25</a:t>
            </a:r>
          </a:p>
        </p:txBody>
      </p:sp>
    </p:spTree>
    <p:extLst>
      <p:ext uri="{BB962C8B-B14F-4D97-AF65-F5344CB8AC3E}">
        <p14:creationId xmlns:p14="http://schemas.microsoft.com/office/powerpoint/2010/main" val="3241716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F8A656C-0806-4677-A38B-DA5DF0F3C4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467"/>
            <a:ext cx="12191999" cy="68664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16" descr="A colorful lines on a black background&#10;&#10;Description automatically generated">
            <a:extLst>
              <a:ext uri="{FF2B5EF4-FFF2-40B4-BE49-F238E27FC236}">
                <a16:creationId xmlns:a16="http://schemas.microsoft.com/office/drawing/2014/main" id="{AD7A9F65-E570-3C16-B5C2-8C9F0042C913}"/>
              </a:ext>
            </a:extLst>
          </p:cNvPr>
          <p:cNvPicPr>
            <a:picLocks noChangeAspect="1"/>
          </p:cNvPicPr>
          <p:nvPr/>
        </p:nvPicPr>
        <p:blipFill rotWithShape="1">
          <a:blip r:embed="rId2">
            <a:alphaModFix amt="55000"/>
          </a:blip>
          <a:srcRect t="14393" b="27165"/>
          <a:stretch/>
        </p:blipFill>
        <p:spPr>
          <a:xfrm>
            <a:off x="20" y="10"/>
            <a:ext cx="12191980" cy="6857990"/>
          </a:xfrm>
          <a:prstGeom prst="rect">
            <a:avLst/>
          </a:prstGeom>
        </p:spPr>
      </p:pic>
      <p:sp>
        <p:nvSpPr>
          <p:cNvPr id="18" name="Rectangle: Rounded Corners 11">
            <a:extLst>
              <a:ext uri="{FF2B5EF4-FFF2-40B4-BE49-F238E27FC236}">
                <a16:creationId xmlns:a16="http://schemas.microsoft.com/office/drawing/2014/main" id="{9BEF8C6D-8BB3-473A-9607-D7381CC5C0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7537" y="643467"/>
            <a:ext cx="5520995" cy="5215839"/>
          </a:xfrm>
          <a:prstGeom prst="roundRect">
            <a:avLst>
              <a:gd name="adj" fmla="val 265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8CD9C06-921D-A78E-E71C-74E240B1E782}"/>
              </a:ext>
            </a:extLst>
          </p:cNvPr>
          <p:cNvSpPr>
            <a:spLocks noGrp="1"/>
          </p:cNvSpPr>
          <p:nvPr>
            <p:ph type="ctrTitle"/>
          </p:nvPr>
        </p:nvSpPr>
        <p:spPr>
          <a:xfrm>
            <a:off x="6257047" y="795509"/>
            <a:ext cx="5037616" cy="3011340"/>
          </a:xfrm>
        </p:spPr>
        <p:txBody>
          <a:bodyPr vert="horz" lIns="91440" tIns="45720" rIns="91440" bIns="45720" rtlCol="0" anchor="b">
            <a:normAutofit/>
          </a:bodyPr>
          <a:lstStyle/>
          <a:p>
            <a:r>
              <a:rPr lang="en-US" sz="4200" kern="1200" dirty="0">
                <a:solidFill>
                  <a:schemeClr val="tx1"/>
                </a:solidFill>
                <a:latin typeface="+mj-lt"/>
                <a:ea typeface="+mj-ea"/>
                <a:cs typeface="+mj-cs"/>
              </a:rPr>
              <a:t>Observation of polarized hadrons in high energy heavy-ion collisions</a:t>
            </a:r>
          </a:p>
        </p:txBody>
      </p:sp>
      <p:sp>
        <p:nvSpPr>
          <p:cNvPr id="3" name="Subtitle 2">
            <a:extLst>
              <a:ext uri="{FF2B5EF4-FFF2-40B4-BE49-F238E27FC236}">
                <a16:creationId xmlns:a16="http://schemas.microsoft.com/office/drawing/2014/main" id="{DAAE2F39-7EC1-710C-E646-A5BA4F056CE3}"/>
              </a:ext>
            </a:extLst>
          </p:cNvPr>
          <p:cNvSpPr>
            <a:spLocks noGrp="1"/>
          </p:cNvSpPr>
          <p:nvPr>
            <p:ph type="subTitle" idx="1"/>
          </p:nvPr>
        </p:nvSpPr>
        <p:spPr>
          <a:xfrm>
            <a:off x="6257047" y="3898924"/>
            <a:ext cx="5037616" cy="1777878"/>
          </a:xfrm>
        </p:spPr>
        <p:txBody>
          <a:bodyPr vert="horz" lIns="91440" tIns="45720" rIns="91440" bIns="45720" rtlCol="0">
            <a:normAutofit/>
          </a:bodyPr>
          <a:lstStyle/>
          <a:p>
            <a:r>
              <a:rPr lang="en-US" kern="1200">
                <a:solidFill>
                  <a:schemeClr val="tx1"/>
                </a:solidFill>
                <a:latin typeface="+mn-lt"/>
                <a:ea typeface="+mn-ea"/>
                <a:cs typeface="+mn-cs"/>
              </a:rPr>
              <a:t>Bedanga Mohanty</a:t>
            </a:r>
          </a:p>
          <a:p>
            <a:r>
              <a:rPr lang="en-US" kern="1200">
                <a:solidFill>
                  <a:schemeClr val="tx1"/>
                </a:solidFill>
                <a:latin typeface="+mn-lt"/>
                <a:ea typeface="+mn-ea"/>
                <a:cs typeface="+mn-cs"/>
              </a:rPr>
              <a:t>(NISER and CERN)</a:t>
            </a:r>
          </a:p>
        </p:txBody>
      </p:sp>
      <p:sp>
        <p:nvSpPr>
          <p:cNvPr id="19" name="Arc 18">
            <a:extLst>
              <a:ext uri="{FF2B5EF4-FFF2-40B4-BE49-F238E27FC236}">
                <a16:creationId xmlns:a16="http://schemas.microsoft.com/office/drawing/2014/main" id="{DCFDFFB9-D302-4A05-A770-D332322547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06764" y="906791"/>
            <a:ext cx="2987899" cy="2987899"/>
          </a:xfrm>
          <a:prstGeom prst="arc">
            <a:avLst>
              <a:gd name="adj1" fmla="val 16200000"/>
              <a:gd name="adj2" fmla="val 114657"/>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172F0282-7BF5-0C73-CD92-FD125FBA8FCE}"/>
              </a:ext>
            </a:extLst>
          </p:cNvPr>
          <p:cNvSpPr txBox="1"/>
          <p:nvPr/>
        </p:nvSpPr>
        <p:spPr>
          <a:xfrm>
            <a:off x="55818" y="1493468"/>
            <a:ext cx="6086474" cy="3862596"/>
          </a:xfrm>
          <a:prstGeom prst="rect">
            <a:avLst/>
          </a:prstGeom>
          <a:noFill/>
        </p:spPr>
        <p:txBody>
          <a:bodyPr wrap="none" rtlCol="0">
            <a:spAutoFit/>
          </a:bodyPr>
          <a:lstStyle/>
          <a:p>
            <a:pPr>
              <a:spcAft>
                <a:spcPts val="600"/>
              </a:spcAft>
            </a:pPr>
            <a:r>
              <a:rPr lang="en-US" sz="2000" u="sng" dirty="0">
                <a:solidFill>
                  <a:schemeClr val="bg1"/>
                </a:solidFill>
              </a:rPr>
              <a:t>Outline</a:t>
            </a:r>
          </a:p>
          <a:p>
            <a:pPr>
              <a:spcAft>
                <a:spcPts val="600"/>
              </a:spcAft>
            </a:pPr>
            <a:endParaRPr lang="en-US" sz="2000" dirty="0">
              <a:solidFill>
                <a:schemeClr val="bg1"/>
              </a:solidFill>
            </a:endParaRPr>
          </a:p>
          <a:p>
            <a:pPr>
              <a:spcAft>
                <a:spcPts val="600"/>
              </a:spcAft>
            </a:pPr>
            <a:r>
              <a:rPr lang="en-US" sz="2000" dirty="0">
                <a:solidFill>
                  <a:schemeClr val="bg1"/>
                </a:solidFill>
              </a:rPr>
              <a:t>Introduction </a:t>
            </a:r>
          </a:p>
          <a:p>
            <a:pPr>
              <a:spcAft>
                <a:spcPts val="600"/>
              </a:spcAft>
            </a:pPr>
            <a:r>
              <a:rPr lang="en-US" sz="2000" dirty="0">
                <a:solidFill>
                  <a:schemeClr val="bg1"/>
                </a:solidFill>
              </a:rPr>
              <a:t>Experimental observable</a:t>
            </a:r>
          </a:p>
          <a:p>
            <a:pPr>
              <a:spcAft>
                <a:spcPts val="600"/>
              </a:spcAft>
            </a:pPr>
            <a:r>
              <a:rPr lang="en-US" sz="2000" dirty="0">
                <a:solidFill>
                  <a:schemeClr val="bg1"/>
                </a:solidFill>
              </a:rPr>
              <a:t>Results</a:t>
            </a:r>
          </a:p>
          <a:p>
            <a:pPr marL="742950" lvl="1" indent="-285750">
              <a:spcAft>
                <a:spcPts val="600"/>
              </a:spcAft>
              <a:buFont typeface="Arial" panose="020B0604020202020204" pitchFamily="34" charset="0"/>
              <a:buChar char="•"/>
            </a:pPr>
            <a:r>
              <a:rPr lang="en-US" sz="2000" dirty="0">
                <a:solidFill>
                  <a:schemeClr val="bg1"/>
                </a:solidFill>
              </a:rPr>
              <a:t>Vector meson spin alignment at RHIC &amp; LHC</a:t>
            </a:r>
          </a:p>
          <a:p>
            <a:pPr marL="742950" lvl="1" indent="-285750">
              <a:spcAft>
                <a:spcPts val="600"/>
              </a:spcAft>
              <a:buFont typeface="Arial" panose="020B0604020202020204" pitchFamily="34" charset="0"/>
              <a:buChar char="•"/>
            </a:pPr>
            <a:r>
              <a:rPr lang="en-US" sz="2000" dirty="0">
                <a:solidFill>
                  <a:schemeClr val="bg1"/>
                </a:solidFill>
              </a:rPr>
              <a:t>Hyperon polarization at RHIC &amp; LHC</a:t>
            </a:r>
          </a:p>
          <a:p>
            <a:pPr marL="742950" lvl="1" indent="-285750">
              <a:spcAft>
                <a:spcPts val="600"/>
              </a:spcAft>
              <a:buFont typeface="Arial" panose="020B0604020202020204" pitchFamily="34" charset="0"/>
              <a:buChar char="•"/>
            </a:pPr>
            <a:r>
              <a:rPr lang="en-US" sz="2000" dirty="0">
                <a:solidFill>
                  <a:schemeClr val="bg1"/>
                </a:solidFill>
              </a:rPr>
              <a:t>Quarkonium polarization at LHC</a:t>
            </a:r>
          </a:p>
          <a:p>
            <a:pPr marL="742950" lvl="1" indent="-285750">
              <a:spcAft>
                <a:spcPts val="600"/>
              </a:spcAft>
              <a:buFont typeface="Arial" panose="020B0604020202020204" pitchFamily="34" charset="0"/>
              <a:buChar char="•"/>
            </a:pPr>
            <a:r>
              <a:rPr lang="en-US" sz="2000" dirty="0">
                <a:solidFill>
                  <a:schemeClr val="bg1"/>
                </a:solidFill>
              </a:rPr>
              <a:t>Open cham polarization at LHC</a:t>
            </a:r>
          </a:p>
          <a:p>
            <a:pPr>
              <a:spcAft>
                <a:spcPts val="600"/>
              </a:spcAft>
            </a:pPr>
            <a:r>
              <a:rPr lang="en-US" sz="2000" dirty="0">
                <a:solidFill>
                  <a:schemeClr val="bg1"/>
                </a:solidFill>
              </a:rPr>
              <a:t>Conclusions</a:t>
            </a:r>
          </a:p>
        </p:txBody>
      </p:sp>
      <p:sp>
        <p:nvSpPr>
          <p:cNvPr id="6" name="TextBox 5">
            <a:extLst>
              <a:ext uri="{FF2B5EF4-FFF2-40B4-BE49-F238E27FC236}">
                <a16:creationId xmlns:a16="http://schemas.microsoft.com/office/drawing/2014/main" id="{BB96A69E-D3A4-D5BD-2D6B-AC810FB6AF03}"/>
              </a:ext>
            </a:extLst>
          </p:cNvPr>
          <p:cNvSpPr txBox="1"/>
          <p:nvPr/>
        </p:nvSpPr>
        <p:spPr>
          <a:xfrm>
            <a:off x="784715" y="5745872"/>
            <a:ext cx="2973891" cy="923330"/>
          </a:xfrm>
          <a:prstGeom prst="rect">
            <a:avLst/>
          </a:prstGeom>
          <a:noFill/>
        </p:spPr>
        <p:txBody>
          <a:bodyPr wrap="none" rtlCol="0">
            <a:spAutoFit/>
          </a:bodyPr>
          <a:lstStyle/>
          <a:p>
            <a:r>
              <a:rPr lang="en-US" dirty="0">
                <a:solidFill>
                  <a:schemeClr val="bg1"/>
                </a:solidFill>
              </a:rPr>
              <a:t>India-ALICE-STAR Meeting</a:t>
            </a:r>
          </a:p>
          <a:p>
            <a:r>
              <a:rPr lang="en-US" dirty="0">
                <a:solidFill>
                  <a:schemeClr val="bg1"/>
                </a:solidFill>
              </a:rPr>
              <a:t>Jammu University, Jammu</a:t>
            </a:r>
          </a:p>
          <a:p>
            <a:r>
              <a:rPr lang="en-US" dirty="0">
                <a:solidFill>
                  <a:schemeClr val="bg1"/>
                </a:solidFill>
              </a:rPr>
              <a:t>November 21, 2023</a:t>
            </a:r>
          </a:p>
        </p:txBody>
      </p:sp>
      <p:sp>
        <p:nvSpPr>
          <p:cNvPr id="7" name="TextBox 6">
            <a:extLst>
              <a:ext uri="{FF2B5EF4-FFF2-40B4-BE49-F238E27FC236}">
                <a16:creationId xmlns:a16="http://schemas.microsoft.com/office/drawing/2014/main" id="{AFCE7F22-B1C5-C9F0-AD94-96E74FA4DDD9}"/>
              </a:ext>
            </a:extLst>
          </p:cNvPr>
          <p:cNvSpPr txBox="1"/>
          <p:nvPr/>
        </p:nvSpPr>
        <p:spPr>
          <a:xfrm>
            <a:off x="11218606" y="6214533"/>
            <a:ext cx="673582" cy="369332"/>
          </a:xfrm>
          <a:prstGeom prst="rect">
            <a:avLst/>
          </a:prstGeom>
          <a:noFill/>
        </p:spPr>
        <p:txBody>
          <a:bodyPr wrap="none" rtlCol="0">
            <a:spAutoFit/>
          </a:bodyPr>
          <a:lstStyle/>
          <a:p>
            <a:r>
              <a:rPr lang="en-US" dirty="0">
                <a:solidFill>
                  <a:schemeClr val="bg1"/>
                </a:solidFill>
              </a:rPr>
              <a:t>3/25</a:t>
            </a:r>
          </a:p>
        </p:txBody>
      </p:sp>
    </p:spTree>
    <p:extLst>
      <p:ext uri="{BB962C8B-B14F-4D97-AF65-F5344CB8AC3E}">
        <p14:creationId xmlns:p14="http://schemas.microsoft.com/office/powerpoint/2010/main" val="2912991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5131" y="303442"/>
            <a:ext cx="10693304" cy="626869"/>
          </a:xfrm>
          <a:prstGeom prst="rect">
            <a:avLst/>
          </a:prstGeom>
        </p:spPr>
        <p:txBody>
          <a:bodyPr vert="horz" wrap="square" lIns="0" tIns="11206" rIns="0" bIns="0" rtlCol="0" anchor="ctr">
            <a:spAutoFit/>
          </a:bodyPr>
          <a:lstStyle/>
          <a:p>
            <a:pPr marL="250465">
              <a:lnSpc>
                <a:spcPct val="100000"/>
              </a:lnSpc>
              <a:spcBef>
                <a:spcPts val="88"/>
              </a:spcBef>
            </a:pPr>
            <a:r>
              <a:rPr spc="-9" dirty="0"/>
              <a:t>Barnett</a:t>
            </a:r>
            <a:r>
              <a:rPr spc="-106" dirty="0"/>
              <a:t> </a:t>
            </a:r>
            <a:r>
              <a:rPr dirty="0"/>
              <a:t>Effect</a:t>
            </a:r>
            <a:r>
              <a:rPr spc="-101" dirty="0"/>
              <a:t> </a:t>
            </a:r>
            <a:r>
              <a:rPr dirty="0"/>
              <a:t>and</a:t>
            </a:r>
            <a:r>
              <a:rPr spc="-119" dirty="0"/>
              <a:t> </a:t>
            </a:r>
            <a:r>
              <a:rPr spc="-31" dirty="0"/>
              <a:t>Einstein-</a:t>
            </a:r>
            <a:r>
              <a:rPr dirty="0"/>
              <a:t>de</a:t>
            </a:r>
            <a:r>
              <a:rPr spc="-106" dirty="0"/>
              <a:t> </a:t>
            </a:r>
            <a:r>
              <a:rPr dirty="0"/>
              <a:t>Haas</a:t>
            </a:r>
            <a:r>
              <a:rPr spc="-106" dirty="0"/>
              <a:t> </a:t>
            </a:r>
            <a:r>
              <a:rPr spc="-9" dirty="0"/>
              <a:t>Effect</a:t>
            </a:r>
          </a:p>
        </p:txBody>
      </p:sp>
      <p:pic>
        <p:nvPicPr>
          <p:cNvPr id="3" name="object 3"/>
          <p:cNvPicPr/>
          <p:nvPr/>
        </p:nvPicPr>
        <p:blipFill>
          <a:blip r:embed="rId2" cstate="print"/>
          <a:stretch>
            <a:fillRect/>
          </a:stretch>
        </p:blipFill>
        <p:spPr>
          <a:xfrm>
            <a:off x="1413658" y="1449084"/>
            <a:ext cx="3299011" cy="1896035"/>
          </a:xfrm>
          <a:prstGeom prst="rect">
            <a:avLst/>
          </a:prstGeom>
          <a:ln>
            <a:solidFill>
              <a:schemeClr val="accent1"/>
            </a:solidFill>
          </a:ln>
        </p:spPr>
      </p:pic>
      <p:sp>
        <p:nvSpPr>
          <p:cNvPr id="4" name="object 4"/>
          <p:cNvSpPr txBox="1"/>
          <p:nvPr/>
        </p:nvSpPr>
        <p:spPr>
          <a:xfrm>
            <a:off x="1557594" y="3863893"/>
            <a:ext cx="3483085" cy="319092"/>
          </a:xfrm>
          <a:prstGeom prst="rect">
            <a:avLst/>
          </a:prstGeom>
        </p:spPr>
        <p:txBody>
          <a:bodyPr vert="horz" wrap="square" lIns="0" tIns="11206" rIns="0" bIns="0" rtlCol="0">
            <a:spAutoFit/>
          </a:bodyPr>
          <a:lstStyle/>
          <a:p>
            <a:pPr marL="11206">
              <a:spcBef>
                <a:spcPts val="88"/>
              </a:spcBef>
            </a:pPr>
            <a:r>
              <a:rPr sz="2000" dirty="0">
                <a:cs typeface="Arial MT"/>
              </a:rPr>
              <a:t>Rotation</a:t>
            </a:r>
            <a:r>
              <a:rPr sz="2000" spc="-31" dirty="0">
                <a:cs typeface="Arial MT"/>
              </a:rPr>
              <a:t> </a:t>
            </a:r>
            <a:r>
              <a:rPr lang="en-US" sz="2000" spc="-31" dirty="0">
                <a:cs typeface="Arial MT"/>
                <a:sym typeface="Wingdings" pitchFamily="2" charset="2"/>
              </a:rPr>
              <a:t></a:t>
            </a:r>
            <a:r>
              <a:rPr sz="2000" spc="97" dirty="0">
                <a:cs typeface="Times New Roman"/>
              </a:rPr>
              <a:t> </a:t>
            </a:r>
            <a:r>
              <a:rPr sz="2000" spc="-9" dirty="0">
                <a:cs typeface="Arial MT"/>
              </a:rPr>
              <a:t>Polarization</a:t>
            </a:r>
            <a:endParaRPr sz="2000" dirty="0">
              <a:cs typeface="Arial MT"/>
            </a:endParaRPr>
          </a:p>
        </p:txBody>
      </p:sp>
      <p:pic>
        <p:nvPicPr>
          <p:cNvPr id="5" name="object 5"/>
          <p:cNvPicPr/>
          <p:nvPr/>
        </p:nvPicPr>
        <p:blipFill>
          <a:blip r:embed="rId3" cstate="print"/>
          <a:stretch>
            <a:fillRect/>
          </a:stretch>
        </p:blipFill>
        <p:spPr>
          <a:xfrm>
            <a:off x="6992724" y="967971"/>
            <a:ext cx="2593728" cy="2134351"/>
          </a:xfrm>
          <a:prstGeom prst="rect">
            <a:avLst/>
          </a:prstGeom>
          <a:ln>
            <a:solidFill>
              <a:schemeClr val="accent1"/>
            </a:solidFill>
          </a:ln>
        </p:spPr>
      </p:pic>
      <p:sp>
        <p:nvSpPr>
          <p:cNvPr id="6" name="object 6"/>
          <p:cNvSpPr txBox="1"/>
          <p:nvPr/>
        </p:nvSpPr>
        <p:spPr>
          <a:xfrm>
            <a:off x="6825812" y="3845492"/>
            <a:ext cx="3023907" cy="319092"/>
          </a:xfrm>
          <a:prstGeom prst="rect">
            <a:avLst/>
          </a:prstGeom>
        </p:spPr>
        <p:txBody>
          <a:bodyPr vert="horz" wrap="square" lIns="0" tIns="11206" rIns="0" bIns="0" rtlCol="0">
            <a:spAutoFit/>
          </a:bodyPr>
          <a:lstStyle/>
          <a:p>
            <a:pPr marL="11206">
              <a:spcBef>
                <a:spcPts val="88"/>
              </a:spcBef>
            </a:pPr>
            <a:r>
              <a:rPr sz="2000" spc="-9" dirty="0">
                <a:cs typeface="Arial MT"/>
              </a:rPr>
              <a:t>Polarization </a:t>
            </a:r>
            <a:r>
              <a:rPr lang="en-US" sz="2000" spc="-9" dirty="0">
                <a:cs typeface="Arial MT"/>
                <a:sym typeface="Wingdings" pitchFamily="2" charset="2"/>
              </a:rPr>
              <a:t> </a:t>
            </a:r>
            <a:r>
              <a:rPr sz="2000" spc="-9" dirty="0">
                <a:cs typeface="Arial MT"/>
              </a:rPr>
              <a:t>Rotation</a:t>
            </a:r>
            <a:endParaRPr sz="2000" dirty="0">
              <a:cs typeface="Arial MT"/>
            </a:endParaRPr>
          </a:p>
        </p:txBody>
      </p:sp>
      <p:sp>
        <p:nvSpPr>
          <p:cNvPr id="8" name="object 8"/>
          <p:cNvSpPr txBox="1"/>
          <p:nvPr/>
        </p:nvSpPr>
        <p:spPr>
          <a:xfrm>
            <a:off x="1337187" y="4718248"/>
            <a:ext cx="3957699" cy="503758"/>
          </a:xfrm>
          <a:prstGeom prst="rect">
            <a:avLst/>
          </a:prstGeom>
        </p:spPr>
        <p:txBody>
          <a:bodyPr vert="horz" wrap="square" lIns="0" tIns="11206" rIns="0" bIns="0" rtlCol="0">
            <a:spAutoFit/>
          </a:bodyPr>
          <a:lstStyle/>
          <a:p>
            <a:pPr marL="11206">
              <a:spcBef>
                <a:spcPts val="88"/>
              </a:spcBef>
            </a:pPr>
            <a:r>
              <a:rPr sz="1600" dirty="0">
                <a:cs typeface="Arial MT"/>
              </a:rPr>
              <a:t>Barnett,</a:t>
            </a:r>
            <a:r>
              <a:rPr sz="1600" spc="-13" dirty="0">
                <a:cs typeface="Arial MT"/>
              </a:rPr>
              <a:t> </a:t>
            </a:r>
            <a:r>
              <a:rPr sz="1600" dirty="0">
                <a:cs typeface="Arial MT"/>
              </a:rPr>
              <a:t>Phys.</a:t>
            </a:r>
            <a:r>
              <a:rPr sz="1600" spc="-13" dirty="0">
                <a:cs typeface="Arial MT"/>
              </a:rPr>
              <a:t> </a:t>
            </a:r>
            <a:r>
              <a:rPr sz="1600" dirty="0">
                <a:cs typeface="Arial MT"/>
              </a:rPr>
              <a:t>Rev.</a:t>
            </a:r>
            <a:r>
              <a:rPr sz="1600" spc="-9" dirty="0">
                <a:cs typeface="Arial MT"/>
              </a:rPr>
              <a:t> </a:t>
            </a:r>
            <a:r>
              <a:rPr sz="1600" dirty="0">
                <a:cs typeface="Arial MT"/>
              </a:rPr>
              <a:t>6</a:t>
            </a:r>
            <a:r>
              <a:rPr sz="1600" spc="-9" dirty="0">
                <a:cs typeface="Arial MT"/>
              </a:rPr>
              <a:t> </a:t>
            </a:r>
            <a:r>
              <a:rPr sz="1600" dirty="0">
                <a:cs typeface="Arial MT"/>
              </a:rPr>
              <a:t>(4)</a:t>
            </a:r>
            <a:r>
              <a:rPr sz="1600" spc="-13" dirty="0">
                <a:cs typeface="Arial MT"/>
              </a:rPr>
              <a:t> </a:t>
            </a:r>
            <a:r>
              <a:rPr sz="1600" dirty="0">
                <a:cs typeface="Arial MT"/>
              </a:rPr>
              <a:t>239,</a:t>
            </a:r>
            <a:r>
              <a:rPr sz="1600" spc="-9" dirty="0">
                <a:cs typeface="Arial MT"/>
              </a:rPr>
              <a:t> (1915)</a:t>
            </a:r>
            <a:endParaRPr sz="1600" dirty="0">
              <a:cs typeface="Arial MT"/>
            </a:endParaRPr>
          </a:p>
          <a:p>
            <a:pPr marL="11206">
              <a:spcBef>
                <a:spcPts val="18"/>
              </a:spcBef>
            </a:pPr>
            <a:r>
              <a:rPr sz="1600" dirty="0">
                <a:cs typeface="Arial MT"/>
              </a:rPr>
              <a:t>Barnett,</a:t>
            </a:r>
            <a:r>
              <a:rPr sz="1600" spc="-13" dirty="0">
                <a:cs typeface="Arial MT"/>
              </a:rPr>
              <a:t> </a:t>
            </a:r>
            <a:r>
              <a:rPr sz="1600" dirty="0">
                <a:cs typeface="Arial MT"/>
              </a:rPr>
              <a:t>Rev.</a:t>
            </a:r>
            <a:r>
              <a:rPr sz="1600" spc="-9" dirty="0">
                <a:cs typeface="Arial MT"/>
              </a:rPr>
              <a:t> </a:t>
            </a:r>
            <a:r>
              <a:rPr sz="1600" dirty="0">
                <a:cs typeface="Arial MT"/>
              </a:rPr>
              <a:t>Mod.</a:t>
            </a:r>
            <a:r>
              <a:rPr sz="1600" spc="-13" dirty="0">
                <a:cs typeface="Arial MT"/>
              </a:rPr>
              <a:t> </a:t>
            </a:r>
            <a:r>
              <a:rPr sz="1600" dirty="0">
                <a:cs typeface="Arial MT"/>
              </a:rPr>
              <a:t>Phys.</a:t>
            </a:r>
            <a:r>
              <a:rPr sz="1600" spc="-9" dirty="0">
                <a:cs typeface="Arial MT"/>
              </a:rPr>
              <a:t> </a:t>
            </a:r>
            <a:r>
              <a:rPr sz="1600" dirty="0">
                <a:cs typeface="Arial MT"/>
              </a:rPr>
              <a:t>7,</a:t>
            </a:r>
            <a:r>
              <a:rPr sz="1600" spc="-13" dirty="0">
                <a:cs typeface="Arial MT"/>
              </a:rPr>
              <a:t> </a:t>
            </a:r>
            <a:r>
              <a:rPr sz="1600" dirty="0">
                <a:cs typeface="Arial MT"/>
              </a:rPr>
              <a:t>129</a:t>
            </a:r>
            <a:r>
              <a:rPr sz="1600" spc="-4" dirty="0">
                <a:cs typeface="Arial MT"/>
              </a:rPr>
              <a:t> </a:t>
            </a:r>
            <a:r>
              <a:rPr sz="1600" spc="-9" dirty="0">
                <a:cs typeface="Arial MT"/>
              </a:rPr>
              <a:t>(1935)</a:t>
            </a:r>
            <a:endParaRPr sz="1600" dirty="0">
              <a:cs typeface="Arial MT"/>
            </a:endParaRPr>
          </a:p>
        </p:txBody>
      </p:sp>
      <p:sp>
        <p:nvSpPr>
          <p:cNvPr id="10" name="object 10"/>
          <p:cNvSpPr txBox="1"/>
          <p:nvPr/>
        </p:nvSpPr>
        <p:spPr>
          <a:xfrm>
            <a:off x="6897115" y="4660656"/>
            <a:ext cx="3741387" cy="494196"/>
          </a:xfrm>
          <a:prstGeom prst="rect">
            <a:avLst/>
          </a:prstGeom>
        </p:spPr>
        <p:txBody>
          <a:bodyPr vert="horz" wrap="square" lIns="0" tIns="8404" rIns="0" bIns="0" rtlCol="0">
            <a:spAutoFit/>
          </a:bodyPr>
          <a:lstStyle/>
          <a:p>
            <a:pPr marL="11206" marR="4483" indent="59394">
              <a:lnSpc>
                <a:spcPct val="101099"/>
              </a:lnSpc>
              <a:spcBef>
                <a:spcPts val="66"/>
              </a:spcBef>
            </a:pPr>
            <a:r>
              <a:rPr sz="1600" dirty="0">
                <a:cs typeface="Arial MT"/>
              </a:rPr>
              <a:t>Einstein,</a:t>
            </a:r>
            <a:r>
              <a:rPr sz="1600" spc="13" dirty="0">
                <a:cs typeface="Arial MT"/>
              </a:rPr>
              <a:t> </a:t>
            </a:r>
            <a:r>
              <a:rPr sz="1600" dirty="0">
                <a:cs typeface="Arial MT"/>
              </a:rPr>
              <a:t>de</a:t>
            </a:r>
            <a:r>
              <a:rPr sz="1600" spc="22" dirty="0">
                <a:cs typeface="Arial MT"/>
              </a:rPr>
              <a:t> </a:t>
            </a:r>
            <a:r>
              <a:rPr sz="1600" dirty="0">
                <a:cs typeface="Arial MT"/>
              </a:rPr>
              <a:t>Hass,</a:t>
            </a:r>
            <a:r>
              <a:rPr sz="1600" spc="13" dirty="0">
                <a:cs typeface="Arial MT"/>
              </a:rPr>
              <a:t> </a:t>
            </a:r>
            <a:r>
              <a:rPr sz="1600" spc="-22" dirty="0">
                <a:cs typeface="Arial MT"/>
              </a:rPr>
              <a:t>DPG </a:t>
            </a:r>
            <a:r>
              <a:rPr sz="1600" spc="-9" dirty="0">
                <a:cs typeface="Arial MT"/>
              </a:rPr>
              <a:t>Vanhandlungen</a:t>
            </a:r>
            <a:r>
              <a:rPr sz="1600" spc="-13" dirty="0">
                <a:cs typeface="Arial MT"/>
              </a:rPr>
              <a:t> </a:t>
            </a:r>
            <a:r>
              <a:rPr sz="1600" dirty="0">
                <a:cs typeface="Arial MT"/>
              </a:rPr>
              <a:t>17,</a:t>
            </a:r>
            <a:r>
              <a:rPr sz="1600" spc="-13" dirty="0">
                <a:cs typeface="Arial MT"/>
              </a:rPr>
              <a:t> </a:t>
            </a:r>
            <a:r>
              <a:rPr sz="1600" dirty="0">
                <a:cs typeface="Arial MT"/>
              </a:rPr>
              <a:t>152</a:t>
            </a:r>
            <a:r>
              <a:rPr sz="1600" spc="-9" dirty="0">
                <a:cs typeface="Arial MT"/>
              </a:rPr>
              <a:t> (1915)</a:t>
            </a:r>
            <a:endParaRPr sz="1600" dirty="0">
              <a:cs typeface="Arial MT"/>
            </a:endParaRPr>
          </a:p>
        </p:txBody>
      </p:sp>
      <p:sp>
        <p:nvSpPr>
          <p:cNvPr id="15" name="TextBox 14">
            <a:extLst>
              <a:ext uri="{FF2B5EF4-FFF2-40B4-BE49-F238E27FC236}">
                <a16:creationId xmlns:a16="http://schemas.microsoft.com/office/drawing/2014/main" id="{EB4BDDDB-6EFF-4933-CE40-2DA113AE2230}"/>
              </a:ext>
            </a:extLst>
          </p:cNvPr>
          <p:cNvSpPr txBox="1"/>
          <p:nvPr/>
        </p:nvSpPr>
        <p:spPr>
          <a:xfrm>
            <a:off x="3824749" y="5736917"/>
            <a:ext cx="5626797" cy="369332"/>
          </a:xfrm>
          <a:prstGeom prst="rect">
            <a:avLst/>
          </a:prstGeom>
          <a:noFill/>
        </p:spPr>
        <p:txBody>
          <a:bodyPr wrap="none" rtlCol="0">
            <a:spAutoFit/>
          </a:bodyPr>
          <a:lstStyle/>
          <a:p>
            <a:r>
              <a:rPr lang="en-US" dirty="0"/>
              <a:t>Can we see any such effects in heavy-ion collisions ?</a:t>
            </a:r>
          </a:p>
        </p:txBody>
      </p:sp>
      <p:sp>
        <p:nvSpPr>
          <p:cNvPr id="18" name="TextBox 17">
            <a:extLst>
              <a:ext uri="{FF2B5EF4-FFF2-40B4-BE49-F238E27FC236}">
                <a16:creationId xmlns:a16="http://schemas.microsoft.com/office/drawing/2014/main" id="{47E6D777-60B6-90E8-8264-953995930110}"/>
              </a:ext>
            </a:extLst>
          </p:cNvPr>
          <p:cNvSpPr txBox="1"/>
          <p:nvPr/>
        </p:nvSpPr>
        <p:spPr>
          <a:xfrm>
            <a:off x="11218606" y="6214533"/>
            <a:ext cx="673582" cy="369332"/>
          </a:xfrm>
          <a:prstGeom prst="rect">
            <a:avLst/>
          </a:prstGeom>
          <a:noFill/>
        </p:spPr>
        <p:txBody>
          <a:bodyPr wrap="none" rtlCol="0">
            <a:spAutoFit/>
          </a:bodyPr>
          <a:lstStyle/>
          <a:p>
            <a:r>
              <a:rPr lang="en-US" dirty="0"/>
              <a:t>4/25</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F216A4-7A01-6045-9792-DCF5E7774D08}"/>
              </a:ext>
            </a:extLst>
          </p:cNvPr>
          <p:cNvSpPr>
            <a:spLocks noGrp="1"/>
          </p:cNvSpPr>
          <p:nvPr>
            <p:ph type="title"/>
          </p:nvPr>
        </p:nvSpPr>
        <p:spPr>
          <a:xfrm>
            <a:off x="1039797" y="213973"/>
            <a:ext cx="10515600" cy="1325563"/>
          </a:xfrm>
        </p:spPr>
        <p:txBody>
          <a:bodyPr/>
          <a:lstStyle/>
          <a:p>
            <a:r>
              <a:rPr lang="en-US" dirty="0"/>
              <a:t>Time evolution of heavy-ion collisions</a:t>
            </a:r>
          </a:p>
        </p:txBody>
      </p:sp>
      <p:pic>
        <p:nvPicPr>
          <p:cNvPr id="8" name="Picture 7">
            <a:extLst>
              <a:ext uri="{FF2B5EF4-FFF2-40B4-BE49-F238E27FC236}">
                <a16:creationId xmlns:a16="http://schemas.microsoft.com/office/drawing/2014/main" id="{4E02EC1B-0686-8844-960C-7B2FDF61A29A}"/>
              </a:ext>
            </a:extLst>
          </p:cNvPr>
          <p:cNvPicPr>
            <a:picLocks noChangeAspect="1"/>
          </p:cNvPicPr>
          <p:nvPr/>
        </p:nvPicPr>
        <p:blipFill>
          <a:blip r:embed="rId2"/>
          <a:stretch>
            <a:fillRect/>
          </a:stretch>
        </p:blipFill>
        <p:spPr>
          <a:xfrm>
            <a:off x="245023" y="1579172"/>
            <a:ext cx="5652270" cy="3179402"/>
          </a:xfrm>
          <a:prstGeom prst="rect">
            <a:avLst/>
          </a:prstGeom>
        </p:spPr>
      </p:pic>
      <p:pic>
        <p:nvPicPr>
          <p:cNvPr id="9" name="Picture 8">
            <a:extLst>
              <a:ext uri="{FF2B5EF4-FFF2-40B4-BE49-F238E27FC236}">
                <a16:creationId xmlns:a16="http://schemas.microsoft.com/office/drawing/2014/main" id="{CFFB8D28-319C-5FA4-E8E8-735779B4B0BF}"/>
              </a:ext>
            </a:extLst>
          </p:cNvPr>
          <p:cNvPicPr>
            <a:picLocks noChangeAspect="1"/>
          </p:cNvPicPr>
          <p:nvPr/>
        </p:nvPicPr>
        <p:blipFill>
          <a:blip r:embed="rId3"/>
          <a:stretch>
            <a:fillRect/>
          </a:stretch>
        </p:blipFill>
        <p:spPr>
          <a:xfrm>
            <a:off x="11211268" y="4758574"/>
            <a:ext cx="902755" cy="1278665"/>
          </a:xfrm>
          <a:prstGeom prst="rect">
            <a:avLst/>
          </a:prstGeom>
        </p:spPr>
      </p:pic>
      <p:sp>
        <p:nvSpPr>
          <p:cNvPr id="10" name="TextBox 9">
            <a:extLst>
              <a:ext uri="{FF2B5EF4-FFF2-40B4-BE49-F238E27FC236}">
                <a16:creationId xmlns:a16="http://schemas.microsoft.com/office/drawing/2014/main" id="{A0BD8007-6FE0-7113-2077-AF6137B0BDEA}"/>
              </a:ext>
            </a:extLst>
          </p:cNvPr>
          <p:cNvSpPr txBox="1"/>
          <p:nvPr/>
        </p:nvSpPr>
        <p:spPr>
          <a:xfrm>
            <a:off x="11218606" y="6214533"/>
            <a:ext cx="673582" cy="369332"/>
          </a:xfrm>
          <a:prstGeom prst="rect">
            <a:avLst/>
          </a:prstGeom>
          <a:noFill/>
        </p:spPr>
        <p:txBody>
          <a:bodyPr wrap="none" rtlCol="0">
            <a:spAutoFit/>
          </a:bodyPr>
          <a:lstStyle/>
          <a:p>
            <a:r>
              <a:rPr lang="en-US" dirty="0"/>
              <a:t>5/25</a:t>
            </a:r>
          </a:p>
        </p:txBody>
      </p:sp>
      <p:sp>
        <p:nvSpPr>
          <p:cNvPr id="11" name="TextBox 10">
            <a:extLst>
              <a:ext uri="{FF2B5EF4-FFF2-40B4-BE49-F238E27FC236}">
                <a16:creationId xmlns:a16="http://schemas.microsoft.com/office/drawing/2014/main" id="{71CA35CE-94A3-AE27-3A7B-92270AD59FDB}"/>
              </a:ext>
            </a:extLst>
          </p:cNvPr>
          <p:cNvSpPr txBox="1"/>
          <p:nvPr/>
        </p:nvSpPr>
        <p:spPr>
          <a:xfrm>
            <a:off x="4141748" y="5014204"/>
            <a:ext cx="4305922" cy="1200329"/>
          </a:xfrm>
          <a:prstGeom prst="rect">
            <a:avLst/>
          </a:prstGeom>
          <a:noFill/>
        </p:spPr>
        <p:txBody>
          <a:bodyPr wrap="none" rtlCol="0">
            <a:spAutoFit/>
          </a:bodyPr>
          <a:lstStyle/>
          <a:p>
            <a:r>
              <a:rPr lang="en-US" dirty="0"/>
              <a:t>Two interesting large initial state effects</a:t>
            </a:r>
          </a:p>
          <a:p>
            <a:endParaRPr lang="en-US" dirty="0"/>
          </a:p>
          <a:p>
            <a:pPr lvl="2"/>
            <a:r>
              <a:rPr lang="en-US" dirty="0"/>
              <a:t>Angular momentum</a:t>
            </a:r>
          </a:p>
          <a:p>
            <a:pPr lvl="2"/>
            <a:r>
              <a:rPr lang="en-US" dirty="0"/>
              <a:t>Magnetic field</a:t>
            </a:r>
          </a:p>
        </p:txBody>
      </p:sp>
      <p:pic>
        <p:nvPicPr>
          <p:cNvPr id="12" name="Picture 11">
            <a:extLst>
              <a:ext uri="{FF2B5EF4-FFF2-40B4-BE49-F238E27FC236}">
                <a16:creationId xmlns:a16="http://schemas.microsoft.com/office/drawing/2014/main" id="{09A61ABC-232F-EF51-9E54-419BC150DC40}"/>
              </a:ext>
            </a:extLst>
          </p:cNvPr>
          <p:cNvPicPr>
            <a:picLocks noChangeAspect="1"/>
          </p:cNvPicPr>
          <p:nvPr/>
        </p:nvPicPr>
        <p:blipFill>
          <a:blip r:embed="rId4"/>
          <a:stretch>
            <a:fillRect/>
          </a:stretch>
        </p:blipFill>
        <p:spPr>
          <a:xfrm>
            <a:off x="6294709" y="2011790"/>
            <a:ext cx="5826652" cy="2355632"/>
          </a:xfrm>
          <a:prstGeom prst="rect">
            <a:avLst/>
          </a:prstGeom>
        </p:spPr>
      </p:pic>
    </p:spTree>
    <p:extLst>
      <p:ext uri="{BB962C8B-B14F-4D97-AF65-F5344CB8AC3E}">
        <p14:creationId xmlns:p14="http://schemas.microsoft.com/office/powerpoint/2010/main" val="3250179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3866-E171-FB75-CC5E-642BC13C227D}"/>
              </a:ext>
            </a:extLst>
          </p:cNvPr>
          <p:cNvSpPr>
            <a:spLocks noGrp="1"/>
          </p:cNvSpPr>
          <p:nvPr>
            <p:ph type="title"/>
          </p:nvPr>
        </p:nvSpPr>
        <p:spPr>
          <a:xfrm>
            <a:off x="838200" y="365126"/>
            <a:ext cx="10515600" cy="833888"/>
          </a:xfrm>
        </p:spPr>
        <p:txBody>
          <a:bodyPr/>
          <a:lstStyle/>
          <a:p>
            <a:r>
              <a:rPr lang="en-US" dirty="0"/>
              <a:t>Angular momentum and magnetic field</a:t>
            </a:r>
          </a:p>
        </p:txBody>
      </p:sp>
      <p:pic>
        <p:nvPicPr>
          <p:cNvPr id="4" name="Picture 3" descr="magfield200GeV.eps">
            <a:extLst>
              <a:ext uri="{FF2B5EF4-FFF2-40B4-BE49-F238E27FC236}">
                <a16:creationId xmlns:a16="http://schemas.microsoft.com/office/drawing/2014/main" id="{759EA4B9-2AB5-FA46-7159-73DF80C48F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1508" y="1408377"/>
            <a:ext cx="4449575" cy="4250610"/>
          </a:xfrm>
          <a:prstGeom prst="rect">
            <a:avLst/>
          </a:prstGeom>
          <a:ln>
            <a:noFill/>
          </a:ln>
          <a:effectLst>
            <a:outerShdw blurRad="292100" dist="139700" dir="2700000" algn="tl" rotWithShape="0">
              <a:srgbClr val="333333">
                <a:alpha val="65000"/>
              </a:srgbClr>
            </a:outerShdw>
          </a:effectLst>
        </p:spPr>
      </p:pic>
      <p:pic>
        <p:nvPicPr>
          <p:cNvPr id="5" name="Picture 4" descr="j.eps">
            <a:extLst>
              <a:ext uri="{FF2B5EF4-FFF2-40B4-BE49-F238E27FC236}">
                <a16:creationId xmlns:a16="http://schemas.microsoft.com/office/drawing/2014/main" id="{055D3816-220C-D6F7-EBD7-3B5DAF66AB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695" y="1339147"/>
            <a:ext cx="4328429" cy="4319840"/>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24E0B94-AFE4-EF1B-4BC2-7F95A6EC286B}"/>
              </a:ext>
            </a:extLst>
          </p:cNvPr>
          <p:cNvSpPr/>
          <p:nvPr/>
        </p:nvSpPr>
        <p:spPr>
          <a:xfrm>
            <a:off x="8995462" y="6016984"/>
            <a:ext cx="2121543" cy="461665"/>
          </a:xfrm>
          <a:prstGeom prst="rect">
            <a:avLst/>
          </a:prstGeom>
        </p:spPr>
        <p:txBody>
          <a:bodyPr wrap="none">
            <a:spAutoFit/>
          </a:bodyPr>
          <a:lstStyle/>
          <a:p>
            <a:r>
              <a:rPr lang="en-US" sz="1200" dirty="0"/>
              <a:t>D. E. </a:t>
            </a:r>
            <a:r>
              <a:rPr lang="en-US" sz="1200" dirty="0" err="1"/>
              <a:t>Kharzeev</a:t>
            </a:r>
            <a:r>
              <a:rPr lang="en-US" sz="1200" dirty="0"/>
              <a:t> et al.,</a:t>
            </a:r>
          </a:p>
          <a:p>
            <a:r>
              <a:rPr lang="en-US" sz="1200" dirty="0" err="1"/>
              <a:t>Nucl.Phys.A</a:t>
            </a:r>
            <a:r>
              <a:rPr lang="en-US" sz="1200" dirty="0"/>
              <a:t> 803 (2008) 227</a:t>
            </a:r>
          </a:p>
        </p:txBody>
      </p:sp>
      <p:sp>
        <p:nvSpPr>
          <p:cNvPr id="7" name="Rectangle 6">
            <a:extLst>
              <a:ext uri="{FF2B5EF4-FFF2-40B4-BE49-F238E27FC236}">
                <a16:creationId xmlns:a16="http://schemas.microsoft.com/office/drawing/2014/main" id="{90957453-56A4-D8F6-37DB-7F6FDE596E43}"/>
              </a:ext>
            </a:extLst>
          </p:cNvPr>
          <p:cNvSpPr/>
          <p:nvPr/>
        </p:nvSpPr>
        <p:spPr>
          <a:xfrm>
            <a:off x="1890796" y="6016626"/>
            <a:ext cx="2232086" cy="461665"/>
          </a:xfrm>
          <a:prstGeom prst="rect">
            <a:avLst/>
          </a:prstGeom>
        </p:spPr>
        <p:txBody>
          <a:bodyPr wrap="none">
            <a:spAutoFit/>
          </a:bodyPr>
          <a:lstStyle/>
          <a:p>
            <a:r>
              <a:rPr lang="en-US" sz="1200" dirty="0"/>
              <a:t>F. </a:t>
            </a:r>
            <a:r>
              <a:rPr lang="en-US" sz="1200" dirty="0" err="1"/>
              <a:t>Becattini</a:t>
            </a:r>
            <a:r>
              <a:rPr lang="en-US" sz="1200" dirty="0"/>
              <a:t> et al.,</a:t>
            </a:r>
          </a:p>
          <a:p>
            <a:r>
              <a:rPr lang="en-US" sz="1200" dirty="0" err="1"/>
              <a:t>Phys.Rev.C</a:t>
            </a:r>
            <a:r>
              <a:rPr lang="en-US" sz="1200" dirty="0"/>
              <a:t> 77 (2008) 024906</a:t>
            </a:r>
          </a:p>
        </p:txBody>
      </p:sp>
      <p:pic>
        <p:nvPicPr>
          <p:cNvPr id="8" name="Picture 7">
            <a:extLst>
              <a:ext uri="{FF2B5EF4-FFF2-40B4-BE49-F238E27FC236}">
                <a16:creationId xmlns:a16="http://schemas.microsoft.com/office/drawing/2014/main" id="{D4E58674-8F6C-C455-5131-2341D4A3CDE1}"/>
              </a:ext>
            </a:extLst>
          </p:cNvPr>
          <p:cNvPicPr>
            <a:picLocks noChangeAspect="1"/>
          </p:cNvPicPr>
          <p:nvPr/>
        </p:nvPicPr>
        <p:blipFill>
          <a:blip r:embed="rId4"/>
          <a:stretch>
            <a:fillRect/>
          </a:stretch>
        </p:blipFill>
        <p:spPr>
          <a:xfrm>
            <a:off x="5389680" y="2612242"/>
            <a:ext cx="1827198" cy="16335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a:extLst>
              <a:ext uri="{FF2B5EF4-FFF2-40B4-BE49-F238E27FC236}">
                <a16:creationId xmlns:a16="http://schemas.microsoft.com/office/drawing/2014/main" id="{F714B081-C78A-104F-2034-8A91787F7F8F}"/>
              </a:ext>
            </a:extLst>
          </p:cNvPr>
          <p:cNvSpPr txBox="1"/>
          <p:nvPr/>
        </p:nvSpPr>
        <p:spPr>
          <a:xfrm>
            <a:off x="8177835" y="1130581"/>
            <a:ext cx="3928448" cy="276999"/>
          </a:xfrm>
          <a:prstGeom prst="rect">
            <a:avLst/>
          </a:prstGeom>
          <a:noFill/>
        </p:spPr>
        <p:txBody>
          <a:bodyPr wrap="none" rtlCol="0">
            <a:spAutoFit/>
          </a:bodyPr>
          <a:lstStyle/>
          <a:p>
            <a:r>
              <a:rPr lang="en-US" sz="1200" dirty="0">
                <a:cs typeface="Bookman Old Style"/>
              </a:rPr>
              <a:t>M</a:t>
            </a:r>
            <a:r>
              <a:rPr lang="en-US" sz="1200" baseline="30000" dirty="0">
                <a:cs typeface="Bookman Old Style"/>
              </a:rPr>
              <a:t>2</a:t>
            </a:r>
            <a:r>
              <a:rPr lang="en-US" sz="1200" baseline="-25000" dirty="0">
                <a:cs typeface="Symbol" charset="2"/>
              </a:rPr>
              <a:t>p</a:t>
            </a:r>
            <a:r>
              <a:rPr lang="en-US" sz="1200" dirty="0">
                <a:cs typeface="Bookman Old Style"/>
              </a:rPr>
              <a:t> ~ 2 x 10</a:t>
            </a:r>
            <a:r>
              <a:rPr lang="en-US" sz="1200" baseline="30000" dirty="0">
                <a:cs typeface="Bookman Old Style"/>
              </a:rPr>
              <a:t>4</a:t>
            </a:r>
            <a:r>
              <a:rPr lang="en-US" sz="1200" dirty="0">
                <a:cs typeface="Bookman Old Style"/>
              </a:rPr>
              <a:t> MeV</a:t>
            </a:r>
            <a:r>
              <a:rPr lang="en-US" sz="1200" baseline="30000" dirty="0">
                <a:cs typeface="Bookman Old Style"/>
              </a:rPr>
              <a:t>2</a:t>
            </a:r>
            <a:r>
              <a:rPr lang="en-US" sz="1200" dirty="0">
                <a:cs typeface="Bookman Old Style"/>
              </a:rPr>
              <a:t> ~ 3 x 10</a:t>
            </a:r>
            <a:r>
              <a:rPr lang="en-US" sz="1200" baseline="30000" dirty="0">
                <a:cs typeface="Bookman Old Style"/>
              </a:rPr>
              <a:t>14</a:t>
            </a:r>
            <a:r>
              <a:rPr lang="en-US" sz="1200" dirty="0">
                <a:cs typeface="Bookman Old Style"/>
              </a:rPr>
              <a:t> Tesla ~ 3 x 10</a:t>
            </a:r>
            <a:r>
              <a:rPr lang="en-US" sz="1200" baseline="30000" dirty="0">
                <a:cs typeface="Bookman Old Style"/>
              </a:rPr>
              <a:t>18</a:t>
            </a:r>
            <a:r>
              <a:rPr lang="en-US" sz="1200" dirty="0">
                <a:cs typeface="Bookman Old Style"/>
              </a:rPr>
              <a:t> Gauss   </a:t>
            </a:r>
          </a:p>
        </p:txBody>
      </p:sp>
      <p:sp>
        <p:nvSpPr>
          <p:cNvPr id="10" name="TextBox 9">
            <a:extLst>
              <a:ext uri="{FF2B5EF4-FFF2-40B4-BE49-F238E27FC236}">
                <a16:creationId xmlns:a16="http://schemas.microsoft.com/office/drawing/2014/main" id="{256A4845-E5B1-6D62-FB36-08A02B367BBB}"/>
              </a:ext>
            </a:extLst>
          </p:cNvPr>
          <p:cNvSpPr txBox="1"/>
          <p:nvPr/>
        </p:nvSpPr>
        <p:spPr>
          <a:xfrm>
            <a:off x="11218606" y="6214533"/>
            <a:ext cx="673582" cy="369332"/>
          </a:xfrm>
          <a:prstGeom prst="rect">
            <a:avLst/>
          </a:prstGeom>
          <a:noFill/>
        </p:spPr>
        <p:txBody>
          <a:bodyPr wrap="none" rtlCol="0">
            <a:spAutoFit/>
          </a:bodyPr>
          <a:lstStyle/>
          <a:p>
            <a:r>
              <a:rPr lang="en-US" dirty="0"/>
              <a:t>6/25</a:t>
            </a:r>
          </a:p>
        </p:txBody>
      </p:sp>
      <p:sp>
        <p:nvSpPr>
          <p:cNvPr id="3" name="TextBox 2">
            <a:extLst>
              <a:ext uri="{FF2B5EF4-FFF2-40B4-BE49-F238E27FC236}">
                <a16:creationId xmlns:a16="http://schemas.microsoft.com/office/drawing/2014/main" id="{3896199B-01C7-1595-A593-18F41B533EAF}"/>
              </a:ext>
            </a:extLst>
          </p:cNvPr>
          <p:cNvSpPr txBox="1"/>
          <p:nvPr/>
        </p:nvSpPr>
        <p:spPr>
          <a:xfrm>
            <a:off x="9028019" y="2525182"/>
            <a:ext cx="2778709" cy="923330"/>
          </a:xfrm>
          <a:prstGeom prst="rect">
            <a:avLst/>
          </a:prstGeom>
          <a:noFill/>
        </p:spPr>
        <p:txBody>
          <a:bodyPr wrap="none" rtlCol="0">
            <a:spAutoFit/>
          </a:bodyPr>
          <a:lstStyle/>
          <a:p>
            <a:r>
              <a:rPr lang="en-US" dirty="0"/>
              <a:t>Transient effect</a:t>
            </a:r>
          </a:p>
          <a:p>
            <a:r>
              <a:rPr lang="en-US" dirty="0"/>
              <a:t>Retention time depends </a:t>
            </a:r>
          </a:p>
          <a:p>
            <a:r>
              <a:rPr lang="en-US" dirty="0"/>
              <a:t>on QGP conductivity</a:t>
            </a:r>
          </a:p>
        </p:txBody>
      </p:sp>
      <p:sp>
        <p:nvSpPr>
          <p:cNvPr id="11" name="TextBox 10">
            <a:extLst>
              <a:ext uri="{FF2B5EF4-FFF2-40B4-BE49-F238E27FC236}">
                <a16:creationId xmlns:a16="http://schemas.microsoft.com/office/drawing/2014/main" id="{C66C74AF-5DAA-9E92-03FA-65C4DC716890}"/>
              </a:ext>
            </a:extLst>
          </p:cNvPr>
          <p:cNvSpPr txBox="1"/>
          <p:nvPr/>
        </p:nvSpPr>
        <p:spPr>
          <a:xfrm>
            <a:off x="1674038" y="4359990"/>
            <a:ext cx="1332801" cy="369332"/>
          </a:xfrm>
          <a:prstGeom prst="rect">
            <a:avLst/>
          </a:prstGeom>
          <a:noFill/>
        </p:spPr>
        <p:txBody>
          <a:bodyPr wrap="none" rtlCol="0">
            <a:spAutoFit/>
          </a:bodyPr>
          <a:lstStyle/>
          <a:p>
            <a:r>
              <a:rPr lang="en-US" dirty="0"/>
              <a:t>Conserved</a:t>
            </a:r>
          </a:p>
        </p:txBody>
      </p:sp>
    </p:spTree>
    <p:extLst>
      <p:ext uri="{BB962C8B-B14F-4D97-AF65-F5344CB8AC3E}">
        <p14:creationId xmlns:p14="http://schemas.microsoft.com/office/powerpoint/2010/main" val="3565478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C2004-A0BF-CF17-9913-B48D30E9515E}"/>
              </a:ext>
            </a:extLst>
          </p:cNvPr>
          <p:cNvSpPr>
            <a:spLocks noGrp="1"/>
          </p:cNvSpPr>
          <p:nvPr>
            <p:ph type="title"/>
          </p:nvPr>
        </p:nvSpPr>
        <p:spPr/>
        <p:txBody>
          <a:bodyPr/>
          <a:lstStyle/>
          <a:p>
            <a:pPr algn="ctr"/>
            <a:r>
              <a:rPr lang="en-US" dirty="0"/>
              <a:t>Vector meson spin alignment</a:t>
            </a:r>
          </a:p>
        </p:txBody>
      </p:sp>
      <p:pic>
        <p:nvPicPr>
          <p:cNvPr id="5" name="Picture 4">
            <a:extLst>
              <a:ext uri="{FF2B5EF4-FFF2-40B4-BE49-F238E27FC236}">
                <a16:creationId xmlns:a16="http://schemas.microsoft.com/office/drawing/2014/main" id="{09089C12-B90D-E21A-B1B7-90C6FA1280A6}"/>
              </a:ext>
            </a:extLst>
          </p:cNvPr>
          <p:cNvPicPr>
            <a:picLocks noChangeAspect="1"/>
          </p:cNvPicPr>
          <p:nvPr/>
        </p:nvPicPr>
        <p:blipFill>
          <a:blip r:embed="rId2"/>
          <a:stretch>
            <a:fillRect/>
          </a:stretch>
        </p:blipFill>
        <p:spPr>
          <a:xfrm>
            <a:off x="0" y="2372711"/>
            <a:ext cx="3655737" cy="2741803"/>
          </a:xfrm>
          <a:prstGeom prst="rect">
            <a:avLst/>
          </a:prstGeom>
        </p:spPr>
      </p:pic>
      <p:pic>
        <p:nvPicPr>
          <p:cNvPr id="7" name="Picture 6">
            <a:extLst>
              <a:ext uri="{FF2B5EF4-FFF2-40B4-BE49-F238E27FC236}">
                <a16:creationId xmlns:a16="http://schemas.microsoft.com/office/drawing/2014/main" id="{38C276CB-5015-7AA8-79CC-3327056834AB}"/>
              </a:ext>
            </a:extLst>
          </p:cNvPr>
          <p:cNvPicPr>
            <a:picLocks noChangeAspect="1"/>
          </p:cNvPicPr>
          <p:nvPr/>
        </p:nvPicPr>
        <p:blipFill>
          <a:blip r:embed="rId3"/>
          <a:stretch>
            <a:fillRect/>
          </a:stretch>
        </p:blipFill>
        <p:spPr>
          <a:xfrm>
            <a:off x="3429000" y="2206910"/>
            <a:ext cx="4997668" cy="3331779"/>
          </a:xfrm>
          <a:prstGeom prst="rect">
            <a:avLst/>
          </a:prstGeom>
        </p:spPr>
      </p:pic>
      <p:pic>
        <p:nvPicPr>
          <p:cNvPr id="15362" name="Picture 2" descr="The first evidence of vector meson spin alignment in heavy-ion collisions">
            <a:extLst>
              <a:ext uri="{FF2B5EF4-FFF2-40B4-BE49-F238E27FC236}">
                <a16:creationId xmlns:a16="http://schemas.microsoft.com/office/drawing/2014/main" id="{8D140E04-DFF2-E653-98BA-060DD7434D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9080" y="2343544"/>
            <a:ext cx="3176744" cy="305851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E883558-0E11-4219-4408-1825CA5BE065}"/>
              </a:ext>
            </a:extLst>
          </p:cNvPr>
          <p:cNvSpPr txBox="1"/>
          <p:nvPr/>
        </p:nvSpPr>
        <p:spPr>
          <a:xfrm>
            <a:off x="11218606" y="6214533"/>
            <a:ext cx="673582" cy="369332"/>
          </a:xfrm>
          <a:prstGeom prst="rect">
            <a:avLst/>
          </a:prstGeom>
          <a:noFill/>
        </p:spPr>
        <p:txBody>
          <a:bodyPr wrap="none" rtlCol="0">
            <a:spAutoFit/>
          </a:bodyPr>
          <a:lstStyle/>
          <a:p>
            <a:r>
              <a:rPr lang="en-US" dirty="0"/>
              <a:t>7/25</a:t>
            </a:r>
          </a:p>
        </p:txBody>
      </p:sp>
    </p:spTree>
    <p:extLst>
      <p:ext uri="{BB962C8B-B14F-4D97-AF65-F5344CB8AC3E}">
        <p14:creationId xmlns:p14="http://schemas.microsoft.com/office/powerpoint/2010/main" val="4120227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278170" y="1057329"/>
                <a:ext cx="4464079" cy="2001830"/>
              </a:xfrm>
              <a:prstGeom prst="rect">
                <a:avLst/>
              </a:prstGeom>
              <a:noFill/>
              <a:effectLst>
                <a:innerShdw blurRad="63500" dist="50800" dir="2700000">
                  <a:prstClr val="black">
                    <a:alpha val="50000"/>
                  </a:prstClr>
                </a:inn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000" dirty="0">
                    <a:cs typeface="Bookman Old Style"/>
                  </a:rPr>
                  <a:t>K</a:t>
                </a:r>
                <a:r>
                  <a:rPr lang="en-US" sz="2000" baseline="30000" dirty="0">
                    <a:cs typeface="Bookman Old Style"/>
                  </a:rPr>
                  <a:t>*0</a:t>
                </a:r>
                <a:r>
                  <a:rPr lang="en-US" sz="2000" dirty="0">
                    <a:cs typeface="Bookman Old Style"/>
                  </a:rPr>
                  <a:t>  Vector meson</a:t>
                </a:r>
              </a:p>
              <a:p>
                <a:pPr marL="342900" indent="-342900">
                  <a:buFontTx/>
                  <a:buChar char="-"/>
                </a:pPr>
                <a:r>
                  <a:rPr lang="en-US" sz="2000" dirty="0">
                    <a:cs typeface="Bookman Old Style"/>
                  </a:rPr>
                  <a:t>Mass – 896 MeV/c</a:t>
                </a:r>
                <a:r>
                  <a:rPr lang="en-US" sz="2000" baseline="30000" dirty="0">
                    <a:cs typeface="Bookman Old Style"/>
                  </a:rPr>
                  <a:t>2</a:t>
                </a:r>
              </a:p>
              <a:p>
                <a:pPr marL="342900" indent="-342900">
                  <a:buFontTx/>
                  <a:buChar char="-"/>
                </a:pPr>
                <a:r>
                  <a:rPr lang="en-US" sz="2000" dirty="0">
                    <a:cs typeface="Bookman Old Style"/>
                  </a:rPr>
                  <a:t>Lifetime – 4 </a:t>
                </a:r>
                <a:r>
                  <a:rPr lang="en-US" sz="2000" dirty="0" err="1">
                    <a:cs typeface="Bookman Old Style"/>
                  </a:rPr>
                  <a:t>fm</a:t>
                </a:r>
                <a:r>
                  <a:rPr lang="en-US" sz="2000" dirty="0">
                    <a:cs typeface="Bookman Old Style"/>
                  </a:rPr>
                  <a:t>/c</a:t>
                </a:r>
              </a:p>
              <a:p>
                <a:pPr marL="342900" indent="-342900">
                  <a:buFontTx/>
                  <a:buChar char="-"/>
                </a:pPr>
                <a:r>
                  <a:rPr lang="en-US" sz="2000" dirty="0">
                    <a:cs typeface="Bookman Old Style"/>
                  </a:rPr>
                  <a:t>Spin 1 </a:t>
                </a:r>
              </a:p>
              <a:p>
                <a:pPr marL="342900" indent="-342900">
                  <a:buFontTx/>
                  <a:buChar char="-"/>
                </a:pPr>
                <a:r>
                  <a:rPr lang="en-US" sz="2000" dirty="0">
                    <a:cs typeface="Bookman Old Style"/>
                  </a:rPr>
                  <a:t>Decays to K</a:t>
                </a:r>
                <a:r>
                  <a:rPr lang="en-US" sz="2000" baseline="30000" dirty="0">
                    <a:cs typeface="Bookman Old Style"/>
                  </a:rPr>
                  <a:t>+</a:t>
                </a:r>
                <a:r>
                  <a:rPr lang="en-US" sz="2000" dirty="0">
                    <a:cs typeface="Bookman Old Style"/>
                  </a:rPr>
                  <a:t> and </a:t>
                </a:r>
                <a:r>
                  <a:rPr lang="en-US" sz="2000" dirty="0">
                    <a:cs typeface="Symbol" charset="2"/>
                  </a:rPr>
                  <a:t>p</a:t>
                </a:r>
                <a:r>
                  <a:rPr lang="en-US" sz="2000" baseline="30000" dirty="0">
                    <a:cs typeface="Symbol" charset="2"/>
                  </a:rPr>
                  <a:t>-</a:t>
                </a:r>
                <a:r>
                  <a:rPr lang="en-US" sz="2000" dirty="0">
                    <a:cs typeface="Symbol" charset="2"/>
                  </a:rPr>
                  <a:t> (B.</a:t>
                </a:r>
                <a:r>
                  <a:rPr lang="en-US" sz="2000" dirty="0">
                    <a:cs typeface="Bookman Old Style"/>
                  </a:rPr>
                  <a:t>R – 66%)</a:t>
                </a:r>
              </a:p>
              <a:p>
                <a:pPr marL="342900" indent="-342900">
                  <a:buFontTx/>
                  <a:buChar char="-"/>
                </a:pPr>
                <a:r>
                  <a:rPr lang="en-US" sz="2000" dirty="0">
                    <a:cs typeface="Bookman Old Style"/>
                  </a:rPr>
                  <a:t>Quark content (d,</a:t>
                </a:r>
                <a14:m>
                  <m:oMath xmlns:m="http://schemas.openxmlformats.org/officeDocument/2006/math">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𝑠</m:t>
                        </m:r>
                      </m:e>
                    </m:bar>
                  </m:oMath>
                </a14:m>
                <a:r>
                  <a:rPr lang="en-US" sz="2000" dirty="0">
                    <a:cs typeface="Bookman Old Style"/>
                  </a:rPr>
                  <a:t>)</a:t>
                </a:r>
                <a:endParaRPr lang="en-US" sz="2000" dirty="0">
                  <a:cs typeface="Symbol" charset="2"/>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78170" y="1057329"/>
                <a:ext cx="4464079" cy="2001830"/>
              </a:xfrm>
              <a:prstGeom prst="rect">
                <a:avLst/>
              </a:prstGeom>
              <a:blipFill>
                <a:blip r:embed="rId2"/>
                <a:stretch>
                  <a:fillRect l="-1416" t="-1250" b="-625"/>
                </a:stretch>
              </a:blipFill>
              <a:effectLst>
                <a:innerShdw blurRad="63500" dist="50800" dir="2700000">
                  <a:prstClr val="black">
                    <a:alpha val="50000"/>
                  </a:prstClr>
                </a:innerShdw>
              </a:effectLst>
            </p:spPr>
            <p:txBody>
              <a:bodyPr/>
              <a:lstStyle/>
              <a:p>
                <a:r>
                  <a:rPr lang="en-US">
                    <a:noFill/>
                  </a:rPr>
                  <a:t> </a:t>
                </a:r>
              </a:p>
            </p:txBody>
          </p:sp>
        </mc:Fallback>
      </mc:AlternateContent>
      <p:pic>
        <p:nvPicPr>
          <p:cNvPr id="18" name="Picture 17"/>
          <p:cNvPicPr>
            <a:picLocks noChangeAspect="1"/>
          </p:cNvPicPr>
          <p:nvPr/>
        </p:nvPicPr>
        <p:blipFill>
          <a:blip r:embed="rId3">
            <a:duotone>
              <a:prstClr val="black"/>
              <a:schemeClr val="accent4">
                <a:tint val="45000"/>
                <a:satMod val="400000"/>
              </a:schemeClr>
            </a:duotone>
          </a:blip>
          <a:stretch>
            <a:fillRect/>
          </a:stretch>
        </p:blipFill>
        <p:spPr>
          <a:xfrm>
            <a:off x="3041958" y="3673968"/>
            <a:ext cx="8559800" cy="1612900"/>
          </a:xfrm>
          <a:prstGeom prst="rect">
            <a:avLst/>
          </a:prstGeom>
          <a:ln>
            <a:noFill/>
          </a:ln>
          <a:effectLst>
            <a:outerShdw blurRad="292100" dist="139700" dir="2700000" algn="tl" rotWithShape="0">
              <a:srgbClr val="333333">
                <a:alpha val="65000"/>
              </a:srgbClr>
            </a:outerShdw>
          </a:effectLst>
        </p:spPr>
      </p:pic>
      <p:sp>
        <p:nvSpPr>
          <p:cNvPr id="19" name="TextBox 18"/>
          <p:cNvSpPr txBox="1"/>
          <p:nvPr/>
        </p:nvSpPr>
        <p:spPr>
          <a:xfrm>
            <a:off x="1947806" y="5569882"/>
            <a:ext cx="2652649" cy="92333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latin typeface="Symbol" charset="2"/>
                <a:cs typeface="Symbol" charset="2"/>
              </a:rPr>
              <a:t>l</a:t>
            </a:r>
            <a:r>
              <a:rPr lang="en-US" dirty="0"/>
              <a:t>   </a:t>
            </a:r>
            <a:r>
              <a:rPr lang="en-US" dirty="0">
                <a:cs typeface="Bookman Old Style"/>
              </a:rPr>
              <a:t>= Helicities </a:t>
            </a:r>
          </a:p>
          <a:p>
            <a:pPr marL="285750" indent="-285750">
              <a:buFont typeface="Symbol" charset="0"/>
              <a:buChar char="r"/>
            </a:pPr>
            <a:r>
              <a:rPr lang="en-US" dirty="0">
                <a:cs typeface="Bookman Old Style"/>
              </a:rPr>
              <a:t>= spin density matrix</a:t>
            </a:r>
          </a:p>
          <a:p>
            <a:r>
              <a:rPr lang="en-US" dirty="0">
                <a:cs typeface="Bookman Old Style"/>
              </a:rPr>
              <a:t>M = Decay amplitude</a:t>
            </a:r>
          </a:p>
        </p:txBody>
      </p:sp>
      <p:sp>
        <p:nvSpPr>
          <p:cNvPr id="21" name="TextBox 20"/>
          <p:cNvSpPr txBox="1"/>
          <p:nvPr/>
        </p:nvSpPr>
        <p:spPr>
          <a:xfrm>
            <a:off x="5733853" y="5340454"/>
            <a:ext cx="4562980" cy="141577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cs typeface="Bookman Old Style"/>
              </a:rPr>
              <a:t>Quantization axis</a:t>
            </a:r>
          </a:p>
          <a:p>
            <a:pPr marL="285750" indent="-285750">
              <a:buFont typeface="Wingdings" charset="2"/>
              <a:buChar char="Ø"/>
            </a:pPr>
            <a:r>
              <a:rPr lang="en-US" dirty="0">
                <a:cs typeface="Bookman Old Style"/>
              </a:rPr>
              <a:t>Normal to production plane </a:t>
            </a:r>
          </a:p>
          <a:p>
            <a:r>
              <a:rPr lang="en-US" sz="1600" dirty="0">
                <a:cs typeface="Bookman Old Style"/>
              </a:rPr>
              <a:t>    (Momentum of vector meson and beam axis)</a:t>
            </a:r>
          </a:p>
          <a:p>
            <a:pPr marL="285750" indent="-285750">
              <a:buFont typeface="Wingdings" charset="2"/>
              <a:buChar char="Ø"/>
            </a:pPr>
            <a:r>
              <a:rPr lang="en-US" dirty="0">
                <a:cs typeface="Bookman Old Style"/>
              </a:rPr>
              <a:t>Normal to reaction plane</a:t>
            </a:r>
          </a:p>
          <a:p>
            <a:r>
              <a:rPr lang="en-US" sz="1600" dirty="0">
                <a:cs typeface="Bookman Old Style"/>
              </a:rPr>
              <a:t>    (Impact parameter and beam axis)</a:t>
            </a:r>
          </a:p>
        </p:txBody>
      </p:sp>
      <p:sp>
        <p:nvSpPr>
          <p:cNvPr id="22" name="Rectangle 21"/>
          <p:cNvSpPr/>
          <p:nvPr/>
        </p:nvSpPr>
        <p:spPr>
          <a:xfrm>
            <a:off x="1855999" y="3285040"/>
            <a:ext cx="3597460" cy="276999"/>
          </a:xfrm>
          <a:prstGeom prst="rect">
            <a:avLst/>
          </a:prstGeom>
        </p:spPr>
        <p:txBody>
          <a:bodyPr wrap="none">
            <a:spAutoFit/>
          </a:bodyPr>
          <a:lstStyle/>
          <a:p>
            <a:r>
              <a:rPr lang="en-US" sz="1200" i="1" dirty="0">
                <a:latin typeface="Bookman Old Style"/>
                <a:cs typeface="Bookman Old Style"/>
              </a:rPr>
              <a:t>K. Schilling et al., </a:t>
            </a:r>
            <a:r>
              <a:rPr lang="en-US" sz="1200" i="1" dirty="0" err="1">
                <a:latin typeface="Bookman Old Style"/>
                <a:cs typeface="Bookman Old Style"/>
              </a:rPr>
              <a:t>Nucl</a:t>
            </a:r>
            <a:r>
              <a:rPr lang="en-US" sz="1200" i="1" dirty="0">
                <a:latin typeface="Bookman Old Style"/>
                <a:cs typeface="Bookman Old Style"/>
              </a:rPr>
              <a:t>. Phys. B 15 (1970) 397</a:t>
            </a:r>
          </a:p>
        </p:txBody>
      </p:sp>
      <p:cxnSp>
        <p:nvCxnSpPr>
          <p:cNvPr id="5" name="Straight Arrow Connector 4"/>
          <p:cNvCxnSpPr/>
          <p:nvPr/>
        </p:nvCxnSpPr>
        <p:spPr>
          <a:xfrm>
            <a:off x="7465281" y="2696004"/>
            <a:ext cx="1432711" cy="506179"/>
          </a:xfrm>
          <a:prstGeom prst="straightConnector1">
            <a:avLst/>
          </a:prstGeom>
          <a:ln>
            <a:solidFill>
              <a:schemeClr val="accent6"/>
            </a:solidFill>
            <a:tailEnd type="triangle"/>
          </a:ln>
        </p:spPr>
        <p:style>
          <a:lnRef idx="2">
            <a:schemeClr val="accent3">
              <a:shade val="50000"/>
            </a:schemeClr>
          </a:lnRef>
          <a:fillRef idx="1">
            <a:schemeClr val="accent3"/>
          </a:fillRef>
          <a:effectRef idx="0">
            <a:schemeClr val="accent3"/>
          </a:effectRef>
          <a:fontRef idx="minor">
            <a:schemeClr val="lt1"/>
          </a:fontRef>
        </p:style>
      </p:cxnSp>
      <p:cxnSp>
        <p:nvCxnSpPr>
          <p:cNvPr id="6" name="Straight Arrow Connector 5"/>
          <p:cNvCxnSpPr/>
          <p:nvPr/>
        </p:nvCxnSpPr>
        <p:spPr>
          <a:xfrm flipV="1">
            <a:off x="7492746" y="1955023"/>
            <a:ext cx="1434662" cy="740980"/>
          </a:xfrm>
          <a:prstGeom prst="straightConnector1">
            <a:avLst/>
          </a:prstGeom>
          <a:ln>
            <a:solidFill>
              <a:schemeClr val="accent6"/>
            </a:solidFill>
            <a:tailEnd type="triangle"/>
          </a:ln>
        </p:spPr>
        <p:style>
          <a:lnRef idx="2">
            <a:schemeClr val="accent3">
              <a:shade val="50000"/>
            </a:schemeClr>
          </a:lnRef>
          <a:fillRef idx="1">
            <a:schemeClr val="accent3"/>
          </a:fillRef>
          <a:effectRef idx="0">
            <a:schemeClr val="accent3"/>
          </a:effectRef>
          <a:fontRef idx="minor">
            <a:schemeClr val="lt1"/>
          </a:fontRef>
        </p:style>
      </p:cxnSp>
      <p:cxnSp>
        <p:nvCxnSpPr>
          <p:cNvPr id="7" name="Straight Arrow Connector 6"/>
          <p:cNvCxnSpPr/>
          <p:nvPr/>
        </p:nvCxnSpPr>
        <p:spPr>
          <a:xfrm flipV="1">
            <a:off x="7481046" y="1214045"/>
            <a:ext cx="0" cy="1497724"/>
          </a:xfrm>
          <a:prstGeom prst="straightConnector1">
            <a:avLst/>
          </a:prstGeom>
          <a:ln>
            <a:tailEnd type="triangle"/>
          </a:ln>
        </p:spPr>
        <p:style>
          <a:lnRef idx="2">
            <a:schemeClr val="accent3">
              <a:shade val="50000"/>
            </a:schemeClr>
          </a:lnRef>
          <a:fillRef idx="1">
            <a:schemeClr val="accent3"/>
          </a:fillRef>
          <a:effectRef idx="0">
            <a:schemeClr val="accent3"/>
          </a:effectRef>
          <a:fontRef idx="minor">
            <a:schemeClr val="lt1"/>
          </a:fontRef>
        </p:style>
      </p:cxnSp>
      <p:sp>
        <p:nvSpPr>
          <p:cNvPr id="8" name="TextBox 7"/>
          <p:cNvSpPr txBox="1"/>
          <p:nvPr/>
        </p:nvSpPr>
        <p:spPr>
          <a:xfrm>
            <a:off x="9058787" y="1745469"/>
            <a:ext cx="514045" cy="369332"/>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a:solidFill>
                  <a:schemeClr val="tx1"/>
                </a:solidFill>
                <a:latin typeface="Bookman Old Style"/>
                <a:cs typeface="Bookman Old Style"/>
              </a:rPr>
              <a:t>K</a:t>
            </a:r>
            <a:r>
              <a:rPr lang="en-US" baseline="30000" dirty="0">
                <a:solidFill>
                  <a:schemeClr val="tx1"/>
                </a:solidFill>
                <a:latin typeface="Bookman Old Style"/>
                <a:cs typeface="Bookman Old Style"/>
              </a:rPr>
              <a:t>*0</a:t>
            </a:r>
          </a:p>
        </p:txBody>
      </p:sp>
      <p:sp>
        <p:nvSpPr>
          <p:cNvPr id="9" name="TextBox 8"/>
          <p:cNvSpPr txBox="1"/>
          <p:nvPr/>
        </p:nvSpPr>
        <p:spPr>
          <a:xfrm>
            <a:off x="8927409" y="3107165"/>
            <a:ext cx="1352579" cy="369332"/>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a:solidFill>
                  <a:schemeClr val="tx1"/>
                </a:solidFill>
                <a:latin typeface="Bookman Old Style"/>
                <a:cs typeface="Bookman Old Style"/>
              </a:rPr>
              <a:t>Beam axis</a:t>
            </a:r>
          </a:p>
        </p:txBody>
      </p:sp>
      <p:sp>
        <p:nvSpPr>
          <p:cNvPr id="10" name="TextBox 9"/>
          <p:cNvSpPr txBox="1"/>
          <p:nvPr/>
        </p:nvSpPr>
        <p:spPr>
          <a:xfrm>
            <a:off x="6820403" y="839203"/>
            <a:ext cx="2178977" cy="369332"/>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a:solidFill>
                  <a:schemeClr val="tx1"/>
                </a:solidFill>
                <a:latin typeface="Bookman Old Style"/>
                <a:cs typeface="Bookman Old Style"/>
              </a:rPr>
              <a:t>Quantization axis</a:t>
            </a:r>
          </a:p>
        </p:txBody>
      </p:sp>
      <p:cxnSp>
        <p:nvCxnSpPr>
          <p:cNvPr id="11" name="Straight Arrow Connector 10"/>
          <p:cNvCxnSpPr/>
          <p:nvPr/>
        </p:nvCxnSpPr>
        <p:spPr>
          <a:xfrm flipV="1">
            <a:off x="7481047" y="1715177"/>
            <a:ext cx="717331" cy="980826"/>
          </a:xfrm>
          <a:prstGeom prst="straightConnector1">
            <a:avLst/>
          </a:prstGeom>
          <a:ln>
            <a:tailEnd type="triangle"/>
          </a:ln>
        </p:spPr>
        <p:style>
          <a:lnRef idx="2">
            <a:schemeClr val="accent3">
              <a:shade val="50000"/>
            </a:schemeClr>
          </a:lnRef>
          <a:fillRef idx="1">
            <a:schemeClr val="accent3"/>
          </a:fillRef>
          <a:effectRef idx="0">
            <a:schemeClr val="accent3"/>
          </a:effectRef>
          <a:fontRef idx="minor">
            <a:schemeClr val="lt1"/>
          </a:fontRef>
        </p:style>
      </p:cxnSp>
      <p:cxnSp>
        <p:nvCxnSpPr>
          <p:cNvPr id="12" name="Straight Arrow Connector 11"/>
          <p:cNvCxnSpPr/>
          <p:nvPr/>
        </p:nvCxnSpPr>
        <p:spPr>
          <a:xfrm flipH="1">
            <a:off x="6977701" y="2696003"/>
            <a:ext cx="496520" cy="580062"/>
          </a:xfrm>
          <a:prstGeom prst="straightConnector1">
            <a:avLst/>
          </a:prstGeom>
          <a:ln>
            <a:tailEnd type="triangle"/>
          </a:ln>
        </p:spPr>
        <p:style>
          <a:lnRef idx="2">
            <a:schemeClr val="accent3">
              <a:shade val="50000"/>
            </a:schemeClr>
          </a:lnRef>
          <a:fillRef idx="1">
            <a:schemeClr val="accent3"/>
          </a:fillRef>
          <a:effectRef idx="0">
            <a:schemeClr val="accent3"/>
          </a:effectRef>
          <a:fontRef idx="minor">
            <a:schemeClr val="lt1"/>
          </a:fontRef>
        </p:style>
      </p:cxnSp>
      <p:sp>
        <p:nvSpPr>
          <p:cNvPr id="13" name="TextBox 12"/>
          <p:cNvSpPr txBox="1"/>
          <p:nvPr/>
        </p:nvSpPr>
        <p:spPr>
          <a:xfrm>
            <a:off x="8015343" y="1320977"/>
            <a:ext cx="453970" cy="369332"/>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a:solidFill>
                  <a:schemeClr val="tx1"/>
                </a:solidFill>
                <a:latin typeface="Bookman Old Style"/>
                <a:cs typeface="Bookman Old Style"/>
              </a:rPr>
              <a:t>K</a:t>
            </a:r>
            <a:r>
              <a:rPr lang="en-US" baseline="30000">
                <a:solidFill>
                  <a:schemeClr val="tx1"/>
                </a:solidFill>
                <a:latin typeface="Bookman Old Style"/>
                <a:cs typeface="Bookman Old Style"/>
              </a:rPr>
              <a:t>+</a:t>
            </a:r>
            <a:endParaRPr lang="en-US">
              <a:solidFill>
                <a:schemeClr val="tx1"/>
              </a:solidFill>
              <a:latin typeface="Bookman Old Style"/>
              <a:cs typeface="Bookman Old Style"/>
            </a:endParaRPr>
          </a:p>
        </p:txBody>
      </p:sp>
      <p:sp>
        <p:nvSpPr>
          <p:cNvPr id="14" name="TextBox 13"/>
          <p:cNvSpPr txBox="1"/>
          <p:nvPr/>
        </p:nvSpPr>
        <p:spPr>
          <a:xfrm>
            <a:off x="6436148" y="3178381"/>
            <a:ext cx="405467" cy="369332"/>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IN" dirty="0">
                <a:solidFill>
                  <a:schemeClr val="tx1"/>
                </a:solidFill>
                <a:latin typeface="Bookman Old Style"/>
                <a:ea typeface="TeX Gyre Bonum"/>
                <a:cs typeface="Bookman Old Style"/>
              </a:rPr>
              <a:t>π</a:t>
            </a:r>
            <a:r>
              <a:rPr lang="en-IN" baseline="30000" dirty="0">
                <a:solidFill>
                  <a:schemeClr val="tx1"/>
                </a:solidFill>
                <a:latin typeface="Bookman Old Style"/>
                <a:ea typeface="TeX Gyre Bonum"/>
                <a:cs typeface="Bookman Old Style"/>
              </a:rPr>
              <a:t>-</a:t>
            </a:r>
            <a:endParaRPr lang="en-US" dirty="0">
              <a:solidFill>
                <a:schemeClr val="tx1"/>
              </a:solidFill>
              <a:latin typeface="Bookman Old Style"/>
              <a:cs typeface="Bookman Old Style"/>
            </a:endParaRPr>
          </a:p>
        </p:txBody>
      </p:sp>
      <p:sp>
        <p:nvSpPr>
          <p:cNvPr id="15" name="Arc 14"/>
          <p:cNvSpPr/>
          <p:nvPr/>
        </p:nvSpPr>
        <p:spPr>
          <a:xfrm>
            <a:off x="7127733" y="1997276"/>
            <a:ext cx="700152" cy="490312"/>
          </a:xfrm>
          <a:prstGeom prst="arc">
            <a:avLst>
              <a:gd name="adj1" fmla="val 16200000"/>
              <a:gd name="adj2" fmla="val 143161"/>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latin typeface="Bookman Old Style"/>
              <a:cs typeface="Bookman Old Style"/>
            </a:endParaRPr>
          </a:p>
        </p:txBody>
      </p:sp>
      <p:sp>
        <p:nvSpPr>
          <p:cNvPr id="16" name="TextBox 15"/>
          <p:cNvSpPr txBox="1"/>
          <p:nvPr/>
        </p:nvSpPr>
        <p:spPr>
          <a:xfrm>
            <a:off x="7481039" y="1513586"/>
            <a:ext cx="516488" cy="369332"/>
          </a:xfrm>
          <a:prstGeom prst="rect">
            <a:avLst/>
          </a:prstGeom>
          <a:no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IN" b="1" dirty="0" err="1">
                <a:solidFill>
                  <a:schemeClr val="tx1"/>
                </a:solidFill>
                <a:latin typeface="Bookman Old Style"/>
                <a:ea typeface="Arial"/>
                <a:cs typeface="Bookman Old Style"/>
              </a:rPr>
              <a:t>θ</a:t>
            </a:r>
            <a:r>
              <a:rPr lang="en-IN" b="1" dirty="0">
                <a:solidFill>
                  <a:schemeClr val="tx1"/>
                </a:solidFill>
                <a:latin typeface="Bookman Old Style"/>
                <a:ea typeface="Arial"/>
                <a:cs typeface="Bookman Old Style"/>
              </a:rPr>
              <a:t>* </a:t>
            </a:r>
            <a:endParaRPr lang="en-US" dirty="0">
              <a:solidFill>
                <a:schemeClr val="tx1"/>
              </a:solidFill>
              <a:latin typeface="Bookman Old Style"/>
              <a:cs typeface="Bookman Old Style"/>
            </a:endParaRPr>
          </a:p>
        </p:txBody>
      </p:sp>
      <p:grpSp>
        <p:nvGrpSpPr>
          <p:cNvPr id="27" name="Group 26">
            <a:extLst>
              <a:ext uri="{FF2B5EF4-FFF2-40B4-BE49-F238E27FC236}">
                <a16:creationId xmlns:a16="http://schemas.microsoft.com/office/drawing/2014/main" id="{76F17132-0624-6540-964F-0FD241C157D7}"/>
              </a:ext>
            </a:extLst>
          </p:cNvPr>
          <p:cNvGrpSpPr/>
          <p:nvPr/>
        </p:nvGrpSpPr>
        <p:grpSpPr>
          <a:xfrm>
            <a:off x="7505232" y="1326425"/>
            <a:ext cx="2883331" cy="1335097"/>
            <a:chOff x="5981231" y="1326424"/>
            <a:chExt cx="2883331" cy="1335097"/>
          </a:xfrm>
          <a:noFill/>
        </p:grpSpPr>
        <p:cxnSp>
          <p:nvCxnSpPr>
            <p:cNvPr id="23" name="Straight Arrow Connector 22">
              <a:extLst>
                <a:ext uri="{FF2B5EF4-FFF2-40B4-BE49-F238E27FC236}">
                  <a16:creationId xmlns:a16="http://schemas.microsoft.com/office/drawing/2014/main" id="{E2DD8B55-19DC-3848-9884-FDD8FB3D8841}"/>
                </a:ext>
              </a:extLst>
            </p:cNvPr>
            <p:cNvCxnSpPr>
              <a:cxnSpLocks/>
            </p:cNvCxnSpPr>
            <p:nvPr/>
          </p:nvCxnSpPr>
          <p:spPr>
            <a:xfrm flipV="1">
              <a:off x="5981231" y="1736254"/>
              <a:ext cx="1106058" cy="925267"/>
            </a:xfrm>
            <a:prstGeom prst="straightConnector1">
              <a:avLst/>
            </a:prstGeom>
            <a:grpFill/>
            <a:ln>
              <a:solidFill>
                <a:srgbClr val="FF0000"/>
              </a:solidFill>
              <a:prstDash val="dash"/>
              <a:tailEnd type="triangle"/>
            </a:ln>
          </p:spPr>
          <p:style>
            <a:lnRef idx="2">
              <a:schemeClr val="accent3">
                <a:shade val="50000"/>
              </a:schemeClr>
            </a:lnRef>
            <a:fillRef idx="1">
              <a:schemeClr val="accent3"/>
            </a:fillRef>
            <a:effectRef idx="0">
              <a:schemeClr val="accent3"/>
            </a:effectRef>
            <a:fontRef idx="minor">
              <a:schemeClr val="lt1"/>
            </a:fontRef>
          </p:style>
        </p:cxnSp>
        <p:sp>
          <p:nvSpPr>
            <p:cNvPr id="25" name="TextBox 24">
              <a:extLst>
                <a:ext uri="{FF2B5EF4-FFF2-40B4-BE49-F238E27FC236}">
                  <a16:creationId xmlns:a16="http://schemas.microsoft.com/office/drawing/2014/main" id="{B5B566F3-FC26-8149-929F-D4022ECDA6FE}"/>
                </a:ext>
              </a:extLst>
            </p:cNvPr>
            <p:cNvSpPr txBox="1"/>
            <p:nvPr/>
          </p:nvSpPr>
          <p:spPr>
            <a:xfrm>
              <a:off x="7116968" y="1326424"/>
              <a:ext cx="1747594" cy="307777"/>
            </a:xfrm>
            <a:prstGeom prst="rect">
              <a:avLst/>
            </a:prstGeom>
            <a:grpFill/>
            <a:ln>
              <a:solidFill>
                <a:srgbClr val="FF0000"/>
              </a:solidFill>
              <a:prstDash val="dashDot"/>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1400" dirty="0">
                  <a:solidFill>
                    <a:schemeClr val="tx1"/>
                  </a:solidFill>
                  <a:latin typeface="Bookman Old Style"/>
                  <a:cs typeface="Bookman Old Style"/>
                </a:rPr>
                <a:t>Impact parameter</a:t>
              </a:r>
            </a:p>
          </p:txBody>
        </p:sp>
      </p:grpSp>
      <p:sp>
        <p:nvSpPr>
          <p:cNvPr id="17" name="Title 16">
            <a:extLst>
              <a:ext uri="{FF2B5EF4-FFF2-40B4-BE49-F238E27FC236}">
                <a16:creationId xmlns:a16="http://schemas.microsoft.com/office/drawing/2014/main" id="{74C6A487-0DE3-55E5-A6A1-2C42276549EC}"/>
              </a:ext>
            </a:extLst>
          </p:cNvPr>
          <p:cNvSpPr>
            <a:spLocks noGrp="1"/>
          </p:cNvSpPr>
          <p:nvPr>
            <p:ph type="title"/>
          </p:nvPr>
        </p:nvSpPr>
        <p:spPr>
          <a:xfrm>
            <a:off x="225564" y="127087"/>
            <a:ext cx="11111723" cy="814130"/>
          </a:xfrm>
        </p:spPr>
        <p:txBody>
          <a:bodyPr>
            <a:normAutofit fontScale="90000"/>
          </a:bodyPr>
          <a:lstStyle/>
          <a:p>
            <a:r>
              <a:rPr lang="en-US" dirty="0"/>
              <a:t>Observable: Angular distribution of vector meson</a:t>
            </a:r>
          </a:p>
        </p:txBody>
      </p:sp>
      <p:sp>
        <p:nvSpPr>
          <p:cNvPr id="26" name="TextBox 25">
            <a:extLst>
              <a:ext uri="{FF2B5EF4-FFF2-40B4-BE49-F238E27FC236}">
                <a16:creationId xmlns:a16="http://schemas.microsoft.com/office/drawing/2014/main" id="{7135AE91-6149-2C5D-7D3C-D587EC8E9AEB}"/>
              </a:ext>
            </a:extLst>
          </p:cNvPr>
          <p:cNvSpPr txBox="1"/>
          <p:nvPr/>
        </p:nvSpPr>
        <p:spPr>
          <a:xfrm>
            <a:off x="11218606" y="6214533"/>
            <a:ext cx="673582" cy="369332"/>
          </a:xfrm>
          <a:prstGeom prst="rect">
            <a:avLst/>
          </a:prstGeom>
          <a:noFill/>
        </p:spPr>
        <p:txBody>
          <a:bodyPr wrap="none" rtlCol="0">
            <a:spAutoFit/>
          </a:bodyPr>
          <a:lstStyle/>
          <a:p>
            <a:r>
              <a:rPr lang="en-US" dirty="0"/>
              <a:t>8/25</a:t>
            </a:r>
          </a:p>
        </p:txBody>
      </p:sp>
    </p:spTree>
    <p:extLst>
      <p:ext uri="{BB962C8B-B14F-4D97-AF65-F5344CB8AC3E}">
        <p14:creationId xmlns:p14="http://schemas.microsoft.com/office/powerpoint/2010/main" val="104778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duotone>
              <a:prstClr val="black"/>
              <a:schemeClr val="accent4">
                <a:tint val="45000"/>
                <a:satMod val="400000"/>
              </a:schemeClr>
            </a:duotone>
          </a:blip>
          <a:stretch>
            <a:fillRect/>
          </a:stretch>
        </p:blipFill>
        <p:spPr>
          <a:xfrm>
            <a:off x="4182197" y="837006"/>
            <a:ext cx="6261100" cy="99060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63562" y="1108994"/>
            <a:ext cx="3466718"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cs typeface="Bookman Old Style"/>
              </a:rPr>
              <a:t>In terms of spherical harmonics</a:t>
            </a:r>
          </a:p>
        </p:txBody>
      </p:sp>
      <p:pic>
        <p:nvPicPr>
          <p:cNvPr id="7" name="Picture 6"/>
          <p:cNvPicPr>
            <a:picLocks noChangeAspect="1"/>
          </p:cNvPicPr>
          <p:nvPr/>
        </p:nvPicPr>
        <p:blipFill>
          <a:blip r:embed="rId3">
            <a:duotone>
              <a:prstClr val="black"/>
              <a:schemeClr val="accent4">
                <a:tint val="45000"/>
                <a:satMod val="400000"/>
              </a:schemeClr>
            </a:duotone>
          </a:blip>
          <a:stretch>
            <a:fillRect/>
          </a:stretch>
        </p:blipFill>
        <p:spPr>
          <a:xfrm>
            <a:off x="4124047" y="2004696"/>
            <a:ext cx="7467600" cy="1625600"/>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41092" y="2326918"/>
            <a:ext cx="3589188"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cs typeface="Bookman Old Style"/>
              </a:rPr>
              <a:t>Integrating over azimuthal angle</a:t>
            </a:r>
          </a:p>
        </p:txBody>
      </p:sp>
      <p:pic>
        <p:nvPicPr>
          <p:cNvPr id="9" name="Picture 8"/>
          <p:cNvPicPr>
            <a:picLocks noChangeAspect="1"/>
          </p:cNvPicPr>
          <p:nvPr/>
        </p:nvPicPr>
        <p:blipFill>
          <a:blip r:embed="rId4">
            <a:duotone>
              <a:prstClr val="black"/>
              <a:schemeClr val="accent3">
                <a:tint val="45000"/>
                <a:satMod val="400000"/>
              </a:schemeClr>
            </a:duotone>
          </a:blip>
          <a:stretch>
            <a:fillRect/>
          </a:stretch>
        </p:blipFill>
        <p:spPr>
          <a:xfrm>
            <a:off x="4963247" y="3803888"/>
            <a:ext cx="4699000" cy="73660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63301" y="3870135"/>
            <a:ext cx="4603311"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cs typeface="Bookman Old Style"/>
              </a:rPr>
              <a:t>Normalized spin density matrix – Trace = 1</a:t>
            </a:r>
          </a:p>
        </p:txBody>
      </p:sp>
      <p:sp>
        <p:nvSpPr>
          <p:cNvPr id="11" name="TextBox 10"/>
          <p:cNvSpPr txBox="1"/>
          <p:nvPr/>
        </p:nvSpPr>
        <p:spPr>
          <a:xfrm>
            <a:off x="3730280" y="5457305"/>
            <a:ext cx="3478837" cy="369332"/>
          </a:xfrm>
          <a:prstGeom prst="rect">
            <a:avLst/>
          </a:prstGeom>
          <a:noFill/>
        </p:spPr>
        <p:style>
          <a:lnRef idx="2">
            <a:schemeClr val="accent2"/>
          </a:lnRef>
          <a:fillRef idx="1">
            <a:schemeClr val="lt1"/>
          </a:fillRef>
          <a:effectRef idx="0">
            <a:schemeClr val="accent2"/>
          </a:effectRef>
          <a:fontRef idx="minor">
            <a:schemeClr val="dk1"/>
          </a:fontRef>
        </p:style>
        <p:txBody>
          <a:bodyPr wrap="none" rtlCol="0">
            <a:spAutoFit/>
          </a:bodyPr>
          <a:lstStyle/>
          <a:p>
            <a:r>
              <a:rPr lang="en-US" i="1" dirty="0">
                <a:latin typeface="Symbol" charset="2"/>
                <a:cs typeface="Symbol" charset="2"/>
              </a:rPr>
              <a:t>r</a:t>
            </a:r>
            <a:r>
              <a:rPr lang="en-US" i="1" baseline="-25000" dirty="0">
                <a:latin typeface="Bookman Old Style"/>
                <a:cs typeface="Bookman Old Style"/>
              </a:rPr>
              <a:t>00</a:t>
            </a:r>
            <a:r>
              <a:rPr lang="en-US" dirty="0">
                <a:latin typeface="Bookman Old Style"/>
                <a:cs typeface="Bookman Old Style"/>
              </a:rPr>
              <a:t> </a:t>
            </a:r>
            <a:r>
              <a:rPr lang="en-US" dirty="0">
                <a:cs typeface="Bookman Old Style"/>
              </a:rPr>
              <a:t>= 1/3  </a:t>
            </a:r>
            <a:r>
              <a:rPr lang="en-US" dirty="0">
                <a:cs typeface="Bookman Old Style"/>
                <a:sym typeface="Wingdings"/>
              </a:rPr>
              <a:t> No spin alignment</a:t>
            </a:r>
            <a:endParaRPr lang="en-US" dirty="0">
              <a:cs typeface="Bookman Old Style"/>
            </a:endParaRPr>
          </a:p>
        </p:txBody>
      </p:sp>
      <p:sp>
        <p:nvSpPr>
          <p:cNvPr id="2" name="TextBox 1">
            <a:extLst>
              <a:ext uri="{FF2B5EF4-FFF2-40B4-BE49-F238E27FC236}">
                <a16:creationId xmlns:a16="http://schemas.microsoft.com/office/drawing/2014/main" id="{2765E6CB-1411-8A4E-B03B-0314CF2B3F32}"/>
              </a:ext>
            </a:extLst>
          </p:cNvPr>
          <p:cNvSpPr txBox="1"/>
          <p:nvPr/>
        </p:nvSpPr>
        <p:spPr>
          <a:xfrm>
            <a:off x="3055509" y="4845975"/>
            <a:ext cx="5754205" cy="369332"/>
          </a:xfrm>
          <a:prstGeom prst="rect">
            <a:avLst/>
          </a:prstGeom>
          <a:noFill/>
          <a:ln w="12700">
            <a:solidFill>
              <a:schemeClr val="accent2"/>
            </a:solidFill>
          </a:ln>
        </p:spPr>
        <p:txBody>
          <a:bodyPr wrap="square" rtlCol="0">
            <a:spAutoFit/>
          </a:bodyPr>
          <a:lstStyle/>
          <a:p>
            <a:r>
              <a:rPr lang="en-US" i="1" dirty="0">
                <a:latin typeface="Symbol" pitchFamily="2" charset="2"/>
              </a:rPr>
              <a:t>r</a:t>
            </a:r>
            <a:r>
              <a:rPr lang="en-US" i="1" baseline="-25000" dirty="0">
                <a:latin typeface="Bookman Old Style" panose="02050604050505020204" pitchFamily="18" charset="0"/>
              </a:rPr>
              <a:t>00</a:t>
            </a:r>
            <a:r>
              <a:rPr lang="en-US" dirty="0"/>
              <a:t>: Probability vector meson is in spin state = 0</a:t>
            </a:r>
          </a:p>
        </p:txBody>
      </p:sp>
      <p:sp>
        <p:nvSpPr>
          <p:cNvPr id="14" name="Title 13">
            <a:extLst>
              <a:ext uri="{FF2B5EF4-FFF2-40B4-BE49-F238E27FC236}">
                <a16:creationId xmlns:a16="http://schemas.microsoft.com/office/drawing/2014/main" id="{952DB104-A810-992B-2758-3A3A5CF31C62}"/>
              </a:ext>
            </a:extLst>
          </p:cNvPr>
          <p:cNvSpPr>
            <a:spLocks noGrp="1"/>
          </p:cNvSpPr>
          <p:nvPr>
            <p:ph type="title"/>
          </p:nvPr>
        </p:nvSpPr>
        <p:spPr>
          <a:xfrm>
            <a:off x="0" y="98945"/>
            <a:ext cx="12192000" cy="827628"/>
          </a:xfrm>
        </p:spPr>
        <p:txBody>
          <a:bodyPr/>
          <a:lstStyle/>
          <a:p>
            <a:pPr algn="ctr"/>
            <a:r>
              <a:rPr lang="en-US" dirty="0"/>
              <a:t>Observable: Angular distribution of vector meson</a:t>
            </a:r>
          </a:p>
        </p:txBody>
      </p:sp>
      <p:sp>
        <p:nvSpPr>
          <p:cNvPr id="15" name="TextBox 14">
            <a:extLst>
              <a:ext uri="{FF2B5EF4-FFF2-40B4-BE49-F238E27FC236}">
                <a16:creationId xmlns:a16="http://schemas.microsoft.com/office/drawing/2014/main" id="{85BB4A63-6A25-FE2D-1D0D-43156606E222}"/>
              </a:ext>
            </a:extLst>
          </p:cNvPr>
          <p:cNvSpPr txBox="1"/>
          <p:nvPr/>
        </p:nvSpPr>
        <p:spPr>
          <a:xfrm>
            <a:off x="11254856" y="6365503"/>
            <a:ext cx="673582" cy="369332"/>
          </a:xfrm>
          <a:prstGeom prst="rect">
            <a:avLst/>
          </a:prstGeom>
          <a:noFill/>
        </p:spPr>
        <p:txBody>
          <a:bodyPr wrap="none" rtlCol="0">
            <a:spAutoFit/>
          </a:bodyPr>
          <a:lstStyle/>
          <a:p>
            <a:r>
              <a:rPr lang="en-US" dirty="0"/>
              <a:t>9/25</a:t>
            </a:r>
          </a:p>
        </p:txBody>
      </p:sp>
      <p:pic>
        <p:nvPicPr>
          <p:cNvPr id="3" name="Picture 2">
            <a:extLst>
              <a:ext uri="{FF2B5EF4-FFF2-40B4-BE49-F238E27FC236}">
                <a16:creationId xmlns:a16="http://schemas.microsoft.com/office/drawing/2014/main" id="{3C37361E-5F28-9A1E-00E1-2A4221FB616D}"/>
              </a:ext>
            </a:extLst>
          </p:cNvPr>
          <p:cNvPicPr>
            <a:picLocks noChangeAspect="1"/>
          </p:cNvPicPr>
          <p:nvPr/>
        </p:nvPicPr>
        <p:blipFill>
          <a:blip r:embed="rId5"/>
          <a:stretch>
            <a:fillRect/>
          </a:stretch>
        </p:blipFill>
        <p:spPr>
          <a:xfrm>
            <a:off x="9738225" y="3735555"/>
            <a:ext cx="2390474" cy="2494407"/>
          </a:xfrm>
          <a:prstGeom prst="rect">
            <a:avLst/>
          </a:prstGeom>
        </p:spPr>
      </p:pic>
    </p:spTree>
    <p:extLst>
      <p:ext uri="{BB962C8B-B14F-4D97-AF65-F5344CB8AC3E}">
        <p14:creationId xmlns:p14="http://schemas.microsoft.com/office/powerpoint/2010/main" val="2551464272"/>
      </p:ext>
    </p:extLst>
  </p:cSld>
  <p:clrMapOvr>
    <a:masterClrMapping/>
  </p:clrMapOvr>
</p:sld>
</file>

<file path=ppt/theme/theme1.xml><?xml version="1.0" encoding="utf-8"?>
<a:theme xmlns:a="http://schemas.openxmlformats.org/drawingml/2006/main" name="ShapesVTI">
  <a:themeElements>
    <a:clrScheme name="Office">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Festival">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apesVTI" id="{C78D20FD-A872-4243-8597-B534C62538FF}" vid="{7CAFCCF9-7834-41D6-B6AB-7D225A18A4E9}"/>
    </a:ext>
  </a:extLst>
</a:theme>
</file>

<file path=docProps/app.xml><?xml version="1.0" encoding="utf-8"?>
<Properties xmlns="http://schemas.openxmlformats.org/officeDocument/2006/extended-properties" xmlns:vt="http://schemas.openxmlformats.org/officeDocument/2006/docPropsVTypes">
  <TotalTime>1623</TotalTime>
  <Words>1715</Words>
  <Application>Microsoft Macintosh PowerPoint</Application>
  <PresentationFormat>Widescreen</PresentationFormat>
  <Paragraphs>355</Paragraphs>
  <Slides>25</Slides>
  <Notes>0</Notes>
  <HiddenSlides>0</HiddenSlides>
  <MMClips>1</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42" baseType="lpstr">
      <vt:lpstr>SimSun-ExtB</vt:lpstr>
      <vt:lpstr>Aharoni</vt:lpstr>
      <vt:lpstr>Arial</vt:lpstr>
      <vt:lpstr>Arial MT</vt:lpstr>
      <vt:lpstr>Avenir Next LT Pro</vt:lpstr>
      <vt:lpstr>Bookman Old Style</vt:lpstr>
      <vt:lpstr>Calibri</vt:lpstr>
      <vt:lpstr>Cambria Math</vt:lpstr>
      <vt:lpstr>Courier New</vt:lpstr>
      <vt:lpstr>Microsoft Sans Serif</vt:lpstr>
      <vt:lpstr>Symbol</vt:lpstr>
      <vt:lpstr>Times</vt:lpstr>
      <vt:lpstr>Times New Roman</vt:lpstr>
      <vt:lpstr>Trebuchet MS</vt:lpstr>
      <vt:lpstr>Wingdings</vt:lpstr>
      <vt:lpstr>ShapesVTI</vt:lpstr>
      <vt:lpstr>Equation</vt:lpstr>
      <vt:lpstr>A tribute to Prof. Bikash Sinha  </vt:lpstr>
      <vt:lpstr>A tribute to Prof. Bikash Sinha  </vt:lpstr>
      <vt:lpstr>Observation of polarized hadrons in high energy heavy-ion collisions</vt:lpstr>
      <vt:lpstr>Barnett Effect and Einstein-de Haas Effect</vt:lpstr>
      <vt:lpstr>Time evolution of heavy-ion collisions</vt:lpstr>
      <vt:lpstr>Angular momentum and magnetic field</vt:lpstr>
      <vt:lpstr>Vector meson spin alignment</vt:lpstr>
      <vt:lpstr>Observable: Angular distribution of vector meson</vt:lpstr>
      <vt:lpstr>Observable: Angular distribution of vector meson</vt:lpstr>
      <vt:lpstr>Physics process and theory expectation</vt:lpstr>
      <vt:lpstr>Spin alignment of vector mesons</vt:lpstr>
      <vt:lpstr>Phi-meson spin alignment – RHIC and LHC</vt:lpstr>
      <vt:lpstr>Phi meson spin alignment – Physics </vt:lpstr>
      <vt:lpstr>PowerPoint Presentation</vt:lpstr>
      <vt:lpstr>Hyperon polarization at RHIC and LHC</vt:lpstr>
      <vt:lpstr>Hyperon polarization at RHIC and LHC</vt:lpstr>
      <vt:lpstr>World data on vorticity</vt:lpstr>
      <vt:lpstr>Quarkonia polarization - observable</vt:lpstr>
      <vt:lpstr>J/Y polarization</vt:lpstr>
      <vt:lpstr>J/Y polarization and spin alignment</vt:lpstr>
      <vt:lpstr>Open charm polarization </vt:lpstr>
      <vt:lpstr>Open charm polarization </vt:lpstr>
      <vt:lpstr>Summary</vt:lpstr>
      <vt:lpstr>Conclusions</vt:lpstr>
      <vt:lpstr>Talk based 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Observation of polarized hadrons in high energy heavy-ion collisions</dc:title>
  <dc:creator>Microsoft Office User</dc:creator>
  <cp:lastModifiedBy>Microsoft Office User</cp:lastModifiedBy>
  <cp:revision>35</cp:revision>
  <dcterms:created xsi:type="dcterms:W3CDTF">2023-11-16T20:17:56Z</dcterms:created>
  <dcterms:modified xsi:type="dcterms:W3CDTF">2023-11-21T01:59:29Z</dcterms:modified>
</cp:coreProperties>
</file>