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19"/>
  </p:notesMasterIdLst>
  <p:sldIdLst>
    <p:sldId id="787" r:id="rId2"/>
    <p:sldId id="995" r:id="rId3"/>
    <p:sldId id="985" r:id="rId4"/>
    <p:sldId id="986" r:id="rId5"/>
    <p:sldId id="996" r:id="rId6"/>
    <p:sldId id="987" r:id="rId7"/>
    <p:sldId id="982" r:id="rId8"/>
    <p:sldId id="983" r:id="rId9"/>
    <p:sldId id="988" r:id="rId10"/>
    <p:sldId id="989" r:id="rId11"/>
    <p:sldId id="1000" r:id="rId12"/>
    <p:sldId id="990" r:id="rId13"/>
    <p:sldId id="999" r:id="rId14"/>
    <p:sldId id="991" r:id="rId15"/>
    <p:sldId id="998" r:id="rId16"/>
    <p:sldId id="997" r:id="rId17"/>
    <p:sldId id="981" r:id="rId18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2352" userDrawn="1">
          <p15:clr>
            <a:srgbClr val="A4A3A4"/>
          </p15:clr>
        </p15:guide>
        <p15:guide id="3" pos="5568" userDrawn="1">
          <p15:clr>
            <a:srgbClr val="A4A3A4"/>
          </p15:clr>
        </p15:guide>
        <p15:guide id="4" orient="horz" pos="1248" userDrawn="1">
          <p15:clr>
            <a:srgbClr val="A4A3A4"/>
          </p15:clr>
        </p15:guide>
        <p15:guide id="5" orient="horz" pos="3648" userDrawn="1">
          <p15:clr>
            <a:srgbClr val="A4A3A4"/>
          </p15:clr>
        </p15:guide>
        <p15:guide id="6" pos="192" userDrawn="1">
          <p15:clr>
            <a:srgbClr val="A4A3A4"/>
          </p15:clr>
        </p15:guide>
        <p15:guide id="7" pos="3408" userDrawn="1">
          <p15:clr>
            <a:srgbClr val="A4A3A4"/>
          </p15:clr>
        </p15:guide>
        <p15:guide id="8" orient="horz" pos="1392" userDrawn="1">
          <p15:clr>
            <a:srgbClr val="A4A3A4"/>
          </p15:clr>
        </p15:guide>
        <p15:guide id="9" pos="17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8517"/>
    <a:srgbClr val="A3BED3"/>
    <a:srgbClr val="CFDDE5"/>
    <a:srgbClr val="B2C8D3"/>
    <a:srgbClr val="E1EBED"/>
    <a:srgbClr val="B6CAD5"/>
    <a:srgbClr val="A6C1D4"/>
    <a:srgbClr val="3D3DFF"/>
    <a:srgbClr val="800080"/>
    <a:srgbClr val="C7C7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11" autoAdjust="0"/>
    <p:restoredTop sz="94075" autoAdjust="0"/>
  </p:normalViewPr>
  <p:slideViewPr>
    <p:cSldViewPr>
      <p:cViewPr varScale="1">
        <p:scale>
          <a:sx n="93" d="100"/>
          <a:sy n="93" d="100"/>
        </p:scale>
        <p:origin x="1892" y="80"/>
      </p:cViewPr>
      <p:guideLst>
        <p:guide orient="horz" pos="3840"/>
        <p:guide pos="2352"/>
        <p:guide pos="5568"/>
        <p:guide orient="horz" pos="1248"/>
        <p:guide orient="horz" pos="3648"/>
        <p:guide pos="192"/>
        <p:guide pos="3408"/>
        <p:guide orient="horz" pos="1392"/>
        <p:guide pos="17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B6A59AD-74ED-4B20-9722-4E89C527641C}" type="datetimeFigureOut">
              <a:rPr lang="en-US" smtClean="0"/>
              <a:pPr/>
              <a:t>10/10/2019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16B1E9C-8D23-4502-A728-362ADD330E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64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University of Maryland</a:t>
            </a:r>
            <a:endParaRPr 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Brookhaven National Laboratory </a:t>
            </a:r>
            <a:endParaRPr 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University of Maryland</a:t>
            </a:r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Brookhaven National Laboratory </a:t>
            </a:r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University of Maryland</a:t>
            </a:r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Brookhaven National Laboratory </a:t>
            </a:r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University of Maryland</a:t>
            </a:r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Brookhaven National Laboratory </a:t>
            </a:r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University of Maryland</a:t>
            </a:r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Brookhaven National Laboratory </a:t>
            </a:r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University of Maryland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Brookhaven National Laboratory 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University of Maryland</a:t>
            </a:r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Brookhaven National Laboratory </a:t>
            </a:r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solidFill>
            <a:srgbClr val="2AA6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381000" y="6504801"/>
            <a:ext cx="26822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Doojin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Kim, Texas A&amp;M University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6229226" y="6504801"/>
            <a:ext cx="24577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Particle Physics on the Plains 2019</a:t>
            </a:r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91312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ctr" rtl="0">
              <a:spcBef>
                <a:spcPct val="0"/>
              </a:spcBef>
              <a:buNone/>
              <a:defRPr sz="2500" b="1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endParaRPr kumimoji="0" lang="en-US" dirty="0"/>
          </a:p>
        </p:txBody>
      </p:sp>
      <p:sp>
        <p:nvSpPr>
          <p:cNvPr id="9" name="직사각형 6"/>
          <p:cNvSpPr/>
          <p:nvPr userDrawn="1"/>
        </p:nvSpPr>
        <p:spPr>
          <a:xfrm>
            <a:off x="0" y="1371600"/>
            <a:ext cx="9144000" cy="76200"/>
          </a:xfrm>
          <a:prstGeom prst="rect">
            <a:avLst/>
          </a:prstGeom>
          <a:gradFill flip="none" rotWithShape="1">
            <a:gsLst>
              <a:gs pos="90000">
                <a:schemeClr val="bg1"/>
              </a:gs>
              <a:gs pos="0">
                <a:srgbClr val="2AA6AC"/>
              </a:gs>
            </a:gsLst>
            <a:lin ang="10800000" scaled="1"/>
            <a:tileRect/>
          </a:gra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직사각형 7"/>
          <p:cNvSpPr/>
          <p:nvPr userDrawn="1"/>
        </p:nvSpPr>
        <p:spPr>
          <a:xfrm>
            <a:off x="304800" y="1484811"/>
            <a:ext cx="8842248" cy="76200"/>
          </a:xfrm>
          <a:prstGeom prst="rect">
            <a:avLst/>
          </a:prstGeom>
          <a:gradFill flip="none" rotWithShape="1">
            <a:gsLst>
              <a:gs pos="90000">
                <a:schemeClr val="bg1"/>
              </a:gs>
              <a:gs pos="0">
                <a:srgbClr val="68D5DA"/>
              </a:gs>
            </a:gsLst>
            <a:lin ang="10800000" scaled="1"/>
            <a:tileRect/>
          </a:gra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직사각형 8"/>
          <p:cNvSpPr/>
          <p:nvPr userDrawn="1"/>
        </p:nvSpPr>
        <p:spPr>
          <a:xfrm>
            <a:off x="609600" y="1611085"/>
            <a:ext cx="8534400" cy="76200"/>
          </a:xfrm>
          <a:prstGeom prst="rect">
            <a:avLst/>
          </a:prstGeom>
          <a:gradFill flip="none" rotWithShape="1">
            <a:gsLst>
              <a:gs pos="90000">
                <a:schemeClr val="bg1"/>
              </a:gs>
              <a:gs pos="0">
                <a:srgbClr val="C5EFF1"/>
              </a:gs>
            </a:gsLst>
            <a:lin ang="10800000" scaled="1"/>
            <a:tileRect/>
          </a:gra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191000" y="6356350"/>
            <a:ext cx="762000" cy="365125"/>
          </a:xfrm>
        </p:spPr>
        <p:txBody>
          <a:bodyPr/>
          <a:lstStyle>
            <a:lvl1pPr algn="ctr">
              <a:defRPr sz="1000"/>
            </a:lvl1pPr>
          </a:lstStyle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University of Maryland</a:t>
            </a:r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Brookhaven National Laboratory </a:t>
            </a:r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University of Maryland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Brookhaven National Laboratory 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한쪽 모서리는 잘리고 다른 쪽 모서리는 둥근 사각형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직각 삼각형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University of Maryland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Brookhaven National Laboratory 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10" name="자유형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자유형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University of Maryland</a:t>
            </a:r>
            <a:endParaRPr 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Brookhaven National Laboratory </a:t>
            </a:r>
            <a:endParaRPr 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자유형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자유형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5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0.png"/><Relationship Id="rId7" Type="http://schemas.openxmlformats.org/officeDocument/2006/relationships/image" Target="../media/image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5.png"/><Relationship Id="rId7" Type="http://schemas.openxmlformats.org/officeDocument/2006/relationships/image" Target="../media/image1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8.png"/><Relationship Id="rId4" Type="http://schemas.openxmlformats.org/officeDocument/2006/relationships/image" Target="../media/image36.png"/><Relationship Id="rId9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rticle Physics on the Plains​ 20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2585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4419600"/>
                <a:ext cx="8534400" cy="1600200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en-US" sz="2200" b="1" dirty="0" smtClean="0">
                    <a:solidFill>
                      <a:srgbClr val="FFFF00"/>
                    </a:solidFill>
                  </a:rPr>
                  <a:t>Doojin Kim</a:t>
                </a:r>
              </a:p>
              <a:p>
                <a:pPr algn="ctr"/>
                <a:r>
                  <a:rPr lang="en-US" sz="2000" dirty="0" smtClean="0">
                    <a:solidFill>
                      <a:srgbClr val="FFFF00"/>
                    </a:solidFill>
                  </a:rPr>
                  <a:t>Particle Physics on the Plains </a:t>
                </a:r>
                <a:r>
                  <a:rPr lang="en-US" sz="2000" dirty="0" smtClean="0">
                    <a:solidFill>
                      <a:srgbClr val="FFFF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2019</a:t>
                </a:r>
              </a:p>
              <a:p>
                <a:pPr algn="ctr"/>
                <a:r>
                  <a:rPr lang="en-US" sz="2000" dirty="0" smtClean="0">
                    <a:solidFill>
                      <a:srgbClr val="FFFF00"/>
                    </a:solidFill>
                  </a:rPr>
                  <a:t>University of Kansas, October </a:t>
                </a:r>
                <a14:m>
                  <m:oMath xmlns:m="http://schemas.openxmlformats.org/officeDocument/2006/math">
                    <m:r>
                      <a:rPr lang="en-US" sz="2000" b="0" i="0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13</m:t>
                    </m:r>
                  </m:oMath>
                </a14:m>
                <a:r>
                  <a:rPr lang="en-US" sz="2000" baseline="30000" dirty="0" smtClean="0">
                    <a:solidFill>
                      <a:srgbClr val="FFFF00"/>
                    </a:solidFill>
                  </a:rPr>
                  <a:t>th</a:t>
                </a:r>
                <a:r>
                  <a:rPr lang="en-US" sz="2000" dirty="0" smtClean="0">
                    <a:solidFill>
                      <a:srgbClr val="FFFF0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201</m:t>
                    </m:r>
                    <m:r>
                      <a:rPr lang="en-US" sz="2000" b="0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endParaRPr lang="en-US" sz="2000" dirty="0">
                  <a:solidFill>
                    <a:srgbClr val="FFFF00"/>
                  </a:solidFill>
                </a:endParaRPr>
              </a:p>
              <a:p>
                <a:pPr algn="ctr"/>
                <a:endParaRPr lang="en-US" sz="2200" dirty="0" smtClean="0"/>
              </a:p>
            </p:txBody>
          </p:sp>
        </mc:Choice>
        <mc:Fallback xmlns="">
          <p:sp>
            <p:nvSpPr>
              <p:cNvPr id="11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4419600"/>
                <a:ext cx="8534400" cy="1600200"/>
              </a:xfrm>
              <a:blipFill rotWithShape="0">
                <a:blip r:embed="rId3"/>
                <a:stretch>
                  <a:fillRect t="-26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부제목 2"/>
              <p:cNvSpPr txBox="1">
                <a:spLocks/>
              </p:cNvSpPr>
              <p:nvPr/>
            </p:nvSpPr>
            <p:spPr>
              <a:xfrm>
                <a:off x="304800" y="5715000"/>
                <a:ext cx="8534400" cy="457200"/>
              </a:xfrm>
              <a:prstGeom prst="rect">
                <a:avLst/>
              </a:prstGeom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 vert="horz" lIns="0" rIns="18288">
                <a:normAutofit fontScale="92500" lnSpcReduction="20000"/>
              </a:bodyPr>
              <a:lstStyle>
                <a:lvl1pPr marL="0" marR="45720" indent="0" algn="r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None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None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None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None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None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None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None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None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None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 smtClean="0">
                    <a:solidFill>
                      <a:srgbClr val="FFFF00"/>
                    </a:solidFill>
                  </a:rPr>
                  <a:t> </a:t>
                </a:r>
                <a:r>
                  <a:rPr lang="en-US" sz="1400" dirty="0" smtClean="0">
                    <a:solidFill>
                      <a:srgbClr val="FFFF00"/>
                    </a:solidFill>
                    <a:effectLst>
                      <a:glow rad="127000">
                        <a:schemeClr val="tx1">
                          <a:alpha val="40000"/>
                        </a:schemeClr>
                      </a:glow>
                    </a:effectLst>
                  </a:rPr>
                  <a:t> In collaboration with </a:t>
                </a:r>
                <a:r>
                  <a:rPr lang="en-US" sz="1400" dirty="0" smtClean="0">
                    <a:solidFill>
                      <a:srgbClr val="FFFF00"/>
                    </a:solidFill>
                    <a:effectLst>
                      <a:glow rad="127000">
                        <a:schemeClr val="tx1">
                          <a:alpha val="40000"/>
                        </a:schemeClr>
                      </a:glow>
                    </a:effectLst>
                  </a:rPr>
                  <a:t>Walter </a:t>
                </a:r>
                <a:r>
                  <a:rPr lang="en-US" sz="1400" dirty="0" err="1" smtClean="0">
                    <a:solidFill>
                      <a:srgbClr val="FFFF00"/>
                    </a:solidFill>
                    <a:effectLst>
                      <a:glow rad="127000">
                        <a:schemeClr val="tx1">
                          <a:alpha val="40000"/>
                        </a:schemeClr>
                      </a:glow>
                    </a:effectLst>
                  </a:rPr>
                  <a:t>Bonivento</a:t>
                </a:r>
                <a:r>
                  <a:rPr lang="en-US" sz="1400" dirty="0" smtClean="0">
                    <a:solidFill>
                      <a:srgbClr val="FFFF00"/>
                    </a:solidFill>
                    <a:effectLst>
                      <a:glow rad="127000">
                        <a:schemeClr val="tx1">
                          <a:alpha val="40000"/>
                        </a:schemeClr>
                      </a:glow>
                    </a:effectLst>
                  </a:rPr>
                  <a:t> and </a:t>
                </a:r>
                <a:r>
                  <a:rPr lang="en-US" sz="1400" dirty="0" err="1" smtClean="0">
                    <a:solidFill>
                      <a:srgbClr val="FFFF00"/>
                    </a:solidFill>
                    <a:effectLst>
                      <a:glow rad="127000">
                        <a:schemeClr val="tx1">
                          <a:alpha val="40000"/>
                        </a:schemeClr>
                      </a:glow>
                    </a:effectLst>
                  </a:rPr>
                  <a:t>Kuver</a:t>
                </a:r>
                <a:r>
                  <a:rPr lang="en-US" sz="1400" dirty="0" smtClean="0">
                    <a:solidFill>
                      <a:srgbClr val="FFFF00"/>
                    </a:solidFill>
                    <a:effectLst>
                      <a:glow rad="127000">
                        <a:schemeClr val="tx1">
                          <a:alpha val="40000"/>
                        </a:schemeClr>
                      </a:glow>
                    </a:effectLst>
                  </a:rPr>
                  <a:t> Sinha [arXiv:</a:t>
                </a:r>
                <a14:m>
                  <m:oMath xmlns:m="http://schemas.openxmlformats.org/officeDocument/2006/math">
                    <m:r>
                      <a:rPr lang="en-US" sz="1400" b="0" i="1" dirty="0" smtClean="0">
                        <a:solidFill>
                          <a:srgbClr val="FFFF00"/>
                        </a:solidFill>
                        <a:effectLst>
                          <a:glow rad="127000">
                            <a:schemeClr val="tx1">
                              <a:alpha val="40000"/>
                            </a:schemeClr>
                          </a:glow>
                        </a:effectLst>
                        <a:latin typeface="Cambria Math" panose="02040503050406030204" pitchFamily="18" charset="0"/>
                      </a:rPr>
                      <m:t>1909.03071</m:t>
                    </m:r>
                  </m:oMath>
                </a14:m>
                <a:r>
                  <a:rPr lang="en-US" sz="1400" dirty="0" smtClean="0">
                    <a:solidFill>
                      <a:srgbClr val="FFFF00"/>
                    </a:solidFill>
                    <a:effectLst>
                      <a:glow rad="127000">
                        <a:schemeClr val="tx1">
                          <a:alpha val="40000"/>
                        </a:schemeClr>
                      </a:glow>
                    </a:effectLst>
                  </a:rPr>
                  <a:t>]</a:t>
                </a:r>
              </a:p>
              <a:p>
                <a:r>
                  <a:rPr lang="en-US" sz="1400" dirty="0" smtClean="0">
                    <a:solidFill>
                      <a:srgbClr val="FFFF00"/>
                    </a:solidFill>
                    <a:effectLst>
                      <a:glow rad="127000">
                        <a:schemeClr val="tx1">
                          <a:alpha val="40000"/>
                        </a:schemeClr>
                      </a:glow>
                    </a:effectLst>
                  </a:rPr>
                  <a:t>Walter </a:t>
                </a:r>
                <a:r>
                  <a:rPr lang="en-US" sz="1400" dirty="0" err="1" smtClean="0">
                    <a:solidFill>
                      <a:srgbClr val="FFFF00"/>
                    </a:solidFill>
                    <a:effectLst>
                      <a:glow rad="127000">
                        <a:schemeClr val="tx1">
                          <a:alpha val="40000"/>
                        </a:schemeClr>
                      </a:glow>
                    </a:effectLst>
                  </a:rPr>
                  <a:t>Bonivento</a:t>
                </a:r>
                <a:r>
                  <a:rPr lang="en-US" sz="1400" dirty="0" smtClean="0">
                    <a:solidFill>
                      <a:srgbClr val="FFFF00"/>
                    </a:solidFill>
                    <a:effectLst>
                      <a:glow rad="127000">
                        <a:schemeClr val="tx1">
                          <a:alpha val="40000"/>
                        </a:schemeClr>
                      </a:glow>
                    </a:effectLst>
                  </a:rPr>
                  <a:t> and </a:t>
                </a:r>
                <a:r>
                  <a:rPr lang="en-US" sz="1400" dirty="0" err="1" smtClean="0">
                    <a:solidFill>
                      <a:srgbClr val="FFFF00"/>
                    </a:solidFill>
                    <a:effectLst>
                      <a:glow rad="127000">
                        <a:schemeClr val="tx1">
                          <a:alpha val="40000"/>
                        </a:schemeClr>
                      </a:glow>
                    </a:effectLst>
                  </a:rPr>
                  <a:t>Kuver</a:t>
                </a:r>
                <a:r>
                  <a:rPr lang="en-US" sz="1400" dirty="0" smtClean="0">
                    <a:solidFill>
                      <a:srgbClr val="FFFF00"/>
                    </a:solidFill>
                    <a:effectLst>
                      <a:glow rad="127000">
                        <a:schemeClr val="tx1">
                          <a:alpha val="40000"/>
                        </a:schemeClr>
                      </a:glow>
                    </a:effectLst>
                  </a:rPr>
                  <a:t> Sinha, in progress</a:t>
                </a:r>
                <a:endParaRPr lang="en-US" sz="1400" dirty="0" smtClean="0">
                  <a:solidFill>
                    <a:srgbClr val="3D3DFF"/>
                  </a:solidFill>
                  <a:effectLst>
                    <a:glow rad="127000">
                      <a:schemeClr val="tx1">
                        <a:alpha val="40000"/>
                      </a:schemeClr>
                    </a:glow>
                  </a:effectLst>
                </a:endParaRPr>
              </a:p>
              <a:p>
                <a:endParaRPr lang="en-US" sz="1400" dirty="0" smtClean="0">
                  <a:solidFill>
                    <a:srgbClr val="3D3DFF"/>
                  </a:solidFill>
                  <a:effectLst>
                    <a:glow rad="127000">
                      <a:schemeClr val="tx1">
                        <a:alpha val="40000"/>
                      </a:schemeClr>
                    </a:glow>
                  </a:effectLst>
                </a:endParaRPr>
              </a:p>
            </p:txBody>
          </p:sp>
        </mc:Choice>
        <mc:Fallback>
          <p:sp>
            <p:nvSpPr>
              <p:cNvPr id="7" name="부제목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5715000"/>
                <a:ext cx="8534400" cy="45720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2" descr="TAMU Physics &amp; Astronom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352800"/>
            <a:ext cx="4876800" cy="670560"/>
          </a:xfrm>
          <a:prstGeom prst="rect">
            <a:avLst/>
          </a:prstGeom>
          <a:solidFill>
            <a:srgbClr val="7F2D35"/>
          </a:solidFill>
        </p:spPr>
      </p:pic>
      <p:sp>
        <p:nvSpPr>
          <p:cNvPr id="4" name="Rectangle 3"/>
          <p:cNvSpPr/>
          <p:nvPr/>
        </p:nvSpPr>
        <p:spPr>
          <a:xfrm>
            <a:off x="3124200" y="1600200"/>
            <a:ext cx="2895600" cy="304800"/>
          </a:xfrm>
          <a:prstGeom prst="rect">
            <a:avLst/>
          </a:prstGeom>
          <a:gradFill flip="none" rotWithShape="1">
            <a:gsLst>
              <a:gs pos="0">
                <a:srgbClr val="E1EBED"/>
              </a:gs>
              <a:gs pos="100000">
                <a:srgbClr val="B2C8D3"/>
              </a:gs>
              <a:gs pos="100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79775" y="1066800"/>
            <a:ext cx="2895600" cy="304800"/>
          </a:xfrm>
          <a:prstGeom prst="rect">
            <a:avLst/>
          </a:prstGeom>
          <a:gradFill flip="none" rotWithShape="1">
            <a:gsLst>
              <a:gs pos="0">
                <a:srgbClr val="CFDDE5"/>
              </a:gs>
              <a:gs pos="100000">
                <a:srgbClr val="B2C8D3"/>
              </a:gs>
              <a:gs pos="100000">
                <a:schemeClr val="accent5">
                  <a:lumMod val="45000"/>
                  <a:lumOff val="55000"/>
                </a:schemeClr>
              </a:gs>
              <a:gs pos="100000">
                <a:srgbClr val="A3BED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04800" y="533400"/>
            <a:ext cx="8534400" cy="18288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400" dirty="0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PASSAT: Particle Accelerator </a:t>
            </a:r>
            <a:r>
              <a:rPr lang="en-US" sz="4400" dirty="0" err="1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helioScopes</a:t>
            </a:r>
            <a:r>
              <a:rPr lang="en-US" sz="4400" dirty="0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for Slim </a:t>
            </a:r>
            <a:r>
              <a:rPr lang="en-US" sz="4400" dirty="0" err="1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Axion</a:t>
            </a:r>
            <a:r>
              <a:rPr lang="en-US" sz="4400" dirty="0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-like-particle </a:t>
            </a:r>
            <a:r>
              <a:rPr lang="en-US" sz="4400" dirty="0" err="1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deTection</a:t>
            </a:r>
            <a:endParaRPr lang="en-US" sz="4400" dirty="0">
              <a:ln w="25400">
                <a:noFill/>
              </a:ln>
              <a:solidFill>
                <a:srgbClr val="FF0000"/>
              </a:solidFill>
              <a:effectLst>
                <a:glow rad="228600">
                  <a:schemeClr val="bg1">
                    <a:alpha val="62000"/>
                  </a:schemeClr>
                </a:glow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08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Calculating Signal Rates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350" y="1981200"/>
            <a:ext cx="7353300" cy="1057275"/>
          </a:xfrm>
          <a:prstGeom prst="rect">
            <a:avLst/>
          </a:prstGeom>
        </p:spPr>
      </p:pic>
      <p:sp>
        <p:nvSpPr>
          <p:cNvPr id="53" name="Right Brace 52"/>
          <p:cNvSpPr/>
          <p:nvPr/>
        </p:nvSpPr>
        <p:spPr>
          <a:xfrm rot="5400000">
            <a:off x="2324100" y="2857502"/>
            <a:ext cx="228601" cy="914400"/>
          </a:xfrm>
          <a:prstGeom prst="rightBrac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457200" y="3802797"/>
            <a:ext cx="16651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Number of protons</a:t>
            </a:r>
            <a:endParaRPr lang="en-US" sz="1400" dirty="0"/>
          </a:p>
        </p:txBody>
      </p:sp>
      <p:cxnSp>
        <p:nvCxnSpPr>
          <p:cNvPr id="56" name="Straight Arrow Connector 55"/>
          <p:cNvCxnSpPr>
            <a:stCxn id="54" idx="0"/>
            <a:endCxn id="53" idx="1"/>
          </p:cNvCxnSpPr>
          <p:nvPr/>
        </p:nvCxnSpPr>
        <p:spPr>
          <a:xfrm flipV="1">
            <a:off x="1289800" y="3429003"/>
            <a:ext cx="1148601" cy="373794"/>
          </a:xfrm>
          <a:prstGeom prst="straightConnector1">
            <a:avLst/>
          </a:prstGeom>
          <a:ln w="127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ight Brace 56"/>
          <p:cNvSpPr/>
          <p:nvPr/>
        </p:nvSpPr>
        <p:spPr>
          <a:xfrm rot="5400000">
            <a:off x="3573779" y="2811781"/>
            <a:ext cx="228601" cy="1005840"/>
          </a:xfrm>
          <a:prstGeom prst="rightBrac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685800" y="4419600"/>
                <a:ext cx="289560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Cross section for photon-nucleus scattering dominated by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400" dirty="0" smtClean="0"/>
                  <a:t> within the energy range of interest</a:t>
                </a:r>
                <a:endParaRPr lang="en-US" sz="1400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4419600"/>
                <a:ext cx="2895600" cy="738664"/>
              </a:xfrm>
              <a:prstGeom prst="rect">
                <a:avLst/>
              </a:prstGeom>
              <a:blipFill rotWithShape="0">
                <a:blip r:embed="rId3"/>
                <a:stretch>
                  <a:fillRect l="-632" t="-1653" b="-7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9" name="Straight Arrow Connector 58"/>
          <p:cNvCxnSpPr>
            <a:stCxn id="58" idx="0"/>
            <a:endCxn id="57" idx="1"/>
          </p:cNvCxnSpPr>
          <p:nvPr/>
        </p:nvCxnSpPr>
        <p:spPr>
          <a:xfrm flipV="1">
            <a:off x="2133600" y="3429002"/>
            <a:ext cx="1554480" cy="990598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ight Brace 61"/>
          <p:cNvSpPr/>
          <p:nvPr/>
        </p:nvSpPr>
        <p:spPr>
          <a:xfrm rot="5400000">
            <a:off x="5615940" y="1943101"/>
            <a:ext cx="228601" cy="2743200"/>
          </a:xfrm>
          <a:prstGeom prst="rightBrac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3657600" y="3733800"/>
            <a:ext cx="33223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Total cross section of the </a:t>
            </a:r>
            <a:r>
              <a:rPr lang="en-US" sz="1400" dirty="0" err="1" smtClean="0"/>
              <a:t>Primakoff</a:t>
            </a:r>
            <a:r>
              <a:rPr lang="en-US" sz="1400" dirty="0" smtClean="0"/>
              <a:t> process weighted by the photon number density profile per proton</a:t>
            </a:r>
            <a:endParaRPr lang="en-US" sz="1400" dirty="0"/>
          </a:p>
        </p:txBody>
      </p:sp>
      <p:cxnSp>
        <p:nvCxnSpPr>
          <p:cNvPr id="64" name="Straight Arrow Connector 63"/>
          <p:cNvCxnSpPr>
            <a:stCxn id="63" idx="0"/>
            <a:endCxn id="62" idx="1"/>
          </p:cNvCxnSpPr>
          <p:nvPr/>
        </p:nvCxnSpPr>
        <p:spPr>
          <a:xfrm flipV="1">
            <a:off x="5318760" y="3429002"/>
            <a:ext cx="411481" cy="30479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ight Brace 66"/>
          <p:cNvSpPr/>
          <p:nvPr/>
        </p:nvSpPr>
        <p:spPr>
          <a:xfrm rot="5400000">
            <a:off x="7658099" y="2857501"/>
            <a:ext cx="228601" cy="914400"/>
          </a:xfrm>
          <a:prstGeom prst="rightBrace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4893046" y="4648200"/>
            <a:ext cx="3336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Probability of ALP-to-photon conversion</a:t>
            </a:r>
            <a:endParaRPr lang="en-US" sz="1400" dirty="0"/>
          </a:p>
        </p:txBody>
      </p:sp>
      <p:cxnSp>
        <p:nvCxnSpPr>
          <p:cNvPr id="69" name="Straight Arrow Connector 68"/>
          <p:cNvCxnSpPr>
            <a:stCxn id="68" idx="0"/>
            <a:endCxn id="67" idx="1"/>
          </p:cNvCxnSpPr>
          <p:nvPr/>
        </p:nvCxnSpPr>
        <p:spPr>
          <a:xfrm flipV="1">
            <a:off x="6561323" y="3429002"/>
            <a:ext cx="1211077" cy="1219198"/>
          </a:xfrm>
          <a:prstGeom prst="straightConnector1">
            <a:avLst/>
          </a:prstGeom>
          <a:ln w="127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Group 87"/>
          <p:cNvGrpSpPr/>
          <p:nvPr/>
        </p:nvGrpSpPr>
        <p:grpSpPr>
          <a:xfrm>
            <a:off x="3688079" y="4955977"/>
            <a:ext cx="5151121" cy="1368623"/>
            <a:chOff x="3688079" y="4955977"/>
            <a:chExt cx="5151121" cy="1368623"/>
          </a:xfrm>
        </p:grpSpPr>
        <p:grpSp>
          <p:nvGrpSpPr>
            <p:cNvPr id="79" name="Group 78"/>
            <p:cNvGrpSpPr/>
            <p:nvPr/>
          </p:nvGrpSpPr>
          <p:grpSpPr>
            <a:xfrm>
              <a:off x="3733800" y="5280589"/>
              <a:ext cx="5029200" cy="967811"/>
              <a:chOff x="3810000" y="5280589"/>
              <a:chExt cx="5029200" cy="967811"/>
            </a:xfrm>
          </p:grpSpPr>
          <p:pic>
            <p:nvPicPr>
              <p:cNvPr id="74" name="Picture 7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62400" y="5280589"/>
                <a:ext cx="2667000" cy="430671"/>
              </a:xfrm>
              <a:prstGeom prst="rect">
                <a:avLst/>
              </a:prstGeom>
            </p:spPr>
          </p:pic>
          <p:pic>
            <p:nvPicPr>
              <p:cNvPr id="75" name="Picture 7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111911" y="5285541"/>
                <a:ext cx="1727289" cy="436568"/>
              </a:xfrm>
              <a:prstGeom prst="rect">
                <a:avLst/>
              </a:prstGeom>
            </p:spPr>
          </p:pic>
          <p:sp>
            <p:nvSpPr>
              <p:cNvPr id="76" name="TextBox 75"/>
              <p:cNvSpPr txBox="1"/>
              <p:nvPr/>
            </p:nvSpPr>
            <p:spPr>
              <a:xfrm>
                <a:off x="6566117" y="5349936"/>
                <a:ext cx="53572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with</a:t>
                </a:r>
                <a:endParaRPr lang="en-US" sz="1400" dirty="0"/>
              </a:p>
            </p:txBody>
          </p:sp>
          <p:sp>
            <p:nvSpPr>
              <p:cNvPr id="77" name="Right Brace 76"/>
              <p:cNvSpPr/>
              <p:nvPr/>
            </p:nvSpPr>
            <p:spPr>
              <a:xfrm rot="5400000">
                <a:off x="5913120" y="5212080"/>
                <a:ext cx="182880" cy="1188720"/>
              </a:xfrm>
              <a:prstGeom prst="rightBrac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3810000" y="5940623"/>
                <a:ext cx="437818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Form factor reflecting the coherence of the conversion</a:t>
                </a:r>
                <a:endParaRPr lang="en-US" sz="1400" dirty="0"/>
              </a:p>
            </p:txBody>
          </p:sp>
        </p:grpSp>
        <p:sp>
          <p:nvSpPr>
            <p:cNvPr id="80" name="Rectangle 79"/>
            <p:cNvSpPr/>
            <p:nvPr/>
          </p:nvSpPr>
          <p:spPr>
            <a:xfrm>
              <a:off x="3688079" y="5248458"/>
              <a:ext cx="5151121" cy="1076142"/>
            </a:xfrm>
            <a:prstGeom prst="rect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/>
            <p:cNvCxnSpPr/>
            <p:nvPr/>
          </p:nvCxnSpPr>
          <p:spPr>
            <a:xfrm>
              <a:off x="4953000" y="4955977"/>
              <a:ext cx="3158986" cy="0"/>
            </a:xfrm>
            <a:prstGeom prst="line">
              <a:avLst/>
            </a:prstGeom>
            <a:ln w="254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H="1">
              <a:off x="3688079" y="4955977"/>
              <a:ext cx="1264921" cy="292481"/>
            </a:xfrm>
            <a:prstGeom prst="line">
              <a:avLst/>
            </a:prstGeom>
            <a:ln w="2540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8111986" y="4955977"/>
              <a:ext cx="727214" cy="282910"/>
            </a:xfrm>
            <a:prstGeom prst="line">
              <a:avLst/>
            </a:prstGeom>
            <a:ln w="2540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89267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Calculating Signal Rates: </a:t>
            </a:r>
            <a:r>
              <a:rPr lang="en-US" dirty="0" err="1" smtClean="0"/>
              <a:t>Primakoff</a:t>
            </a:r>
            <a:r>
              <a:rPr lang="en-US" dirty="0" smtClean="0"/>
              <a:t> Process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981200"/>
            <a:ext cx="3790950" cy="617558"/>
          </a:xfrm>
          <a:prstGeom prst="rect">
            <a:avLst/>
          </a:prstGeom>
        </p:spPr>
      </p:pic>
      <p:sp>
        <p:nvSpPr>
          <p:cNvPr id="7" name="Right Brace 6"/>
          <p:cNvSpPr/>
          <p:nvPr/>
        </p:nvSpPr>
        <p:spPr>
          <a:xfrm rot="5400000">
            <a:off x="2827020" y="2278381"/>
            <a:ext cx="228601" cy="1005840"/>
          </a:xfrm>
          <a:prstGeom prst="rightBrac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430801" y="1981200"/>
            <a:ext cx="40324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Differential cross section of the </a:t>
            </a:r>
            <a:r>
              <a:rPr lang="en-US" sz="1400" dirty="0" err="1" smtClean="0"/>
              <a:t>Primakoff</a:t>
            </a:r>
            <a:r>
              <a:rPr lang="en-US" sz="1400" dirty="0" smtClean="0"/>
              <a:t> process</a:t>
            </a:r>
            <a:endParaRPr lang="en-US" sz="1400" dirty="0"/>
          </a:p>
        </p:txBody>
      </p:sp>
      <p:sp>
        <p:nvSpPr>
          <p:cNvPr id="9" name="Oval 8"/>
          <p:cNvSpPr/>
          <p:nvPr/>
        </p:nvSpPr>
        <p:spPr>
          <a:xfrm>
            <a:off x="3444240" y="1943100"/>
            <a:ext cx="651509" cy="7239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8" idx="1"/>
            <a:endCxn id="6" idx="3"/>
          </p:cNvCxnSpPr>
          <p:nvPr/>
        </p:nvCxnSpPr>
        <p:spPr>
          <a:xfrm flipH="1">
            <a:off x="4095750" y="2135089"/>
            <a:ext cx="335051" cy="15489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4495800" y="2359223"/>
            <a:ext cx="4038600" cy="1755577"/>
            <a:chOff x="4343400" y="2359223"/>
            <a:chExt cx="4038600" cy="1755577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95800" y="2667000"/>
              <a:ext cx="3676650" cy="50274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419600" y="2359223"/>
              <a:ext cx="21782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In the massless ALP limit,</a:t>
              </a:r>
              <a:endParaRPr lang="en-US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19600" y="3197423"/>
              <a:ext cx="5357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with</a:t>
              </a:r>
              <a:endParaRPr lang="en-US" sz="1400" dirty="0"/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95800" y="3541048"/>
              <a:ext cx="3676650" cy="497552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4343400" y="2359223"/>
              <a:ext cx="4038600" cy="1755577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57200" y="3426023"/>
            <a:ext cx="2566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Photon number density profile</a:t>
            </a:r>
            <a:endParaRPr lang="en-US" sz="1400" dirty="0"/>
          </a:p>
        </p:txBody>
      </p:sp>
      <p:cxnSp>
        <p:nvCxnSpPr>
          <p:cNvPr id="20" name="Straight Arrow Connector 19"/>
          <p:cNvCxnSpPr>
            <a:stCxn id="18" idx="0"/>
            <a:endCxn id="7" idx="1"/>
          </p:cNvCxnSpPr>
          <p:nvPr/>
        </p:nvCxnSpPr>
        <p:spPr>
          <a:xfrm flipV="1">
            <a:off x="1740468" y="2895602"/>
            <a:ext cx="1200853" cy="53042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57200" y="3733800"/>
                <a:ext cx="382905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Meson (e.g.,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1400" dirty="0" smtClean="0"/>
                  <a:t>) decays are the dominant source of the photons.</a:t>
                </a:r>
                <a:endParaRPr lang="en-US" sz="14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733800"/>
                <a:ext cx="3829050" cy="523220"/>
              </a:xfrm>
              <a:prstGeom prst="rect">
                <a:avLst/>
              </a:prstGeom>
              <a:blipFill rotWithShape="0">
                <a:blip r:embed="rId5"/>
                <a:stretch>
                  <a:fillRect l="-478" t="-1176"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" name="Group 32"/>
          <p:cNvGrpSpPr/>
          <p:nvPr/>
        </p:nvGrpSpPr>
        <p:grpSpPr>
          <a:xfrm>
            <a:off x="457199" y="4281845"/>
            <a:ext cx="8382001" cy="1997368"/>
            <a:chOff x="457199" y="4281845"/>
            <a:chExt cx="8382001" cy="1997368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0577" y="4356309"/>
              <a:ext cx="2427423" cy="52049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0577" y="4932487"/>
              <a:ext cx="3265623" cy="1011113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551020" y="5942111"/>
              <a:ext cx="62251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BMPT model </a:t>
              </a:r>
              <a:r>
                <a:rPr lang="en-US" sz="1100" dirty="0" smtClean="0">
                  <a:solidFill>
                    <a:srgbClr val="E98517"/>
                  </a:solidFill>
                </a:rPr>
                <a:t>[</a:t>
              </a:r>
              <a:r>
                <a:rPr lang="en-US" sz="1100" dirty="0" err="1" smtClean="0">
                  <a:solidFill>
                    <a:srgbClr val="E98517"/>
                  </a:solidFill>
                </a:rPr>
                <a:t>Bonesini</a:t>
              </a:r>
              <a:r>
                <a:rPr lang="en-US" sz="1100" dirty="0" smtClean="0">
                  <a:solidFill>
                    <a:srgbClr val="E98517"/>
                  </a:solidFill>
                </a:rPr>
                <a:t>, Marchionni, </a:t>
              </a:r>
              <a:r>
                <a:rPr lang="en-US" sz="1100" dirty="0" err="1" smtClean="0">
                  <a:solidFill>
                    <a:srgbClr val="E98517"/>
                  </a:solidFill>
                </a:rPr>
                <a:t>Pietropaolo</a:t>
              </a:r>
              <a:r>
                <a:rPr lang="en-US" sz="1100" dirty="0" smtClean="0">
                  <a:solidFill>
                    <a:srgbClr val="E98517"/>
                  </a:solidFill>
                </a:rPr>
                <a:t>, </a:t>
              </a:r>
              <a:r>
                <a:rPr lang="en-US" sz="1100" dirty="0" err="1" smtClean="0">
                  <a:solidFill>
                    <a:srgbClr val="E98517"/>
                  </a:solidFill>
                </a:rPr>
                <a:t>Tabarelli</a:t>
              </a:r>
              <a:r>
                <a:rPr lang="en-US" sz="1100" dirty="0" smtClean="0">
                  <a:solidFill>
                    <a:srgbClr val="E98517"/>
                  </a:solidFill>
                </a:rPr>
                <a:t> (</a:t>
              </a:r>
              <a:r>
                <a:rPr lang="en-US" sz="1100" dirty="0" smtClean="0">
                  <a:solidFill>
                    <a:srgbClr val="E98517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2001</a:t>
              </a:r>
              <a:r>
                <a:rPr lang="en-US" sz="1100" dirty="0" smtClean="0">
                  <a:solidFill>
                    <a:srgbClr val="E98517"/>
                  </a:solidFill>
                </a:rPr>
                <a:t>)] </a:t>
              </a:r>
              <a:r>
                <a:rPr lang="en-US" sz="1400" dirty="0" smtClean="0"/>
                <a:t>for our initial estimate</a:t>
              </a:r>
              <a:endParaRPr lang="en-US" sz="1400" dirty="0"/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62400" y="4589576"/>
              <a:ext cx="2306914" cy="287224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477000" y="4493822"/>
              <a:ext cx="2078372" cy="565964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257906" y="5110136"/>
              <a:ext cx="3876675" cy="674204"/>
            </a:xfrm>
            <a:prstGeom prst="rect">
              <a:avLst/>
            </a:prstGeom>
          </p:spPr>
        </p:pic>
        <p:cxnSp>
          <p:nvCxnSpPr>
            <p:cNvPr id="29" name="Curved Connector 28"/>
            <p:cNvCxnSpPr>
              <a:stCxn id="25" idx="3"/>
              <a:endCxn id="26" idx="1"/>
            </p:cNvCxnSpPr>
            <p:nvPr/>
          </p:nvCxnSpPr>
          <p:spPr>
            <a:xfrm>
              <a:off x="6269314" y="4733188"/>
              <a:ext cx="207686" cy="43616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urved Connector 30"/>
            <p:cNvCxnSpPr>
              <a:stCxn id="26" idx="3"/>
              <a:endCxn id="27" idx="1"/>
            </p:cNvCxnSpPr>
            <p:nvPr/>
          </p:nvCxnSpPr>
          <p:spPr>
            <a:xfrm flipH="1">
              <a:off x="4257906" y="4776804"/>
              <a:ext cx="4297466" cy="670434"/>
            </a:xfrm>
            <a:prstGeom prst="curvedConnector5">
              <a:avLst>
                <a:gd name="adj1" fmla="val -5319"/>
                <a:gd name="adj2" fmla="val 45964"/>
                <a:gd name="adj3" fmla="val 105319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Flowchart: Process 31"/>
            <p:cNvSpPr/>
            <p:nvPr/>
          </p:nvSpPr>
          <p:spPr>
            <a:xfrm>
              <a:off x="457199" y="4281845"/>
              <a:ext cx="8382001" cy="1997368"/>
            </a:xfrm>
            <a:prstGeom prst="flowChartProcess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2307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Application: NOMAD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04800" y="2438400"/>
            <a:ext cx="1585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Constantia" panose="02030602050306030303" pitchFamily="18" charset="0"/>
              </a:rPr>
              <a:t>p</a:t>
            </a:r>
            <a:r>
              <a:rPr lang="en-US" sz="1400" dirty="0" smtClean="0">
                <a:latin typeface="Constantia" panose="02030602050306030303" pitchFamily="18" charset="0"/>
              </a:rPr>
              <a:t>-beam (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450</a:t>
            </a:r>
            <a:r>
              <a:rPr lang="en-US" sz="1400" dirty="0" smtClean="0">
                <a:latin typeface="Constantia" panose="02030602050306030303" pitchFamily="18" charset="0"/>
              </a:rPr>
              <a:t> GeV)</a:t>
            </a:r>
            <a:endParaRPr lang="en-US" sz="1400" dirty="0">
              <a:latin typeface="Constantia" panose="02030602050306030303" pitchFamily="18" charset="0"/>
            </a:endParaRPr>
          </a:p>
        </p:txBody>
      </p:sp>
      <p:sp>
        <p:nvSpPr>
          <p:cNvPr id="22" name="Right Arrow 21"/>
          <p:cNvSpPr/>
          <p:nvPr/>
        </p:nvSpPr>
        <p:spPr>
          <a:xfrm>
            <a:off x="711219" y="2827420"/>
            <a:ext cx="757238" cy="20994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014430" y="2574131"/>
            <a:ext cx="1033570" cy="778669"/>
          </a:xfrm>
          <a:prstGeom prst="rect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426135" y="2362200"/>
            <a:ext cx="1069665" cy="1219199"/>
          </a:xfrm>
          <a:prstGeom prst="rect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931335" y="2362200"/>
            <a:ext cx="1069665" cy="1219199"/>
          </a:xfrm>
          <a:prstGeom prst="rect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752600" y="2057400"/>
            <a:ext cx="1585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Target</a:t>
            </a:r>
          </a:p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(Beryllium)</a:t>
            </a:r>
            <a:endParaRPr lang="en-US" sz="1400" dirty="0">
              <a:latin typeface="Constantia" panose="02030602050306030303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62287" y="1838980"/>
            <a:ext cx="17383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Horn </a:t>
            </a:r>
          </a:p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(for beam focusing)</a:t>
            </a:r>
            <a:endParaRPr lang="en-US" sz="1400" dirty="0">
              <a:latin typeface="Constantia" panose="0203060205030603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6643687" y="1828800"/>
                <a:ext cx="158591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Constantia" panose="02030602050306030303" pitchFamily="18" charset="0"/>
                  </a:rPr>
                  <a:t>NOMAD detector</a:t>
                </a:r>
              </a:p>
              <a:p>
                <a:pPr algn="ctr"/>
                <a:r>
                  <a:rPr lang="en-US" sz="1400" dirty="0" smtClean="0">
                    <a:latin typeface="Constantia" panose="02030602050306030303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=0.4 </m:t>
                    </m:r>
                  </m:oMath>
                </a14:m>
                <a:r>
                  <a:rPr lang="en-US" sz="1400" dirty="0" smtClean="0">
                    <a:latin typeface="Constantia" panose="02030602050306030303" pitchFamily="18" charset="0"/>
                  </a:rPr>
                  <a:t>T)</a:t>
                </a:r>
                <a:endParaRPr lang="en-US" sz="14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3687" y="1828800"/>
                <a:ext cx="1585913" cy="523220"/>
              </a:xfrm>
              <a:prstGeom prst="rect">
                <a:avLst/>
              </a:prstGeom>
              <a:blipFill rotWithShape="0">
                <a:blip r:embed="rId2"/>
                <a:stretch>
                  <a:fillRect t="-2326" b="-10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Flowchart: Process 29"/>
          <p:cNvSpPr/>
          <p:nvPr/>
        </p:nvSpPr>
        <p:spPr>
          <a:xfrm>
            <a:off x="5624840" y="1981199"/>
            <a:ext cx="304800" cy="1920705"/>
          </a:xfrm>
          <a:prstGeom prst="flowChartProcess">
            <a:avLst/>
          </a:prstGeom>
          <a:pattFill prst="lt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 rot="10800000">
            <a:off x="5562600" y="2620261"/>
            <a:ext cx="400110" cy="57804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en-US" sz="1400" dirty="0" smtClean="0"/>
              <a:t>Shield</a:t>
            </a:r>
            <a:endParaRPr lang="en-US" sz="1400" dirty="0"/>
          </a:p>
        </p:txBody>
      </p:sp>
      <p:sp>
        <p:nvSpPr>
          <p:cNvPr id="38" name="Freeform 82"/>
          <p:cNvSpPr>
            <a:spLocks/>
          </p:cNvSpPr>
          <p:nvPr/>
        </p:nvSpPr>
        <p:spPr bwMode="auto">
          <a:xfrm rot="5400000">
            <a:off x="7205272" y="2993614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Freeform 82"/>
          <p:cNvSpPr>
            <a:spLocks/>
          </p:cNvSpPr>
          <p:nvPr/>
        </p:nvSpPr>
        <p:spPr bwMode="auto">
          <a:xfrm>
            <a:off x="7374436" y="2810162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7340985" y="2778730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7086600" y="3075801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6600" y="3075801"/>
                <a:ext cx="307392" cy="2769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Flowchart: Summing Junction 41"/>
          <p:cNvSpPr/>
          <p:nvPr/>
        </p:nvSpPr>
        <p:spPr>
          <a:xfrm>
            <a:off x="7321448" y="3144987"/>
            <a:ext cx="137160" cy="137160"/>
          </a:xfrm>
          <a:prstGeom prst="flowChartSummingJunction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606040" y="2774442"/>
            <a:ext cx="4739640" cy="578358"/>
            <a:chOff x="2606040" y="2774442"/>
            <a:chExt cx="4739640" cy="578358"/>
          </a:xfrm>
        </p:grpSpPr>
        <p:sp>
          <p:nvSpPr>
            <p:cNvPr id="32" name="Freeform 82"/>
            <p:cNvSpPr>
              <a:spLocks/>
            </p:cNvSpPr>
            <p:nvPr/>
          </p:nvSpPr>
          <p:spPr bwMode="auto">
            <a:xfrm>
              <a:off x="3583955" y="2810162"/>
              <a:ext cx="365760" cy="27432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Freeform 82"/>
            <p:cNvSpPr>
              <a:spLocks/>
            </p:cNvSpPr>
            <p:nvPr/>
          </p:nvSpPr>
          <p:spPr bwMode="auto">
            <a:xfrm rot="5400000">
              <a:off x="3782450" y="3006758"/>
              <a:ext cx="365760" cy="27432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3627530" y="3075801"/>
                  <a:ext cx="3073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1200" dirty="0">
                    <a:latin typeface="Constantia" panose="02030602050306030303" pitchFamily="18" charset="0"/>
                  </a:endParaRPr>
                </a:p>
              </p:txBody>
            </p:sp>
          </mc:Choice>
          <mc:Fallback xmlns="">
            <p:sp>
              <p:nvSpPr>
                <p:cNvPr id="34" name="TextBox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27530" y="3075801"/>
                  <a:ext cx="307392" cy="27699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Flowchart: Summing Junction 34"/>
            <p:cNvSpPr/>
            <p:nvPr/>
          </p:nvSpPr>
          <p:spPr>
            <a:xfrm>
              <a:off x="3901440" y="3130568"/>
              <a:ext cx="137160" cy="137160"/>
            </a:xfrm>
            <a:prstGeom prst="flowChartSummingJuncti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3962400" y="2823878"/>
              <a:ext cx="3383280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/>
            <p:cNvSpPr>
              <a:spLocks noChangeAspect="1"/>
            </p:cNvSpPr>
            <p:nvPr/>
          </p:nvSpPr>
          <p:spPr>
            <a:xfrm>
              <a:off x="3917090" y="2774442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 82"/>
            <p:cNvSpPr>
              <a:spLocks/>
            </p:cNvSpPr>
            <p:nvPr/>
          </p:nvSpPr>
          <p:spPr bwMode="auto">
            <a:xfrm>
              <a:off x="2971800" y="2812525"/>
              <a:ext cx="365760" cy="27432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Freeform 82"/>
            <p:cNvSpPr>
              <a:spLocks/>
            </p:cNvSpPr>
            <p:nvPr/>
          </p:nvSpPr>
          <p:spPr bwMode="auto">
            <a:xfrm>
              <a:off x="3276600" y="2812525"/>
              <a:ext cx="365760" cy="27432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Freeform 82"/>
            <p:cNvSpPr>
              <a:spLocks/>
            </p:cNvSpPr>
            <p:nvPr/>
          </p:nvSpPr>
          <p:spPr bwMode="auto">
            <a:xfrm>
              <a:off x="2606040" y="2819400"/>
              <a:ext cx="365760" cy="27432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46" name="Straight Connector 45"/>
          <p:cNvCxnSpPr/>
          <p:nvPr/>
        </p:nvCxnSpPr>
        <p:spPr>
          <a:xfrm flipV="1">
            <a:off x="3048000" y="39624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6944093" y="39624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8001000" y="39624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060803" y="4103950"/>
            <a:ext cx="384048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6934200" y="4106328"/>
            <a:ext cx="109728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648200" y="3965196"/>
            <a:ext cx="57419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835 m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36676" y="3953936"/>
            <a:ext cx="53572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7.5 m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0" y="4330718"/>
            <a:ext cx="3200400" cy="393682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304800" y="4743271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 smtClean="0"/>
              <a:t>Original ALP search in NOMAD: Similar to the idea of LSW, but the </a:t>
            </a:r>
            <a:r>
              <a:rPr lang="en-US" sz="1600" b="1" dirty="0" smtClean="0">
                <a:solidFill>
                  <a:srgbClr val="0070C0"/>
                </a:solidFill>
              </a:rPr>
              <a:t>laser</a:t>
            </a:r>
            <a:r>
              <a:rPr lang="en-US" sz="1600" dirty="0" smtClean="0"/>
              <a:t> is replaced by the </a:t>
            </a:r>
            <a:r>
              <a:rPr lang="en-US" sz="1600" b="1" dirty="0" smtClean="0">
                <a:solidFill>
                  <a:srgbClr val="FF0000"/>
                </a:solidFill>
              </a:rPr>
              <a:t>target material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 smtClean="0"/>
              <a:t>Selecting events with energy between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600" dirty="0" smtClean="0"/>
              <a:t> and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140</a:t>
            </a:r>
            <a:r>
              <a:rPr lang="en-US" sz="1600" dirty="0" smtClean="0"/>
              <a:t> GeV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2359608" y="2673016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9608" y="2673016"/>
                <a:ext cx="307392" cy="27699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7617408" y="2514600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7408" y="2514600"/>
                <a:ext cx="307392" cy="2769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468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Application: NOMAD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04800" y="2438400"/>
            <a:ext cx="1585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Constantia" panose="02030602050306030303" pitchFamily="18" charset="0"/>
              </a:rPr>
              <a:t>p</a:t>
            </a:r>
            <a:r>
              <a:rPr lang="en-US" sz="1400" dirty="0" smtClean="0">
                <a:latin typeface="Constantia" panose="02030602050306030303" pitchFamily="18" charset="0"/>
              </a:rPr>
              <a:t>-beam (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450</a:t>
            </a:r>
            <a:r>
              <a:rPr lang="en-US" sz="1400" dirty="0" smtClean="0">
                <a:latin typeface="Constantia" panose="02030602050306030303" pitchFamily="18" charset="0"/>
              </a:rPr>
              <a:t> GeV)</a:t>
            </a:r>
            <a:endParaRPr lang="en-US" sz="1400" dirty="0">
              <a:latin typeface="Constantia" panose="02030602050306030303" pitchFamily="18" charset="0"/>
            </a:endParaRPr>
          </a:p>
        </p:txBody>
      </p:sp>
      <p:sp>
        <p:nvSpPr>
          <p:cNvPr id="22" name="Right Arrow 21"/>
          <p:cNvSpPr/>
          <p:nvPr/>
        </p:nvSpPr>
        <p:spPr>
          <a:xfrm>
            <a:off x="711219" y="2827420"/>
            <a:ext cx="757238" cy="20994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014430" y="2574131"/>
            <a:ext cx="1033570" cy="778669"/>
          </a:xfrm>
          <a:prstGeom prst="rect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426135" y="2362200"/>
            <a:ext cx="1069665" cy="1219199"/>
          </a:xfrm>
          <a:prstGeom prst="rect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931335" y="2362200"/>
            <a:ext cx="1069665" cy="1219199"/>
          </a:xfrm>
          <a:prstGeom prst="rect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752600" y="2057400"/>
            <a:ext cx="1585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Target</a:t>
            </a:r>
          </a:p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(Beryllium)</a:t>
            </a:r>
            <a:endParaRPr lang="en-US" sz="1400" dirty="0">
              <a:latin typeface="Constantia" panose="02030602050306030303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62287" y="1838980"/>
            <a:ext cx="17383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Horn </a:t>
            </a:r>
          </a:p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(for beam focusing)</a:t>
            </a:r>
            <a:endParaRPr lang="en-US" sz="1400" dirty="0">
              <a:latin typeface="Constantia" panose="0203060205030603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6643687" y="1828800"/>
                <a:ext cx="158591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Constantia" panose="02030602050306030303" pitchFamily="18" charset="0"/>
                  </a:rPr>
                  <a:t>NOMAD detector</a:t>
                </a:r>
              </a:p>
              <a:p>
                <a:pPr algn="ctr"/>
                <a:r>
                  <a:rPr lang="en-US" sz="1400" dirty="0" smtClean="0">
                    <a:latin typeface="Constantia" panose="02030602050306030303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=0.4 </m:t>
                    </m:r>
                  </m:oMath>
                </a14:m>
                <a:r>
                  <a:rPr lang="en-US" sz="1400" dirty="0" smtClean="0">
                    <a:latin typeface="Constantia" panose="02030602050306030303" pitchFamily="18" charset="0"/>
                  </a:rPr>
                  <a:t>T)</a:t>
                </a:r>
                <a:endParaRPr lang="en-US" sz="14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3687" y="1828800"/>
                <a:ext cx="1585913" cy="523220"/>
              </a:xfrm>
              <a:prstGeom prst="rect">
                <a:avLst/>
              </a:prstGeom>
              <a:blipFill rotWithShape="0">
                <a:blip r:embed="rId2"/>
                <a:stretch>
                  <a:fillRect t="-2326" b="-10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Flowchart: Process 29"/>
          <p:cNvSpPr/>
          <p:nvPr/>
        </p:nvSpPr>
        <p:spPr>
          <a:xfrm>
            <a:off x="5624840" y="1981199"/>
            <a:ext cx="304800" cy="1920705"/>
          </a:xfrm>
          <a:prstGeom prst="flowChartProcess">
            <a:avLst/>
          </a:prstGeom>
          <a:pattFill prst="lt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 rot="10800000">
            <a:off x="5562600" y="2620261"/>
            <a:ext cx="400110" cy="57804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en-US" sz="1400" dirty="0" smtClean="0"/>
              <a:t>Shield</a:t>
            </a:r>
            <a:endParaRPr lang="en-US" sz="1400" dirty="0"/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3048000" y="39624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6944093" y="39624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8001000" y="39624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060803" y="4103950"/>
            <a:ext cx="384048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6934200" y="4106328"/>
            <a:ext cx="109728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2543915" y="2823878"/>
            <a:ext cx="4846320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648200" y="3965196"/>
            <a:ext cx="57419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835 m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36676" y="3953936"/>
            <a:ext cx="53572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7.5 m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4330718"/>
            <a:ext cx="3200400" cy="3936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304800" y="4743271"/>
                <a:ext cx="8534400" cy="1929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350" dirty="0" smtClean="0"/>
                  <a:t>Why not considering ALPs inside the target?</a:t>
                </a:r>
                <a:endParaRPr lang="en-US" sz="1350" b="1" dirty="0" smtClean="0">
                  <a:solidFill>
                    <a:srgbClr val="FF0000"/>
                  </a:solidFill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350" dirty="0" smtClean="0"/>
                  <a:t>Selecting events with energy between </a:t>
                </a:r>
                <a:r>
                  <a:rPr lang="en-US" sz="13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</a:t>
                </a:r>
                <a:r>
                  <a:rPr lang="en-US" sz="1350" dirty="0" smtClean="0"/>
                  <a:t> and </a:t>
                </a:r>
                <a:r>
                  <a:rPr lang="en-US" sz="13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140</a:t>
                </a:r>
                <a:r>
                  <a:rPr lang="en-US" sz="1350" dirty="0" smtClean="0"/>
                  <a:t> GeV </a:t>
                </a:r>
                <a:r>
                  <a:rPr lang="en-US" sz="1350" dirty="0">
                    <a:sym typeface="Symbol" panose="05050102010706020507" pitchFamily="18" charset="2"/>
                  </a:rPr>
                  <a:t> Restricting our </a:t>
                </a:r>
                <a:r>
                  <a:rPr lang="en-US" sz="1350" dirty="0" smtClean="0">
                    <a:sym typeface="Symbol" panose="05050102010706020507" pitchFamily="18" charset="2"/>
                  </a:rPr>
                  <a:t>estimates </a:t>
                </a:r>
                <a:r>
                  <a:rPr lang="en-US" sz="1350" dirty="0">
                    <a:sym typeface="Symbol" panose="05050102010706020507" pitchFamily="18" charset="2"/>
                  </a:rPr>
                  <a:t>to the phase space where the negligible transverse momentum approximation and the limit of </a:t>
                </a:r>
                <a:r>
                  <a:rPr lang="en-US" sz="1350" dirty="0" smtClean="0">
                    <a:sym typeface="Symbol" panose="05050102010706020507" pitchFamily="18" charset="2"/>
                  </a:rPr>
                  <a:t>relativistic </a:t>
                </a:r>
                <a:r>
                  <a:rPr lang="en-US" sz="1350" dirty="0">
                    <a:sym typeface="Symbol" panose="05050102010706020507" pitchFamily="18" charset="2"/>
                  </a:rPr>
                  <a:t>mesons are </a:t>
                </a:r>
                <a:r>
                  <a:rPr lang="en-US" sz="1350" dirty="0" smtClean="0">
                    <a:sym typeface="Symbol" panose="05050102010706020507" pitchFamily="18" charset="2"/>
                  </a:rPr>
                  <a:t>valid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350" dirty="0" smtClean="0">
                    <a:sym typeface="Symbol" panose="05050102010706020507" pitchFamily="18" charset="2"/>
                  </a:rPr>
                  <a:t>Considering </a:t>
                </a:r>
                <a:r>
                  <a:rPr lang="en-US" sz="1350" dirty="0"/>
                  <a:t>the expected neutrino background </a:t>
                </a:r>
                <a14:m>
                  <m:oMath xmlns:m="http://schemas.openxmlformats.org/officeDocument/2006/math">
                    <m:r>
                      <a:rPr lang="en-US" sz="1350" i="1" dirty="0" smtClean="0">
                        <a:latin typeface="Cambria Math" panose="02040503050406030204" pitchFamily="18" charset="0"/>
                      </a:rPr>
                      <m:t>272±18</m:t>
                    </m:r>
                  </m:oMath>
                </a14:m>
                <a:r>
                  <a:rPr lang="en-US" sz="1350" dirty="0"/>
                  <a:t> </a:t>
                </a:r>
                <a:r>
                  <a:rPr lang="en-US" sz="1350" dirty="0" smtClean="0"/>
                  <a:t>events </a:t>
                </a:r>
                <a:r>
                  <a:rPr lang="en-US" sz="1350" dirty="0"/>
                  <a:t>which can occur in the </a:t>
                </a:r>
                <a:r>
                  <a:rPr lang="en-US" sz="1350" dirty="0" err="1"/>
                  <a:t>preshower</a:t>
                </a:r>
                <a:r>
                  <a:rPr lang="en-US" sz="1350" dirty="0"/>
                  <a:t> region or in the upstream region</a:t>
                </a:r>
                <a:endParaRPr lang="en-US" sz="1350" dirty="0" smtClean="0">
                  <a:sym typeface="Symbol" panose="05050102010706020507" pitchFamily="18" charset="2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endParaRPr lang="en-US" sz="1350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4743271"/>
                <a:ext cx="8534400" cy="1929887"/>
              </a:xfrm>
              <a:prstGeom prst="rect">
                <a:avLst/>
              </a:prstGeom>
              <a:blipFill rotWithShape="0">
                <a:blip r:embed="rId4"/>
                <a:stretch>
                  <a:fillRect l="-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Freeform 82"/>
          <p:cNvSpPr>
            <a:spLocks/>
          </p:cNvSpPr>
          <p:nvPr/>
        </p:nvSpPr>
        <p:spPr bwMode="auto">
          <a:xfrm>
            <a:off x="2171006" y="2822476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Freeform 82"/>
          <p:cNvSpPr>
            <a:spLocks/>
          </p:cNvSpPr>
          <p:nvPr/>
        </p:nvSpPr>
        <p:spPr bwMode="auto">
          <a:xfrm rot="5400000">
            <a:off x="2369501" y="3019072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504141" y="2786756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2099268" y="2971800"/>
                <a:ext cx="339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9268" y="2971800"/>
                <a:ext cx="339132" cy="27699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4" name="Group 9"/>
          <p:cNvGrpSpPr>
            <a:grpSpLocks/>
          </p:cNvGrpSpPr>
          <p:nvPr/>
        </p:nvGrpSpPr>
        <p:grpSpPr bwMode="auto">
          <a:xfrm flipV="1">
            <a:off x="2184101" y="2913916"/>
            <a:ext cx="365760" cy="298192"/>
            <a:chOff x="1392" y="1488"/>
            <a:chExt cx="1584" cy="0"/>
          </a:xfrm>
        </p:grpSpPr>
        <p:sp>
          <p:nvSpPr>
            <p:cNvPr id="65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" name="Group 9"/>
          <p:cNvGrpSpPr>
            <a:grpSpLocks/>
          </p:cNvGrpSpPr>
          <p:nvPr/>
        </p:nvGrpSpPr>
        <p:grpSpPr bwMode="auto">
          <a:xfrm flipV="1">
            <a:off x="2557961" y="2909149"/>
            <a:ext cx="365760" cy="298192"/>
            <a:chOff x="1392" y="1488"/>
            <a:chExt cx="1584" cy="0"/>
          </a:xfrm>
        </p:grpSpPr>
        <p:sp>
          <p:nvSpPr>
            <p:cNvPr id="68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/>
              <p:cNvSpPr txBox="1"/>
              <p:nvPr/>
            </p:nvSpPr>
            <p:spPr>
              <a:xfrm>
                <a:off x="2667000" y="2971800"/>
                <a:ext cx="339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2971800"/>
                <a:ext cx="339132" cy="27699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Freeform 82"/>
          <p:cNvSpPr>
            <a:spLocks/>
          </p:cNvSpPr>
          <p:nvPr/>
        </p:nvSpPr>
        <p:spPr bwMode="auto">
          <a:xfrm rot="5400000">
            <a:off x="7205272" y="2993614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Freeform 82"/>
          <p:cNvSpPr>
            <a:spLocks/>
          </p:cNvSpPr>
          <p:nvPr/>
        </p:nvSpPr>
        <p:spPr bwMode="auto">
          <a:xfrm>
            <a:off x="7374436" y="2810162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7340985" y="2778730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7086600" y="3075801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6600" y="3075801"/>
                <a:ext cx="307392" cy="27699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Flowchart: Summing Junction 41"/>
          <p:cNvSpPr/>
          <p:nvPr/>
        </p:nvSpPr>
        <p:spPr>
          <a:xfrm>
            <a:off x="7321448" y="3144987"/>
            <a:ext cx="137160" cy="137160"/>
          </a:xfrm>
          <a:prstGeom prst="flowChartSummingJunction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/>
              <p:cNvSpPr txBox="1"/>
              <p:nvPr/>
            </p:nvSpPr>
            <p:spPr>
              <a:xfrm>
                <a:off x="1981200" y="2542401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0" y="2542401"/>
                <a:ext cx="307392" cy="27699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/>
              <p:cNvSpPr txBox="1"/>
              <p:nvPr/>
            </p:nvSpPr>
            <p:spPr>
              <a:xfrm>
                <a:off x="7617408" y="2514600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7408" y="2514600"/>
                <a:ext cx="307392" cy="27699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292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Application: BDF/</a:t>
            </a:r>
            <a:r>
              <a:rPr lang="en-US" dirty="0" err="1" smtClean="0"/>
              <a:t>SHiP+CAST</a:t>
            </a:r>
            <a:r>
              <a:rPr lang="en-US" dirty="0" smtClean="0"/>
              <a:t>/</a:t>
            </a:r>
            <a:r>
              <a:rPr lang="en-US" dirty="0" err="1" smtClean="0"/>
              <a:t>BabyIAXO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71" y="1828800"/>
            <a:ext cx="5372100" cy="247533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1" y="3631024"/>
            <a:ext cx="3505200" cy="25908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1" y="3891824"/>
            <a:ext cx="3505199" cy="37537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04800" y="4743271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 smtClean="0"/>
              <a:t>Recycling </a:t>
            </a:r>
            <a:r>
              <a:rPr lang="en-US" sz="1600" dirty="0"/>
              <a:t>the magnets from CAST or </a:t>
            </a:r>
            <a:r>
              <a:rPr lang="en-US" sz="1600" dirty="0" err="1"/>
              <a:t>BabyIAXO</a:t>
            </a:r>
            <a:r>
              <a:rPr lang="en-US" sz="1600" dirty="0"/>
              <a:t> experiments, after they are decommissioned, and </a:t>
            </a:r>
            <a:r>
              <a:rPr lang="en-US" sz="1600" dirty="0" smtClean="0"/>
              <a:t>locating </a:t>
            </a:r>
            <a:r>
              <a:rPr lang="en-US" sz="1600" dirty="0"/>
              <a:t>them at the BDF </a:t>
            </a:r>
            <a:r>
              <a:rPr lang="en-US" sz="1600" dirty="0" smtClean="0"/>
              <a:t>complex (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400</a:t>
            </a:r>
            <a:r>
              <a:rPr lang="en-US" sz="1600" dirty="0" smtClean="0"/>
              <a:t> GeV proton beam), </a:t>
            </a:r>
            <a:r>
              <a:rPr lang="en-US" sz="1600" dirty="0"/>
              <a:t>possibly after its first use with the </a:t>
            </a:r>
            <a:r>
              <a:rPr lang="en-US" sz="1600" dirty="0" err="1"/>
              <a:t>SHiP</a:t>
            </a:r>
            <a:r>
              <a:rPr lang="en-US" sz="1600" dirty="0"/>
              <a:t> experiment</a:t>
            </a:r>
            <a:r>
              <a:rPr lang="en-US" sz="1600" dirty="0" smtClean="0"/>
              <a:t>. </a:t>
            </a:r>
            <a:r>
              <a:rPr lang="en-US" sz="1600" dirty="0" smtClean="0">
                <a:sym typeface="Symbol" panose="05050102010706020507" pitchFamily="18" charset="2"/>
              </a:rPr>
              <a:t> Possibly </a:t>
            </a:r>
            <a:r>
              <a:rPr lang="en-US" sz="16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low-cost experiments</a:t>
            </a:r>
            <a:r>
              <a:rPr lang="en-US" sz="1600" dirty="0" smtClean="0">
                <a:sym typeface="Symbol" panose="05050102010706020507" pitchFamily="18" charset="2"/>
              </a:rPr>
              <a:t>!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7959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/>
          <p:nvPr/>
        </p:nvCxnSpPr>
        <p:spPr>
          <a:xfrm>
            <a:off x="1613950" y="4650887"/>
            <a:ext cx="2834640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Application: BDF/</a:t>
            </a:r>
            <a:r>
              <a:rPr lang="en-US" dirty="0" err="1" smtClean="0"/>
              <a:t>SHiP+CAST</a:t>
            </a:r>
            <a:r>
              <a:rPr lang="en-US" dirty="0" smtClean="0"/>
              <a:t>/</a:t>
            </a:r>
            <a:r>
              <a:rPr lang="en-US" dirty="0" err="1" smtClean="0"/>
              <a:t>BabyIAXO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71" y="1828800"/>
            <a:ext cx="5372100" cy="247533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1" y="3631024"/>
            <a:ext cx="3505200" cy="25908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1" y="3891824"/>
            <a:ext cx="3505199" cy="375376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371600" y="2667000"/>
            <a:ext cx="533400" cy="8382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972932" y="4493007"/>
            <a:ext cx="1313068" cy="677530"/>
            <a:chOff x="972932" y="4580270"/>
            <a:chExt cx="1313068" cy="677530"/>
          </a:xfrm>
        </p:grpSpPr>
        <p:sp>
          <p:nvSpPr>
            <p:cNvPr id="9" name="Freeform 82"/>
            <p:cNvSpPr>
              <a:spLocks/>
            </p:cNvSpPr>
            <p:nvPr/>
          </p:nvSpPr>
          <p:spPr bwMode="auto">
            <a:xfrm>
              <a:off x="1238938" y="4729730"/>
              <a:ext cx="365760" cy="27432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Freeform 82"/>
            <p:cNvSpPr>
              <a:spLocks/>
            </p:cNvSpPr>
            <p:nvPr/>
          </p:nvSpPr>
          <p:spPr bwMode="auto">
            <a:xfrm rot="5400000">
              <a:off x="1437433" y="4926326"/>
              <a:ext cx="365760" cy="27432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11"/>
            <p:cNvSpPr>
              <a:spLocks noChangeAspect="1"/>
            </p:cNvSpPr>
            <p:nvPr/>
          </p:nvSpPr>
          <p:spPr>
            <a:xfrm>
              <a:off x="1572073" y="4694010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972932" y="4971278"/>
                  <a:ext cx="33913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oMath>
                    </m:oMathPara>
                  </a14:m>
                  <a:endParaRPr lang="en-US" sz="1200" dirty="0">
                    <a:latin typeface="Constantia" panose="02030602050306030303" pitchFamily="18" charset="0"/>
                  </a:endParaRPr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2932" y="4971278"/>
                  <a:ext cx="339132" cy="2769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4" name="Group 9"/>
            <p:cNvGrpSpPr>
              <a:grpSpLocks/>
            </p:cNvGrpSpPr>
            <p:nvPr/>
          </p:nvGrpSpPr>
          <p:grpSpPr bwMode="auto">
            <a:xfrm flipV="1">
              <a:off x="1252033" y="4821170"/>
              <a:ext cx="365760" cy="298192"/>
              <a:chOff x="1392" y="1488"/>
              <a:chExt cx="1584" cy="0"/>
            </a:xfrm>
          </p:grpSpPr>
          <p:sp>
            <p:nvSpPr>
              <p:cNvPr id="15" name="Line 10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Line 11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0" name="Group 9"/>
            <p:cNvGrpSpPr>
              <a:grpSpLocks/>
            </p:cNvGrpSpPr>
            <p:nvPr/>
          </p:nvGrpSpPr>
          <p:grpSpPr bwMode="auto">
            <a:xfrm flipV="1">
              <a:off x="1625893" y="4816403"/>
              <a:ext cx="365760" cy="298192"/>
              <a:chOff x="1392" y="1488"/>
              <a:chExt cx="1584" cy="0"/>
            </a:xfrm>
          </p:grpSpPr>
          <p:sp>
            <p:nvSpPr>
              <p:cNvPr id="21" name="Line 10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Line 11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1946868" y="4980801"/>
                  <a:ext cx="33913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oMath>
                    </m:oMathPara>
                  </a14:m>
                  <a:endParaRPr lang="en-US" sz="1200" dirty="0">
                    <a:latin typeface="Constantia" panose="02030602050306030303" pitchFamily="18" charset="0"/>
                  </a:endParaRPr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46868" y="4980801"/>
                  <a:ext cx="339132" cy="276999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993478" y="4580270"/>
                  <a:ext cx="3073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1200" dirty="0">
                    <a:latin typeface="Constantia" panose="02030602050306030303" pitchFamily="18" charset="0"/>
                  </a:endParaRPr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3478" y="4580270"/>
                  <a:ext cx="307392" cy="276999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7" name="Straight Arrow Connector 6"/>
          <p:cNvCxnSpPr>
            <a:stCxn id="4" idx="4"/>
          </p:cNvCxnSpPr>
          <p:nvPr/>
        </p:nvCxnSpPr>
        <p:spPr>
          <a:xfrm flipH="1">
            <a:off x="1600200" y="3505200"/>
            <a:ext cx="38100" cy="106680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4191000" y="4484737"/>
            <a:ext cx="916992" cy="696863"/>
            <a:chOff x="6093408" y="4560937"/>
            <a:chExt cx="916992" cy="696863"/>
          </a:xfrm>
        </p:grpSpPr>
        <p:sp>
          <p:nvSpPr>
            <p:cNvPr id="26" name="Freeform 82"/>
            <p:cNvSpPr>
              <a:spLocks/>
            </p:cNvSpPr>
            <p:nvPr/>
          </p:nvSpPr>
          <p:spPr bwMode="auto">
            <a:xfrm rot="5400000">
              <a:off x="6212080" y="4898614"/>
              <a:ext cx="365760" cy="27432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Freeform 82"/>
            <p:cNvSpPr>
              <a:spLocks/>
            </p:cNvSpPr>
            <p:nvPr/>
          </p:nvSpPr>
          <p:spPr bwMode="auto">
            <a:xfrm>
              <a:off x="6381244" y="4715162"/>
              <a:ext cx="365760" cy="27432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6347793" y="4683730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6703008" y="4560937"/>
                  <a:ext cx="3073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1200" dirty="0">
                    <a:latin typeface="Constantia" panose="02030602050306030303" pitchFamily="18" charset="0"/>
                  </a:endParaRPr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03008" y="4560937"/>
                  <a:ext cx="307392" cy="27699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6093408" y="4980801"/>
                  <a:ext cx="3073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1200" dirty="0">
                    <a:latin typeface="Constantia" panose="02030602050306030303" pitchFamily="18" charset="0"/>
                  </a:endParaRPr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93408" y="4980801"/>
                  <a:ext cx="307392" cy="27699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" name="Flowchart: Summing Junction 30"/>
            <p:cNvSpPr/>
            <p:nvPr/>
          </p:nvSpPr>
          <p:spPr>
            <a:xfrm>
              <a:off x="6328256" y="5049987"/>
              <a:ext cx="137160" cy="137160"/>
            </a:xfrm>
            <a:prstGeom prst="flowChartSummingJuncti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Oval 31"/>
          <p:cNvSpPr/>
          <p:nvPr/>
        </p:nvSpPr>
        <p:spPr>
          <a:xfrm>
            <a:off x="3862795" y="2802751"/>
            <a:ext cx="1471205" cy="552142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/>
          <p:cNvCxnSpPr>
            <a:stCxn id="32" idx="4"/>
          </p:cNvCxnSpPr>
          <p:nvPr/>
        </p:nvCxnSpPr>
        <p:spPr>
          <a:xfrm flipH="1">
            <a:off x="4491105" y="3354893"/>
            <a:ext cx="107293" cy="121710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304800" y="5105400"/>
                <a:ext cx="8534400" cy="13066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300" dirty="0" smtClean="0"/>
                  <a:t>Considering signal events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1300" b="0" i="1" smtClean="0">
                        <a:latin typeface="Cambria Math" panose="02040503050406030204" pitchFamily="18" charset="0"/>
                      </a:rPr>
                      <m:t>&gt;50</m:t>
                    </m:r>
                  </m:oMath>
                </a14:m>
                <a:r>
                  <a:rPr lang="en-US" sz="1300" dirty="0" smtClean="0"/>
                  <a:t> GeV </a:t>
                </a:r>
                <a:r>
                  <a:rPr lang="en-US" sz="1300" dirty="0" smtClean="0">
                    <a:sym typeface="Symbol" panose="05050102010706020507" pitchFamily="18" charset="2"/>
                  </a:rPr>
                  <a:t> Restricting our initial estimates </a:t>
                </a:r>
                <a:r>
                  <a:rPr lang="en-US" sz="1300" dirty="0">
                    <a:sym typeface="Symbol" panose="05050102010706020507" pitchFamily="18" charset="2"/>
                  </a:rPr>
                  <a:t>to the phase space where the negligible transverse momentum approximation and the limit of ultra </a:t>
                </a:r>
                <a:r>
                  <a:rPr lang="en-US" sz="1300" dirty="0" smtClean="0">
                    <a:sym typeface="Symbol" panose="05050102010706020507" pitchFamily="18" charset="2"/>
                  </a:rPr>
                  <a:t>relativistic mesons </a:t>
                </a:r>
                <a:r>
                  <a:rPr lang="en-US" sz="1300" dirty="0">
                    <a:sym typeface="Symbol" panose="05050102010706020507" pitchFamily="18" charset="2"/>
                  </a:rPr>
                  <a:t>are </a:t>
                </a:r>
                <a:r>
                  <a:rPr lang="en-US" sz="1300" dirty="0" smtClean="0">
                    <a:sym typeface="Symbol" panose="05050102010706020507" pitchFamily="18" charset="2"/>
                  </a:rPr>
                  <a:t>valid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US" sz="13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&gt;10 </m:t>
                    </m:r>
                  </m:oMath>
                </a14:m>
                <a:r>
                  <a:rPr lang="en-US" sz="1300" dirty="0" smtClean="0">
                    <a:sym typeface="Symbol" panose="05050102010706020507" pitchFamily="18" charset="2"/>
                  </a:rPr>
                  <a:t>background events (</a:t>
                </a:r>
                <a14:m>
                  <m:oMath xmlns:m="http://schemas.openxmlformats.org/officeDocument/2006/math">
                    <m:r>
                      <a:rPr lang="en-US" sz="13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𝜈</m:t>
                    </m:r>
                  </m:oMath>
                </a14:m>
                <a:r>
                  <a:rPr lang="en-US" sz="1300" dirty="0" smtClean="0">
                    <a:sym typeface="Symbol" panose="05050102010706020507" pitchFamily="18" charset="2"/>
                  </a:rPr>
                  <a:t> elastic scattering in the detector calorimeters) expected for </a:t>
                </a:r>
                <a14:m>
                  <m:oMath xmlns:m="http://schemas.openxmlformats.org/officeDocument/2006/math">
                    <m:r>
                      <a:rPr lang="en-US" sz="13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2</m:t>
                    </m:r>
                    <m:r>
                      <a:rPr lang="en-US" sz="13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×</m:t>
                    </m:r>
                    <m:sSup>
                      <m:sSupPr>
                        <m:ctrlPr>
                          <a:rPr lang="en-US" sz="13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sz="13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10</m:t>
                        </m:r>
                      </m:e>
                      <m:sup>
                        <m:r>
                          <a:rPr lang="en-US" sz="13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20</m:t>
                        </m:r>
                      </m:sup>
                    </m:sSup>
                  </m:oMath>
                </a14:m>
                <a:r>
                  <a:rPr lang="en-US" sz="1300" dirty="0" smtClean="0"/>
                  <a:t> POT. (in-situ background estimate possible)</a:t>
                </a:r>
                <a:endParaRPr lang="en-US" sz="1300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5105400"/>
                <a:ext cx="8534400" cy="130664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5319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2" grpId="0" animBg="1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Experimental Sensitivities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916690"/>
            <a:ext cx="5429680" cy="41031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791200" y="1828800"/>
                <a:ext cx="3048000" cy="36471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400" dirty="0" smtClean="0">
                    <a:latin typeface="Constantia" panose="02030602050306030303" pitchFamily="18" charset="0"/>
                  </a:rPr>
                  <a:t>NOMAD: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1.08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19</m:t>
                        </m:r>
                      </m:sup>
                    </m:sSup>
                  </m:oMath>
                </a14:m>
                <a:r>
                  <a:rPr lang="en-US" sz="1400" dirty="0" smtClean="0">
                    <a:latin typeface="Constantia" panose="02030602050306030303" pitchFamily="18" charset="0"/>
                  </a:rPr>
                  <a:t> POT collected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400" dirty="0" smtClean="0">
                    <a:latin typeface="Constantia" panose="02030602050306030303" pitchFamily="18" charset="0"/>
                  </a:rPr>
                  <a:t>CAST/</a:t>
                </a:r>
                <a:r>
                  <a:rPr lang="en-US" sz="1400" dirty="0" err="1" smtClean="0">
                    <a:latin typeface="Constantia" panose="02030602050306030303" pitchFamily="18" charset="0"/>
                  </a:rPr>
                  <a:t>BabyIAXO</a:t>
                </a:r>
                <a:r>
                  <a:rPr lang="en-US" sz="1400" dirty="0" smtClean="0">
                    <a:latin typeface="Constantia" panose="02030602050306030303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20</m:t>
                        </m:r>
                      </m:sup>
                    </m:sSup>
                  </m:oMath>
                </a14:m>
                <a:r>
                  <a:rPr lang="en-US" sz="1400" dirty="0">
                    <a:latin typeface="Constantia" panose="02030602050306030303" pitchFamily="18" charset="0"/>
                  </a:rPr>
                  <a:t> </a:t>
                </a:r>
                <a:r>
                  <a:rPr lang="en-US" sz="1400" dirty="0" smtClean="0">
                    <a:latin typeface="Constantia" panose="02030602050306030303" pitchFamily="18" charset="0"/>
                  </a:rPr>
                  <a:t>POT assumed 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endParaRPr lang="en-US" sz="1400" dirty="0">
                  <a:latin typeface="Constantia" panose="02030602050306030303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400" dirty="0" smtClean="0"/>
                  <a:t>Showing only bounds from lab-based ALP searches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400" dirty="0" smtClean="0"/>
                  <a:t>Dashed </a:t>
                </a:r>
                <a:r>
                  <a:rPr lang="en-US" sz="1400" dirty="0"/>
                  <a:t>lines are the corresponding sensitivities with prospective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1400" dirty="0"/>
                  <a:t> of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20 </m:t>
                    </m:r>
                  </m:oMath>
                </a14:m>
                <a:r>
                  <a:rPr lang="en-US" sz="1400" dirty="0"/>
                  <a:t>T for </a:t>
                </a:r>
                <a:r>
                  <a:rPr lang="en-US" sz="1400" dirty="0" smtClean="0"/>
                  <a:t>CAST-PASSAT </a:t>
                </a:r>
                <a:r>
                  <a:rPr lang="en-US" sz="1400" dirty="0"/>
                  <a:t>and </a:t>
                </a:r>
                <a:r>
                  <a:rPr lang="en-US" sz="1400" dirty="0" err="1" smtClean="0"/>
                  <a:t>BabyIAXO</a:t>
                </a:r>
                <a:r>
                  <a:rPr lang="en-US" sz="1400" dirty="0" smtClean="0"/>
                  <a:t>-PASSAT.</a:t>
                </a:r>
                <a:endParaRPr lang="en-US" sz="14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00" y="1828800"/>
                <a:ext cx="3048000" cy="3647152"/>
              </a:xfrm>
              <a:prstGeom prst="rect">
                <a:avLst/>
              </a:prstGeom>
              <a:blipFill rotWithShape="0">
                <a:blip r:embed="rId3"/>
                <a:stretch>
                  <a:fillRect l="-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823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4800" y="1676400"/>
            <a:ext cx="8534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Franklin Gothic Medium" panose="020B0603020102020204" pitchFamily="34" charset="0"/>
              </a:rPr>
              <a:t>We have proposed a </a:t>
            </a:r>
            <a:r>
              <a:rPr lang="en-US" dirty="0">
                <a:solidFill>
                  <a:srgbClr val="FF0000"/>
                </a:solidFill>
                <a:latin typeface="Franklin Gothic Medium" panose="020B0603020102020204" pitchFamily="34" charset="0"/>
              </a:rPr>
              <a:t>novel method to search for ALPs </a:t>
            </a:r>
            <a:r>
              <a:rPr lang="en-US" dirty="0">
                <a:latin typeface="Franklin Gothic Medium" panose="020B0603020102020204" pitchFamily="34" charset="0"/>
              </a:rPr>
              <a:t>at particle accelerator </a:t>
            </a:r>
            <a:r>
              <a:rPr lang="en-US" dirty="0" smtClean="0">
                <a:latin typeface="Franklin Gothic Medium" panose="020B0603020102020204" pitchFamily="34" charset="0"/>
              </a:rPr>
              <a:t>experiments.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latin typeface="Franklin Gothic Medium" panose="020B0603020102020204" pitchFamily="34" charset="0"/>
              </a:rPr>
              <a:t>The </a:t>
            </a:r>
            <a:r>
              <a:rPr lang="en-US" dirty="0">
                <a:latin typeface="Franklin Gothic Medium" panose="020B0603020102020204" pitchFamily="34" charset="0"/>
              </a:rPr>
              <a:t>results suggest that PASSAT should </a:t>
            </a:r>
            <a:r>
              <a:rPr lang="en-US" dirty="0">
                <a:solidFill>
                  <a:srgbClr val="FF0000"/>
                </a:solidFill>
                <a:latin typeface="Franklin Gothic Medium" panose="020B0603020102020204" pitchFamily="34" charset="0"/>
              </a:rPr>
              <a:t>probe a wide range of parameter space</a:t>
            </a:r>
            <a:r>
              <a:rPr lang="en-US" dirty="0">
                <a:latin typeface="Franklin Gothic Medium" panose="020B0603020102020204" pitchFamily="34" charset="0"/>
              </a:rPr>
              <a:t> that none of the </a:t>
            </a:r>
            <a:r>
              <a:rPr lang="en-US" dirty="0" smtClean="0">
                <a:latin typeface="Franklin Gothic Medium" panose="020B0603020102020204" pitchFamily="34" charset="0"/>
              </a:rPr>
              <a:t>lab-produced </a:t>
            </a:r>
            <a:r>
              <a:rPr lang="en-US" dirty="0">
                <a:latin typeface="Franklin Gothic Medium" panose="020B0603020102020204" pitchFamily="34" charset="0"/>
              </a:rPr>
              <a:t>ALP search experiments have ever explored</a:t>
            </a:r>
            <a:r>
              <a:rPr lang="en-US" dirty="0" smtClean="0">
                <a:latin typeface="Franklin Gothic Medium" panose="020B0603020102020204" pitchFamily="34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latin typeface="Franklin Gothic Medium" panose="020B0603020102020204" pitchFamily="34" charset="0"/>
              </a:rPr>
              <a:t>The </a:t>
            </a:r>
            <a:r>
              <a:rPr lang="en-US" dirty="0">
                <a:latin typeface="Franklin Gothic Medium" panose="020B0603020102020204" pitchFamily="34" charset="0"/>
              </a:rPr>
              <a:t>expected experimental sensitivity covers regions explored by the CAST </a:t>
            </a:r>
            <a:r>
              <a:rPr lang="en-US" dirty="0" err="1">
                <a:latin typeface="Franklin Gothic Medium" panose="020B0603020102020204" pitchFamily="34" charset="0"/>
              </a:rPr>
              <a:t>helioscope</a:t>
            </a:r>
            <a:r>
              <a:rPr lang="en-US" dirty="0">
                <a:latin typeface="Franklin Gothic Medium" panose="020B0603020102020204" pitchFamily="34" charset="0"/>
              </a:rPr>
              <a:t> experiment, providing a </a:t>
            </a:r>
            <a:r>
              <a:rPr lang="en-US" dirty="0">
                <a:solidFill>
                  <a:srgbClr val="FF0000"/>
                </a:solidFill>
                <a:latin typeface="Franklin Gothic Medium" panose="020B0603020102020204" pitchFamily="34" charset="0"/>
              </a:rPr>
              <a:t>conservative and complementary probe</a:t>
            </a:r>
            <a:r>
              <a:rPr lang="en-US" dirty="0" smtClean="0">
                <a:latin typeface="Franklin Gothic Medium" panose="020B0603020102020204" pitchFamily="34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Franklin Gothic Medium" panose="020B0603020102020204" pitchFamily="34" charset="0"/>
              </a:rPr>
              <a:t>The experimental sensitivity also extends into regions that are currently solely constrained by astrophysical observations (e.g., HB stars</a:t>
            </a:r>
            <a:r>
              <a:rPr lang="en-US" dirty="0" smtClean="0">
                <a:latin typeface="Franklin Gothic Medium" panose="020B0603020102020204" pitchFamily="34" charset="0"/>
              </a:rPr>
              <a:t>).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latin typeface="Franklin Gothic Medium" panose="020B0603020102020204" pitchFamily="34" charset="0"/>
              </a:rPr>
              <a:t>A more dedicated study with detector </a:t>
            </a:r>
            <a:r>
              <a:rPr lang="en-US" dirty="0" smtClean="0">
                <a:latin typeface="Franklin Gothic Medium" panose="020B0603020102020204" pitchFamily="34" charset="0"/>
              </a:rPr>
              <a:t>effects included (by GEANT and </a:t>
            </a:r>
            <a:r>
              <a:rPr lang="en-US" dirty="0" err="1" smtClean="0">
                <a:latin typeface="Franklin Gothic Medium" panose="020B0603020102020204" pitchFamily="34" charset="0"/>
              </a:rPr>
              <a:t>Fluka</a:t>
            </a:r>
            <a:r>
              <a:rPr lang="en-US" dirty="0" smtClean="0">
                <a:latin typeface="Franklin Gothic Medium" panose="020B0603020102020204" pitchFamily="34" charset="0"/>
              </a:rPr>
              <a:t>) </a:t>
            </a:r>
            <a:r>
              <a:rPr lang="en-US" dirty="0" smtClean="0">
                <a:latin typeface="Franklin Gothic Medium" panose="020B0603020102020204" pitchFamily="34" charset="0"/>
              </a:rPr>
              <a:t>is being prepared. Please stay tuned!</a:t>
            </a:r>
            <a:endParaRPr lang="en-US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47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for </a:t>
            </a:r>
            <a:r>
              <a:rPr lang="en-US" dirty="0" err="1" smtClean="0"/>
              <a:t>Axion</a:t>
            </a:r>
            <a:r>
              <a:rPr lang="en-US" dirty="0" smtClean="0"/>
              <a:t>-like Particle Searches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304800" y="1676400"/>
            <a:ext cx="8534400" cy="3808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500" dirty="0" smtClean="0"/>
              <a:t>QCD </a:t>
            </a:r>
            <a:r>
              <a:rPr lang="en-US" sz="1500" dirty="0" err="1" smtClean="0"/>
              <a:t>axion</a:t>
            </a:r>
            <a:r>
              <a:rPr lang="en-US" sz="1500" dirty="0" smtClean="0"/>
              <a:t> for solving dynamically the strong CP problem </a:t>
            </a:r>
            <a:r>
              <a:rPr lang="en-US" sz="1100" dirty="0" smtClean="0">
                <a:solidFill>
                  <a:srgbClr val="E98517"/>
                </a:solidFill>
              </a:rPr>
              <a:t>[Weinberg (</a:t>
            </a:r>
            <a:r>
              <a:rPr lang="en-US" sz="1100" dirty="0" smtClean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1978</a:t>
            </a:r>
            <a:r>
              <a:rPr lang="en-US" sz="1100" dirty="0" smtClean="0">
                <a:solidFill>
                  <a:srgbClr val="E98517"/>
                </a:solidFill>
              </a:rPr>
              <a:t>); </a:t>
            </a:r>
            <a:r>
              <a:rPr lang="en-US" sz="1100" dirty="0" err="1" smtClean="0">
                <a:solidFill>
                  <a:srgbClr val="E98517"/>
                </a:solidFill>
              </a:rPr>
              <a:t>Wilczek</a:t>
            </a:r>
            <a:r>
              <a:rPr lang="en-US" sz="1100" dirty="0" smtClean="0">
                <a:solidFill>
                  <a:srgbClr val="E98517"/>
                </a:solidFill>
              </a:rPr>
              <a:t> (</a:t>
            </a:r>
            <a:r>
              <a:rPr lang="en-US" sz="1100" dirty="0" smtClean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1978</a:t>
            </a:r>
            <a:r>
              <a:rPr lang="en-US" sz="1100" dirty="0" smtClean="0">
                <a:solidFill>
                  <a:srgbClr val="E98517"/>
                </a:solidFill>
              </a:rPr>
              <a:t>); Peccei and Quinn (</a:t>
            </a:r>
            <a:r>
              <a:rPr lang="en-US" sz="1100" dirty="0" smtClean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1977</a:t>
            </a:r>
            <a:r>
              <a:rPr lang="en-US" sz="1100" dirty="0" smtClean="0">
                <a:solidFill>
                  <a:srgbClr val="E98517"/>
                </a:solidFill>
              </a:rPr>
              <a:t>)]</a:t>
            </a:r>
            <a:r>
              <a:rPr lang="en-US" sz="1500" dirty="0" smtClean="0"/>
              <a:t>, more general pseudo-scalar </a:t>
            </a:r>
            <a:r>
              <a:rPr lang="en-US" sz="1500" dirty="0" err="1" smtClean="0"/>
              <a:t>axion</a:t>
            </a:r>
            <a:r>
              <a:rPr lang="en-US" sz="1500" dirty="0" smtClean="0"/>
              <a:t>-like particles (ALPs) which share similar properties/ </a:t>
            </a:r>
            <a:r>
              <a:rPr lang="en-US" sz="1500" dirty="0" err="1" smtClean="0"/>
              <a:t>pheno</a:t>
            </a:r>
            <a:r>
              <a:rPr lang="en-US" sz="1500" dirty="0" smtClean="0"/>
              <a:t>. </a:t>
            </a:r>
            <a:r>
              <a:rPr lang="en-US" sz="1500" dirty="0" err="1" smtClean="0"/>
              <a:t>wiith</a:t>
            </a:r>
            <a:r>
              <a:rPr lang="en-US" sz="1500" dirty="0" smtClean="0"/>
              <a:t> QCD </a:t>
            </a:r>
            <a:r>
              <a:rPr lang="en-US" sz="1500" dirty="0" err="1" smtClean="0"/>
              <a:t>axion</a:t>
            </a:r>
            <a:r>
              <a:rPr lang="en-US" sz="1500" dirty="0" smtClean="0"/>
              <a:t>, both of which are ubiquitous also in string theory </a:t>
            </a:r>
            <a:r>
              <a:rPr lang="en-US" sz="1100" dirty="0" smtClean="0">
                <a:solidFill>
                  <a:srgbClr val="E98517"/>
                </a:solidFill>
              </a:rPr>
              <a:t>[</a:t>
            </a:r>
            <a:r>
              <a:rPr lang="en-US" sz="1100" dirty="0" err="1" smtClean="0">
                <a:solidFill>
                  <a:srgbClr val="E98517"/>
                </a:solidFill>
              </a:rPr>
              <a:t>Arvnitaki</a:t>
            </a:r>
            <a:r>
              <a:rPr lang="en-US" sz="1100" dirty="0" smtClean="0">
                <a:solidFill>
                  <a:srgbClr val="E98517"/>
                </a:solidFill>
              </a:rPr>
              <a:t>, Dimopoulous, </a:t>
            </a:r>
            <a:r>
              <a:rPr lang="en-US" sz="1100" dirty="0" err="1" smtClean="0">
                <a:solidFill>
                  <a:srgbClr val="E98517"/>
                </a:solidFill>
              </a:rPr>
              <a:t>Dubovsky</a:t>
            </a:r>
            <a:r>
              <a:rPr lang="en-US" sz="1100" dirty="0" smtClean="0">
                <a:solidFill>
                  <a:srgbClr val="E98517"/>
                </a:solidFill>
              </a:rPr>
              <a:t>, </a:t>
            </a:r>
            <a:r>
              <a:rPr lang="en-US" sz="1100" dirty="0" err="1" smtClean="0">
                <a:solidFill>
                  <a:srgbClr val="E98517"/>
                </a:solidFill>
              </a:rPr>
              <a:t>Kaloper</a:t>
            </a:r>
            <a:r>
              <a:rPr lang="en-US" sz="1100" dirty="0" smtClean="0">
                <a:solidFill>
                  <a:srgbClr val="E98517"/>
                </a:solidFill>
              </a:rPr>
              <a:t>, March-Russell (</a:t>
            </a:r>
            <a:r>
              <a:rPr lang="en-US" sz="1100" dirty="0" smtClean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2010</a:t>
            </a:r>
            <a:r>
              <a:rPr lang="en-US" sz="1100" dirty="0" smtClean="0">
                <a:solidFill>
                  <a:srgbClr val="E98517"/>
                </a:solidFill>
              </a:rPr>
              <a:t>); </a:t>
            </a:r>
            <a:r>
              <a:rPr lang="en-US" sz="1100" dirty="0" err="1" smtClean="0">
                <a:solidFill>
                  <a:srgbClr val="E98517"/>
                </a:solidFill>
              </a:rPr>
              <a:t>Cicoli</a:t>
            </a:r>
            <a:r>
              <a:rPr lang="en-US" sz="1100" dirty="0" smtClean="0">
                <a:solidFill>
                  <a:srgbClr val="E98517"/>
                </a:solidFill>
              </a:rPr>
              <a:t>, </a:t>
            </a:r>
            <a:r>
              <a:rPr lang="en-US" sz="1100" dirty="0" err="1" smtClean="0">
                <a:solidFill>
                  <a:srgbClr val="E98517"/>
                </a:solidFill>
              </a:rPr>
              <a:t>Goodsell</a:t>
            </a:r>
            <a:r>
              <a:rPr lang="en-US" sz="1100" dirty="0" smtClean="0">
                <a:solidFill>
                  <a:srgbClr val="E98517"/>
                </a:solidFill>
              </a:rPr>
              <a:t>, Ringwald (</a:t>
            </a:r>
            <a:r>
              <a:rPr lang="en-US" sz="1100" dirty="0" smtClean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2012</a:t>
            </a:r>
            <a:r>
              <a:rPr lang="en-US" sz="1100" dirty="0" smtClean="0">
                <a:solidFill>
                  <a:srgbClr val="E98517"/>
                </a:solidFill>
              </a:rPr>
              <a:t>)]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15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500" dirty="0" smtClean="0"/>
              <a:t>A plausible extension of the SM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500" dirty="0" err="1" smtClean="0"/>
              <a:t>Axion</a:t>
            </a:r>
            <a:r>
              <a:rPr lang="en-US" sz="1500" dirty="0" smtClean="0"/>
              <a:t>/ALPs could be dark matter candidates.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15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500" dirty="0" smtClean="0"/>
              <a:t> </a:t>
            </a:r>
            <a:r>
              <a:rPr lang="en-US" sz="1500" dirty="0" err="1" smtClean="0"/>
              <a:t>Axion</a:t>
            </a:r>
            <a:r>
              <a:rPr lang="en-US" sz="1500" dirty="0" smtClean="0"/>
              <a:t>/ALP searches in the </a:t>
            </a:r>
            <a:r>
              <a:rPr lang="en-US" sz="1500" b="1" dirty="0" smtClean="0">
                <a:solidFill>
                  <a:srgbClr val="FF0000"/>
                </a:solidFill>
              </a:rPr>
              <a:t>low-energy frontier of particle physics </a:t>
            </a:r>
            <a:r>
              <a:rPr lang="en-US" sz="1500" dirty="0" smtClean="0"/>
              <a:t>(vs. new physics searches at the LHC in the (high-)energy frontier of particle physics)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500" dirty="0" smtClean="0"/>
              <a:t>Many experimental search techniques are based on the ALP-photon coupling.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5193" y="5485135"/>
            <a:ext cx="2233613" cy="54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28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ALP Searches: CAST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6" name="Picture 2" descr="Image result for su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796" y="1981200"/>
            <a:ext cx="1812604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reeform 82"/>
          <p:cNvSpPr>
            <a:spLocks/>
          </p:cNvSpPr>
          <p:nvPr/>
        </p:nvSpPr>
        <p:spPr bwMode="auto">
          <a:xfrm rot="5400000">
            <a:off x="6212080" y="2993614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Freeform 82"/>
          <p:cNvSpPr>
            <a:spLocks/>
          </p:cNvSpPr>
          <p:nvPr/>
        </p:nvSpPr>
        <p:spPr bwMode="auto">
          <a:xfrm>
            <a:off x="6381244" y="2810162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6347793" y="2778730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410200" y="3340487"/>
            <a:ext cx="2011680" cy="335756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410200" y="2225505"/>
            <a:ext cx="2011680" cy="335756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Magnetic field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62334" y="2224046"/>
            <a:ext cx="1585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Detector</a:t>
            </a:r>
            <a:endParaRPr lang="en-US" sz="1400" dirty="0">
              <a:latin typeface="Constantia" panose="02030602050306030303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5569262" y="2539700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5721662" y="2542078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5878825" y="2542076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6031225" y="2537310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6178868" y="2542076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6331268" y="2537310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6488431" y="2537308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6640831" y="2539686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6800371" y="2542082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6952771" y="2537316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7109934" y="2537314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7262334" y="2539692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6703008" y="2655937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3008" y="2655937"/>
                <a:ext cx="307392" cy="2769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 descr="Image result for cast experimen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793" y="4157633"/>
            <a:ext cx="2508355" cy="1633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lowchart: Direct Access Storage 6"/>
          <p:cNvSpPr/>
          <p:nvPr/>
        </p:nvSpPr>
        <p:spPr>
          <a:xfrm rot="10800000">
            <a:off x="7924800" y="2567413"/>
            <a:ext cx="304800" cy="770680"/>
          </a:xfrm>
          <a:prstGeom prst="flowChartMagneticDrum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1935483" y="2384323"/>
            <a:ext cx="1585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Sun</a:t>
            </a:r>
            <a:endParaRPr lang="en-US" sz="1400" dirty="0">
              <a:latin typeface="Constantia" panose="02030602050306030303" pitchFamily="18" charset="0"/>
            </a:endParaRPr>
          </a:p>
        </p:txBody>
      </p:sp>
      <p:sp>
        <p:nvSpPr>
          <p:cNvPr id="46" name="Freeform 82"/>
          <p:cNvSpPr>
            <a:spLocks/>
          </p:cNvSpPr>
          <p:nvPr/>
        </p:nvSpPr>
        <p:spPr bwMode="auto">
          <a:xfrm>
            <a:off x="2318625" y="2810162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Freeform 82"/>
          <p:cNvSpPr>
            <a:spLocks/>
          </p:cNvSpPr>
          <p:nvPr/>
        </p:nvSpPr>
        <p:spPr bwMode="auto">
          <a:xfrm rot="5400000">
            <a:off x="2517120" y="3006758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>
            <a:off x="2697480" y="2823878"/>
            <a:ext cx="3657600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>
            <a:spLocks noChangeAspect="1"/>
          </p:cNvSpPr>
          <p:nvPr/>
        </p:nvSpPr>
        <p:spPr>
          <a:xfrm>
            <a:off x="2651760" y="2774442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2073165" y="2660702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3165" y="2660702"/>
                <a:ext cx="307392" cy="27699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6093408" y="3075801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3408" y="3075801"/>
                <a:ext cx="307392" cy="2769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3886200" y="2847201"/>
                <a:ext cx="31188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200" y="2847201"/>
                <a:ext cx="311880" cy="27699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Flowchart: Summing Junction 53"/>
          <p:cNvSpPr/>
          <p:nvPr/>
        </p:nvSpPr>
        <p:spPr>
          <a:xfrm>
            <a:off x="6328256" y="3144987"/>
            <a:ext cx="137160" cy="137160"/>
          </a:xfrm>
          <a:prstGeom prst="flowChartSummingJunction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2362200" y="3075801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2200" y="3075801"/>
                <a:ext cx="307392" cy="2769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TextBox 56"/>
          <p:cNvSpPr txBox="1"/>
          <p:nvPr/>
        </p:nvSpPr>
        <p:spPr>
          <a:xfrm>
            <a:off x="304800" y="4114800"/>
            <a:ext cx="57264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 smtClean="0"/>
              <a:t>Plenty of photons inside the Sun</a:t>
            </a:r>
          </a:p>
          <a:p>
            <a:pPr marL="742950" lvl="1" indent="-285750">
              <a:lnSpc>
                <a:spcPct val="150000"/>
              </a:lnSpc>
              <a:buFont typeface="Symbol" panose="05050102010706020507" pitchFamily="18" charset="2"/>
              <a:buChar char="Þ"/>
            </a:pPr>
            <a:r>
              <a:rPr lang="en-US" sz="1600" dirty="0" smtClean="0"/>
              <a:t>Large signal flux expected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7513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ALP Searches: LSW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reeform 82"/>
          <p:cNvSpPr>
            <a:spLocks/>
          </p:cNvSpPr>
          <p:nvPr/>
        </p:nvSpPr>
        <p:spPr bwMode="auto">
          <a:xfrm>
            <a:off x="2318625" y="2810162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82"/>
          <p:cNvSpPr>
            <a:spLocks/>
          </p:cNvSpPr>
          <p:nvPr/>
        </p:nvSpPr>
        <p:spPr bwMode="auto">
          <a:xfrm rot="5400000">
            <a:off x="2517120" y="3006758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Freeform 82"/>
          <p:cNvSpPr>
            <a:spLocks/>
          </p:cNvSpPr>
          <p:nvPr/>
        </p:nvSpPr>
        <p:spPr bwMode="auto">
          <a:xfrm rot="5400000">
            <a:off x="6212080" y="2993614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82"/>
          <p:cNvSpPr>
            <a:spLocks/>
          </p:cNvSpPr>
          <p:nvPr/>
        </p:nvSpPr>
        <p:spPr bwMode="auto">
          <a:xfrm>
            <a:off x="6381244" y="2810162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6347793" y="2778730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410200" y="3340487"/>
            <a:ext cx="2011680" cy="335756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410200" y="2225505"/>
            <a:ext cx="2011680" cy="335756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Magnetic field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62334" y="2224046"/>
            <a:ext cx="1585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Detector</a:t>
            </a:r>
            <a:endParaRPr lang="en-US" sz="1400" dirty="0">
              <a:latin typeface="Constantia" panose="02030602050306030303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5569262" y="2539700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721662" y="2542078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5878825" y="2542076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6031225" y="2537310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6178868" y="2542076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331268" y="2537310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6488431" y="2537308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6640831" y="2539686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800371" y="2542082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6952771" y="2537316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7109934" y="2537314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7262334" y="2539692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2073165" y="2660702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3165" y="2660702"/>
                <a:ext cx="307392" cy="27699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6703008" y="2655937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3008" y="2655937"/>
                <a:ext cx="307392" cy="2769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3886200" y="2847201"/>
                <a:ext cx="31188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200" y="2847201"/>
                <a:ext cx="311880" cy="27699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Flowchart: Direct Access Storage 31"/>
          <p:cNvSpPr/>
          <p:nvPr/>
        </p:nvSpPr>
        <p:spPr>
          <a:xfrm rot="10800000">
            <a:off x="7924800" y="2567413"/>
            <a:ext cx="304800" cy="770680"/>
          </a:xfrm>
          <a:prstGeom prst="flowChartMagneticDrum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1711824" y="3340487"/>
            <a:ext cx="2011680" cy="335756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1711824" y="2225505"/>
            <a:ext cx="2011680" cy="335756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Magnetic field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1870886" y="2539700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2023286" y="2542078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2180449" y="2542076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2332849" y="2537310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2480492" y="2542076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2632892" y="2537310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2790055" y="2537308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2942455" y="2539686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3101995" y="2542082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3254395" y="2537316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3411558" y="2537314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3563958" y="2539692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2362200" y="3075801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2200" y="3075801"/>
                <a:ext cx="307392" cy="2769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6093408" y="3075801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3408" y="3075801"/>
                <a:ext cx="307392" cy="2769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Flowchart: Process 53"/>
          <p:cNvSpPr/>
          <p:nvPr/>
        </p:nvSpPr>
        <p:spPr>
          <a:xfrm>
            <a:off x="4419600" y="1981199"/>
            <a:ext cx="304800" cy="1920705"/>
          </a:xfrm>
          <a:prstGeom prst="flowChartProcess">
            <a:avLst/>
          </a:prstGeom>
          <a:pattFill prst="lt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 rot="10800000">
            <a:off x="4357360" y="2285233"/>
            <a:ext cx="400110" cy="124809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sz="1400" dirty="0" smtClean="0"/>
              <a:t>Optical barrier</a:t>
            </a:r>
            <a:endParaRPr lang="en-US" sz="1400" dirty="0"/>
          </a:p>
        </p:txBody>
      </p:sp>
      <p:sp>
        <p:nvSpPr>
          <p:cNvPr id="58" name="Freeform 82"/>
          <p:cNvSpPr>
            <a:spLocks/>
          </p:cNvSpPr>
          <p:nvPr/>
        </p:nvSpPr>
        <p:spPr bwMode="auto">
          <a:xfrm>
            <a:off x="2205753" y="2694284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Freeform 82"/>
          <p:cNvSpPr>
            <a:spLocks/>
          </p:cNvSpPr>
          <p:nvPr/>
        </p:nvSpPr>
        <p:spPr bwMode="auto">
          <a:xfrm>
            <a:off x="2510553" y="2694284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Freeform 82"/>
          <p:cNvSpPr>
            <a:spLocks/>
          </p:cNvSpPr>
          <p:nvPr/>
        </p:nvSpPr>
        <p:spPr bwMode="auto">
          <a:xfrm>
            <a:off x="2815353" y="2694284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Freeform 82"/>
          <p:cNvSpPr>
            <a:spLocks/>
          </p:cNvSpPr>
          <p:nvPr/>
        </p:nvSpPr>
        <p:spPr bwMode="auto">
          <a:xfrm>
            <a:off x="3120153" y="2694284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Freeform 82"/>
          <p:cNvSpPr>
            <a:spLocks/>
          </p:cNvSpPr>
          <p:nvPr/>
        </p:nvSpPr>
        <p:spPr bwMode="auto">
          <a:xfrm>
            <a:off x="3424953" y="2694284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Freeform 82"/>
          <p:cNvSpPr>
            <a:spLocks/>
          </p:cNvSpPr>
          <p:nvPr/>
        </p:nvSpPr>
        <p:spPr bwMode="auto">
          <a:xfrm>
            <a:off x="3729753" y="2694284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Freeform 82"/>
          <p:cNvSpPr>
            <a:spLocks/>
          </p:cNvSpPr>
          <p:nvPr/>
        </p:nvSpPr>
        <p:spPr bwMode="auto">
          <a:xfrm>
            <a:off x="4034553" y="2694284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697480" y="2823878"/>
            <a:ext cx="3657600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Flowchart: Direct Access Storage 65"/>
          <p:cNvSpPr/>
          <p:nvPr/>
        </p:nvSpPr>
        <p:spPr>
          <a:xfrm>
            <a:off x="968503" y="2567413"/>
            <a:ext cx="304800" cy="770680"/>
          </a:xfrm>
          <a:prstGeom prst="flowChartMagneticDrum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304800" y="2216522"/>
            <a:ext cx="1585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Laser</a:t>
            </a:r>
            <a:endParaRPr lang="en-US" sz="1400" dirty="0">
              <a:latin typeface="Constantia" panose="02030602050306030303" pitchFamily="18" charset="0"/>
            </a:endParaRPr>
          </a:p>
        </p:txBody>
      </p:sp>
      <p:pic>
        <p:nvPicPr>
          <p:cNvPr id="2050" name="Picture 2" descr="Image result for alps experimen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1" y="4654541"/>
            <a:ext cx="3429000" cy="1136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TextBox 67"/>
          <p:cNvSpPr txBox="1"/>
          <p:nvPr/>
        </p:nvSpPr>
        <p:spPr>
          <a:xfrm>
            <a:off x="7086600" y="5788223"/>
            <a:ext cx="1770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>
                <a:solidFill>
                  <a:srgbClr val="E98517"/>
                </a:solidFill>
              </a:rPr>
              <a:t>[ALPS experiment]</a:t>
            </a:r>
            <a:endParaRPr lang="en-US" sz="1400" b="1" dirty="0">
              <a:solidFill>
                <a:srgbClr val="E98517"/>
              </a:solidFill>
            </a:endParaRPr>
          </a:p>
        </p:txBody>
      </p:sp>
      <p:sp>
        <p:nvSpPr>
          <p:cNvPr id="69" name="Flowchart: Summing Junction 68"/>
          <p:cNvSpPr/>
          <p:nvPr/>
        </p:nvSpPr>
        <p:spPr>
          <a:xfrm>
            <a:off x="2636110" y="3130568"/>
            <a:ext cx="137160" cy="137160"/>
          </a:xfrm>
          <a:prstGeom prst="flowChartSummingJunction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lowchart: Summing Junction 70"/>
          <p:cNvSpPr/>
          <p:nvPr/>
        </p:nvSpPr>
        <p:spPr>
          <a:xfrm>
            <a:off x="6328256" y="3144987"/>
            <a:ext cx="137160" cy="137160"/>
          </a:xfrm>
          <a:prstGeom prst="flowChartSummingJunction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2651760" y="2774442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304800" y="4114800"/>
            <a:ext cx="57264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 smtClean="0"/>
              <a:t>Lab-produced ALP search, i.e., direct probe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 smtClean="0"/>
              <a:t>High intensity laser beam available</a:t>
            </a:r>
          </a:p>
          <a:p>
            <a:pPr marL="742950" lvl="1" indent="-285750">
              <a:lnSpc>
                <a:spcPct val="150000"/>
              </a:lnSpc>
              <a:buFont typeface="Symbol" panose="05050102010706020507" pitchFamily="18" charset="2"/>
              <a:buChar char="Þ"/>
            </a:pPr>
            <a:r>
              <a:rPr lang="en-US" sz="1600" dirty="0" smtClean="0"/>
              <a:t>Large signal flux expected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 smtClean="0"/>
              <a:t>Accessible mass range set by the energy of the laser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793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ALP Searches: Beam-Dump Experiments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6347793" y="2778730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262334" y="2224046"/>
            <a:ext cx="1585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Detector</a:t>
            </a:r>
            <a:endParaRPr lang="en-US" sz="1400" dirty="0">
              <a:latin typeface="Constantia" panose="0203060205030603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7034267" y="2428913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4267" y="2428913"/>
                <a:ext cx="307392" cy="27699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886200" y="2847201"/>
                <a:ext cx="31188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200" y="2847201"/>
                <a:ext cx="311880" cy="2769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Flowchart: Direct Access Storage 28"/>
          <p:cNvSpPr/>
          <p:nvPr/>
        </p:nvSpPr>
        <p:spPr>
          <a:xfrm rot="10800000">
            <a:off x="7924800" y="2567413"/>
            <a:ext cx="304800" cy="770680"/>
          </a:xfrm>
          <a:prstGeom prst="flowChartMagneticDrum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7034267" y="2944700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4267" y="2944700"/>
                <a:ext cx="307392" cy="27699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Straight Connector 54"/>
          <p:cNvCxnSpPr/>
          <p:nvPr/>
        </p:nvCxnSpPr>
        <p:spPr>
          <a:xfrm>
            <a:off x="2697480" y="2823878"/>
            <a:ext cx="3657600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04800" y="2216522"/>
            <a:ext cx="1585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Particle</a:t>
            </a:r>
          </a:p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Beam</a:t>
            </a:r>
            <a:endParaRPr lang="en-US" sz="1400" dirty="0">
              <a:latin typeface="Constantia" panose="02030602050306030303" pitchFamily="18" charset="0"/>
            </a:endParaRPr>
          </a:p>
        </p:txBody>
      </p:sp>
      <p:sp>
        <p:nvSpPr>
          <p:cNvPr id="60" name="Right Arrow 59"/>
          <p:cNvSpPr/>
          <p:nvPr/>
        </p:nvSpPr>
        <p:spPr>
          <a:xfrm>
            <a:off x="711219" y="2827420"/>
            <a:ext cx="757238" cy="20994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82"/>
          <p:cNvSpPr>
            <a:spLocks/>
          </p:cNvSpPr>
          <p:nvPr/>
        </p:nvSpPr>
        <p:spPr bwMode="auto">
          <a:xfrm>
            <a:off x="2324571" y="2822476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Freeform 82"/>
          <p:cNvSpPr>
            <a:spLocks/>
          </p:cNvSpPr>
          <p:nvPr/>
        </p:nvSpPr>
        <p:spPr bwMode="auto">
          <a:xfrm rot="5400000">
            <a:off x="2523066" y="3019072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2657706" y="2786756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1995487" y="2574131"/>
            <a:ext cx="1585913" cy="778669"/>
          </a:xfrm>
          <a:prstGeom prst="rect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2058565" y="3064024"/>
                <a:ext cx="339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8565" y="3064024"/>
                <a:ext cx="339132" cy="27699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TextBox 65"/>
          <p:cNvSpPr txBox="1"/>
          <p:nvPr/>
        </p:nvSpPr>
        <p:spPr>
          <a:xfrm>
            <a:off x="1995487" y="2244237"/>
            <a:ext cx="1585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Target</a:t>
            </a:r>
            <a:endParaRPr lang="en-US" sz="1400" dirty="0">
              <a:latin typeface="Constantia" panose="02030602050306030303" pitchFamily="18" charset="0"/>
            </a:endParaRPr>
          </a:p>
        </p:txBody>
      </p:sp>
      <p:grpSp>
        <p:nvGrpSpPr>
          <p:cNvPr id="67" name="Group 9"/>
          <p:cNvGrpSpPr>
            <a:grpSpLocks/>
          </p:cNvGrpSpPr>
          <p:nvPr/>
        </p:nvGrpSpPr>
        <p:grpSpPr bwMode="auto">
          <a:xfrm flipV="1">
            <a:off x="2337666" y="2913916"/>
            <a:ext cx="365760" cy="298192"/>
            <a:chOff x="1392" y="1488"/>
            <a:chExt cx="1584" cy="0"/>
          </a:xfrm>
        </p:grpSpPr>
        <p:sp>
          <p:nvSpPr>
            <p:cNvPr id="68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" name="Group 9"/>
          <p:cNvGrpSpPr>
            <a:grpSpLocks/>
          </p:cNvGrpSpPr>
          <p:nvPr/>
        </p:nvGrpSpPr>
        <p:grpSpPr bwMode="auto">
          <a:xfrm flipV="1">
            <a:off x="2711526" y="2909149"/>
            <a:ext cx="365760" cy="298192"/>
            <a:chOff x="1392" y="1488"/>
            <a:chExt cx="1584" cy="0"/>
          </a:xfrm>
        </p:grpSpPr>
        <p:sp>
          <p:nvSpPr>
            <p:cNvPr id="71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>
              <a:xfrm>
                <a:off x="3032501" y="3073547"/>
                <a:ext cx="339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2501" y="3073547"/>
                <a:ext cx="339132" cy="27699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2079111" y="2673016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9111" y="2673016"/>
                <a:ext cx="307392" cy="27699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7" name="Group 76"/>
          <p:cNvGrpSpPr/>
          <p:nvPr/>
        </p:nvGrpSpPr>
        <p:grpSpPr>
          <a:xfrm rot="11335738">
            <a:off x="6432794" y="2879593"/>
            <a:ext cx="685800" cy="27432"/>
            <a:chOff x="5943600" y="4038600"/>
            <a:chExt cx="685800" cy="27432"/>
          </a:xfrm>
        </p:grpSpPr>
        <p:sp>
          <p:nvSpPr>
            <p:cNvPr id="8" name="Freeform 82"/>
            <p:cNvSpPr>
              <a:spLocks/>
            </p:cNvSpPr>
            <p:nvPr/>
          </p:nvSpPr>
          <p:spPr bwMode="auto">
            <a:xfrm>
              <a:off x="5943600" y="4038600"/>
              <a:ext cx="365760" cy="27432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6263640" y="4038600"/>
              <a:ext cx="365760" cy="27432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8" name="Group 77"/>
          <p:cNvGrpSpPr/>
          <p:nvPr/>
        </p:nvGrpSpPr>
        <p:grpSpPr>
          <a:xfrm rot="21114565">
            <a:off x="6408230" y="2759082"/>
            <a:ext cx="685800" cy="27432"/>
            <a:chOff x="5943600" y="4038600"/>
            <a:chExt cx="685800" cy="27432"/>
          </a:xfrm>
        </p:grpSpPr>
        <p:sp>
          <p:nvSpPr>
            <p:cNvPr id="79" name="Freeform 82"/>
            <p:cNvSpPr>
              <a:spLocks/>
            </p:cNvSpPr>
            <p:nvPr/>
          </p:nvSpPr>
          <p:spPr bwMode="auto">
            <a:xfrm>
              <a:off x="5943600" y="4038600"/>
              <a:ext cx="365760" cy="27432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Freeform 82"/>
            <p:cNvSpPr>
              <a:spLocks/>
            </p:cNvSpPr>
            <p:nvPr/>
          </p:nvSpPr>
          <p:spPr bwMode="auto">
            <a:xfrm>
              <a:off x="6263640" y="4038600"/>
              <a:ext cx="365760" cy="27432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83" name="Picture 8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25478" y="4523027"/>
            <a:ext cx="3413722" cy="1268173"/>
          </a:xfrm>
          <a:prstGeom prst="rect">
            <a:avLst/>
          </a:prstGeom>
        </p:spPr>
      </p:pic>
      <p:sp>
        <p:nvSpPr>
          <p:cNvPr id="84" name="TextBox 83"/>
          <p:cNvSpPr txBox="1"/>
          <p:nvPr/>
        </p:nvSpPr>
        <p:spPr>
          <a:xfrm>
            <a:off x="7104361" y="5788223"/>
            <a:ext cx="1752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>
                <a:solidFill>
                  <a:srgbClr val="E98517"/>
                </a:solidFill>
              </a:rPr>
              <a:t>[</a:t>
            </a:r>
            <a:r>
              <a:rPr lang="en-US" sz="1400" b="1" dirty="0" err="1" smtClean="0">
                <a:solidFill>
                  <a:srgbClr val="E98517"/>
                </a:solidFill>
              </a:rPr>
              <a:t>SHiP</a:t>
            </a:r>
            <a:r>
              <a:rPr lang="en-US" sz="1400" b="1" dirty="0" smtClean="0">
                <a:solidFill>
                  <a:srgbClr val="E98517"/>
                </a:solidFill>
              </a:rPr>
              <a:t> experiment]</a:t>
            </a:r>
            <a:endParaRPr lang="en-US" sz="1400" b="1" dirty="0">
              <a:solidFill>
                <a:srgbClr val="E98517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04800" y="4114800"/>
            <a:ext cx="51028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 smtClean="0"/>
              <a:t>Lab-produced ALP search, i.e., direct probe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 smtClean="0"/>
              <a:t>High intensity particle beams available</a:t>
            </a:r>
          </a:p>
          <a:p>
            <a:pPr marL="742950" lvl="1" indent="-285750">
              <a:lnSpc>
                <a:spcPct val="150000"/>
              </a:lnSpc>
              <a:buFont typeface="Symbol" panose="05050102010706020507" pitchFamily="18" charset="2"/>
              <a:buChar char="Þ"/>
            </a:pPr>
            <a:r>
              <a:rPr lang="en-US" sz="1600" dirty="0" smtClean="0"/>
              <a:t>Large signal flux expected (photons from bremsstrahlung and meson decays)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 smtClean="0"/>
              <a:t>Heavier ALPs are preferred, as they can decay within detector complex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435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Lab-Based Searches vs. Non-Lab-Based Searches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4800" y="1676400"/>
            <a:ext cx="853440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 smtClean="0"/>
              <a:t>The PVLAS Collaboration (a polarization experiment and a lab-produced ALP search) claimed an anomaly </a:t>
            </a:r>
            <a:r>
              <a:rPr lang="en-US" sz="1100" dirty="0" smtClean="0">
                <a:solidFill>
                  <a:srgbClr val="E98517"/>
                </a:solidFill>
              </a:rPr>
              <a:t>[</a:t>
            </a:r>
            <a:r>
              <a:rPr lang="en-US" sz="1100" dirty="0" err="1" smtClean="0">
                <a:solidFill>
                  <a:srgbClr val="E98517"/>
                </a:solidFill>
              </a:rPr>
              <a:t>Zavattini</a:t>
            </a:r>
            <a:r>
              <a:rPr lang="en-US" sz="1100" dirty="0" smtClean="0">
                <a:solidFill>
                  <a:srgbClr val="E98517"/>
                </a:solidFill>
              </a:rPr>
              <a:t> et al., PRL </a:t>
            </a:r>
            <a:r>
              <a:rPr lang="en-US" sz="1100" dirty="0" smtClean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96</a:t>
            </a:r>
            <a:r>
              <a:rPr lang="en-US" sz="1100" dirty="0" smtClean="0">
                <a:solidFill>
                  <a:srgbClr val="E98517"/>
                </a:solidFill>
              </a:rPr>
              <a:t> (</a:t>
            </a:r>
            <a:r>
              <a:rPr lang="en-US" sz="1100" dirty="0" smtClean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2006</a:t>
            </a:r>
            <a:r>
              <a:rPr lang="en-US" sz="1100" dirty="0" smtClean="0">
                <a:solidFill>
                  <a:srgbClr val="E98517"/>
                </a:solidFill>
              </a:rPr>
              <a:t>) </a:t>
            </a:r>
            <a:r>
              <a:rPr lang="en-US" sz="1100" dirty="0" smtClean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110406</a:t>
            </a:r>
            <a:r>
              <a:rPr lang="en-US" sz="1100" dirty="0" smtClean="0">
                <a:solidFill>
                  <a:srgbClr val="E98517"/>
                </a:solidFill>
              </a:rPr>
              <a:t>]</a:t>
            </a:r>
            <a:r>
              <a:rPr lang="en-US" sz="1500" dirty="0" smtClean="0"/>
              <a:t> </a:t>
            </a:r>
            <a:r>
              <a:rPr lang="en-US" sz="1400" dirty="0" smtClean="0"/>
              <a:t>(which was later identified as a spurious effect of unknown systematics </a:t>
            </a:r>
            <a:r>
              <a:rPr lang="en-US" sz="1100" dirty="0" smtClean="0">
                <a:solidFill>
                  <a:srgbClr val="E98517"/>
                </a:solidFill>
              </a:rPr>
              <a:t>[</a:t>
            </a:r>
            <a:r>
              <a:rPr lang="en-US" sz="1100" dirty="0" err="1" smtClean="0">
                <a:solidFill>
                  <a:srgbClr val="E98517"/>
                </a:solidFill>
              </a:rPr>
              <a:t>Zavattini</a:t>
            </a:r>
            <a:r>
              <a:rPr lang="en-US" sz="1100" dirty="0" smtClean="0">
                <a:solidFill>
                  <a:srgbClr val="E98517"/>
                </a:solidFill>
              </a:rPr>
              <a:t> et al., PRD </a:t>
            </a:r>
            <a:r>
              <a:rPr lang="en-US" sz="1100" dirty="0" smtClean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77</a:t>
            </a:r>
            <a:r>
              <a:rPr lang="en-US" sz="1100" dirty="0" smtClean="0">
                <a:solidFill>
                  <a:srgbClr val="E98517"/>
                </a:solidFill>
              </a:rPr>
              <a:t> (</a:t>
            </a:r>
            <a:r>
              <a:rPr lang="en-US" sz="1100" dirty="0" smtClean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2008</a:t>
            </a:r>
            <a:r>
              <a:rPr lang="en-US" sz="1100" dirty="0" smtClean="0">
                <a:solidFill>
                  <a:srgbClr val="E98517"/>
                </a:solidFill>
              </a:rPr>
              <a:t>) </a:t>
            </a:r>
            <a:r>
              <a:rPr lang="en-US" sz="1100" dirty="0" smtClean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032006</a:t>
            </a:r>
            <a:r>
              <a:rPr lang="en-US" sz="1100" dirty="0" smtClean="0">
                <a:solidFill>
                  <a:srgbClr val="E98517"/>
                </a:solidFill>
              </a:rPr>
              <a:t>]</a:t>
            </a:r>
            <a:r>
              <a:rPr lang="en-US" sz="1400" dirty="0" smtClean="0"/>
              <a:t>) which would be explained by the oscillation of photons into ALPs.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 smtClean="0"/>
              <a:t>The preferred values for the ALP mass and the coupling were </a:t>
            </a:r>
            <a:r>
              <a:rPr lang="en-US" sz="1400" dirty="0" smtClean="0">
                <a:solidFill>
                  <a:srgbClr val="0070C0"/>
                </a:solidFill>
              </a:rPr>
              <a:t>inconsistent with the astrophysical bounds </a:t>
            </a:r>
            <a:r>
              <a:rPr lang="en-US" sz="1400" dirty="0" smtClean="0"/>
              <a:t>(e.g., CAST), motivating a number of theoretical speculations to make the ALPs compatible with them </a:t>
            </a:r>
            <a:r>
              <a:rPr lang="en-US" sz="1100" dirty="0" smtClean="0">
                <a:solidFill>
                  <a:srgbClr val="E98517"/>
                </a:solidFill>
              </a:rPr>
              <a:t>[E.g., </a:t>
            </a:r>
            <a:r>
              <a:rPr lang="en-US" sz="1100" dirty="0" err="1" smtClean="0">
                <a:solidFill>
                  <a:srgbClr val="E98517"/>
                </a:solidFill>
              </a:rPr>
              <a:t>Jaeckel</a:t>
            </a:r>
            <a:r>
              <a:rPr lang="en-US" sz="1100" dirty="0" smtClean="0">
                <a:solidFill>
                  <a:srgbClr val="E98517"/>
                </a:solidFill>
              </a:rPr>
              <a:t>, </a:t>
            </a:r>
            <a:r>
              <a:rPr lang="en-US" sz="1100" dirty="0" err="1" smtClean="0">
                <a:solidFill>
                  <a:srgbClr val="E98517"/>
                </a:solidFill>
              </a:rPr>
              <a:t>Masso</a:t>
            </a:r>
            <a:r>
              <a:rPr lang="en-US" sz="1100" dirty="0" smtClean="0">
                <a:solidFill>
                  <a:srgbClr val="E98517"/>
                </a:solidFill>
              </a:rPr>
              <a:t>, Redondo, Ringwald, Takahashi (</a:t>
            </a:r>
            <a:r>
              <a:rPr lang="en-US" sz="1100" dirty="0" smtClean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2006</a:t>
            </a:r>
            <a:r>
              <a:rPr lang="en-US" sz="1100" dirty="0" smtClean="0">
                <a:solidFill>
                  <a:srgbClr val="E98517"/>
                </a:solidFill>
              </a:rPr>
              <a:t>); </a:t>
            </a:r>
            <a:r>
              <a:rPr lang="en-US" sz="1100" dirty="0" err="1" smtClean="0">
                <a:solidFill>
                  <a:srgbClr val="E98517"/>
                </a:solidFill>
              </a:rPr>
              <a:t>Ahlers</a:t>
            </a:r>
            <a:r>
              <a:rPr lang="en-US" sz="1100" dirty="0" smtClean="0">
                <a:solidFill>
                  <a:srgbClr val="E98517"/>
                </a:solidFill>
              </a:rPr>
              <a:t>, </a:t>
            </a:r>
            <a:r>
              <a:rPr lang="en-US" sz="1100" dirty="0" err="1" smtClean="0">
                <a:solidFill>
                  <a:srgbClr val="E98517"/>
                </a:solidFill>
              </a:rPr>
              <a:t>Gies</a:t>
            </a:r>
            <a:r>
              <a:rPr lang="en-US" sz="1100" dirty="0" smtClean="0">
                <a:solidFill>
                  <a:srgbClr val="E98517"/>
                </a:solidFill>
              </a:rPr>
              <a:t>, </a:t>
            </a:r>
            <a:r>
              <a:rPr lang="en-US" sz="1100" dirty="0" err="1" smtClean="0">
                <a:solidFill>
                  <a:srgbClr val="E98517"/>
                </a:solidFill>
              </a:rPr>
              <a:t>Jaeckel</a:t>
            </a:r>
            <a:r>
              <a:rPr lang="en-US" sz="1100" dirty="0" smtClean="0">
                <a:solidFill>
                  <a:srgbClr val="E98517"/>
                </a:solidFill>
              </a:rPr>
              <a:t>, Ringwald (</a:t>
            </a:r>
            <a:r>
              <a:rPr lang="en-US" sz="1100" dirty="0" smtClean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2007</a:t>
            </a:r>
            <a:r>
              <a:rPr lang="en-US" sz="1100" dirty="0" smtClean="0">
                <a:solidFill>
                  <a:srgbClr val="E98517"/>
                </a:solidFill>
              </a:rPr>
              <a:t>); </a:t>
            </a:r>
            <a:r>
              <a:rPr lang="en-US" sz="1100" dirty="0" err="1" smtClean="0">
                <a:solidFill>
                  <a:srgbClr val="E98517"/>
                </a:solidFill>
              </a:rPr>
              <a:t>Brax</a:t>
            </a:r>
            <a:r>
              <a:rPr lang="en-US" sz="1100" dirty="0" smtClean="0">
                <a:solidFill>
                  <a:srgbClr val="E98517"/>
                </a:solidFill>
              </a:rPr>
              <a:t>, van de </a:t>
            </a:r>
            <a:r>
              <a:rPr lang="en-US" sz="1100" dirty="0" err="1" smtClean="0">
                <a:solidFill>
                  <a:srgbClr val="E98517"/>
                </a:solidFill>
              </a:rPr>
              <a:t>Bruck</a:t>
            </a:r>
            <a:r>
              <a:rPr lang="en-US" sz="1100" dirty="0" smtClean="0">
                <a:solidFill>
                  <a:srgbClr val="E98517"/>
                </a:solidFill>
              </a:rPr>
              <a:t>, Davis (</a:t>
            </a:r>
            <a:r>
              <a:rPr lang="en-US" sz="1100" dirty="0" smtClean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2007</a:t>
            </a:r>
            <a:r>
              <a:rPr lang="en-US" sz="1100" dirty="0" smtClean="0">
                <a:solidFill>
                  <a:srgbClr val="E98517"/>
                </a:solidFill>
              </a:rPr>
              <a:t>)]</a:t>
            </a:r>
            <a:r>
              <a:rPr lang="en-US" sz="1500" dirty="0" smtClean="0"/>
              <a:t>.</a:t>
            </a:r>
            <a:endParaRPr lang="en-US" sz="14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/>
              <a:t>The coupling </a:t>
            </a:r>
            <a:r>
              <a:rPr lang="en-US" sz="1400" dirty="0" smtClean="0"/>
              <a:t>or </a:t>
            </a:r>
            <a:r>
              <a:rPr lang="en-US" sz="1400" dirty="0"/>
              <a:t>the </a:t>
            </a:r>
            <a:r>
              <a:rPr lang="en-US" sz="1400" dirty="0" smtClean="0"/>
              <a:t>ALP mass </a:t>
            </a:r>
            <a:r>
              <a:rPr lang="en-US" sz="1400" dirty="0"/>
              <a:t>can </a:t>
            </a:r>
            <a:r>
              <a:rPr lang="en-US" sz="1400" dirty="0">
                <a:solidFill>
                  <a:srgbClr val="0070C0"/>
                </a:solidFill>
              </a:rPr>
              <a:t>depend on a host of environmental parameters</a:t>
            </a:r>
            <a:r>
              <a:rPr lang="en-US" sz="1400" dirty="0"/>
              <a:t>, such as the temperature, matter density, or plasma frequency, as well as the momentum transfer at the ALP-photon </a:t>
            </a:r>
            <a:r>
              <a:rPr lang="en-US" sz="1400" dirty="0" smtClean="0"/>
              <a:t>vertex.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5449669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Franklin Gothic Medium" panose="020B0603020102020204" pitchFamily="34" charset="0"/>
              </a:rPr>
              <a:t>Lab-based searches:</a:t>
            </a:r>
          </a:p>
          <a:p>
            <a:pPr algn="ctr"/>
            <a:r>
              <a:rPr lang="en-US" dirty="0" smtClean="0">
                <a:latin typeface="Franklin Gothic Medium" panose="020B0603020102020204" pitchFamily="34" charset="0"/>
              </a:rPr>
              <a:t>Not only </a:t>
            </a:r>
            <a:r>
              <a:rPr lang="en-US" dirty="0">
                <a:solidFill>
                  <a:srgbClr val="FF0000"/>
                </a:solidFill>
                <a:latin typeface="Franklin Gothic Medium" panose="020B0603020102020204" pitchFamily="34" charset="0"/>
              </a:rPr>
              <a:t>complementary</a:t>
            </a:r>
            <a:r>
              <a:rPr lang="en-US" dirty="0">
                <a:latin typeface="Franklin Gothic Medium" panose="020B0603020102020204" pitchFamily="34" charset="0"/>
              </a:rPr>
              <a:t> to astrophysical </a:t>
            </a:r>
            <a:r>
              <a:rPr lang="en-US" dirty="0" smtClean="0">
                <a:latin typeface="Franklin Gothic Medium" panose="020B0603020102020204" pitchFamily="34" charset="0"/>
              </a:rPr>
              <a:t>searches</a:t>
            </a:r>
            <a:r>
              <a:rPr lang="en-US" dirty="0">
                <a:latin typeface="Franklin Gothic Medium" panose="020B0603020102020204" pitchFamily="34" charset="0"/>
              </a:rPr>
              <a:t> </a:t>
            </a:r>
            <a:r>
              <a:rPr lang="en-US" dirty="0" smtClean="0">
                <a:latin typeface="Franklin Gothic Medium" panose="020B0603020102020204" pitchFamily="34" charset="0"/>
              </a:rPr>
              <a:t>but </a:t>
            </a:r>
            <a:r>
              <a:rPr lang="en-US" dirty="0">
                <a:latin typeface="Franklin Gothic Medium" panose="020B0603020102020204" pitchFamily="34" charset="0"/>
              </a:rPr>
              <a:t>also more </a:t>
            </a:r>
            <a:r>
              <a:rPr lang="en-US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conservative</a:t>
            </a:r>
            <a:r>
              <a:rPr lang="en-US" dirty="0" smtClean="0">
                <a:latin typeface="Franklin Gothic Medium" panose="020B0603020102020204" pitchFamily="34" charset="0"/>
              </a:rPr>
              <a:t>!</a:t>
            </a:r>
            <a:endParaRPr lang="en-US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270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PASSAT: Main Idea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9" name="TextBox 98"/>
          <p:cNvSpPr txBox="1"/>
          <p:nvPr/>
        </p:nvSpPr>
        <p:spPr>
          <a:xfrm>
            <a:off x="7262334" y="2224046"/>
            <a:ext cx="1585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Detector</a:t>
            </a:r>
            <a:endParaRPr lang="en-US" sz="1400" dirty="0">
              <a:latin typeface="Constantia" panose="0203060205030603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Box 133"/>
              <p:cNvSpPr txBox="1"/>
              <p:nvPr/>
            </p:nvSpPr>
            <p:spPr>
              <a:xfrm>
                <a:off x="3886200" y="2847201"/>
                <a:ext cx="31188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134" name="TextBox 1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200" y="2847201"/>
                <a:ext cx="311880" cy="27699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5" name="Flowchart: Direct Access Storage 134"/>
          <p:cNvSpPr/>
          <p:nvPr/>
        </p:nvSpPr>
        <p:spPr>
          <a:xfrm rot="10800000">
            <a:off x="7924800" y="2567413"/>
            <a:ext cx="304800" cy="770680"/>
          </a:xfrm>
          <a:prstGeom prst="flowChartMagneticDrum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7" name="Straight Connector 136"/>
          <p:cNvCxnSpPr/>
          <p:nvPr/>
        </p:nvCxnSpPr>
        <p:spPr>
          <a:xfrm>
            <a:off x="2697480" y="2823878"/>
            <a:ext cx="3657600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304800" y="2216522"/>
            <a:ext cx="1585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Particle</a:t>
            </a:r>
          </a:p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Beam</a:t>
            </a:r>
            <a:endParaRPr lang="en-US" sz="1400" dirty="0">
              <a:latin typeface="Constantia" panose="02030602050306030303" pitchFamily="18" charset="0"/>
            </a:endParaRPr>
          </a:p>
        </p:txBody>
      </p:sp>
      <p:sp>
        <p:nvSpPr>
          <p:cNvPr id="139" name="Right Arrow 138"/>
          <p:cNvSpPr/>
          <p:nvPr/>
        </p:nvSpPr>
        <p:spPr>
          <a:xfrm>
            <a:off x="711219" y="2827420"/>
            <a:ext cx="757238" cy="20994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Freeform 82"/>
          <p:cNvSpPr>
            <a:spLocks/>
          </p:cNvSpPr>
          <p:nvPr/>
        </p:nvSpPr>
        <p:spPr bwMode="auto">
          <a:xfrm>
            <a:off x="2324571" y="2822476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1" name="Freeform 82"/>
          <p:cNvSpPr>
            <a:spLocks/>
          </p:cNvSpPr>
          <p:nvPr/>
        </p:nvSpPr>
        <p:spPr bwMode="auto">
          <a:xfrm rot="5400000">
            <a:off x="2523066" y="3019072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2" name="Oval 141"/>
          <p:cNvSpPr>
            <a:spLocks noChangeAspect="1"/>
          </p:cNvSpPr>
          <p:nvPr/>
        </p:nvSpPr>
        <p:spPr>
          <a:xfrm>
            <a:off x="2657706" y="2786756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>
            <a:off x="1995487" y="2574131"/>
            <a:ext cx="1585913" cy="778669"/>
          </a:xfrm>
          <a:prstGeom prst="rect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TextBox 143"/>
              <p:cNvSpPr txBox="1"/>
              <p:nvPr/>
            </p:nvSpPr>
            <p:spPr>
              <a:xfrm>
                <a:off x="2058565" y="3064024"/>
                <a:ext cx="339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144" name="TextBox 1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8565" y="3064024"/>
                <a:ext cx="339132" cy="2769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5" name="TextBox 144"/>
          <p:cNvSpPr txBox="1"/>
          <p:nvPr/>
        </p:nvSpPr>
        <p:spPr>
          <a:xfrm>
            <a:off x="1995487" y="2244237"/>
            <a:ext cx="1585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Target</a:t>
            </a:r>
            <a:endParaRPr lang="en-US" sz="1400" dirty="0">
              <a:latin typeface="Constantia" panose="02030602050306030303" pitchFamily="18" charset="0"/>
            </a:endParaRPr>
          </a:p>
        </p:txBody>
      </p:sp>
      <p:grpSp>
        <p:nvGrpSpPr>
          <p:cNvPr id="146" name="Group 9"/>
          <p:cNvGrpSpPr>
            <a:grpSpLocks/>
          </p:cNvGrpSpPr>
          <p:nvPr/>
        </p:nvGrpSpPr>
        <p:grpSpPr bwMode="auto">
          <a:xfrm flipV="1">
            <a:off x="2337666" y="2913916"/>
            <a:ext cx="365760" cy="298192"/>
            <a:chOff x="1392" y="1488"/>
            <a:chExt cx="1584" cy="0"/>
          </a:xfrm>
        </p:grpSpPr>
        <p:sp>
          <p:nvSpPr>
            <p:cNvPr id="147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9" name="Group 9"/>
          <p:cNvGrpSpPr>
            <a:grpSpLocks/>
          </p:cNvGrpSpPr>
          <p:nvPr/>
        </p:nvGrpSpPr>
        <p:grpSpPr bwMode="auto">
          <a:xfrm flipV="1">
            <a:off x="2711526" y="2909149"/>
            <a:ext cx="365760" cy="298192"/>
            <a:chOff x="1392" y="1488"/>
            <a:chExt cx="1584" cy="0"/>
          </a:xfrm>
        </p:grpSpPr>
        <p:sp>
          <p:nvSpPr>
            <p:cNvPr id="150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Box 151"/>
              <p:cNvSpPr txBox="1"/>
              <p:nvPr/>
            </p:nvSpPr>
            <p:spPr>
              <a:xfrm>
                <a:off x="3032501" y="3073547"/>
                <a:ext cx="339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152" name="TextBox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2501" y="3073547"/>
                <a:ext cx="339132" cy="27699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Box 152"/>
              <p:cNvSpPr txBox="1"/>
              <p:nvPr/>
            </p:nvSpPr>
            <p:spPr>
              <a:xfrm>
                <a:off x="2079111" y="2673016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153" name="TextBox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9111" y="2673016"/>
                <a:ext cx="307392" cy="27699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0" name="Freeform 82"/>
          <p:cNvSpPr>
            <a:spLocks/>
          </p:cNvSpPr>
          <p:nvPr/>
        </p:nvSpPr>
        <p:spPr bwMode="auto">
          <a:xfrm rot="5400000">
            <a:off x="6212080" y="2993614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" name="Freeform 82"/>
          <p:cNvSpPr>
            <a:spLocks/>
          </p:cNvSpPr>
          <p:nvPr/>
        </p:nvSpPr>
        <p:spPr bwMode="auto">
          <a:xfrm>
            <a:off x="6381244" y="2810162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2" name="Oval 161"/>
          <p:cNvSpPr>
            <a:spLocks noChangeAspect="1"/>
          </p:cNvSpPr>
          <p:nvPr/>
        </p:nvSpPr>
        <p:spPr>
          <a:xfrm>
            <a:off x="6347793" y="2778730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/>
          <p:cNvSpPr/>
          <p:nvPr/>
        </p:nvSpPr>
        <p:spPr>
          <a:xfrm>
            <a:off x="5410200" y="3340487"/>
            <a:ext cx="2011680" cy="335756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/>
          <p:cNvSpPr/>
          <p:nvPr/>
        </p:nvSpPr>
        <p:spPr>
          <a:xfrm>
            <a:off x="5410200" y="2225505"/>
            <a:ext cx="2011680" cy="335756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Magnetic field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65" name="Straight Arrow Connector 164"/>
          <p:cNvCxnSpPr/>
          <p:nvPr/>
        </p:nvCxnSpPr>
        <p:spPr>
          <a:xfrm flipV="1">
            <a:off x="5569262" y="2539700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/>
          <p:nvPr/>
        </p:nvCxnSpPr>
        <p:spPr>
          <a:xfrm flipV="1">
            <a:off x="5721662" y="2542078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/>
          <p:cNvCxnSpPr/>
          <p:nvPr/>
        </p:nvCxnSpPr>
        <p:spPr>
          <a:xfrm flipV="1">
            <a:off x="5878825" y="2542076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Arrow Connector 167"/>
          <p:cNvCxnSpPr/>
          <p:nvPr/>
        </p:nvCxnSpPr>
        <p:spPr>
          <a:xfrm flipV="1">
            <a:off x="6031225" y="2537310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/>
          <p:cNvCxnSpPr/>
          <p:nvPr/>
        </p:nvCxnSpPr>
        <p:spPr>
          <a:xfrm flipV="1">
            <a:off x="6178868" y="2542076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/>
          <p:cNvCxnSpPr/>
          <p:nvPr/>
        </p:nvCxnSpPr>
        <p:spPr>
          <a:xfrm flipV="1">
            <a:off x="6331268" y="2537310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/>
          <p:cNvCxnSpPr/>
          <p:nvPr/>
        </p:nvCxnSpPr>
        <p:spPr>
          <a:xfrm flipV="1">
            <a:off x="6488431" y="2537308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/>
          <p:nvPr/>
        </p:nvCxnSpPr>
        <p:spPr>
          <a:xfrm flipV="1">
            <a:off x="6640831" y="2539686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/>
          <p:nvPr/>
        </p:nvCxnSpPr>
        <p:spPr>
          <a:xfrm flipV="1">
            <a:off x="6800371" y="2542082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/>
          <p:cNvCxnSpPr/>
          <p:nvPr/>
        </p:nvCxnSpPr>
        <p:spPr>
          <a:xfrm flipV="1">
            <a:off x="6952771" y="2537316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/>
          <p:cNvCxnSpPr/>
          <p:nvPr/>
        </p:nvCxnSpPr>
        <p:spPr>
          <a:xfrm flipV="1">
            <a:off x="7109934" y="2537314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/>
          <p:cNvCxnSpPr/>
          <p:nvPr/>
        </p:nvCxnSpPr>
        <p:spPr>
          <a:xfrm flipV="1">
            <a:off x="7262334" y="2539692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Box 176"/>
              <p:cNvSpPr txBox="1"/>
              <p:nvPr/>
            </p:nvSpPr>
            <p:spPr>
              <a:xfrm>
                <a:off x="6703008" y="2655937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177" name="TextBox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3008" y="2655937"/>
                <a:ext cx="307392" cy="27699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Box 177"/>
              <p:cNvSpPr txBox="1"/>
              <p:nvPr/>
            </p:nvSpPr>
            <p:spPr>
              <a:xfrm>
                <a:off x="6093408" y="3075801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178" name="TextBox 1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3408" y="3075801"/>
                <a:ext cx="307392" cy="27699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9" name="Flowchart: Summing Junction 178"/>
          <p:cNvSpPr/>
          <p:nvPr/>
        </p:nvSpPr>
        <p:spPr>
          <a:xfrm>
            <a:off x="6328256" y="3144987"/>
            <a:ext cx="137160" cy="137160"/>
          </a:xfrm>
          <a:prstGeom prst="flowChartSummingJunction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TextBox 179"/>
          <p:cNvSpPr txBox="1"/>
          <p:nvPr/>
        </p:nvSpPr>
        <p:spPr>
          <a:xfrm>
            <a:off x="304800" y="4038600"/>
            <a:ext cx="853440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500" dirty="0"/>
              <a:t>Particle Accelerator </a:t>
            </a:r>
            <a:r>
              <a:rPr lang="en-US" sz="1500" dirty="0" err="1"/>
              <a:t>helioScopes</a:t>
            </a:r>
            <a:r>
              <a:rPr lang="en-US" sz="1500" dirty="0"/>
              <a:t> for Slim </a:t>
            </a:r>
            <a:r>
              <a:rPr lang="en-US" sz="1500" dirty="0" err="1"/>
              <a:t>Axion</a:t>
            </a:r>
            <a:r>
              <a:rPr lang="en-US" sz="1500" dirty="0"/>
              <a:t>-like-particle </a:t>
            </a:r>
            <a:r>
              <a:rPr lang="en-US" sz="1500" dirty="0" err="1"/>
              <a:t>deTection</a:t>
            </a:r>
            <a:r>
              <a:rPr lang="en-US" sz="1500" dirty="0"/>
              <a:t> (PASSAT): U</a:t>
            </a:r>
            <a:r>
              <a:rPr lang="en-US" sz="1500" dirty="0" smtClean="0"/>
              <a:t>tilizing the </a:t>
            </a:r>
            <a:r>
              <a:rPr lang="en-US" sz="1500" dirty="0"/>
              <a:t>principle of the </a:t>
            </a:r>
            <a:r>
              <a:rPr lang="en-US" sz="1500" dirty="0" err="1">
                <a:solidFill>
                  <a:srgbClr val="FF0000"/>
                </a:solidFill>
              </a:rPr>
              <a:t>axion</a:t>
            </a:r>
            <a:r>
              <a:rPr lang="en-US" sz="1500" dirty="0">
                <a:solidFill>
                  <a:srgbClr val="FF0000"/>
                </a:solidFill>
              </a:rPr>
              <a:t> </a:t>
            </a:r>
            <a:r>
              <a:rPr lang="en-US" sz="1500" dirty="0" err="1">
                <a:solidFill>
                  <a:srgbClr val="FF0000"/>
                </a:solidFill>
              </a:rPr>
              <a:t>helioscope</a:t>
            </a:r>
            <a:r>
              <a:rPr lang="en-US" sz="1500" dirty="0">
                <a:solidFill>
                  <a:srgbClr val="FF0000"/>
                </a:solidFill>
              </a:rPr>
              <a:t> but replaces ALPs produced in the Sun with those produced in a target material</a:t>
            </a:r>
            <a:r>
              <a:rPr lang="en-US" sz="1500" dirty="0"/>
              <a:t>. </a:t>
            </a:r>
            <a:endParaRPr lang="en-US" sz="1500" dirty="0" smtClean="0"/>
          </a:p>
        </p:txBody>
      </p:sp>
      <p:sp>
        <p:nvSpPr>
          <p:cNvPr id="181" name="TextBox 180"/>
          <p:cNvSpPr txBox="1"/>
          <p:nvPr/>
        </p:nvSpPr>
        <p:spPr>
          <a:xfrm>
            <a:off x="304800" y="5041121"/>
            <a:ext cx="853440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Symbol" panose="05050102010706020507" pitchFamily="18" charset="2"/>
              <a:buChar char="Þ"/>
            </a:pPr>
            <a:r>
              <a:rPr lang="en-US" sz="1500" dirty="0"/>
              <a:t>ALP-photon </a:t>
            </a:r>
            <a:r>
              <a:rPr lang="en-US" sz="1500" dirty="0" smtClean="0"/>
              <a:t>conversions: </a:t>
            </a:r>
            <a:r>
              <a:rPr lang="en-US" sz="1500" b="1" dirty="0" smtClean="0">
                <a:solidFill>
                  <a:srgbClr val="0070C0"/>
                </a:solidFill>
              </a:rPr>
              <a:t>Probing </a:t>
            </a:r>
            <a:r>
              <a:rPr lang="en-US" sz="1500" b="1" dirty="0">
                <a:solidFill>
                  <a:srgbClr val="0070C0"/>
                </a:solidFill>
              </a:rPr>
              <a:t>light (slim) ALPs </a:t>
            </a:r>
            <a:r>
              <a:rPr lang="en-US" sz="1500" dirty="0"/>
              <a:t>that are </a:t>
            </a:r>
            <a:r>
              <a:rPr lang="en-US" sz="1500" dirty="0" smtClean="0"/>
              <a:t>otherwise inaccessible </a:t>
            </a:r>
            <a:r>
              <a:rPr lang="en-US" sz="1500" dirty="0"/>
              <a:t>to laboratory-based experiments which rely on ALP decay, and complements astrophysical probes that are more </a:t>
            </a:r>
            <a:r>
              <a:rPr lang="en-US" sz="1500" dirty="0" smtClean="0"/>
              <a:t>model-dependent.</a:t>
            </a:r>
          </a:p>
        </p:txBody>
      </p:sp>
    </p:spTree>
    <p:extLst>
      <p:ext uri="{BB962C8B-B14F-4D97-AF65-F5344CB8AC3E}">
        <p14:creationId xmlns:p14="http://schemas.microsoft.com/office/powerpoint/2010/main" val="109369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PASSAT vs CAST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5" name="Freeform 82"/>
          <p:cNvSpPr>
            <a:spLocks/>
          </p:cNvSpPr>
          <p:nvPr/>
        </p:nvSpPr>
        <p:spPr bwMode="auto">
          <a:xfrm rot="5400000">
            <a:off x="6212080" y="2993614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Freeform 82"/>
          <p:cNvSpPr>
            <a:spLocks/>
          </p:cNvSpPr>
          <p:nvPr/>
        </p:nvSpPr>
        <p:spPr bwMode="auto">
          <a:xfrm>
            <a:off x="6381244" y="2810162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Oval 66"/>
          <p:cNvSpPr>
            <a:spLocks noChangeAspect="1"/>
          </p:cNvSpPr>
          <p:nvPr/>
        </p:nvSpPr>
        <p:spPr>
          <a:xfrm>
            <a:off x="6347793" y="2778730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5410200" y="3340487"/>
            <a:ext cx="2011680" cy="335756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5410200" y="2225505"/>
            <a:ext cx="2011680" cy="335756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Magnetic field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262334" y="2224046"/>
            <a:ext cx="1585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Detector</a:t>
            </a:r>
            <a:endParaRPr lang="en-US" sz="1400" dirty="0">
              <a:latin typeface="Constantia" panose="02030602050306030303" pitchFamily="18" charset="0"/>
            </a:endParaRPr>
          </a:p>
        </p:txBody>
      </p:sp>
      <p:cxnSp>
        <p:nvCxnSpPr>
          <p:cNvPr id="71" name="Straight Arrow Connector 70"/>
          <p:cNvCxnSpPr/>
          <p:nvPr/>
        </p:nvCxnSpPr>
        <p:spPr>
          <a:xfrm flipV="1">
            <a:off x="5569262" y="2539700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5721662" y="2542078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V="1">
            <a:off x="5878825" y="2542076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V="1">
            <a:off x="6031225" y="2537310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V="1">
            <a:off x="6178868" y="2542076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V="1">
            <a:off x="6331268" y="2537310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V="1">
            <a:off x="6488431" y="2537308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V="1">
            <a:off x="6640831" y="2539686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V="1">
            <a:off x="6800371" y="2542082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V="1">
            <a:off x="6952771" y="2537316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V="1">
            <a:off x="7109934" y="2537314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7262334" y="2539692"/>
            <a:ext cx="0" cy="8007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/>
              <p:cNvSpPr txBox="1"/>
              <p:nvPr/>
            </p:nvSpPr>
            <p:spPr>
              <a:xfrm>
                <a:off x="6703008" y="2655937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83" name="TextBox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3008" y="2655937"/>
                <a:ext cx="307392" cy="27699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Flowchart: Direct Access Storage 83"/>
          <p:cNvSpPr/>
          <p:nvPr/>
        </p:nvSpPr>
        <p:spPr>
          <a:xfrm rot="10800000">
            <a:off x="7924800" y="2567413"/>
            <a:ext cx="304800" cy="770680"/>
          </a:xfrm>
          <a:prstGeom prst="flowChartMagneticDrum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8" name="Straight Connector 87"/>
          <p:cNvCxnSpPr/>
          <p:nvPr/>
        </p:nvCxnSpPr>
        <p:spPr>
          <a:xfrm>
            <a:off x="2697480" y="2823878"/>
            <a:ext cx="3657600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/>
              <p:cNvSpPr txBox="1"/>
              <p:nvPr/>
            </p:nvSpPr>
            <p:spPr>
              <a:xfrm>
                <a:off x="6093408" y="3075801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91" name="TextBox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3408" y="3075801"/>
                <a:ext cx="307392" cy="27699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/>
              <p:cNvSpPr txBox="1"/>
              <p:nvPr/>
            </p:nvSpPr>
            <p:spPr>
              <a:xfrm>
                <a:off x="3886200" y="2847201"/>
                <a:ext cx="31188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92" name="TextBox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200" y="2847201"/>
                <a:ext cx="311880" cy="2769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Flowchart: Summing Junction 92"/>
          <p:cNvSpPr/>
          <p:nvPr/>
        </p:nvSpPr>
        <p:spPr>
          <a:xfrm>
            <a:off x="6328256" y="3144987"/>
            <a:ext cx="137160" cy="137160"/>
          </a:xfrm>
          <a:prstGeom prst="flowChartSummingJunction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1768796" y="1981200"/>
            <a:ext cx="1812604" cy="1828800"/>
            <a:chOff x="1768796" y="1981200"/>
            <a:chExt cx="1812604" cy="1828800"/>
          </a:xfrm>
        </p:grpSpPr>
        <p:pic>
          <p:nvPicPr>
            <p:cNvPr id="64" name="Picture 2" descr="Image result for sun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8796" y="1981200"/>
              <a:ext cx="1812604" cy="18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5" name="TextBox 84"/>
            <p:cNvSpPr txBox="1"/>
            <p:nvPr/>
          </p:nvSpPr>
          <p:spPr>
            <a:xfrm>
              <a:off x="1935483" y="2384323"/>
              <a:ext cx="15859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onstantia" panose="02030602050306030303" pitchFamily="18" charset="0"/>
                </a:rPr>
                <a:t>Sun</a:t>
              </a:r>
              <a:endParaRPr lang="en-US" sz="1400" dirty="0">
                <a:latin typeface="Constantia" panose="02030602050306030303" pitchFamily="18" charset="0"/>
              </a:endParaRPr>
            </a:p>
          </p:txBody>
        </p:sp>
        <p:sp>
          <p:nvSpPr>
            <p:cNvPr id="86" name="Freeform 82"/>
            <p:cNvSpPr>
              <a:spLocks/>
            </p:cNvSpPr>
            <p:nvPr/>
          </p:nvSpPr>
          <p:spPr bwMode="auto">
            <a:xfrm>
              <a:off x="2318625" y="2810162"/>
              <a:ext cx="365760" cy="27432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Freeform 82"/>
            <p:cNvSpPr>
              <a:spLocks/>
            </p:cNvSpPr>
            <p:nvPr/>
          </p:nvSpPr>
          <p:spPr bwMode="auto">
            <a:xfrm rot="5400000">
              <a:off x="2517120" y="3006758"/>
              <a:ext cx="365760" cy="27432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Oval 88"/>
            <p:cNvSpPr>
              <a:spLocks noChangeAspect="1"/>
            </p:cNvSpPr>
            <p:nvPr/>
          </p:nvSpPr>
          <p:spPr>
            <a:xfrm>
              <a:off x="2651760" y="2774442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TextBox 89"/>
                <p:cNvSpPr txBox="1"/>
                <p:nvPr/>
              </p:nvSpPr>
              <p:spPr>
                <a:xfrm>
                  <a:off x="2073165" y="2660702"/>
                  <a:ext cx="3073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1200" dirty="0">
                    <a:latin typeface="Constantia" panose="02030602050306030303" pitchFamily="18" charset="0"/>
                  </a:endParaRPr>
                </a:p>
              </p:txBody>
            </p:sp>
          </mc:Choice>
          <mc:Fallback xmlns="">
            <p:sp>
              <p:nvSpPr>
                <p:cNvPr id="90" name="TextBox 8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73165" y="2660702"/>
                  <a:ext cx="307392" cy="2769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Box 93"/>
                <p:cNvSpPr txBox="1"/>
                <p:nvPr/>
              </p:nvSpPr>
              <p:spPr>
                <a:xfrm>
                  <a:off x="2362200" y="3075801"/>
                  <a:ext cx="3073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1200" dirty="0">
                    <a:latin typeface="Constantia" panose="02030602050306030303" pitchFamily="18" charset="0"/>
                  </a:endParaRPr>
                </a:p>
              </p:txBody>
            </p:sp>
          </mc:Choice>
          <mc:Fallback xmlns="">
            <p:sp>
              <p:nvSpPr>
                <p:cNvPr id="94" name="TextBox 9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62200" y="3075801"/>
                  <a:ext cx="307392" cy="276999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5" name="Group 94"/>
          <p:cNvGrpSpPr/>
          <p:nvPr/>
        </p:nvGrpSpPr>
        <p:grpSpPr>
          <a:xfrm>
            <a:off x="304800" y="2216522"/>
            <a:ext cx="3276600" cy="1136278"/>
            <a:chOff x="304800" y="2216522"/>
            <a:chExt cx="3276600" cy="1136278"/>
          </a:xfrm>
        </p:grpSpPr>
        <p:sp>
          <p:nvSpPr>
            <p:cNvPr id="96" name="TextBox 95"/>
            <p:cNvSpPr txBox="1"/>
            <p:nvPr/>
          </p:nvSpPr>
          <p:spPr>
            <a:xfrm>
              <a:off x="304800" y="2216522"/>
              <a:ext cx="15859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onstantia" panose="02030602050306030303" pitchFamily="18" charset="0"/>
                </a:rPr>
                <a:t>Particle</a:t>
              </a:r>
            </a:p>
            <a:p>
              <a:pPr algn="ctr"/>
              <a:r>
                <a:rPr lang="en-US" sz="1400" dirty="0" smtClean="0">
                  <a:latin typeface="Constantia" panose="02030602050306030303" pitchFamily="18" charset="0"/>
                </a:rPr>
                <a:t>Beam</a:t>
              </a:r>
              <a:endParaRPr lang="en-US" sz="1400" dirty="0">
                <a:latin typeface="Constantia" panose="02030602050306030303" pitchFamily="18" charset="0"/>
              </a:endParaRPr>
            </a:p>
          </p:txBody>
        </p:sp>
        <p:sp>
          <p:nvSpPr>
            <p:cNvPr id="97" name="Right Arrow 96"/>
            <p:cNvSpPr/>
            <p:nvPr/>
          </p:nvSpPr>
          <p:spPr>
            <a:xfrm>
              <a:off x="711219" y="2827420"/>
              <a:ext cx="757238" cy="209945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Freeform 82"/>
            <p:cNvSpPr>
              <a:spLocks/>
            </p:cNvSpPr>
            <p:nvPr/>
          </p:nvSpPr>
          <p:spPr bwMode="auto">
            <a:xfrm>
              <a:off x="2324571" y="2822476"/>
              <a:ext cx="365760" cy="27432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Freeform 82"/>
            <p:cNvSpPr>
              <a:spLocks/>
            </p:cNvSpPr>
            <p:nvPr/>
          </p:nvSpPr>
          <p:spPr bwMode="auto">
            <a:xfrm rot="5400000">
              <a:off x="2523066" y="3019072"/>
              <a:ext cx="365760" cy="27432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Oval 99"/>
            <p:cNvSpPr>
              <a:spLocks noChangeAspect="1"/>
            </p:cNvSpPr>
            <p:nvPr/>
          </p:nvSpPr>
          <p:spPr>
            <a:xfrm>
              <a:off x="2657706" y="2786756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1995487" y="2574131"/>
              <a:ext cx="1585913" cy="778669"/>
            </a:xfrm>
            <a:prstGeom prst="rect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" name="TextBox 101"/>
                <p:cNvSpPr txBox="1"/>
                <p:nvPr/>
              </p:nvSpPr>
              <p:spPr>
                <a:xfrm>
                  <a:off x="2058565" y="3064024"/>
                  <a:ext cx="33913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oMath>
                    </m:oMathPara>
                  </a14:m>
                  <a:endParaRPr lang="en-US" sz="1200" dirty="0">
                    <a:latin typeface="Constantia" panose="02030602050306030303" pitchFamily="18" charset="0"/>
                  </a:endParaRPr>
                </a:p>
              </p:txBody>
            </p:sp>
          </mc:Choice>
          <mc:Fallback xmlns="">
            <p:sp>
              <p:nvSpPr>
                <p:cNvPr id="102" name="TextBox 10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58565" y="3064024"/>
                  <a:ext cx="339132" cy="276999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3" name="TextBox 102"/>
            <p:cNvSpPr txBox="1"/>
            <p:nvPr/>
          </p:nvSpPr>
          <p:spPr>
            <a:xfrm>
              <a:off x="1995487" y="2244237"/>
              <a:ext cx="15859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onstantia" panose="02030602050306030303" pitchFamily="18" charset="0"/>
                </a:rPr>
                <a:t>Target</a:t>
              </a:r>
              <a:endParaRPr lang="en-US" sz="1400" dirty="0">
                <a:latin typeface="Constantia" panose="02030602050306030303" pitchFamily="18" charset="0"/>
              </a:endParaRPr>
            </a:p>
          </p:txBody>
        </p:sp>
        <p:grpSp>
          <p:nvGrpSpPr>
            <p:cNvPr id="104" name="Group 9"/>
            <p:cNvGrpSpPr>
              <a:grpSpLocks/>
            </p:cNvGrpSpPr>
            <p:nvPr/>
          </p:nvGrpSpPr>
          <p:grpSpPr bwMode="auto">
            <a:xfrm flipV="1">
              <a:off x="2337666" y="2913916"/>
              <a:ext cx="365760" cy="298192"/>
              <a:chOff x="1392" y="1488"/>
              <a:chExt cx="1584" cy="0"/>
            </a:xfrm>
          </p:grpSpPr>
          <p:sp>
            <p:nvSpPr>
              <p:cNvPr id="110" name="Line 10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" name="Line 11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5" name="Group 9"/>
            <p:cNvGrpSpPr>
              <a:grpSpLocks/>
            </p:cNvGrpSpPr>
            <p:nvPr/>
          </p:nvGrpSpPr>
          <p:grpSpPr bwMode="auto">
            <a:xfrm flipV="1">
              <a:off x="2711526" y="2909149"/>
              <a:ext cx="365760" cy="298192"/>
              <a:chOff x="1392" y="1488"/>
              <a:chExt cx="1584" cy="0"/>
            </a:xfrm>
          </p:grpSpPr>
          <p:sp>
            <p:nvSpPr>
              <p:cNvPr id="108" name="Line 10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" name="Line 11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TextBox 105"/>
                <p:cNvSpPr txBox="1"/>
                <p:nvPr/>
              </p:nvSpPr>
              <p:spPr>
                <a:xfrm>
                  <a:off x="3032501" y="3073547"/>
                  <a:ext cx="33913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oMath>
                    </m:oMathPara>
                  </a14:m>
                  <a:endParaRPr lang="en-US" sz="1200" dirty="0">
                    <a:latin typeface="Constantia" panose="02030602050306030303" pitchFamily="18" charset="0"/>
                  </a:endParaRPr>
                </a:p>
              </p:txBody>
            </p:sp>
          </mc:Choice>
          <mc:Fallback xmlns="">
            <p:sp>
              <p:nvSpPr>
                <p:cNvPr id="106" name="TextBox 10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32501" y="3073547"/>
                  <a:ext cx="339132" cy="276999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" name="TextBox 106"/>
                <p:cNvSpPr txBox="1"/>
                <p:nvPr/>
              </p:nvSpPr>
              <p:spPr>
                <a:xfrm>
                  <a:off x="2079111" y="2673016"/>
                  <a:ext cx="3073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1200" dirty="0">
                    <a:latin typeface="Constantia" panose="02030602050306030303" pitchFamily="18" charset="0"/>
                  </a:endParaRPr>
                </a:p>
              </p:txBody>
            </p:sp>
          </mc:Choice>
          <mc:Fallback xmlns="">
            <p:sp>
              <p:nvSpPr>
                <p:cNvPr id="107" name="TextBox 10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79111" y="2673016"/>
                  <a:ext cx="307392" cy="27699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2" name="TextBox 111"/>
          <p:cNvSpPr txBox="1"/>
          <p:nvPr/>
        </p:nvSpPr>
        <p:spPr>
          <a:xfrm>
            <a:off x="304800" y="4368969"/>
            <a:ext cx="85344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 dirty="0">
                <a:solidFill>
                  <a:srgbClr val="0070C0"/>
                </a:solidFill>
              </a:rPr>
              <a:t>Sun</a:t>
            </a:r>
            <a:r>
              <a:rPr lang="en-US" dirty="0"/>
              <a:t> is replaced by the </a:t>
            </a:r>
            <a:r>
              <a:rPr lang="en-US" b="1" dirty="0">
                <a:solidFill>
                  <a:srgbClr val="FF0000"/>
                </a:solidFill>
              </a:rPr>
              <a:t>target material </a:t>
            </a:r>
            <a:r>
              <a:rPr lang="en-US" dirty="0"/>
              <a:t>as the source of </a:t>
            </a:r>
            <a:r>
              <a:rPr lang="en-US" dirty="0" smtClean="0"/>
              <a:t>ALPs.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04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PASSAT vs Beam-Dump Exp.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7262334" y="2224046"/>
            <a:ext cx="1585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Detector</a:t>
            </a:r>
            <a:endParaRPr lang="en-US" sz="1400" dirty="0">
              <a:latin typeface="Constantia" panose="0203060205030603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3886200" y="2847201"/>
                <a:ext cx="31188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200" y="2847201"/>
                <a:ext cx="311880" cy="27699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Flowchart: Direct Access Storage 30"/>
          <p:cNvSpPr/>
          <p:nvPr/>
        </p:nvSpPr>
        <p:spPr>
          <a:xfrm rot="10800000">
            <a:off x="7924800" y="2567413"/>
            <a:ext cx="304800" cy="770680"/>
          </a:xfrm>
          <a:prstGeom prst="flowChartMagneticDrum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2697480" y="2823878"/>
            <a:ext cx="3657600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04800" y="2216522"/>
            <a:ext cx="1585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Particle</a:t>
            </a:r>
          </a:p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Beam</a:t>
            </a:r>
            <a:endParaRPr lang="en-US" sz="1400" dirty="0">
              <a:latin typeface="Constantia" panose="02030602050306030303" pitchFamily="18" charset="0"/>
            </a:endParaRPr>
          </a:p>
        </p:txBody>
      </p:sp>
      <p:sp>
        <p:nvSpPr>
          <p:cNvPr id="35" name="Right Arrow 34"/>
          <p:cNvSpPr/>
          <p:nvPr/>
        </p:nvSpPr>
        <p:spPr>
          <a:xfrm>
            <a:off x="711219" y="2827420"/>
            <a:ext cx="757238" cy="20994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82"/>
          <p:cNvSpPr>
            <a:spLocks/>
          </p:cNvSpPr>
          <p:nvPr/>
        </p:nvSpPr>
        <p:spPr bwMode="auto">
          <a:xfrm>
            <a:off x="2324571" y="2822476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Freeform 82"/>
          <p:cNvSpPr>
            <a:spLocks/>
          </p:cNvSpPr>
          <p:nvPr/>
        </p:nvSpPr>
        <p:spPr bwMode="auto">
          <a:xfrm rot="5400000">
            <a:off x="2523066" y="3019072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2657706" y="2786756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1995487" y="2574131"/>
            <a:ext cx="1585913" cy="778669"/>
          </a:xfrm>
          <a:prstGeom prst="rect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2058565" y="3064024"/>
                <a:ext cx="339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8565" y="3064024"/>
                <a:ext cx="339132" cy="2769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/>
          <p:cNvSpPr txBox="1"/>
          <p:nvPr/>
        </p:nvSpPr>
        <p:spPr>
          <a:xfrm>
            <a:off x="1995487" y="2244237"/>
            <a:ext cx="1585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nstantia" panose="02030602050306030303" pitchFamily="18" charset="0"/>
              </a:rPr>
              <a:t>Target</a:t>
            </a:r>
            <a:endParaRPr lang="en-US" sz="1400" dirty="0">
              <a:latin typeface="Constantia" panose="02030602050306030303" pitchFamily="18" charset="0"/>
            </a:endParaRPr>
          </a:p>
        </p:txBody>
      </p:sp>
      <p:grpSp>
        <p:nvGrpSpPr>
          <p:cNvPr id="42" name="Group 9"/>
          <p:cNvGrpSpPr>
            <a:grpSpLocks/>
          </p:cNvGrpSpPr>
          <p:nvPr/>
        </p:nvGrpSpPr>
        <p:grpSpPr bwMode="auto">
          <a:xfrm flipV="1">
            <a:off x="2337666" y="2913916"/>
            <a:ext cx="365760" cy="298192"/>
            <a:chOff x="1392" y="1488"/>
            <a:chExt cx="1584" cy="0"/>
          </a:xfrm>
        </p:grpSpPr>
        <p:sp>
          <p:nvSpPr>
            <p:cNvPr id="43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5" name="Group 9"/>
          <p:cNvGrpSpPr>
            <a:grpSpLocks/>
          </p:cNvGrpSpPr>
          <p:nvPr/>
        </p:nvGrpSpPr>
        <p:grpSpPr bwMode="auto">
          <a:xfrm flipV="1">
            <a:off x="2711526" y="2909149"/>
            <a:ext cx="365760" cy="298192"/>
            <a:chOff x="1392" y="1488"/>
            <a:chExt cx="1584" cy="0"/>
          </a:xfrm>
        </p:grpSpPr>
        <p:sp>
          <p:nvSpPr>
            <p:cNvPr id="46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3032501" y="3073547"/>
                <a:ext cx="339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2501" y="3073547"/>
                <a:ext cx="339132" cy="27699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2079111" y="2673016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9111" y="2673016"/>
                <a:ext cx="307392" cy="27699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6" name="Group 55"/>
          <p:cNvGrpSpPr/>
          <p:nvPr/>
        </p:nvGrpSpPr>
        <p:grpSpPr>
          <a:xfrm>
            <a:off x="6347793" y="2428913"/>
            <a:ext cx="993866" cy="792786"/>
            <a:chOff x="6347793" y="2428913"/>
            <a:chExt cx="993866" cy="792786"/>
          </a:xfrm>
        </p:grpSpPr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6347793" y="2778730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7034267" y="2428913"/>
                  <a:ext cx="3073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1200" dirty="0">
                    <a:latin typeface="Constantia" panose="02030602050306030303" pitchFamily="18" charset="0"/>
                  </a:endParaRPr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34267" y="2428913"/>
                  <a:ext cx="307392" cy="2769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7034267" y="2944700"/>
                  <a:ext cx="3073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1200" dirty="0">
                    <a:latin typeface="Constantia" panose="02030602050306030303" pitchFamily="18" charset="0"/>
                  </a:endParaRPr>
                </a:p>
              </p:txBody>
            </p:sp>
          </mc:Choice>
          <mc:Fallback xmlns="">
            <p:sp>
              <p:nvSpPr>
                <p:cNvPr id="32" name="Text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34267" y="2944700"/>
                  <a:ext cx="307392" cy="276999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50" name="Group 49"/>
            <p:cNvGrpSpPr/>
            <p:nvPr/>
          </p:nvGrpSpPr>
          <p:grpSpPr>
            <a:xfrm rot="11335738">
              <a:off x="6432794" y="2879593"/>
              <a:ext cx="685800" cy="27432"/>
              <a:chOff x="5943600" y="4038600"/>
              <a:chExt cx="685800" cy="27432"/>
            </a:xfrm>
          </p:grpSpPr>
          <p:sp>
            <p:nvSpPr>
              <p:cNvPr id="51" name="Freeform 82"/>
              <p:cNvSpPr>
                <a:spLocks/>
              </p:cNvSpPr>
              <p:nvPr/>
            </p:nvSpPr>
            <p:spPr bwMode="auto">
              <a:xfrm>
                <a:off x="5943600" y="4038600"/>
                <a:ext cx="365760" cy="27432"/>
              </a:xfrm>
              <a:custGeom>
                <a:avLst/>
                <a:gdLst>
                  <a:gd name="T0" fmla="*/ 0 w 2304"/>
                  <a:gd name="T1" fmla="*/ 173038 h 192"/>
                  <a:gd name="T2" fmla="*/ 172111 w 2304"/>
                  <a:gd name="T3" fmla="*/ 0 h 192"/>
                  <a:gd name="T4" fmla="*/ 344223 w 2304"/>
                  <a:gd name="T5" fmla="*/ 173038 h 192"/>
                  <a:gd name="T6" fmla="*/ 516334 w 2304"/>
                  <a:gd name="T7" fmla="*/ 0 h 192"/>
                  <a:gd name="T8" fmla="*/ 688446 w 2304"/>
                  <a:gd name="T9" fmla="*/ 173038 h 192"/>
                  <a:gd name="T10" fmla="*/ 860557 w 2304"/>
                  <a:gd name="T11" fmla="*/ 0 h 192"/>
                  <a:gd name="T12" fmla="*/ 1032669 w 2304"/>
                  <a:gd name="T13" fmla="*/ 173038 h 192"/>
                  <a:gd name="T14" fmla="*/ 1204780 w 2304"/>
                  <a:gd name="T15" fmla="*/ 0 h 192"/>
                  <a:gd name="T16" fmla="*/ 1376891 w 2304"/>
                  <a:gd name="T17" fmla="*/ 173038 h 192"/>
                  <a:gd name="T18" fmla="*/ 1549003 w 2304"/>
                  <a:gd name="T19" fmla="*/ 0 h 192"/>
                  <a:gd name="T20" fmla="*/ 1721114 w 2304"/>
                  <a:gd name="T21" fmla="*/ 173038 h 192"/>
                  <a:gd name="T22" fmla="*/ 1893226 w 2304"/>
                  <a:gd name="T23" fmla="*/ 0 h 192"/>
                  <a:gd name="T24" fmla="*/ 2065337 w 2304"/>
                  <a:gd name="T25" fmla="*/ 173038 h 19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304" h="192">
                    <a:moveTo>
                      <a:pt x="0" y="192"/>
                    </a:moveTo>
                    <a:cubicBezTo>
                      <a:pt x="64" y="96"/>
                      <a:pt x="128" y="0"/>
                      <a:pt x="192" y="0"/>
                    </a:cubicBezTo>
                    <a:cubicBezTo>
                      <a:pt x="256" y="0"/>
                      <a:pt x="320" y="192"/>
                      <a:pt x="384" y="192"/>
                    </a:cubicBezTo>
                    <a:cubicBezTo>
                      <a:pt x="448" y="192"/>
                      <a:pt x="512" y="0"/>
                      <a:pt x="576" y="0"/>
                    </a:cubicBezTo>
                    <a:cubicBezTo>
                      <a:pt x="640" y="0"/>
                      <a:pt x="704" y="192"/>
                      <a:pt x="768" y="192"/>
                    </a:cubicBezTo>
                    <a:cubicBezTo>
                      <a:pt x="832" y="192"/>
                      <a:pt x="896" y="0"/>
                      <a:pt x="960" y="0"/>
                    </a:cubicBezTo>
                    <a:cubicBezTo>
                      <a:pt x="1024" y="0"/>
                      <a:pt x="1088" y="192"/>
                      <a:pt x="1152" y="192"/>
                    </a:cubicBezTo>
                    <a:cubicBezTo>
                      <a:pt x="1216" y="192"/>
                      <a:pt x="1280" y="0"/>
                      <a:pt x="1344" y="0"/>
                    </a:cubicBezTo>
                    <a:cubicBezTo>
                      <a:pt x="1408" y="0"/>
                      <a:pt x="1472" y="192"/>
                      <a:pt x="1536" y="192"/>
                    </a:cubicBezTo>
                    <a:cubicBezTo>
                      <a:pt x="1600" y="192"/>
                      <a:pt x="1664" y="0"/>
                      <a:pt x="1728" y="0"/>
                    </a:cubicBezTo>
                    <a:cubicBezTo>
                      <a:pt x="1792" y="0"/>
                      <a:pt x="1856" y="192"/>
                      <a:pt x="1920" y="192"/>
                    </a:cubicBezTo>
                    <a:cubicBezTo>
                      <a:pt x="1984" y="192"/>
                      <a:pt x="2048" y="0"/>
                      <a:pt x="2112" y="0"/>
                    </a:cubicBezTo>
                    <a:cubicBezTo>
                      <a:pt x="2176" y="0"/>
                      <a:pt x="2272" y="160"/>
                      <a:pt x="2304" y="192"/>
                    </a:cubicBez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/>
                <a:tailEnd type="non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Freeform 82"/>
              <p:cNvSpPr>
                <a:spLocks/>
              </p:cNvSpPr>
              <p:nvPr/>
            </p:nvSpPr>
            <p:spPr bwMode="auto">
              <a:xfrm>
                <a:off x="6263640" y="4038600"/>
                <a:ext cx="365760" cy="27432"/>
              </a:xfrm>
              <a:custGeom>
                <a:avLst/>
                <a:gdLst>
                  <a:gd name="T0" fmla="*/ 0 w 2304"/>
                  <a:gd name="T1" fmla="*/ 173038 h 192"/>
                  <a:gd name="T2" fmla="*/ 172111 w 2304"/>
                  <a:gd name="T3" fmla="*/ 0 h 192"/>
                  <a:gd name="T4" fmla="*/ 344223 w 2304"/>
                  <a:gd name="T5" fmla="*/ 173038 h 192"/>
                  <a:gd name="T6" fmla="*/ 516334 w 2304"/>
                  <a:gd name="T7" fmla="*/ 0 h 192"/>
                  <a:gd name="T8" fmla="*/ 688446 w 2304"/>
                  <a:gd name="T9" fmla="*/ 173038 h 192"/>
                  <a:gd name="T10" fmla="*/ 860557 w 2304"/>
                  <a:gd name="T11" fmla="*/ 0 h 192"/>
                  <a:gd name="T12" fmla="*/ 1032669 w 2304"/>
                  <a:gd name="T13" fmla="*/ 173038 h 192"/>
                  <a:gd name="T14" fmla="*/ 1204780 w 2304"/>
                  <a:gd name="T15" fmla="*/ 0 h 192"/>
                  <a:gd name="T16" fmla="*/ 1376891 w 2304"/>
                  <a:gd name="T17" fmla="*/ 173038 h 192"/>
                  <a:gd name="T18" fmla="*/ 1549003 w 2304"/>
                  <a:gd name="T19" fmla="*/ 0 h 192"/>
                  <a:gd name="T20" fmla="*/ 1721114 w 2304"/>
                  <a:gd name="T21" fmla="*/ 173038 h 192"/>
                  <a:gd name="T22" fmla="*/ 1893226 w 2304"/>
                  <a:gd name="T23" fmla="*/ 0 h 192"/>
                  <a:gd name="T24" fmla="*/ 2065337 w 2304"/>
                  <a:gd name="T25" fmla="*/ 173038 h 19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304" h="192">
                    <a:moveTo>
                      <a:pt x="0" y="192"/>
                    </a:moveTo>
                    <a:cubicBezTo>
                      <a:pt x="64" y="96"/>
                      <a:pt x="128" y="0"/>
                      <a:pt x="192" y="0"/>
                    </a:cubicBezTo>
                    <a:cubicBezTo>
                      <a:pt x="256" y="0"/>
                      <a:pt x="320" y="192"/>
                      <a:pt x="384" y="192"/>
                    </a:cubicBezTo>
                    <a:cubicBezTo>
                      <a:pt x="448" y="192"/>
                      <a:pt x="512" y="0"/>
                      <a:pt x="576" y="0"/>
                    </a:cubicBezTo>
                    <a:cubicBezTo>
                      <a:pt x="640" y="0"/>
                      <a:pt x="704" y="192"/>
                      <a:pt x="768" y="192"/>
                    </a:cubicBezTo>
                    <a:cubicBezTo>
                      <a:pt x="832" y="192"/>
                      <a:pt x="896" y="0"/>
                      <a:pt x="960" y="0"/>
                    </a:cubicBezTo>
                    <a:cubicBezTo>
                      <a:pt x="1024" y="0"/>
                      <a:pt x="1088" y="192"/>
                      <a:pt x="1152" y="192"/>
                    </a:cubicBezTo>
                    <a:cubicBezTo>
                      <a:pt x="1216" y="192"/>
                      <a:pt x="1280" y="0"/>
                      <a:pt x="1344" y="0"/>
                    </a:cubicBezTo>
                    <a:cubicBezTo>
                      <a:pt x="1408" y="0"/>
                      <a:pt x="1472" y="192"/>
                      <a:pt x="1536" y="192"/>
                    </a:cubicBezTo>
                    <a:cubicBezTo>
                      <a:pt x="1600" y="192"/>
                      <a:pt x="1664" y="0"/>
                      <a:pt x="1728" y="0"/>
                    </a:cubicBezTo>
                    <a:cubicBezTo>
                      <a:pt x="1792" y="0"/>
                      <a:pt x="1856" y="192"/>
                      <a:pt x="1920" y="192"/>
                    </a:cubicBezTo>
                    <a:cubicBezTo>
                      <a:pt x="1984" y="192"/>
                      <a:pt x="2048" y="0"/>
                      <a:pt x="2112" y="0"/>
                    </a:cubicBezTo>
                    <a:cubicBezTo>
                      <a:pt x="2176" y="0"/>
                      <a:pt x="2272" y="160"/>
                      <a:pt x="2304" y="192"/>
                    </a:cubicBez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/>
                <a:tailEnd type="non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 rot="21114565">
              <a:off x="6408230" y="2759082"/>
              <a:ext cx="685800" cy="27432"/>
              <a:chOff x="5943600" y="4038600"/>
              <a:chExt cx="685800" cy="27432"/>
            </a:xfrm>
          </p:grpSpPr>
          <p:sp>
            <p:nvSpPr>
              <p:cNvPr id="54" name="Freeform 82"/>
              <p:cNvSpPr>
                <a:spLocks/>
              </p:cNvSpPr>
              <p:nvPr/>
            </p:nvSpPr>
            <p:spPr bwMode="auto">
              <a:xfrm>
                <a:off x="5943600" y="4038600"/>
                <a:ext cx="365760" cy="27432"/>
              </a:xfrm>
              <a:custGeom>
                <a:avLst/>
                <a:gdLst>
                  <a:gd name="T0" fmla="*/ 0 w 2304"/>
                  <a:gd name="T1" fmla="*/ 173038 h 192"/>
                  <a:gd name="T2" fmla="*/ 172111 w 2304"/>
                  <a:gd name="T3" fmla="*/ 0 h 192"/>
                  <a:gd name="T4" fmla="*/ 344223 w 2304"/>
                  <a:gd name="T5" fmla="*/ 173038 h 192"/>
                  <a:gd name="T6" fmla="*/ 516334 w 2304"/>
                  <a:gd name="T7" fmla="*/ 0 h 192"/>
                  <a:gd name="T8" fmla="*/ 688446 w 2304"/>
                  <a:gd name="T9" fmla="*/ 173038 h 192"/>
                  <a:gd name="T10" fmla="*/ 860557 w 2304"/>
                  <a:gd name="T11" fmla="*/ 0 h 192"/>
                  <a:gd name="T12" fmla="*/ 1032669 w 2304"/>
                  <a:gd name="T13" fmla="*/ 173038 h 192"/>
                  <a:gd name="T14" fmla="*/ 1204780 w 2304"/>
                  <a:gd name="T15" fmla="*/ 0 h 192"/>
                  <a:gd name="T16" fmla="*/ 1376891 w 2304"/>
                  <a:gd name="T17" fmla="*/ 173038 h 192"/>
                  <a:gd name="T18" fmla="*/ 1549003 w 2304"/>
                  <a:gd name="T19" fmla="*/ 0 h 192"/>
                  <a:gd name="T20" fmla="*/ 1721114 w 2304"/>
                  <a:gd name="T21" fmla="*/ 173038 h 192"/>
                  <a:gd name="T22" fmla="*/ 1893226 w 2304"/>
                  <a:gd name="T23" fmla="*/ 0 h 192"/>
                  <a:gd name="T24" fmla="*/ 2065337 w 2304"/>
                  <a:gd name="T25" fmla="*/ 173038 h 19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304" h="192">
                    <a:moveTo>
                      <a:pt x="0" y="192"/>
                    </a:moveTo>
                    <a:cubicBezTo>
                      <a:pt x="64" y="96"/>
                      <a:pt x="128" y="0"/>
                      <a:pt x="192" y="0"/>
                    </a:cubicBezTo>
                    <a:cubicBezTo>
                      <a:pt x="256" y="0"/>
                      <a:pt x="320" y="192"/>
                      <a:pt x="384" y="192"/>
                    </a:cubicBezTo>
                    <a:cubicBezTo>
                      <a:pt x="448" y="192"/>
                      <a:pt x="512" y="0"/>
                      <a:pt x="576" y="0"/>
                    </a:cubicBezTo>
                    <a:cubicBezTo>
                      <a:pt x="640" y="0"/>
                      <a:pt x="704" y="192"/>
                      <a:pt x="768" y="192"/>
                    </a:cubicBezTo>
                    <a:cubicBezTo>
                      <a:pt x="832" y="192"/>
                      <a:pt x="896" y="0"/>
                      <a:pt x="960" y="0"/>
                    </a:cubicBezTo>
                    <a:cubicBezTo>
                      <a:pt x="1024" y="0"/>
                      <a:pt x="1088" y="192"/>
                      <a:pt x="1152" y="192"/>
                    </a:cubicBezTo>
                    <a:cubicBezTo>
                      <a:pt x="1216" y="192"/>
                      <a:pt x="1280" y="0"/>
                      <a:pt x="1344" y="0"/>
                    </a:cubicBezTo>
                    <a:cubicBezTo>
                      <a:pt x="1408" y="0"/>
                      <a:pt x="1472" y="192"/>
                      <a:pt x="1536" y="192"/>
                    </a:cubicBezTo>
                    <a:cubicBezTo>
                      <a:pt x="1600" y="192"/>
                      <a:pt x="1664" y="0"/>
                      <a:pt x="1728" y="0"/>
                    </a:cubicBezTo>
                    <a:cubicBezTo>
                      <a:pt x="1792" y="0"/>
                      <a:pt x="1856" y="192"/>
                      <a:pt x="1920" y="192"/>
                    </a:cubicBezTo>
                    <a:cubicBezTo>
                      <a:pt x="1984" y="192"/>
                      <a:pt x="2048" y="0"/>
                      <a:pt x="2112" y="0"/>
                    </a:cubicBezTo>
                    <a:cubicBezTo>
                      <a:pt x="2176" y="0"/>
                      <a:pt x="2272" y="160"/>
                      <a:pt x="2304" y="192"/>
                    </a:cubicBez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/>
                <a:tailEnd type="non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Freeform 82"/>
              <p:cNvSpPr>
                <a:spLocks/>
              </p:cNvSpPr>
              <p:nvPr/>
            </p:nvSpPr>
            <p:spPr bwMode="auto">
              <a:xfrm>
                <a:off x="6263640" y="4038600"/>
                <a:ext cx="365760" cy="27432"/>
              </a:xfrm>
              <a:custGeom>
                <a:avLst/>
                <a:gdLst>
                  <a:gd name="T0" fmla="*/ 0 w 2304"/>
                  <a:gd name="T1" fmla="*/ 173038 h 192"/>
                  <a:gd name="T2" fmla="*/ 172111 w 2304"/>
                  <a:gd name="T3" fmla="*/ 0 h 192"/>
                  <a:gd name="T4" fmla="*/ 344223 w 2304"/>
                  <a:gd name="T5" fmla="*/ 173038 h 192"/>
                  <a:gd name="T6" fmla="*/ 516334 w 2304"/>
                  <a:gd name="T7" fmla="*/ 0 h 192"/>
                  <a:gd name="T8" fmla="*/ 688446 w 2304"/>
                  <a:gd name="T9" fmla="*/ 173038 h 192"/>
                  <a:gd name="T10" fmla="*/ 860557 w 2304"/>
                  <a:gd name="T11" fmla="*/ 0 h 192"/>
                  <a:gd name="T12" fmla="*/ 1032669 w 2304"/>
                  <a:gd name="T13" fmla="*/ 173038 h 192"/>
                  <a:gd name="T14" fmla="*/ 1204780 w 2304"/>
                  <a:gd name="T15" fmla="*/ 0 h 192"/>
                  <a:gd name="T16" fmla="*/ 1376891 w 2304"/>
                  <a:gd name="T17" fmla="*/ 173038 h 192"/>
                  <a:gd name="T18" fmla="*/ 1549003 w 2304"/>
                  <a:gd name="T19" fmla="*/ 0 h 192"/>
                  <a:gd name="T20" fmla="*/ 1721114 w 2304"/>
                  <a:gd name="T21" fmla="*/ 173038 h 192"/>
                  <a:gd name="T22" fmla="*/ 1893226 w 2304"/>
                  <a:gd name="T23" fmla="*/ 0 h 192"/>
                  <a:gd name="T24" fmla="*/ 2065337 w 2304"/>
                  <a:gd name="T25" fmla="*/ 173038 h 19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304" h="192">
                    <a:moveTo>
                      <a:pt x="0" y="192"/>
                    </a:moveTo>
                    <a:cubicBezTo>
                      <a:pt x="64" y="96"/>
                      <a:pt x="128" y="0"/>
                      <a:pt x="192" y="0"/>
                    </a:cubicBezTo>
                    <a:cubicBezTo>
                      <a:pt x="256" y="0"/>
                      <a:pt x="320" y="192"/>
                      <a:pt x="384" y="192"/>
                    </a:cubicBezTo>
                    <a:cubicBezTo>
                      <a:pt x="448" y="192"/>
                      <a:pt x="512" y="0"/>
                      <a:pt x="576" y="0"/>
                    </a:cubicBezTo>
                    <a:cubicBezTo>
                      <a:pt x="640" y="0"/>
                      <a:pt x="704" y="192"/>
                      <a:pt x="768" y="192"/>
                    </a:cubicBezTo>
                    <a:cubicBezTo>
                      <a:pt x="832" y="192"/>
                      <a:pt x="896" y="0"/>
                      <a:pt x="960" y="0"/>
                    </a:cubicBezTo>
                    <a:cubicBezTo>
                      <a:pt x="1024" y="0"/>
                      <a:pt x="1088" y="192"/>
                      <a:pt x="1152" y="192"/>
                    </a:cubicBezTo>
                    <a:cubicBezTo>
                      <a:pt x="1216" y="192"/>
                      <a:pt x="1280" y="0"/>
                      <a:pt x="1344" y="0"/>
                    </a:cubicBezTo>
                    <a:cubicBezTo>
                      <a:pt x="1408" y="0"/>
                      <a:pt x="1472" y="192"/>
                      <a:pt x="1536" y="192"/>
                    </a:cubicBezTo>
                    <a:cubicBezTo>
                      <a:pt x="1600" y="192"/>
                      <a:pt x="1664" y="0"/>
                      <a:pt x="1728" y="0"/>
                    </a:cubicBezTo>
                    <a:cubicBezTo>
                      <a:pt x="1792" y="0"/>
                      <a:pt x="1856" y="192"/>
                      <a:pt x="1920" y="192"/>
                    </a:cubicBezTo>
                    <a:cubicBezTo>
                      <a:pt x="1984" y="192"/>
                      <a:pt x="2048" y="0"/>
                      <a:pt x="2112" y="0"/>
                    </a:cubicBezTo>
                    <a:cubicBezTo>
                      <a:pt x="2176" y="0"/>
                      <a:pt x="2272" y="160"/>
                      <a:pt x="2304" y="192"/>
                    </a:cubicBez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/>
                <a:tailEnd type="non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5410200" y="2225505"/>
            <a:ext cx="2011680" cy="1450738"/>
            <a:chOff x="5410200" y="2225505"/>
            <a:chExt cx="2011680" cy="1450738"/>
          </a:xfrm>
        </p:grpSpPr>
        <p:sp>
          <p:nvSpPr>
            <p:cNvPr id="58" name="Freeform 82"/>
            <p:cNvSpPr>
              <a:spLocks/>
            </p:cNvSpPr>
            <p:nvPr/>
          </p:nvSpPr>
          <p:spPr bwMode="auto">
            <a:xfrm rot="5400000">
              <a:off x="6212080" y="2993614"/>
              <a:ext cx="365760" cy="27432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Freeform 82"/>
            <p:cNvSpPr>
              <a:spLocks/>
            </p:cNvSpPr>
            <p:nvPr/>
          </p:nvSpPr>
          <p:spPr bwMode="auto">
            <a:xfrm>
              <a:off x="6381244" y="2810162"/>
              <a:ext cx="365760" cy="27432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47793" y="2778730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410200" y="3340487"/>
              <a:ext cx="2011680" cy="335756"/>
            </a:xfrm>
            <a:prstGeom prst="rect">
              <a:avLst/>
            </a:pr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410200" y="2225505"/>
              <a:ext cx="2011680" cy="335756"/>
            </a:xfrm>
            <a:prstGeom prst="rect">
              <a:avLst/>
            </a:pr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Constantia" panose="02030602050306030303" pitchFamily="18" charset="0"/>
                </a:rPr>
                <a:t>Magnetic field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 flipV="1">
              <a:off x="5569262" y="2539700"/>
              <a:ext cx="0" cy="800786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V="1">
              <a:off x="5721662" y="2542078"/>
              <a:ext cx="0" cy="800786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flipV="1">
              <a:off x="5878825" y="2542076"/>
              <a:ext cx="0" cy="800786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flipV="1">
              <a:off x="6031225" y="2537310"/>
              <a:ext cx="0" cy="800786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flipV="1">
              <a:off x="6178868" y="2542076"/>
              <a:ext cx="0" cy="800786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flipV="1">
              <a:off x="6331268" y="2537310"/>
              <a:ext cx="0" cy="800786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 flipV="1">
              <a:off x="6488431" y="2537308"/>
              <a:ext cx="0" cy="800786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flipV="1">
              <a:off x="6640831" y="2539686"/>
              <a:ext cx="0" cy="800786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 flipV="1">
              <a:off x="6800371" y="2542082"/>
              <a:ext cx="0" cy="800786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 flipV="1">
              <a:off x="6952771" y="2537316"/>
              <a:ext cx="0" cy="800786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/>
            <p:nvPr/>
          </p:nvCxnSpPr>
          <p:spPr>
            <a:xfrm flipV="1">
              <a:off x="7109934" y="2537314"/>
              <a:ext cx="0" cy="800786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 flipV="1">
              <a:off x="7262334" y="2539692"/>
              <a:ext cx="0" cy="800786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Box 74"/>
                <p:cNvSpPr txBox="1"/>
                <p:nvPr/>
              </p:nvSpPr>
              <p:spPr>
                <a:xfrm>
                  <a:off x="6703008" y="2655937"/>
                  <a:ext cx="3073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1200" dirty="0">
                    <a:latin typeface="Constantia" panose="02030602050306030303" pitchFamily="18" charset="0"/>
                  </a:endParaRPr>
                </a:p>
              </p:txBody>
            </p:sp>
          </mc:Choice>
          <mc:Fallback xmlns="">
            <p:sp>
              <p:nvSpPr>
                <p:cNvPr id="75" name="TextBox 7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03008" y="2655937"/>
                  <a:ext cx="307392" cy="276999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/>
                <p:cNvSpPr txBox="1"/>
                <p:nvPr/>
              </p:nvSpPr>
              <p:spPr>
                <a:xfrm>
                  <a:off x="6093408" y="3075801"/>
                  <a:ext cx="3073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1200" dirty="0">
                    <a:latin typeface="Constantia" panose="02030602050306030303" pitchFamily="18" charset="0"/>
                  </a:endParaRPr>
                </a:p>
              </p:txBody>
            </p:sp>
          </mc:Choice>
          <mc:Fallback xmlns="">
            <p:sp>
              <p:nvSpPr>
                <p:cNvPr id="76" name="TextBox 7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93408" y="3075801"/>
                  <a:ext cx="307392" cy="276999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7" name="Flowchart: Summing Junction 76"/>
            <p:cNvSpPr/>
            <p:nvPr/>
          </p:nvSpPr>
          <p:spPr>
            <a:xfrm>
              <a:off x="6328256" y="3144987"/>
              <a:ext cx="137160" cy="137160"/>
            </a:xfrm>
            <a:prstGeom prst="flowChartSummingJuncti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304800" y="4368969"/>
            <a:ext cx="85344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 dirty="0">
                <a:solidFill>
                  <a:srgbClr val="0070C0"/>
                </a:solidFill>
              </a:rPr>
              <a:t>ALP decay process </a:t>
            </a:r>
            <a:r>
              <a:rPr lang="en-US" dirty="0"/>
              <a:t>is replaced by the </a:t>
            </a:r>
            <a:r>
              <a:rPr lang="en-US" b="1" dirty="0">
                <a:solidFill>
                  <a:srgbClr val="FF0000"/>
                </a:solidFill>
              </a:rPr>
              <a:t>ALP conversion </a:t>
            </a:r>
            <a:r>
              <a:rPr lang="en-US" b="1" dirty="0" smtClean="0">
                <a:solidFill>
                  <a:srgbClr val="FF0000"/>
                </a:solidFill>
              </a:rPr>
              <a:t>process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90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흐름">
  <a:themeElements>
    <a:clrScheme name="흐름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흐름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흐름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94985</TotalTime>
  <Words>1070</Words>
  <Application>Microsoft Office PowerPoint</Application>
  <PresentationFormat>On-screen Show (4:3)</PresentationFormat>
  <Paragraphs>196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HY신명조</vt:lpstr>
      <vt:lpstr>HY중고딕</vt:lpstr>
      <vt:lpstr>맑은 고딕</vt:lpstr>
      <vt:lpstr>Calibri</vt:lpstr>
      <vt:lpstr>Cambria Math</vt:lpstr>
      <vt:lpstr>Constantia</vt:lpstr>
      <vt:lpstr>Franklin Gothic Medium</vt:lpstr>
      <vt:lpstr>Symbol</vt:lpstr>
      <vt:lpstr>Times New Roman</vt:lpstr>
      <vt:lpstr>Wingdings</vt:lpstr>
      <vt:lpstr>Wingdings 2</vt:lpstr>
      <vt:lpstr>흐름</vt:lpstr>
      <vt:lpstr>PASSAT: Particle Accelerator helioScopes for Slim Axion-like-particle deTection</vt:lpstr>
      <vt:lpstr>Motivation for Axion-like Particle Searches</vt:lpstr>
      <vt:lpstr>ALP Searches: CAST</vt:lpstr>
      <vt:lpstr>ALP Searches: LSW</vt:lpstr>
      <vt:lpstr>ALP Searches: Beam-Dump Experiments</vt:lpstr>
      <vt:lpstr>Lab-Based Searches vs. Non-Lab-Based Searches</vt:lpstr>
      <vt:lpstr>PASSAT: Main Idea</vt:lpstr>
      <vt:lpstr>PASSAT vs CAST</vt:lpstr>
      <vt:lpstr>PASSAT vs Beam-Dump Exp.</vt:lpstr>
      <vt:lpstr>Calculating Signal Rates</vt:lpstr>
      <vt:lpstr>Calculating Signal Rates: Primakoff Process</vt:lpstr>
      <vt:lpstr>Application: NOMAD</vt:lpstr>
      <vt:lpstr>Application: NOMAD</vt:lpstr>
      <vt:lpstr>Application: BDF/SHiP+CAST/BabyIAXO</vt:lpstr>
      <vt:lpstr>Application: BDF/SHiP+CAST/BabyIAXO</vt:lpstr>
      <vt:lpstr>Expected Experimental Sensitivities</vt:lpstr>
      <vt:lpstr>Conclusions</vt:lpstr>
    </vt:vector>
  </TitlesOfParts>
  <Company>MyCompany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immworry</dc:creator>
  <cp:lastModifiedBy>KIM DOOJIN</cp:lastModifiedBy>
  <cp:revision>1862</cp:revision>
  <dcterms:created xsi:type="dcterms:W3CDTF">2012-09-10T03:49:30Z</dcterms:created>
  <dcterms:modified xsi:type="dcterms:W3CDTF">2019-10-11T13:43:35Z</dcterms:modified>
</cp:coreProperties>
</file>