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82" r:id="rId1"/>
  </p:sldMasterIdLst>
  <p:notesMasterIdLst>
    <p:notesMasterId r:id="rId34"/>
  </p:notesMasterIdLst>
  <p:handoutMasterIdLst>
    <p:handoutMasterId r:id="rId35"/>
  </p:handoutMasterIdLst>
  <p:sldIdLst>
    <p:sldId id="256" r:id="rId2"/>
    <p:sldId id="280" r:id="rId3"/>
    <p:sldId id="406" r:id="rId4"/>
    <p:sldId id="407" r:id="rId5"/>
    <p:sldId id="408" r:id="rId6"/>
    <p:sldId id="409" r:id="rId7"/>
    <p:sldId id="410" r:id="rId8"/>
    <p:sldId id="411" r:id="rId9"/>
    <p:sldId id="413" r:id="rId10"/>
    <p:sldId id="412" r:id="rId11"/>
    <p:sldId id="414" r:id="rId12"/>
    <p:sldId id="415" r:id="rId13"/>
    <p:sldId id="416" r:id="rId14"/>
    <p:sldId id="417" r:id="rId15"/>
    <p:sldId id="418" r:id="rId16"/>
    <p:sldId id="419" r:id="rId17"/>
    <p:sldId id="420" r:id="rId18"/>
    <p:sldId id="421" r:id="rId19"/>
    <p:sldId id="430" r:id="rId20"/>
    <p:sldId id="422" r:id="rId21"/>
    <p:sldId id="423" r:id="rId22"/>
    <p:sldId id="424" r:id="rId23"/>
    <p:sldId id="425" r:id="rId24"/>
    <p:sldId id="426" r:id="rId25"/>
    <p:sldId id="427" r:id="rId26"/>
    <p:sldId id="428" r:id="rId27"/>
    <p:sldId id="429" r:id="rId28"/>
    <p:sldId id="431" r:id="rId29"/>
    <p:sldId id="432" r:id="rId30"/>
    <p:sldId id="433" r:id="rId31"/>
    <p:sldId id="435" r:id="rId32"/>
    <p:sldId id="43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AD73"/>
    <a:srgbClr val="FF390E"/>
    <a:srgbClr val="66FF33"/>
    <a:srgbClr val="EEB500"/>
    <a:srgbClr val="633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D05C72-D276-4DF1-B80F-7B6A0ECC327B}" type="doc">
      <dgm:prSet loTypeId="urn:microsoft.com/office/officeart/2005/8/layout/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5F5883F-D688-45A2-88B3-146391956D9E}">
      <dgm:prSet phldrT="[Text]"/>
      <dgm:spPr/>
      <dgm:t>
        <a:bodyPr/>
        <a:lstStyle/>
        <a:p>
          <a:r>
            <a:rPr lang="en-US" b="1" dirty="0" smtClean="0">
              <a:latin typeface="Comic Sans MS" panose="030F0702030302020204" pitchFamily="66" charset="0"/>
            </a:rPr>
            <a:t>Motivation</a:t>
          </a:r>
          <a:endParaRPr lang="en-US" b="1" dirty="0">
            <a:latin typeface="Comic Sans MS" panose="030F0702030302020204" pitchFamily="66" charset="0"/>
          </a:endParaRPr>
        </a:p>
      </dgm:t>
    </dgm:pt>
    <dgm:pt modelId="{BA131D4A-C30B-4AE8-AB38-00A156C85749}" type="parTrans" cxnId="{20A876FC-0C73-49F3-B20F-9BDBDFF1B6E0}">
      <dgm:prSet/>
      <dgm:spPr/>
      <dgm:t>
        <a:bodyPr/>
        <a:lstStyle/>
        <a:p>
          <a:endParaRPr lang="en-US"/>
        </a:p>
      </dgm:t>
    </dgm:pt>
    <dgm:pt modelId="{1E3ED971-150F-4A38-9603-2312E4399C59}" type="sibTrans" cxnId="{20A876FC-0C73-49F3-B20F-9BDBDFF1B6E0}">
      <dgm:prSet/>
      <dgm:spPr/>
      <dgm:t>
        <a:bodyPr/>
        <a:lstStyle/>
        <a:p>
          <a:endParaRPr lang="en-US"/>
        </a:p>
      </dgm:t>
    </dgm:pt>
    <dgm:pt modelId="{BB8DA3D7-9F77-4DBE-96C7-5179381D9A7F}">
      <dgm:prSet phldrT="[Text]"/>
      <dgm:spPr/>
      <dgm:t>
        <a:bodyPr/>
        <a:lstStyle/>
        <a:p>
          <a:r>
            <a:rPr lang="en-US" dirty="0" smtClean="0">
              <a:latin typeface="Comic Sans MS" panose="030F0702030302020204" pitchFamily="66" charset="0"/>
            </a:rPr>
            <a:t>Minimal Dirac Neutrino Mass Models: One-loop Topology</a:t>
          </a:r>
          <a:endParaRPr lang="en-US" dirty="0">
            <a:latin typeface="Comic Sans MS" panose="030F0702030302020204" pitchFamily="66" charset="0"/>
          </a:endParaRPr>
        </a:p>
      </dgm:t>
    </dgm:pt>
    <dgm:pt modelId="{7E04C1BD-522A-4EBB-BED7-10F886C6874A}" type="parTrans" cxnId="{EAF04A24-3E9D-4857-9358-CA2372B3F57D}">
      <dgm:prSet/>
      <dgm:spPr/>
      <dgm:t>
        <a:bodyPr/>
        <a:lstStyle/>
        <a:p>
          <a:endParaRPr lang="en-US"/>
        </a:p>
      </dgm:t>
    </dgm:pt>
    <dgm:pt modelId="{88DE4449-BFDF-4536-B716-74D3BB5DD94A}" type="sibTrans" cxnId="{EAF04A24-3E9D-4857-9358-CA2372B3F57D}">
      <dgm:prSet/>
      <dgm:spPr/>
      <dgm:t>
        <a:bodyPr/>
        <a:lstStyle/>
        <a:p>
          <a:endParaRPr lang="en-US"/>
        </a:p>
      </dgm:t>
    </dgm:pt>
    <dgm:pt modelId="{62EBA166-8569-4066-BF8D-56C98F866163}">
      <dgm:prSet phldrT="[Text]"/>
      <dgm:spPr/>
      <dgm:t>
        <a:bodyPr/>
        <a:lstStyle/>
        <a:p>
          <a:r>
            <a:rPr lang="en-US" dirty="0" smtClean="0">
              <a:latin typeface="Comic Sans MS" panose="030F0702030302020204" pitchFamily="66" charset="0"/>
            </a:rPr>
            <a:t>Minimal Dirac Neutrino Mass Models: Two-loop Topology</a:t>
          </a:r>
          <a:endParaRPr lang="en-US" dirty="0">
            <a:latin typeface="Comic Sans MS" panose="030F0702030302020204" pitchFamily="66" charset="0"/>
          </a:endParaRPr>
        </a:p>
      </dgm:t>
    </dgm:pt>
    <dgm:pt modelId="{280D9FF7-4A4F-455B-9A76-5FE5F9805AF8}" type="parTrans" cxnId="{E7F1C211-B2D9-46EC-B488-AF6A5529B3A6}">
      <dgm:prSet/>
      <dgm:spPr/>
      <dgm:t>
        <a:bodyPr/>
        <a:lstStyle/>
        <a:p>
          <a:endParaRPr lang="en-US"/>
        </a:p>
      </dgm:t>
    </dgm:pt>
    <dgm:pt modelId="{B125F464-1525-4480-9617-8838A88E8ABF}" type="sibTrans" cxnId="{E7F1C211-B2D9-46EC-B488-AF6A5529B3A6}">
      <dgm:prSet/>
      <dgm:spPr/>
      <dgm:t>
        <a:bodyPr/>
        <a:lstStyle/>
        <a:p>
          <a:endParaRPr lang="en-US"/>
        </a:p>
      </dgm:t>
    </dgm:pt>
    <dgm:pt modelId="{C93A1C3C-8893-44F4-A220-564A73CE3D7E}">
      <dgm:prSet phldrT="[Text]"/>
      <dgm:spPr/>
      <dgm:t>
        <a:bodyPr/>
        <a:lstStyle/>
        <a:p>
          <a:r>
            <a:rPr lang="en-US" dirty="0" smtClean="0">
              <a:latin typeface="Comic Sans MS" panose="030F0702030302020204" pitchFamily="66" charset="0"/>
            </a:rPr>
            <a:t>Phenomenology of Specific Models</a:t>
          </a:r>
          <a:endParaRPr lang="en-US" dirty="0">
            <a:latin typeface="Comic Sans MS" panose="030F0702030302020204" pitchFamily="66" charset="0"/>
          </a:endParaRPr>
        </a:p>
      </dgm:t>
    </dgm:pt>
    <dgm:pt modelId="{8FA40756-C7D4-455B-86C9-40A3BDED322D}" type="parTrans" cxnId="{9440A76F-36AC-45E6-9727-06108964DF38}">
      <dgm:prSet/>
      <dgm:spPr/>
      <dgm:t>
        <a:bodyPr/>
        <a:lstStyle/>
        <a:p>
          <a:endParaRPr lang="en-US"/>
        </a:p>
      </dgm:t>
    </dgm:pt>
    <dgm:pt modelId="{DFF2255A-7670-43DC-9BE7-AB2B3842C811}" type="sibTrans" cxnId="{9440A76F-36AC-45E6-9727-06108964DF38}">
      <dgm:prSet/>
      <dgm:spPr/>
      <dgm:t>
        <a:bodyPr/>
        <a:lstStyle/>
        <a:p>
          <a:endParaRPr lang="en-US"/>
        </a:p>
      </dgm:t>
    </dgm:pt>
    <dgm:pt modelId="{EE54687A-2980-47DD-951F-75AA08FC2CF4}">
      <dgm:prSet phldrT="[Text]"/>
      <dgm:spPr/>
      <dgm:t>
        <a:bodyPr/>
        <a:lstStyle/>
        <a:p>
          <a:r>
            <a:rPr lang="en-US" b="1" dirty="0" smtClean="0">
              <a:latin typeface="Comic Sans MS" panose="030F0702030302020204" pitchFamily="66" charset="0"/>
            </a:rPr>
            <a:t>Neutrino Mass Models</a:t>
          </a:r>
          <a:endParaRPr lang="en-US" b="1" dirty="0">
            <a:latin typeface="Comic Sans MS" panose="030F0702030302020204" pitchFamily="66" charset="0"/>
          </a:endParaRPr>
        </a:p>
      </dgm:t>
    </dgm:pt>
    <dgm:pt modelId="{9440B5E7-6DD3-4F15-8BA8-4ACC7561EBF7}" type="parTrans" cxnId="{705ADCB1-C3F9-47BF-8912-3A6F431EFF1B}">
      <dgm:prSet/>
      <dgm:spPr/>
      <dgm:t>
        <a:bodyPr/>
        <a:lstStyle/>
        <a:p>
          <a:endParaRPr lang="en-US"/>
        </a:p>
      </dgm:t>
    </dgm:pt>
    <dgm:pt modelId="{C34D56AE-8FBF-4067-B3ED-C954B33066C5}" type="sibTrans" cxnId="{705ADCB1-C3F9-47BF-8912-3A6F431EFF1B}">
      <dgm:prSet/>
      <dgm:spPr/>
      <dgm:t>
        <a:bodyPr/>
        <a:lstStyle/>
        <a:p>
          <a:endParaRPr lang="en-US"/>
        </a:p>
      </dgm:t>
    </dgm:pt>
    <dgm:pt modelId="{46E587EF-9390-4F6B-90F4-2EADAC9556E5}">
      <dgm:prSet phldrT="[Text]"/>
      <dgm:spPr/>
      <dgm:t>
        <a:bodyPr/>
        <a:lstStyle/>
        <a:p>
          <a:r>
            <a:rPr lang="en-US" dirty="0" smtClean="0">
              <a:latin typeface="Comic Sans MS" panose="030F0702030302020204" pitchFamily="66" charset="0"/>
            </a:rPr>
            <a:t>Summary</a:t>
          </a:r>
          <a:endParaRPr lang="en-US" dirty="0">
            <a:latin typeface="Comic Sans MS" panose="030F0702030302020204" pitchFamily="66" charset="0"/>
          </a:endParaRPr>
        </a:p>
      </dgm:t>
    </dgm:pt>
    <dgm:pt modelId="{57AA9ECB-5AD7-4134-B9B7-8C84F17FE16A}" type="parTrans" cxnId="{6D782DF3-7B7E-44DD-AE9E-57CC60B139A2}">
      <dgm:prSet/>
      <dgm:spPr/>
      <dgm:t>
        <a:bodyPr/>
        <a:lstStyle/>
        <a:p>
          <a:endParaRPr lang="en-US"/>
        </a:p>
      </dgm:t>
    </dgm:pt>
    <dgm:pt modelId="{ABEDDA87-E18B-4CAA-91FE-0318EAFAC23F}" type="sibTrans" cxnId="{6D782DF3-7B7E-44DD-AE9E-57CC60B139A2}">
      <dgm:prSet/>
      <dgm:spPr/>
      <dgm:t>
        <a:bodyPr/>
        <a:lstStyle/>
        <a:p>
          <a:endParaRPr lang="en-US"/>
        </a:p>
      </dgm:t>
    </dgm:pt>
    <dgm:pt modelId="{E4313FFF-021B-417B-8DA9-81BA39551824}" type="pres">
      <dgm:prSet presAssocID="{D6D05C72-D276-4DF1-B80F-7B6A0ECC327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ACC4D5-DD2E-49A6-86C7-9C3A65A1A54D}" type="pres">
      <dgm:prSet presAssocID="{45F5883F-D688-45A2-88B3-146391956D9E}" presName="parentLin" presStyleCnt="0"/>
      <dgm:spPr/>
      <dgm:t>
        <a:bodyPr/>
        <a:lstStyle/>
        <a:p>
          <a:endParaRPr lang="en-US"/>
        </a:p>
      </dgm:t>
    </dgm:pt>
    <dgm:pt modelId="{74978E8A-814B-4F16-81DB-BE0015B9AC45}" type="pres">
      <dgm:prSet presAssocID="{45F5883F-D688-45A2-88B3-146391956D9E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9E4060CE-A942-46F4-8B44-F3BE28667A99}" type="pres">
      <dgm:prSet presAssocID="{45F5883F-D688-45A2-88B3-146391956D9E}" presName="parentText" presStyleLbl="node1" presStyleIdx="0" presStyleCnt="6" custLinFactNeighborX="-4436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8AB116-9717-4948-82D2-8D87D023D1DF}" type="pres">
      <dgm:prSet presAssocID="{45F5883F-D688-45A2-88B3-146391956D9E}" presName="negativeSpace" presStyleCnt="0"/>
      <dgm:spPr/>
      <dgm:t>
        <a:bodyPr/>
        <a:lstStyle/>
        <a:p>
          <a:endParaRPr lang="en-US"/>
        </a:p>
      </dgm:t>
    </dgm:pt>
    <dgm:pt modelId="{DF45EE25-ADC1-4A7E-BEAF-7C8EE96D034C}" type="pres">
      <dgm:prSet presAssocID="{45F5883F-D688-45A2-88B3-146391956D9E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5177C-C465-4245-968F-BFBA63F7E6CA}" type="pres">
      <dgm:prSet presAssocID="{1E3ED971-150F-4A38-9603-2312E4399C59}" presName="spaceBetweenRectangles" presStyleCnt="0"/>
      <dgm:spPr/>
      <dgm:t>
        <a:bodyPr/>
        <a:lstStyle/>
        <a:p>
          <a:endParaRPr lang="en-US"/>
        </a:p>
      </dgm:t>
    </dgm:pt>
    <dgm:pt modelId="{56DD63D5-B40D-43FB-8A51-480260E21C66}" type="pres">
      <dgm:prSet presAssocID="{EE54687A-2980-47DD-951F-75AA08FC2CF4}" presName="parentLin" presStyleCnt="0"/>
      <dgm:spPr/>
    </dgm:pt>
    <dgm:pt modelId="{EBF0D55C-0649-47B6-90DC-9535FD15A101}" type="pres">
      <dgm:prSet presAssocID="{EE54687A-2980-47DD-951F-75AA08FC2CF4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DC764B71-DFBE-4189-AD6C-CDADEAABCD59}" type="pres">
      <dgm:prSet presAssocID="{EE54687A-2980-47DD-951F-75AA08FC2CF4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29FF-EEA4-483F-90A2-77F788E544CE}" type="pres">
      <dgm:prSet presAssocID="{EE54687A-2980-47DD-951F-75AA08FC2CF4}" presName="negativeSpace" presStyleCnt="0"/>
      <dgm:spPr/>
    </dgm:pt>
    <dgm:pt modelId="{5F884DDD-2802-4906-AA9C-A9E19B9E73A3}" type="pres">
      <dgm:prSet presAssocID="{EE54687A-2980-47DD-951F-75AA08FC2CF4}" presName="childText" presStyleLbl="conFgAcc1" presStyleIdx="1" presStyleCnt="6">
        <dgm:presLayoutVars>
          <dgm:bulletEnabled val="1"/>
        </dgm:presLayoutVars>
      </dgm:prSet>
      <dgm:spPr/>
    </dgm:pt>
    <dgm:pt modelId="{59108190-7740-4C0B-AAAB-6D345BE8363F}" type="pres">
      <dgm:prSet presAssocID="{C34D56AE-8FBF-4067-B3ED-C954B33066C5}" presName="spaceBetweenRectangles" presStyleCnt="0"/>
      <dgm:spPr/>
    </dgm:pt>
    <dgm:pt modelId="{B327EC72-8925-47E3-B560-ADA786113EF1}" type="pres">
      <dgm:prSet presAssocID="{BB8DA3D7-9F77-4DBE-96C7-5179381D9A7F}" presName="parentLin" presStyleCnt="0"/>
      <dgm:spPr/>
      <dgm:t>
        <a:bodyPr/>
        <a:lstStyle/>
        <a:p>
          <a:endParaRPr lang="en-US"/>
        </a:p>
      </dgm:t>
    </dgm:pt>
    <dgm:pt modelId="{84510619-75FA-4B00-BB9E-B7B47B2DC9DA}" type="pres">
      <dgm:prSet presAssocID="{BB8DA3D7-9F77-4DBE-96C7-5179381D9A7F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CFF9F1C3-617E-42E7-95EC-E83B59A55CBF}" type="pres">
      <dgm:prSet presAssocID="{BB8DA3D7-9F77-4DBE-96C7-5179381D9A7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092F73-B2B6-4FF9-8A05-8929DF6A2538}" type="pres">
      <dgm:prSet presAssocID="{BB8DA3D7-9F77-4DBE-96C7-5179381D9A7F}" presName="negativeSpace" presStyleCnt="0"/>
      <dgm:spPr/>
      <dgm:t>
        <a:bodyPr/>
        <a:lstStyle/>
        <a:p>
          <a:endParaRPr lang="en-US"/>
        </a:p>
      </dgm:t>
    </dgm:pt>
    <dgm:pt modelId="{16E1DEE3-BB1A-4403-8359-E13ABB60D355}" type="pres">
      <dgm:prSet presAssocID="{BB8DA3D7-9F77-4DBE-96C7-5179381D9A7F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18FDBB-0543-4B78-962D-50751663BA35}" type="pres">
      <dgm:prSet presAssocID="{88DE4449-BFDF-4536-B716-74D3BB5DD94A}" presName="spaceBetweenRectangles" presStyleCnt="0"/>
      <dgm:spPr/>
      <dgm:t>
        <a:bodyPr/>
        <a:lstStyle/>
        <a:p>
          <a:endParaRPr lang="en-US"/>
        </a:p>
      </dgm:t>
    </dgm:pt>
    <dgm:pt modelId="{7A026E08-669D-4A4D-B480-E0A6925A5721}" type="pres">
      <dgm:prSet presAssocID="{62EBA166-8569-4066-BF8D-56C98F866163}" presName="parentLin" presStyleCnt="0"/>
      <dgm:spPr/>
      <dgm:t>
        <a:bodyPr/>
        <a:lstStyle/>
        <a:p>
          <a:endParaRPr lang="en-US"/>
        </a:p>
      </dgm:t>
    </dgm:pt>
    <dgm:pt modelId="{2726C1AA-31B1-4920-B150-28296892D5F4}" type="pres">
      <dgm:prSet presAssocID="{62EBA166-8569-4066-BF8D-56C98F866163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5777804F-3092-4E28-9AD4-53030E0A7BF9}" type="pres">
      <dgm:prSet presAssocID="{62EBA166-8569-4066-BF8D-56C98F86616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7E02A7-18E8-4DC1-B906-52D0A828D57B}" type="pres">
      <dgm:prSet presAssocID="{62EBA166-8569-4066-BF8D-56C98F866163}" presName="negativeSpace" presStyleCnt="0"/>
      <dgm:spPr/>
      <dgm:t>
        <a:bodyPr/>
        <a:lstStyle/>
        <a:p>
          <a:endParaRPr lang="en-US"/>
        </a:p>
      </dgm:t>
    </dgm:pt>
    <dgm:pt modelId="{82EB9BC4-A2F0-434C-853D-5CAE1B99FA73}" type="pres">
      <dgm:prSet presAssocID="{62EBA166-8569-4066-BF8D-56C98F866163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BEC4DF-CB9F-40C6-BA91-905248B4704A}" type="pres">
      <dgm:prSet presAssocID="{B125F464-1525-4480-9617-8838A88E8ABF}" presName="spaceBetweenRectangles" presStyleCnt="0"/>
      <dgm:spPr/>
      <dgm:t>
        <a:bodyPr/>
        <a:lstStyle/>
        <a:p>
          <a:endParaRPr lang="en-US"/>
        </a:p>
      </dgm:t>
    </dgm:pt>
    <dgm:pt modelId="{B4B3A606-2847-4E72-8B33-310CED1B46E6}" type="pres">
      <dgm:prSet presAssocID="{C93A1C3C-8893-44F4-A220-564A73CE3D7E}" presName="parentLin" presStyleCnt="0"/>
      <dgm:spPr/>
      <dgm:t>
        <a:bodyPr/>
        <a:lstStyle/>
        <a:p>
          <a:endParaRPr lang="en-US"/>
        </a:p>
      </dgm:t>
    </dgm:pt>
    <dgm:pt modelId="{69A78FC8-0BFE-475E-AA44-60086BE89FF2}" type="pres">
      <dgm:prSet presAssocID="{C93A1C3C-8893-44F4-A220-564A73CE3D7E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AE44937F-CD7F-439A-BCFA-74AA76F9ADB1}" type="pres">
      <dgm:prSet presAssocID="{C93A1C3C-8893-44F4-A220-564A73CE3D7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D84C5-0677-4345-B70A-A192A215D450}" type="pres">
      <dgm:prSet presAssocID="{C93A1C3C-8893-44F4-A220-564A73CE3D7E}" presName="negativeSpace" presStyleCnt="0"/>
      <dgm:spPr/>
      <dgm:t>
        <a:bodyPr/>
        <a:lstStyle/>
        <a:p>
          <a:endParaRPr lang="en-US"/>
        </a:p>
      </dgm:t>
    </dgm:pt>
    <dgm:pt modelId="{198C0C6A-CE22-4B55-BB7C-1FA08B91D7EB}" type="pres">
      <dgm:prSet presAssocID="{C93A1C3C-8893-44F4-A220-564A73CE3D7E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68FCC5-0F98-4CEC-858F-4D6E8F083566}" type="pres">
      <dgm:prSet presAssocID="{DFF2255A-7670-43DC-9BE7-AB2B3842C811}" presName="spaceBetweenRectangles" presStyleCnt="0"/>
      <dgm:spPr/>
    </dgm:pt>
    <dgm:pt modelId="{9439BBF3-9368-4D28-9289-7BB7B76ED927}" type="pres">
      <dgm:prSet presAssocID="{46E587EF-9390-4F6B-90F4-2EADAC9556E5}" presName="parentLin" presStyleCnt="0"/>
      <dgm:spPr/>
    </dgm:pt>
    <dgm:pt modelId="{0C54B228-F38F-4489-85AC-D6EFA7437E32}" type="pres">
      <dgm:prSet presAssocID="{46E587EF-9390-4F6B-90F4-2EADAC9556E5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4DB9ADA7-D32C-4F51-A6DF-DF257AB10528}" type="pres">
      <dgm:prSet presAssocID="{46E587EF-9390-4F6B-90F4-2EADAC9556E5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D78ACD-A8C3-465E-80EE-49E5C02B1F5D}" type="pres">
      <dgm:prSet presAssocID="{46E587EF-9390-4F6B-90F4-2EADAC9556E5}" presName="negativeSpace" presStyleCnt="0"/>
      <dgm:spPr/>
    </dgm:pt>
    <dgm:pt modelId="{F3DD3678-A060-452D-AAE3-1012AEB6F128}" type="pres">
      <dgm:prSet presAssocID="{46E587EF-9390-4F6B-90F4-2EADAC9556E5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705ADCB1-C3F9-47BF-8912-3A6F431EFF1B}" srcId="{D6D05C72-D276-4DF1-B80F-7B6A0ECC327B}" destId="{EE54687A-2980-47DD-951F-75AA08FC2CF4}" srcOrd="1" destOrd="0" parTransId="{9440B5E7-6DD3-4F15-8BA8-4ACC7561EBF7}" sibTransId="{C34D56AE-8FBF-4067-B3ED-C954B33066C5}"/>
    <dgm:cxn modelId="{D8CF5186-8038-42DB-9BE3-1749B9D3A75B}" type="presOf" srcId="{62EBA166-8569-4066-BF8D-56C98F866163}" destId="{2726C1AA-31B1-4920-B150-28296892D5F4}" srcOrd="0" destOrd="0" presId="urn:microsoft.com/office/officeart/2005/8/layout/list1"/>
    <dgm:cxn modelId="{B80BCC3C-A5F4-4B4E-A615-06A5A671C1A2}" type="presOf" srcId="{45F5883F-D688-45A2-88B3-146391956D9E}" destId="{9E4060CE-A942-46F4-8B44-F3BE28667A99}" srcOrd="1" destOrd="0" presId="urn:microsoft.com/office/officeart/2005/8/layout/list1"/>
    <dgm:cxn modelId="{031C3259-EED7-4584-B88A-B33AA1C70098}" type="presOf" srcId="{BB8DA3D7-9F77-4DBE-96C7-5179381D9A7F}" destId="{CFF9F1C3-617E-42E7-95EC-E83B59A55CBF}" srcOrd="1" destOrd="0" presId="urn:microsoft.com/office/officeart/2005/8/layout/list1"/>
    <dgm:cxn modelId="{EEC526AF-7B6F-4EFE-9CF1-2B286C234ED6}" type="presOf" srcId="{EE54687A-2980-47DD-951F-75AA08FC2CF4}" destId="{DC764B71-DFBE-4189-AD6C-CDADEAABCD59}" srcOrd="1" destOrd="0" presId="urn:microsoft.com/office/officeart/2005/8/layout/list1"/>
    <dgm:cxn modelId="{20A876FC-0C73-49F3-B20F-9BDBDFF1B6E0}" srcId="{D6D05C72-D276-4DF1-B80F-7B6A0ECC327B}" destId="{45F5883F-D688-45A2-88B3-146391956D9E}" srcOrd="0" destOrd="0" parTransId="{BA131D4A-C30B-4AE8-AB38-00A156C85749}" sibTransId="{1E3ED971-150F-4A38-9603-2312E4399C59}"/>
    <dgm:cxn modelId="{80017465-4911-4ECE-A876-9C31286B0D99}" type="presOf" srcId="{46E587EF-9390-4F6B-90F4-2EADAC9556E5}" destId="{4DB9ADA7-D32C-4F51-A6DF-DF257AB10528}" srcOrd="1" destOrd="0" presId="urn:microsoft.com/office/officeart/2005/8/layout/list1"/>
    <dgm:cxn modelId="{6D76876B-20DC-41D0-8116-0B90D7AC6C57}" type="presOf" srcId="{EE54687A-2980-47DD-951F-75AA08FC2CF4}" destId="{EBF0D55C-0649-47B6-90DC-9535FD15A101}" srcOrd="0" destOrd="0" presId="urn:microsoft.com/office/officeart/2005/8/layout/list1"/>
    <dgm:cxn modelId="{9440A76F-36AC-45E6-9727-06108964DF38}" srcId="{D6D05C72-D276-4DF1-B80F-7B6A0ECC327B}" destId="{C93A1C3C-8893-44F4-A220-564A73CE3D7E}" srcOrd="4" destOrd="0" parTransId="{8FA40756-C7D4-455B-86C9-40A3BDED322D}" sibTransId="{DFF2255A-7670-43DC-9BE7-AB2B3842C811}"/>
    <dgm:cxn modelId="{6CB1C025-B559-4F15-B0FF-5E0A9B4DF0CF}" type="presOf" srcId="{C93A1C3C-8893-44F4-A220-564A73CE3D7E}" destId="{69A78FC8-0BFE-475E-AA44-60086BE89FF2}" srcOrd="0" destOrd="0" presId="urn:microsoft.com/office/officeart/2005/8/layout/list1"/>
    <dgm:cxn modelId="{EAF04A24-3E9D-4857-9358-CA2372B3F57D}" srcId="{D6D05C72-D276-4DF1-B80F-7B6A0ECC327B}" destId="{BB8DA3D7-9F77-4DBE-96C7-5179381D9A7F}" srcOrd="2" destOrd="0" parTransId="{7E04C1BD-522A-4EBB-BED7-10F886C6874A}" sibTransId="{88DE4449-BFDF-4536-B716-74D3BB5DD94A}"/>
    <dgm:cxn modelId="{E7F1C211-B2D9-46EC-B488-AF6A5529B3A6}" srcId="{D6D05C72-D276-4DF1-B80F-7B6A0ECC327B}" destId="{62EBA166-8569-4066-BF8D-56C98F866163}" srcOrd="3" destOrd="0" parTransId="{280D9FF7-4A4F-455B-9A76-5FE5F9805AF8}" sibTransId="{B125F464-1525-4480-9617-8838A88E8ABF}"/>
    <dgm:cxn modelId="{541FB3A9-C003-4789-8E34-7327C7D53EF8}" type="presOf" srcId="{46E587EF-9390-4F6B-90F4-2EADAC9556E5}" destId="{0C54B228-F38F-4489-85AC-D6EFA7437E32}" srcOrd="0" destOrd="0" presId="urn:microsoft.com/office/officeart/2005/8/layout/list1"/>
    <dgm:cxn modelId="{D3EA62DF-B3C5-430C-9261-D2C3E7F19D6E}" type="presOf" srcId="{BB8DA3D7-9F77-4DBE-96C7-5179381D9A7F}" destId="{84510619-75FA-4B00-BB9E-B7B47B2DC9DA}" srcOrd="0" destOrd="0" presId="urn:microsoft.com/office/officeart/2005/8/layout/list1"/>
    <dgm:cxn modelId="{6D782DF3-7B7E-44DD-AE9E-57CC60B139A2}" srcId="{D6D05C72-D276-4DF1-B80F-7B6A0ECC327B}" destId="{46E587EF-9390-4F6B-90F4-2EADAC9556E5}" srcOrd="5" destOrd="0" parTransId="{57AA9ECB-5AD7-4134-B9B7-8C84F17FE16A}" sibTransId="{ABEDDA87-E18B-4CAA-91FE-0318EAFAC23F}"/>
    <dgm:cxn modelId="{5D5F2872-969C-4F0F-939C-1F73F0648853}" type="presOf" srcId="{45F5883F-D688-45A2-88B3-146391956D9E}" destId="{74978E8A-814B-4F16-81DB-BE0015B9AC45}" srcOrd="0" destOrd="0" presId="urn:microsoft.com/office/officeart/2005/8/layout/list1"/>
    <dgm:cxn modelId="{76BC9E86-ECE0-4F68-9BE9-C5843DB8091B}" type="presOf" srcId="{62EBA166-8569-4066-BF8D-56C98F866163}" destId="{5777804F-3092-4E28-9AD4-53030E0A7BF9}" srcOrd="1" destOrd="0" presId="urn:microsoft.com/office/officeart/2005/8/layout/list1"/>
    <dgm:cxn modelId="{B77C6311-C346-4AF6-91DD-38D9903384C4}" type="presOf" srcId="{D6D05C72-D276-4DF1-B80F-7B6A0ECC327B}" destId="{E4313FFF-021B-417B-8DA9-81BA39551824}" srcOrd="0" destOrd="0" presId="urn:microsoft.com/office/officeart/2005/8/layout/list1"/>
    <dgm:cxn modelId="{D665A9FC-F586-45D8-BD7C-272A556E237E}" type="presOf" srcId="{C93A1C3C-8893-44F4-A220-564A73CE3D7E}" destId="{AE44937F-CD7F-439A-BCFA-74AA76F9ADB1}" srcOrd="1" destOrd="0" presId="urn:microsoft.com/office/officeart/2005/8/layout/list1"/>
    <dgm:cxn modelId="{4AA02F97-C2BE-45F3-A89F-05DAC745A8DD}" type="presParOf" srcId="{E4313FFF-021B-417B-8DA9-81BA39551824}" destId="{17ACC4D5-DD2E-49A6-86C7-9C3A65A1A54D}" srcOrd="0" destOrd="0" presId="urn:microsoft.com/office/officeart/2005/8/layout/list1"/>
    <dgm:cxn modelId="{214A6470-1642-42C1-80E4-7DF0B9AEAD29}" type="presParOf" srcId="{17ACC4D5-DD2E-49A6-86C7-9C3A65A1A54D}" destId="{74978E8A-814B-4F16-81DB-BE0015B9AC45}" srcOrd="0" destOrd="0" presId="urn:microsoft.com/office/officeart/2005/8/layout/list1"/>
    <dgm:cxn modelId="{68993DD2-DC2D-46B5-A7EA-84B68F898340}" type="presParOf" srcId="{17ACC4D5-DD2E-49A6-86C7-9C3A65A1A54D}" destId="{9E4060CE-A942-46F4-8B44-F3BE28667A99}" srcOrd="1" destOrd="0" presId="urn:microsoft.com/office/officeart/2005/8/layout/list1"/>
    <dgm:cxn modelId="{649157E1-8F07-4E08-85D0-2DA0D99A57E1}" type="presParOf" srcId="{E4313FFF-021B-417B-8DA9-81BA39551824}" destId="{AE8AB116-9717-4948-82D2-8D87D023D1DF}" srcOrd="1" destOrd="0" presId="urn:microsoft.com/office/officeart/2005/8/layout/list1"/>
    <dgm:cxn modelId="{C7BB871F-EDC7-4936-9554-B6B447CA5A05}" type="presParOf" srcId="{E4313FFF-021B-417B-8DA9-81BA39551824}" destId="{DF45EE25-ADC1-4A7E-BEAF-7C8EE96D034C}" srcOrd="2" destOrd="0" presId="urn:microsoft.com/office/officeart/2005/8/layout/list1"/>
    <dgm:cxn modelId="{C0B9E414-834C-4F60-949B-842D53179403}" type="presParOf" srcId="{E4313FFF-021B-417B-8DA9-81BA39551824}" destId="{C665177C-C465-4245-968F-BFBA63F7E6CA}" srcOrd="3" destOrd="0" presId="urn:microsoft.com/office/officeart/2005/8/layout/list1"/>
    <dgm:cxn modelId="{CECC6A26-6DA2-4FCD-8AEE-AE3514CB220E}" type="presParOf" srcId="{E4313FFF-021B-417B-8DA9-81BA39551824}" destId="{56DD63D5-B40D-43FB-8A51-480260E21C66}" srcOrd="4" destOrd="0" presId="urn:microsoft.com/office/officeart/2005/8/layout/list1"/>
    <dgm:cxn modelId="{811E83D1-2D95-4BE2-BE60-158EEF060830}" type="presParOf" srcId="{56DD63D5-B40D-43FB-8A51-480260E21C66}" destId="{EBF0D55C-0649-47B6-90DC-9535FD15A101}" srcOrd="0" destOrd="0" presId="urn:microsoft.com/office/officeart/2005/8/layout/list1"/>
    <dgm:cxn modelId="{5655F521-E39D-43B7-85A1-558452309B5A}" type="presParOf" srcId="{56DD63D5-B40D-43FB-8A51-480260E21C66}" destId="{DC764B71-DFBE-4189-AD6C-CDADEAABCD59}" srcOrd="1" destOrd="0" presId="urn:microsoft.com/office/officeart/2005/8/layout/list1"/>
    <dgm:cxn modelId="{526E976B-2C8A-4AB6-BEEA-F85929EC386C}" type="presParOf" srcId="{E4313FFF-021B-417B-8DA9-81BA39551824}" destId="{79D629FF-EEA4-483F-90A2-77F788E544CE}" srcOrd="5" destOrd="0" presId="urn:microsoft.com/office/officeart/2005/8/layout/list1"/>
    <dgm:cxn modelId="{C91AA793-E0A7-426F-97DE-284C644935A0}" type="presParOf" srcId="{E4313FFF-021B-417B-8DA9-81BA39551824}" destId="{5F884DDD-2802-4906-AA9C-A9E19B9E73A3}" srcOrd="6" destOrd="0" presId="urn:microsoft.com/office/officeart/2005/8/layout/list1"/>
    <dgm:cxn modelId="{AE8DEF78-7A27-4C51-A981-7020DC938961}" type="presParOf" srcId="{E4313FFF-021B-417B-8DA9-81BA39551824}" destId="{59108190-7740-4C0B-AAAB-6D345BE8363F}" srcOrd="7" destOrd="0" presId="urn:microsoft.com/office/officeart/2005/8/layout/list1"/>
    <dgm:cxn modelId="{F65964D2-7367-4336-9C50-F26AAA6A4D50}" type="presParOf" srcId="{E4313FFF-021B-417B-8DA9-81BA39551824}" destId="{B327EC72-8925-47E3-B560-ADA786113EF1}" srcOrd="8" destOrd="0" presId="urn:microsoft.com/office/officeart/2005/8/layout/list1"/>
    <dgm:cxn modelId="{CC9473AF-4804-4378-95F1-6F1E4170F306}" type="presParOf" srcId="{B327EC72-8925-47E3-B560-ADA786113EF1}" destId="{84510619-75FA-4B00-BB9E-B7B47B2DC9DA}" srcOrd="0" destOrd="0" presId="urn:microsoft.com/office/officeart/2005/8/layout/list1"/>
    <dgm:cxn modelId="{7B159C2E-489D-4D6E-BA60-F14C331C084C}" type="presParOf" srcId="{B327EC72-8925-47E3-B560-ADA786113EF1}" destId="{CFF9F1C3-617E-42E7-95EC-E83B59A55CBF}" srcOrd="1" destOrd="0" presId="urn:microsoft.com/office/officeart/2005/8/layout/list1"/>
    <dgm:cxn modelId="{4697A2B2-0386-401B-980F-06C7C57C145B}" type="presParOf" srcId="{E4313FFF-021B-417B-8DA9-81BA39551824}" destId="{C1092F73-B2B6-4FF9-8A05-8929DF6A2538}" srcOrd="9" destOrd="0" presId="urn:microsoft.com/office/officeart/2005/8/layout/list1"/>
    <dgm:cxn modelId="{9C2B2509-911E-464A-9CF5-A08FC41C51B0}" type="presParOf" srcId="{E4313FFF-021B-417B-8DA9-81BA39551824}" destId="{16E1DEE3-BB1A-4403-8359-E13ABB60D355}" srcOrd="10" destOrd="0" presId="urn:microsoft.com/office/officeart/2005/8/layout/list1"/>
    <dgm:cxn modelId="{CEB06215-CE9C-4734-9068-93D2532C3643}" type="presParOf" srcId="{E4313FFF-021B-417B-8DA9-81BA39551824}" destId="{B818FDBB-0543-4B78-962D-50751663BA35}" srcOrd="11" destOrd="0" presId="urn:microsoft.com/office/officeart/2005/8/layout/list1"/>
    <dgm:cxn modelId="{635DA88B-D13A-4164-B779-0CB7DF734088}" type="presParOf" srcId="{E4313FFF-021B-417B-8DA9-81BA39551824}" destId="{7A026E08-669D-4A4D-B480-E0A6925A5721}" srcOrd="12" destOrd="0" presId="urn:microsoft.com/office/officeart/2005/8/layout/list1"/>
    <dgm:cxn modelId="{01AB8D2D-6181-4CFB-A8DC-A19632D609B2}" type="presParOf" srcId="{7A026E08-669D-4A4D-B480-E0A6925A5721}" destId="{2726C1AA-31B1-4920-B150-28296892D5F4}" srcOrd="0" destOrd="0" presId="urn:microsoft.com/office/officeart/2005/8/layout/list1"/>
    <dgm:cxn modelId="{B7485727-7668-40DE-B85F-B91F20226E17}" type="presParOf" srcId="{7A026E08-669D-4A4D-B480-E0A6925A5721}" destId="{5777804F-3092-4E28-9AD4-53030E0A7BF9}" srcOrd="1" destOrd="0" presId="urn:microsoft.com/office/officeart/2005/8/layout/list1"/>
    <dgm:cxn modelId="{7A295D3F-16E8-44F2-8544-543B6B673F1E}" type="presParOf" srcId="{E4313FFF-021B-417B-8DA9-81BA39551824}" destId="{367E02A7-18E8-4DC1-B906-52D0A828D57B}" srcOrd="13" destOrd="0" presId="urn:microsoft.com/office/officeart/2005/8/layout/list1"/>
    <dgm:cxn modelId="{7A66656A-5FCA-4F8F-B402-15165D77B47A}" type="presParOf" srcId="{E4313FFF-021B-417B-8DA9-81BA39551824}" destId="{82EB9BC4-A2F0-434C-853D-5CAE1B99FA73}" srcOrd="14" destOrd="0" presId="urn:microsoft.com/office/officeart/2005/8/layout/list1"/>
    <dgm:cxn modelId="{F67C0851-114E-45EF-B3C0-A849CCE2792E}" type="presParOf" srcId="{E4313FFF-021B-417B-8DA9-81BA39551824}" destId="{67BEC4DF-CB9F-40C6-BA91-905248B4704A}" srcOrd="15" destOrd="0" presId="urn:microsoft.com/office/officeart/2005/8/layout/list1"/>
    <dgm:cxn modelId="{314F9E2A-D41A-4438-BC4F-7D0C4B1963B6}" type="presParOf" srcId="{E4313FFF-021B-417B-8DA9-81BA39551824}" destId="{B4B3A606-2847-4E72-8B33-310CED1B46E6}" srcOrd="16" destOrd="0" presId="urn:microsoft.com/office/officeart/2005/8/layout/list1"/>
    <dgm:cxn modelId="{B7DF7FD9-4BB2-4C86-945E-C72E94DDFD0E}" type="presParOf" srcId="{B4B3A606-2847-4E72-8B33-310CED1B46E6}" destId="{69A78FC8-0BFE-475E-AA44-60086BE89FF2}" srcOrd="0" destOrd="0" presId="urn:microsoft.com/office/officeart/2005/8/layout/list1"/>
    <dgm:cxn modelId="{80B901AA-6F0A-4F9F-A61D-60A2B215C743}" type="presParOf" srcId="{B4B3A606-2847-4E72-8B33-310CED1B46E6}" destId="{AE44937F-CD7F-439A-BCFA-74AA76F9ADB1}" srcOrd="1" destOrd="0" presId="urn:microsoft.com/office/officeart/2005/8/layout/list1"/>
    <dgm:cxn modelId="{D722F30C-7F46-4B3E-982C-2E72B88FB811}" type="presParOf" srcId="{E4313FFF-021B-417B-8DA9-81BA39551824}" destId="{9BDD84C5-0677-4345-B70A-A192A215D450}" srcOrd="17" destOrd="0" presId="urn:microsoft.com/office/officeart/2005/8/layout/list1"/>
    <dgm:cxn modelId="{CBC3601B-E792-4618-BA00-78D318D38F6F}" type="presParOf" srcId="{E4313FFF-021B-417B-8DA9-81BA39551824}" destId="{198C0C6A-CE22-4B55-BB7C-1FA08B91D7EB}" srcOrd="18" destOrd="0" presId="urn:microsoft.com/office/officeart/2005/8/layout/list1"/>
    <dgm:cxn modelId="{7C9704AA-DCED-46F2-A686-28269FDECEAD}" type="presParOf" srcId="{E4313FFF-021B-417B-8DA9-81BA39551824}" destId="{2468FCC5-0F98-4CEC-858F-4D6E8F083566}" srcOrd="19" destOrd="0" presId="urn:microsoft.com/office/officeart/2005/8/layout/list1"/>
    <dgm:cxn modelId="{F46D6057-B3C3-40D5-927E-E7AA26BF890F}" type="presParOf" srcId="{E4313FFF-021B-417B-8DA9-81BA39551824}" destId="{9439BBF3-9368-4D28-9289-7BB7B76ED927}" srcOrd="20" destOrd="0" presId="urn:microsoft.com/office/officeart/2005/8/layout/list1"/>
    <dgm:cxn modelId="{70DE5625-FEB6-4DE8-8826-4A6C90554E20}" type="presParOf" srcId="{9439BBF3-9368-4D28-9289-7BB7B76ED927}" destId="{0C54B228-F38F-4489-85AC-D6EFA7437E32}" srcOrd="0" destOrd="0" presId="urn:microsoft.com/office/officeart/2005/8/layout/list1"/>
    <dgm:cxn modelId="{2B684C4F-6A95-4CE2-88E3-02451164BC75}" type="presParOf" srcId="{9439BBF3-9368-4D28-9289-7BB7B76ED927}" destId="{4DB9ADA7-D32C-4F51-A6DF-DF257AB10528}" srcOrd="1" destOrd="0" presId="urn:microsoft.com/office/officeart/2005/8/layout/list1"/>
    <dgm:cxn modelId="{8E080AE3-1A9D-4F2D-A632-6CECC3CC4EEE}" type="presParOf" srcId="{E4313FFF-021B-417B-8DA9-81BA39551824}" destId="{21D78ACD-A8C3-465E-80EE-49E5C02B1F5D}" srcOrd="21" destOrd="0" presId="urn:microsoft.com/office/officeart/2005/8/layout/list1"/>
    <dgm:cxn modelId="{38B81283-AEBD-44E1-82D0-3951BB34463E}" type="presParOf" srcId="{E4313FFF-021B-417B-8DA9-81BA39551824}" destId="{F3DD3678-A060-452D-AAE3-1012AEB6F128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45EE25-ADC1-4A7E-BEAF-7C8EE96D034C}">
      <dsp:nvSpPr>
        <dsp:cNvPr id="0" name=""/>
        <dsp:cNvSpPr/>
      </dsp:nvSpPr>
      <dsp:spPr>
        <a:xfrm>
          <a:off x="0" y="540318"/>
          <a:ext cx="8128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E4060CE-A942-46F4-8B44-F3BE28667A99}">
      <dsp:nvSpPr>
        <dsp:cNvPr id="0" name=""/>
        <dsp:cNvSpPr/>
      </dsp:nvSpPr>
      <dsp:spPr>
        <a:xfrm>
          <a:off x="226096" y="318918"/>
          <a:ext cx="5689600" cy="442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Comic Sans MS" panose="030F0702030302020204" pitchFamily="66" charset="0"/>
            </a:rPr>
            <a:t>Motivation</a:t>
          </a:r>
          <a:endParaRPr lang="en-US" sz="1500" b="1" kern="1200" dirty="0">
            <a:latin typeface="Comic Sans MS" panose="030F0702030302020204" pitchFamily="66" charset="0"/>
          </a:endParaRPr>
        </a:p>
      </dsp:txBody>
      <dsp:txXfrm>
        <a:off x="247712" y="340534"/>
        <a:ext cx="5646368" cy="399568"/>
      </dsp:txXfrm>
    </dsp:sp>
    <dsp:sp modelId="{5F884DDD-2802-4906-AA9C-A9E19B9E73A3}">
      <dsp:nvSpPr>
        <dsp:cNvPr id="0" name=""/>
        <dsp:cNvSpPr/>
      </dsp:nvSpPr>
      <dsp:spPr>
        <a:xfrm>
          <a:off x="0" y="1220718"/>
          <a:ext cx="8128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C764B71-DFBE-4189-AD6C-CDADEAABCD59}">
      <dsp:nvSpPr>
        <dsp:cNvPr id="0" name=""/>
        <dsp:cNvSpPr/>
      </dsp:nvSpPr>
      <dsp:spPr>
        <a:xfrm>
          <a:off x="406400" y="999318"/>
          <a:ext cx="5689600" cy="442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Comic Sans MS" panose="030F0702030302020204" pitchFamily="66" charset="0"/>
            </a:rPr>
            <a:t>Neutrino Mass Models</a:t>
          </a:r>
          <a:endParaRPr lang="en-US" sz="1500" b="1" kern="1200" dirty="0">
            <a:latin typeface="Comic Sans MS" panose="030F0702030302020204" pitchFamily="66" charset="0"/>
          </a:endParaRPr>
        </a:p>
      </dsp:txBody>
      <dsp:txXfrm>
        <a:off x="428016" y="1020934"/>
        <a:ext cx="5646368" cy="399568"/>
      </dsp:txXfrm>
    </dsp:sp>
    <dsp:sp modelId="{16E1DEE3-BB1A-4403-8359-E13ABB60D355}">
      <dsp:nvSpPr>
        <dsp:cNvPr id="0" name=""/>
        <dsp:cNvSpPr/>
      </dsp:nvSpPr>
      <dsp:spPr>
        <a:xfrm>
          <a:off x="0" y="1901118"/>
          <a:ext cx="8128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FF9F1C3-617E-42E7-95EC-E83B59A55CBF}">
      <dsp:nvSpPr>
        <dsp:cNvPr id="0" name=""/>
        <dsp:cNvSpPr/>
      </dsp:nvSpPr>
      <dsp:spPr>
        <a:xfrm>
          <a:off x="406400" y="1679718"/>
          <a:ext cx="5689600" cy="442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Comic Sans MS" panose="030F0702030302020204" pitchFamily="66" charset="0"/>
            </a:rPr>
            <a:t>Minimal Dirac Neutrino Mass Models: One-loop Topology</a:t>
          </a:r>
          <a:endParaRPr lang="en-US" sz="1500" kern="1200" dirty="0">
            <a:latin typeface="Comic Sans MS" panose="030F0702030302020204" pitchFamily="66" charset="0"/>
          </a:endParaRPr>
        </a:p>
      </dsp:txBody>
      <dsp:txXfrm>
        <a:off x="428016" y="1701334"/>
        <a:ext cx="5646368" cy="399568"/>
      </dsp:txXfrm>
    </dsp:sp>
    <dsp:sp modelId="{82EB9BC4-A2F0-434C-853D-5CAE1B99FA73}">
      <dsp:nvSpPr>
        <dsp:cNvPr id="0" name=""/>
        <dsp:cNvSpPr/>
      </dsp:nvSpPr>
      <dsp:spPr>
        <a:xfrm>
          <a:off x="0" y="2581518"/>
          <a:ext cx="8128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77804F-3092-4E28-9AD4-53030E0A7BF9}">
      <dsp:nvSpPr>
        <dsp:cNvPr id="0" name=""/>
        <dsp:cNvSpPr/>
      </dsp:nvSpPr>
      <dsp:spPr>
        <a:xfrm>
          <a:off x="406400" y="2360118"/>
          <a:ext cx="5689600" cy="442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Comic Sans MS" panose="030F0702030302020204" pitchFamily="66" charset="0"/>
            </a:rPr>
            <a:t>Minimal Dirac Neutrino Mass Models: Two-loop Topology</a:t>
          </a:r>
          <a:endParaRPr lang="en-US" sz="1500" kern="1200" dirty="0">
            <a:latin typeface="Comic Sans MS" panose="030F0702030302020204" pitchFamily="66" charset="0"/>
          </a:endParaRPr>
        </a:p>
      </dsp:txBody>
      <dsp:txXfrm>
        <a:off x="428016" y="2381734"/>
        <a:ext cx="5646368" cy="399568"/>
      </dsp:txXfrm>
    </dsp:sp>
    <dsp:sp modelId="{198C0C6A-CE22-4B55-BB7C-1FA08B91D7EB}">
      <dsp:nvSpPr>
        <dsp:cNvPr id="0" name=""/>
        <dsp:cNvSpPr/>
      </dsp:nvSpPr>
      <dsp:spPr>
        <a:xfrm>
          <a:off x="0" y="3261918"/>
          <a:ext cx="8128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44937F-CD7F-439A-BCFA-74AA76F9ADB1}">
      <dsp:nvSpPr>
        <dsp:cNvPr id="0" name=""/>
        <dsp:cNvSpPr/>
      </dsp:nvSpPr>
      <dsp:spPr>
        <a:xfrm>
          <a:off x="406400" y="3040518"/>
          <a:ext cx="5689600" cy="4428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Comic Sans MS" panose="030F0702030302020204" pitchFamily="66" charset="0"/>
            </a:rPr>
            <a:t>Phenomenology of Specific Models</a:t>
          </a:r>
          <a:endParaRPr lang="en-US" sz="1500" kern="1200" dirty="0">
            <a:latin typeface="Comic Sans MS" panose="030F0702030302020204" pitchFamily="66" charset="0"/>
          </a:endParaRPr>
        </a:p>
      </dsp:txBody>
      <dsp:txXfrm>
        <a:off x="428016" y="3062134"/>
        <a:ext cx="5646368" cy="399568"/>
      </dsp:txXfrm>
    </dsp:sp>
    <dsp:sp modelId="{F3DD3678-A060-452D-AAE3-1012AEB6F128}">
      <dsp:nvSpPr>
        <dsp:cNvPr id="0" name=""/>
        <dsp:cNvSpPr/>
      </dsp:nvSpPr>
      <dsp:spPr>
        <a:xfrm>
          <a:off x="0" y="3942318"/>
          <a:ext cx="8128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B9ADA7-D32C-4F51-A6DF-DF257AB10528}">
      <dsp:nvSpPr>
        <dsp:cNvPr id="0" name=""/>
        <dsp:cNvSpPr/>
      </dsp:nvSpPr>
      <dsp:spPr>
        <a:xfrm>
          <a:off x="406400" y="3720918"/>
          <a:ext cx="5689600" cy="442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Comic Sans MS" panose="030F0702030302020204" pitchFamily="66" charset="0"/>
            </a:rPr>
            <a:t>Summary</a:t>
          </a:r>
          <a:endParaRPr lang="en-US" sz="1500" kern="1200" dirty="0">
            <a:latin typeface="Comic Sans MS" panose="030F0702030302020204" pitchFamily="66" charset="0"/>
          </a:endParaRPr>
        </a:p>
      </dsp:txBody>
      <dsp:txXfrm>
        <a:off x="428016" y="3742534"/>
        <a:ext cx="5646368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B8521-5108-445B-BC6E-2CD4213EAED6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SUDIP JANA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1B1DC-3A69-472F-8E05-C7F1FF4BF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9048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2FC7B-B98B-4428-9464-3DD1B62D314A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SUDIP JANA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4AC0C-B89F-4DD8-A0C0-9BE0D24B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1907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4AC0C-B89F-4DD8-A0C0-9BE0D24B3A96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SUDIP JANA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87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4864-FF5C-482D-A3C9-92D20D1FB51C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1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36DF-0181-4AE9-B5E0-F62294D04E16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430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D2A3E-5120-4728-A53F-D2289BD55FC1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7180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6B24-4A3C-44D2-AB0A-18913119AB1D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346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D4B0D-F1E8-4A85-83F4-8A5CD943614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27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A54D-C627-49F5-85F8-D89281EEC80F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26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2178-2922-4229-BFFF-C2EDD7FA12B6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257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3896B-1CAF-45C4-BC8C-2A2FEF0DCAE5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27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2CFD-C59B-46BC-AD7D-98CB4A78609D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59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69AC-6ECD-48C1-922F-0F34D79E1241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43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3630-D00B-4C03-AEA1-6243DBC7C1E6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86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3A71-E8BB-432E-8E3D-E27D5A86A91E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9396-C58C-44B0-8498-3A9B1A4225DB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623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DAD2A-5C5A-4B7F-9A47-D16A59DDFDA1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16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94A35-BB60-431D-A406-2ECD9F06D747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80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BD81-93D6-40D3-B799-BC3B08E72B61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1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1CA32-BA72-4733-8219-F0937BCCEF30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Vishnu Padmanabhan Kovilakam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84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612" y="101699"/>
            <a:ext cx="1701895" cy="170776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056503" y="955582"/>
            <a:ext cx="10668000" cy="2667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dirty="0" smtClean="0"/>
              <a:t>Minimal Realizations of Dirac Neutrino Mass from Generic One-loop and Two-loop Topologies</a:t>
            </a:r>
            <a:endParaRPr lang="en-US" sz="4400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132012" y="4214247"/>
            <a:ext cx="8229600" cy="723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SzPct val="1100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</a:rPr>
              <a:t>VISHNU PADMANABHAN KOVILAKAM</a:t>
            </a:r>
          </a:p>
          <a:p>
            <a:pPr algn="ctr"/>
            <a:r>
              <a:rPr lang="en-US" sz="2000" dirty="0">
                <a:solidFill>
                  <a:srgbClr val="FFC000"/>
                </a:solidFill>
              </a:rPr>
              <a:t>OKLAHOMA STATE UNIVERSITY</a:t>
            </a:r>
          </a:p>
          <a:p>
            <a:pPr algn="ctr"/>
            <a:endParaRPr lang="en-US" dirty="0">
              <a:solidFill>
                <a:schemeClr val="accent6"/>
              </a:solidFill>
            </a:endParaRPr>
          </a:p>
          <a:p>
            <a:pPr algn="ctr"/>
            <a:endParaRPr lang="en-US" dirty="0">
              <a:solidFill>
                <a:schemeClr val="accent6"/>
              </a:solidFill>
            </a:endParaRPr>
          </a:p>
          <a:p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132012" y="4937760"/>
            <a:ext cx="8229600" cy="68707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SzPct val="1100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Based </a:t>
            </a:r>
            <a:r>
              <a:rPr lang="en-US" dirty="0" smtClean="0">
                <a:solidFill>
                  <a:srgbClr val="002060"/>
                </a:solidFill>
              </a:rPr>
              <a:t>on</a:t>
            </a:r>
            <a:r>
              <a:rPr lang="en-US" dirty="0" smtClean="0">
                <a:solidFill>
                  <a:schemeClr val="accent6"/>
                </a:solidFill>
              </a:rPr>
              <a:t>: </a:t>
            </a:r>
            <a:r>
              <a:rPr lang="en-US" b="1" dirty="0" err="1">
                <a:latin typeface="Baskerville Old Face" panose="02020602080505020303" pitchFamily="18" charset="0"/>
              </a:rPr>
              <a:t>arxiv</a:t>
            </a:r>
            <a:r>
              <a:rPr lang="en-US" b="1" dirty="0">
                <a:latin typeface="Baskerville Old Face" panose="02020602080505020303" pitchFamily="18" charset="0"/>
              </a:rPr>
              <a:t>:</a:t>
            </a:r>
            <a:r>
              <a:rPr lang="en-US" dirty="0"/>
              <a:t> </a:t>
            </a:r>
            <a:r>
              <a:rPr lang="en-US" dirty="0" smtClean="0"/>
              <a:t>1904.07407 (accepted for publication in EPJC), </a:t>
            </a:r>
            <a:r>
              <a:rPr lang="en-US" b="1" dirty="0" err="1">
                <a:latin typeface="Baskerville Old Face" panose="02020602080505020303" pitchFamily="18" charset="0"/>
              </a:rPr>
              <a:t>arxiv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:</a:t>
            </a:r>
            <a:r>
              <a:rPr lang="en-US" dirty="0"/>
              <a:t> </a:t>
            </a:r>
            <a:r>
              <a:rPr lang="en-US" dirty="0" smtClean="0"/>
              <a:t>1910.xxxx</a:t>
            </a:r>
            <a:endParaRPr lang="en-US" dirty="0">
              <a:solidFill>
                <a:schemeClr val="accent6"/>
              </a:solidFill>
            </a:endParaRPr>
          </a:p>
          <a:p>
            <a:pPr algn="ctr"/>
            <a:endParaRPr lang="en-US" dirty="0">
              <a:solidFill>
                <a:schemeClr val="accent6"/>
              </a:solidFill>
            </a:endParaRP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(</a:t>
            </a:r>
            <a:r>
              <a:rPr lang="en-US" dirty="0">
                <a:solidFill>
                  <a:schemeClr val="accent6"/>
                </a:solidFill>
              </a:rPr>
              <a:t>In Collaboration with </a:t>
            </a:r>
            <a:r>
              <a:rPr lang="en-US" dirty="0" err="1" smtClean="0">
                <a:solidFill>
                  <a:schemeClr val="accent6"/>
                </a:solidFill>
              </a:rPr>
              <a:t>Sudip</a:t>
            </a:r>
            <a:r>
              <a:rPr lang="en-US" dirty="0" smtClean="0">
                <a:solidFill>
                  <a:schemeClr val="accent6"/>
                </a:solidFill>
              </a:rPr>
              <a:t> Jana </a:t>
            </a:r>
            <a:r>
              <a:rPr lang="en-US" dirty="0">
                <a:solidFill>
                  <a:schemeClr val="accent6"/>
                </a:solidFill>
              </a:rPr>
              <a:t>and </a:t>
            </a:r>
            <a:r>
              <a:rPr lang="en-US" dirty="0" smtClean="0">
                <a:solidFill>
                  <a:schemeClr val="accent6"/>
                </a:solidFill>
              </a:rPr>
              <a:t> Shaikh </a:t>
            </a:r>
            <a:r>
              <a:rPr lang="en-US" dirty="0" err="1">
                <a:solidFill>
                  <a:schemeClr val="accent6"/>
                </a:solidFill>
              </a:rPr>
              <a:t>Saad</a:t>
            </a:r>
            <a:r>
              <a:rPr lang="en-US" dirty="0">
                <a:solidFill>
                  <a:schemeClr val="accent6"/>
                </a:solidFill>
              </a:rPr>
              <a:t>)</a:t>
            </a:r>
          </a:p>
          <a:p>
            <a:pPr algn="ctr"/>
            <a:endParaRPr lang="en-US" dirty="0">
              <a:solidFill>
                <a:schemeClr val="accent6"/>
              </a:solidFill>
            </a:endParaRPr>
          </a:p>
          <a:p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994263" y="5715000"/>
            <a:ext cx="82296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Californian FB" panose="0207040306080B030204" pitchFamily="18" charset="0"/>
              </a:rPr>
              <a:t>Particle Physics on the Plains​,</a:t>
            </a:r>
            <a:br>
              <a:rPr lang="en-US" b="1" dirty="0">
                <a:solidFill>
                  <a:srgbClr val="00B050"/>
                </a:solidFill>
                <a:latin typeface="Californian FB" panose="0207040306080B030204" pitchFamily="18" charset="0"/>
              </a:rPr>
            </a:br>
            <a:r>
              <a:rPr lang="en-US" b="1" dirty="0">
                <a:solidFill>
                  <a:srgbClr val="00B050"/>
                </a:solidFill>
                <a:latin typeface="Californian FB" panose="0207040306080B030204" pitchFamily="18" charset="0"/>
              </a:rPr>
              <a:t>University of Kansas</a:t>
            </a:r>
            <a:br>
              <a:rPr lang="en-US" b="1" dirty="0">
                <a:solidFill>
                  <a:srgbClr val="00B050"/>
                </a:solidFill>
                <a:latin typeface="Californian FB" panose="0207040306080B030204" pitchFamily="18" charset="0"/>
              </a:rPr>
            </a:br>
            <a:r>
              <a:rPr lang="en-US" b="1" dirty="0" smtClean="0">
                <a:solidFill>
                  <a:srgbClr val="00B050"/>
                </a:solidFill>
                <a:latin typeface="Californian FB" panose="0207040306080B030204" pitchFamily="18" charset="0"/>
              </a:rPr>
              <a:t>13</a:t>
            </a:r>
            <a:r>
              <a:rPr lang="en-US" b="1" baseline="30000" dirty="0" smtClean="0">
                <a:solidFill>
                  <a:srgbClr val="00B050"/>
                </a:solidFill>
                <a:latin typeface="Californian FB" panose="0207040306080B030204" pitchFamily="18" charset="0"/>
              </a:rPr>
              <a:t>th</a:t>
            </a:r>
            <a:r>
              <a:rPr lang="en-US" b="1" dirty="0" smtClean="0">
                <a:solidFill>
                  <a:srgbClr val="00B050"/>
                </a:solidFill>
                <a:latin typeface="Californian FB" panose="0207040306080B030204" pitchFamily="18" charset="0"/>
              </a:rPr>
              <a:t> </a:t>
            </a:r>
            <a:r>
              <a:rPr lang="en-US" b="1" dirty="0">
                <a:solidFill>
                  <a:srgbClr val="00B050"/>
                </a:solidFill>
                <a:latin typeface="Californian FB" panose="0207040306080B030204" pitchFamily="18" charset="0"/>
              </a:rPr>
              <a:t>Oct, 2019 </a:t>
            </a:r>
            <a:endParaRPr lang="en-US" dirty="0">
              <a:solidFill>
                <a:srgbClr val="00B050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3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49" y="301677"/>
            <a:ext cx="9323115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</a:rPr>
              <a:t>Minimal One-loop models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167531" y="1152907"/>
                <a:ext cx="10340363" cy="54568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latin typeface="Corbel" panose="020B0503020204020204" pitchFamily="34" charset="0"/>
                  </a:rPr>
                  <a:t>Constructing minimal models arising from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𝒊𝒊</m:t>
                    </m:r>
                  </m:oMath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sz="1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31" y="1152907"/>
                <a:ext cx="10340363" cy="5456899"/>
              </a:xfrm>
              <a:prstGeom prst="rect">
                <a:avLst/>
              </a:prstGeom>
              <a:blipFill>
                <a:blip r:embed="rId8"/>
                <a:stretch>
                  <a:fillRect l="-531" t="-11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189" y="1605409"/>
            <a:ext cx="8036422" cy="4895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732582" y="1167766"/>
            <a:ext cx="3258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err="1" smtClean="0"/>
              <a:t>S.Jana,</a:t>
            </a:r>
            <a:r>
              <a:rPr lang="en-US" sz="1400" b="1" dirty="0" err="1" smtClean="0">
                <a:solidFill>
                  <a:schemeClr val="tx2"/>
                </a:solidFill>
              </a:rPr>
              <a:t>VPK</a:t>
            </a:r>
            <a:r>
              <a:rPr lang="en-US" sz="1400" dirty="0" err="1" smtClean="0"/>
              <a:t>,S.Saad</a:t>
            </a:r>
            <a:r>
              <a:rPr lang="en-US" sz="1400" dirty="0" smtClean="0"/>
              <a:t> (arXiv:1910.xxxx)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1764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7" y="301677"/>
            <a:ext cx="9639907" cy="721364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latin typeface="Bookman Old Style" panose="02050604050505020204" pitchFamily="18" charset="0"/>
              </a:rPr>
              <a:t>Minimal One-loop models – </a:t>
            </a:r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Colored version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340363" cy="5456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C</a:t>
            </a:r>
            <a:r>
              <a:rPr lang="en-US" sz="1800" dirty="0" smtClean="0"/>
              <a:t>orresponding </a:t>
            </a:r>
            <a:r>
              <a:rPr lang="en-US" sz="1800" dirty="0"/>
              <a:t>minimal models for the colored version </a:t>
            </a:r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822" y="1667576"/>
            <a:ext cx="8207779" cy="48332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9338892" y="1388166"/>
            <a:ext cx="28047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200" dirty="0" err="1" smtClean="0"/>
              <a:t>S.Jana,</a:t>
            </a:r>
            <a:r>
              <a:rPr lang="en-US" sz="1200" b="1" dirty="0" err="1" smtClean="0">
                <a:solidFill>
                  <a:schemeClr val="tx2"/>
                </a:solidFill>
              </a:rPr>
              <a:t>VPK</a:t>
            </a:r>
            <a:r>
              <a:rPr lang="en-US" sz="1200" dirty="0" err="1" smtClean="0"/>
              <a:t>,S.Saad</a:t>
            </a:r>
            <a:r>
              <a:rPr lang="en-US" sz="1200" dirty="0" smtClean="0"/>
              <a:t> (arXiv:1910.xxxx)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0737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7" y="301677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Two-loop topologies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340363" cy="5535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All possible two-loop topologies with </a:t>
            </a:r>
            <a:r>
              <a:rPr lang="en-US" sz="1800" dirty="0" smtClean="0"/>
              <a:t>four </a:t>
            </a:r>
            <a:r>
              <a:rPr lang="en-US" sz="1800" dirty="0"/>
              <a:t>external </a:t>
            </a:r>
            <a:r>
              <a:rPr lang="en-US" sz="1800" dirty="0" smtClean="0"/>
              <a:t>legs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2"/>
                </a:solidFill>
              </a:rPr>
              <a:t>Not all the topologies can be lead to  successful </a:t>
            </a:r>
            <a:r>
              <a:rPr lang="en-US" sz="1800" dirty="0" smtClean="0">
                <a:solidFill>
                  <a:schemeClr val="tx2"/>
                </a:solidFill>
              </a:rPr>
              <a:t>two</a:t>
            </a:r>
            <a:r>
              <a:rPr lang="en-US" sz="1800" dirty="0" smtClean="0">
                <a:solidFill>
                  <a:schemeClr val="tx2"/>
                </a:solidFill>
              </a:rPr>
              <a:t>-loop </a:t>
            </a:r>
            <a:r>
              <a:rPr lang="en-US" sz="1800" dirty="0">
                <a:solidFill>
                  <a:schemeClr val="tx2"/>
                </a:solidFill>
              </a:rPr>
              <a:t>neutrino mass in our </a:t>
            </a:r>
            <a:r>
              <a:rPr lang="en-US" sz="1800" dirty="0" smtClean="0">
                <a:solidFill>
                  <a:schemeClr val="tx2"/>
                </a:solidFill>
              </a:rPr>
              <a:t>framework. For example</a:t>
            </a:r>
            <a:r>
              <a:rPr lang="en-US" sz="1600" i="1" dirty="0" smtClean="0">
                <a:solidFill>
                  <a:schemeClr val="tx2"/>
                </a:solidFill>
              </a:rPr>
              <a:t>, </a:t>
            </a:r>
            <a:r>
              <a:rPr lang="en-US" sz="1600" dirty="0"/>
              <a:t>l</a:t>
            </a:r>
            <a:r>
              <a:rPr lang="en-US" sz="1600" dirty="0" smtClean="0"/>
              <a:t>ast </a:t>
            </a:r>
            <a:r>
              <a:rPr lang="en-US" sz="1600" dirty="0"/>
              <a:t>11 topologies corresponds to non-</a:t>
            </a:r>
            <a:r>
              <a:rPr lang="en-US" sz="1600" dirty="0" err="1"/>
              <a:t>renormalizable</a:t>
            </a:r>
            <a:r>
              <a:rPr lang="en-US" sz="1600" dirty="0"/>
              <a:t> topologies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29" y="1597441"/>
            <a:ext cx="7001691" cy="41894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892471" y="6500833"/>
            <a:ext cx="4720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D.A.Sierra,A.Degree,L.Dorame,M.Hirsch</a:t>
            </a:r>
            <a:r>
              <a:rPr lang="en-US" sz="1200" dirty="0" smtClean="0"/>
              <a:t> </a:t>
            </a:r>
            <a:r>
              <a:rPr lang="en-US" sz="1200" b="1" dirty="0" smtClean="0"/>
              <a:t>JHEP </a:t>
            </a:r>
            <a:r>
              <a:rPr lang="en-US" sz="1200" b="1" dirty="0"/>
              <a:t>1503 (2015) </a:t>
            </a:r>
            <a:r>
              <a:rPr lang="en-US" sz="1200" b="1" dirty="0" smtClean="0"/>
              <a:t>040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30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7" y="301677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Two-loop Skeleton Diagrams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340363" cy="5535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Remaining 18 topologies can give vast number of diagrams</a:t>
            </a:r>
            <a:r>
              <a:rPr lang="en-US" sz="18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2"/>
                </a:solidFill>
              </a:rPr>
              <a:t>By suppressing the external scalar legs, all these diagrams can be reduced into six basic diagrams </a:t>
            </a:r>
            <a:r>
              <a:rPr lang="en-US" sz="1800" i="1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800" b="1" i="1" dirty="0">
                <a:solidFill>
                  <a:schemeClr val="tx2"/>
                </a:solidFill>
                <a:sym typeface="Wingdings" panose="05000000000000000000" pitchFamily="2" charset="2"/>
              </a:rPr>
              <a:t>Skeleton </a:t>
            </a:r>
            <a:r>
              <a:rPr lang="en-US" sz="1800" b="1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diagrams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sym typeface="Wingdings" panose="05000000000000000000" pitchFamily="2" charset="2"/>
              </a:rPr>
              <a:t>Constructing minimal models arising from each of the skeleton diagrams</a:t>
            </a:r>
            <a:r>
              <a:rPr lang="en-US" sz="1800" dirty="0" smtClean="0">
                <a:sym typeface="Wingdings" panose="05000000000000000000" pitchFamily="2" charset="2"/>
              </a:rPr>
              <a:t>.</a:t>
            </a: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546" y="2404950"/>
            <a:ext cx="6922528" cy="347333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892471" y="6500833"/>
            <a:ext cx="4720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D.A.Sierra,A.Degree,L.Dorame,M.Hirsch,</a:t>
            </a:r>
            <a:r>
              <a:rPr lang="en-US" sz="1200" b="1" dirty="0" err="1" smtClean="0"/>
              <a:t>JHEP</a:t>
            </a:r>
            <a:r>
              <a:rPr lang="en-US" sz="1200" b="1" dirty="0" smtClean="0"/>
              <a:t> </a:t>
            </a:r>
            <a:r>
              <a:rPr lang="en-US" sz="1200" b="1" dirty="0"/>
              <a:t>1503 (2015) 040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9880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7" y="301677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Search for Minimal Two-loop Models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167531" y="1152907"/>
                <a:ext cx="10340363" cy="55352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 smtClean="0"/>
                  <a:t>All possible diagrams emerging from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endParaRPr lang="en-US" sz="1800" dirty="0">
                  <a:solidFill>
                    <a:schemeClr val="tx2"/>
                  </a:solidFill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/>
                  <a:t>Discarding 22 viable diagrams</a:t>
                </a:r>
                <a:r>
                  <a:rPr lang="en-US" sz="1800" dirty="0" smtClean="0"/>
                  <a:t>,</a:t>
                </a:r>
                <a:r>
                  <a:rPr lang="en-US" sz="1800" dirty="0" smtClean="0">
                    <a:solidFill>
                      <a:schemeClr val="tx2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sz="1800" dirty="0">
                    <a:solidFill>
                      <a:schemeClr val="tx2"/>
                    </a:solidFill>
                  </a:rPr>
                  <a:t>,</a:t>
                </a:r>
                <a:r>
                  <a:rPr lang="en-US" sz="18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={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𝟏𝟑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𝟐𝟏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𝟐𝟖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𝟐𝟗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b="1" i="1" dirty="0" smtClean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𝟑𝟒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𝟑𝟔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𝟒𝟏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𝟒𝟑</m:t>
                    </m:r>
                    <m:r>
                      <a:rPr lang="en-U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chemeClr val="tx2"/>
                    </a:solidFill>
                  </a:rPr>
                  <a:t>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    </a:t>
                </a:r>
                <a:r>
                  <a:rPr lang="en-US" sz="1800" dirty="0">
                    <a:solidFill>
                      <a:schemeClr val="tx2"/>
                    </a:solidFill>
                  </a:rPr>
                  <a:t>Required </a:t>
                </a:r>
                <a:r>
                  <a:rPr lang="en-US" sz="1800" u="sng" dirty="0">
                    <a:solidFill>
                      <a:schemeClr val="tx2"/>
                    </a:solidFill>
                  </a:rPr>
                  <a:t>introduction of BSM fermions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sz="1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31" y="1152907"/>
                <a:ext cx="10340363" cy="5535276"/>
              </a:xfrm>
              <a:prstGeom prst="rect">
                <a:avLst/>
              </a:prstGeom>
              <a:blipFill>
                <a:blip r:embed="rId2"/>
                <a:stretch>
                  <a:fillRect l="-531" t="-1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60" y="1565731"/>
            <a:ext cx="7315199" cy="367145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69740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7" y="301677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Search for Minimal Two-loop Models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167531" y="1152907"/>
                <a:ext cx="10445349" cy="55352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 smtClean="0"/>
                  <a:t>Fixing internal fermion lines to be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𝒍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sz="1800" dirty="0" smtClean="0"/>
                  <a:t>,</a:t>
                </a:r>
              </a:p>
              <a:p>
                <a:pPr marL="0" indent="0">
                  <a:buNone/>
                </a:pPr>
                <a:r>
                  <a:rPr lang="en-US" sz="1800" dirty="0"/>
                  <a:t> </a:t>
                </a:r>
                <a:r>
                  <a:rPr lang="en-US" sz="1800" dirty="0" smtClean="0"/>
                  <a:t>   </a:t>
                </a:r>
                <a:r>
                  <a:rPr lang="en-US" sz="1800" dirty="0"/>
                  <a:t>excluding all diagrams other than </a:t>
                </a:r>
                <a14:m>
                  <m:oMath xmlns:m="http://schemas.openxmlformats.org/officeDocument/2006/math">
                    <m:r>
                      <a:rPr lang="en-US" sz="14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,</a:t>
                </a:r>
                <a:r>
                  <a:rPr lang="en-US" sz="14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1400" dirty="0" smtClean="0">
                    <a:solidFill>
                      <a:schemeClr val="tx2"/>
                    </a:solidFill>
                  </a:rPr>
                  <a:t>,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required </a:t>
                </a:r>
                <a:r>
                  <a:rPr lang="en-US" sz="1600" u="sng" dirty="0">
                    <a:solidFill>
                      <a:schemeClr val="tx2"/>
                    </a:solidFill>
                  </a:rPr>
                  <a:t>more than one </a:t>
                </a:r>
                <a:r>
                  <a:rPr lang="en-US" sz="1600" u="sng" dirty="0" err="1">
                    <a:solidFill>
                      <a:schemeClr val="tx2"/>
                    </a:solidFill>
                  </a:rPr>
                  <a:t>isodoublet</a:t>
                </a:r>
                <a:endParaRPr lang="en-US" sz="1600" u="sng" dirty="0">
                  <a:solidFill>
                    <a:schemeClr val="tx2"/>
                  </a:solidFill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/>
                  <a:t>Among these 7 diagrams selecting diagrams with minimal number of BSM </a:t>
                </a:r>
                <a:r>
                  <a:rPr lang="en-US" sz="1800" dirty="0" smtClean="0"/>
                  <a:t>scalars.</a:t>
                </a:r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sz="1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31" y="1152907"/>
                <a:ext cx="10445349" cy="5535276"/>
              </a:xfrm>
              <a:prstGeom prst="rect">
                <a:avLst/>
              </a:prstGeom>
              <a:blipFill>
                <a:blip r:embed="rId2"/>
                <a:stretch>
                  <a:fillRect l="-525" t="-1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1" y="2084817"/>
            <a:ext cx="7315199" cy="367145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9450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7" y="301677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/>
              <a:t>Minimal </a:t>
            </a:r>
            <a:r>
              <a:rPr lang="en-US" dirty="0"/>
              <a:t>Two-loop Models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5535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172" y="1619794"/>
            <a:ext cx="8728755" cy="15285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8628080" y="6500833"/>
            <a:ext cx="3258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err="1" smtClean="0"/>
              <a:t>S.Jana,</a:t>
            </a:r>
            <a:r>
              <a:rPr lang="en-US" sz="1400" b="1" dirty="0" err="1" smtClean="0">
                <a:solidFill>
                  <a:schemeClr val="tx2"/>
                </a:solidFill>
              </a:rPr>
              <a:t>VPK</a:t>
            </a:r>
            <a:r>
              <a:rPr lang="en-US" sz="1400" dirty="0" err="1" smtClean="0"/>
              <a:t>,S.Saad</a:t>
            </a:r>
            <a:r>
              <a:rPr lang="en-US" sz="1400" dirty="0" smtClean="0"/>
              <a:t> (arXiv:1910.xxxx)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553" y="3185031"/>
            <a:ext cx="8728374" cy="3045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207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7" y="301677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/>
              <a:t>Minimal </a:t>
            </a:r>
            <a:r>
              <a:rPr lang="en-US" dirty="0"/>
              <a:t>Two-loop Models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167531" y="1152907"/>
                <a:ext cx="10445349" cy="55352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 smtClean="0"/>
                  <a:t>Repeating similar strategy for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𝒊𝒊</m:t>
                    </m:r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𝒕𝒐</m:t>
                    </m:r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𝒗𝒊</m:t>
                    </m:r>
                  </m:oMath>
                </a14:m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sz="1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31" y="1152907"/>
                <a:ext cx="10445349" cy="5535276"/>
              </a:xfrm>
              <a:prstGeom prst="rect">
                <a:avLst/>
              </a:prstGeom>
              <a:blipFill>
                <a:blip r:embed="rId2"/>
                <a:stretch>
                  <a:fillRect l="-525" t="-1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383" y="1698171"/>
            <a:ext cx="7649643" cy="44322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655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Minimal Two-loop models – </a:t>
            </a:r>
            <a:r>
              <a:rPr lang="en-US" dirty="0">
                <a:solidFill>
                  <a:srgbClr val="FF0000"/>
                </a:solidFill>
              </a:rPr>
              <a:t>Colored version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5535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C</a:t>
            </a:r>
            <a:r>
              <a:rPr lang="en-US" sz="1800" dirty="0" smtClean="0"/>
              <a:t>orresponding </a:t>
            </a:r>
            <a:r>
              <a:rPr lang="en-US" sz="1800" dirty="0"/>
              <a:t>minimal models for the colored version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332" y="1708950"/>
            <a:ext cx="6635932" cy="47918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967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latin typeface="Corbel" panose="020B0503020204020204" pitchFamily="34" charset="0"/>
              </a:rPr>
              <a:t>Possible DM Candidates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167531" y="1152907"/>
                <a:ext cx="10445349" cy="55352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Spontaneously broken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 symmetry, may leave a residual unbroken symmetry that can potentially stabilize the DM particle.  </a:t>
                </a:r>
                <a:endParaRPr lang="en-US" sz="2000" dirty="0">
                  <a:solidFill>
                    <a:schemeClr val="tx2"/>
                  </a:solidFill>
                  <a:latin typeface="Corbel" panose="020B0503020204020204" pitchFamily="34" charset="0"/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sz="1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31" y="1152907"/>
                <a:ext cx="10445349" cy="5535276"/>
              </a:xfrm>
              <a:prstGeom prst="rect">
                <a:avLst/>
              </a:prstGeom>
              <a:blipFill>
                <a:blip r:embed="rId2"/>
                <a:stretch>
                  <a:fillRect l="-642" t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0" y="2261563"/>
            <a:ext cx="5553850" cy="39358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205" y="2261563"/>
            <a:ext cx="5534797" cy="39358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181496" y="1856654"/>
            <a:ext cx="231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One-Loop Models</a:t>
            </a:r>
            <a:endParaRPr lang="en-US" b="1" i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7846422" y="1848207"/>
            <a:ext cx="231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Two-Loop Models</a:t>
            </a:r>
            <a:endParaRPr lang="en-US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8732583" y="6470121"/>
            <a:ext cx="3258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err="1" smtClean="0"/>
              <a:t>S.Jana,</a:t>
            </a:r>
            <a:r>
              <a:rPr lang="en-US" sz="1400" b="1" dirty="0" err="1" smtClean="0">
                <a:solidFill>
                  <a:schemeClr val="tx2"/>
                </a:solidFill>
              </a:rPr>
              <a:t>VPK</a:t>
            </a:r>
            <a:r>
              <a:rPr lang="en-US" sz="1400" dirty="0" err="1" smtClean="0"/>
              <a:t>,S.Saad</a:t>
            </a:r>
            <a:r>
              <a:rPr lang="en-US" sz="1400" dirty="0" smtClean="0"/>
              <a:t> (arXiv:1910.xxxx)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3604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0" y="483111"/>
            <a:ext cx="8128000" cy="974466"/>
          </a:xfr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Outline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A7D85-0D8B-4E7E-8F29-9081CB855F4C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981841039"/>
              </p:ext>
            </p:extLst>
          </p:nvPr>
        </p:nvGraphicFramePr>
        <p:xfrm>
          <a:off x="2032000" y="1667435"/>
          <a:ext cx="8128000" cy="4639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234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>
                <a:latin typeface="Corbel" panose="020B0503020204020204" pitchFamily="34" charset="0"/>
              </a:rPr>
              <a:t>Phenomenology of Specific Models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481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Content Placeholder 2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067" y="1512712"/>
            <a:ext cx="4343400" cy="236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003" y="1536964"/>
            <a:ext cx="4354686" cy="23843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067" y="4232182"/>
            <a:ext cx="4371312" cy="2048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915" y="4232182"/>
            <a:ext cx="4354686" cy="2048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8493108" y="6500833"/>
            <a:ext cx="343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err="1" smtClean="0"/>
              <a:t>S.Jana,</a:t>
            </a:r>
            <a:r>
              <a:rPr lang="en-US" sz="1400" b="1" dirty="0" err="1" smtClean="0">
                <a:solidFill>
                  <a:schemeClr val="tx2"/>
                </a:solidFill>
              </a:rPr>
              <a:t>VPK</a:t>
            </a:r>
            <a:r>
              <a:rPr lang="en-US" sz="1400" dirty="0" err="1" smtClean="0"/>
              <a:t>,S.Saad</a:t>
            </a:r>
            <a:r>
              <a:rPr lang="en-US" sz="1400" dirty="0" smtClean="0"/>
              <a:t> (arXiv:1904.07407)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9229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>
                <a:latin typeface="Corbel" panose="020B0503020204020204" pitchFamily="34" charset="0"/>
              </a:rPr>
              <a:t>Constraints from LEP and LHC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481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579" y="1766785"/>
            <a:ext cx="5266352" cy="37361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979" y="1766784"/>
            <a:ext cx="5266352" cy="37361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694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6" y="248980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3000" b="1" dirty="0" smtClean="0">
                <a:latin typeface="Corbel" panose="020B0503020204020204" pitchFamily="34" charset="0"/>
              </a:rPr>
              <a:t>Heavy Gauge Boson Z’ at ILC : Left-Right Asymmetry</a:t>
            </a:r>
            <a:endParaRPr lang="en-US" sz="3000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481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>
                <a:solidFill>
                  <a:schemeClr val="tx2"/>
                </a:solidFill>
                <a:sym typeface="Wingdings" panose="05000000000000000000" pitchFamily="2" charset="2"/>
              </a:rPr>
              <a:t>Analysis with the polarized initial states at ILC can be used to understand the chirality structure of the effective interaction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730" y="2812349"/>
            <a:ext cx="4724400" cy="35225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717" y="1152907"/>
            <a:ext cx="3772426" cy="7621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30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 smtClean="0"/>
              <a:t>Phenomenology </a:t>
            </a:r>
            <a:r>
              <a:rPr lang="en-US" b="1" dirty="0"/>
              <a:t>of Z’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481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930" y="1609802"/>
            <a:ext cx="6640000" cy="45206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493108" y="6500833"/>
            <a:ext cx="343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err="1" smtClean="0"/>
              <a:t>S.Jana,</a:t>
            </a:r>
            <a:r>
              <a:rPr lang="en-US" sz="1400" b="1" dirty="0" err="1" smtClean="0">
                <a:solidFill>
                  <a:schemeClr val="tx2"/>
                </a:solidFill>
              </a:rPr>
              <a:t>VPK</a:t>
            </a:r>
            <a:r>
              <a:rPr lang="en-US" sz="1400" dirty="0" err="1" smtClean="0"/>
              <a:t>,S.Saad</a:t>
            </a:r>
            <a:r>
              <a:rPr lang="en-US" sz="1400" dirty="0" smtClean="0"/>
              <a:t> (arXiv:1904.07407)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8799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>
                <a:latin typeface="Corbel" panose="020B0503020204020204" pitchFamily="34" charset="0"/>
              </a:rPr>
              <a:t>Constraints from Cosmology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167531" y="1152906"/>
                <a:ext cx="10445349" cy="554833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 smtClean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The Right-handed neutrino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 can increase the effective number of relativistic degree of freedom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 smtClean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To be compatible with the current cosmological 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, the interaction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 with the primordial plasma must be highly suppressed.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sz="1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31" y="1152906"/>
                <a:ext cx="10445349" cy="5548339"/>
              </a:xfrm>
              <a:prstGeom prst="rect">
                <a:avLst/>
              </a:prstGeom>
              <a:blipFill>
                <a:blip r:embed="rId2"/>
                <a:stretch>
                  <a:fillRect l="-525" t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066" y="2804870"/>
            <a:ext cx="5682683" cy="369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502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>
                <a:latin typeface="Corbel" panose="020B0503020204020204" pitchFamily="34" charset="0"/>
              </a:rPr>
              <a:t>Dark Matter </a:t>
            </a:r>
            <a:r>
              <a:rPr lang="en-US" b="1" dirty="0" smtClean="0">
                <a:latin typeface="Corbel" panose="020B0503020204020204" pitchFamily="34" charset="0"/>
              </a:rPr>
              <a:t>Phenomenology 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167531" y="1152907"/>
                <a:ext cx="10445349" cy="48168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 smtClean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Spontaneously </a:t>
                </a:r>
                <a:r>
                  <a:rPr lang="en-US" sz="1800" dirty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broken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 symmetry, </a:t>
                </a:r>
                <a:r>
                  <a:rPr lang="en-US" sz="1800" dirty="0" smtClean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leave </a:t>
                </a:r>
                <a:r>
                  <a:rPr lang="en-US" sz="1800" dirty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 residual symmetry </a:t>
                </a:r>
                <a:r>
                  <a:rPr lang="en-US" sz="1800" dirty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that can potentially stabilize </a:t>
                </a:r>
                <a:r>
                  <a:rPr lang="en-US" sz="1800" dirty="0" smtClean="0">
                    <a:solidFill>
                      <a:schemeClr val="tx2"/>
                    </a:solidFill>
                    <a:latin typeface="Corbel" panose="020B0503020204020204" pitchFamily="34" charset="0"/>
                    <a:sym typeface="Wingdings" panose="05000000000000000000" pitchFamily="2" charset="2"/>
                  </a:rPr>
                  <a:t>the DM particle (considering for the case of vector-like fermion).  </a:t>
                </a:r>
                <a:endParaRPr lang="en-US" sz="1800" dirty="0">
                  <a:solidFill>
                    <a:schemeClr val="tx2"/>
                  </a:solidFill>
                  <a:latin typeface="Corbel" panose="020B0503020204020204" pitchFamily="34" charset="0"/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b="1" i="1" dirty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sz="1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31" y="1152907"/>
                <a:ext cx="10445349" cy="4816819"/>
              </a:xfrm>
              <a:prstGeom prst="rect">
                <a:avLst/>
              </a:prstGeom>
              <a:blipFill>
                <a:blip r:embed="rId2"/>
                <a:stretch>
                  <a:fillRect l="-525" t="-1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451" y="1900246"/>
            <a:ext cx="7220958" cy="13336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212" y="3427708"/>
            <a:ext cx="3657600" cy="29071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446" y="3446162"/>
            <a:ext cx="3733800" cy="2895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592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Summary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167531" y="1152907"/>
                <a:ext cx="10445349" cy="497752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1800" b="1" i="1" dirty="0" smtClean="0">
                  <a:solidFill>
                    <a:schemeClr val="tx2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 smtClean="0"/>
                  <a:t>We constructed </a:t>
                </a:r>
                <a:r>
                  <a:rPr lang="en-US" sz="2000" dirty="0"/>
                  <a:t>minimal Dirac neutrino mass models arising from generic one-loop and two-loop topologies for both colored and non-colored versions</a:t>
                </a:r>
                <a:r>
                  <a:rPr lang="en-US" sz="2000" dirty="0" smtClean="0"/>
                  <a:t>.</a:t>
                </a:r>
                <a:endParaRPr lang="en-US" sz="20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/>
                  <a:t>Out of the 40 models that we proposed </a:t>
                </a:r>
                <a:r>
                  <a:rPr lang="en-US" sz="2000" u="sng" dirty="0"/>
                  <a:t>37 </a:t>
                </a:r>
                <a:r>
                  <a:rPr lang="en-US" sz="2000" u="sng"/>
                  <a:t>of </a:t>
                </a:r>
                <a:r>
                  <a:rPr lang="en-US" sz="2000" u="sng" smtClean="0"/>
                  <a:t>them </a:t>
                </a:r>
                <a:r>
                  <a:rPr lang="en-US" sz="2000" u="sng" dirty="0"/>
                  <a:t>are new</a:t>
                </a:r>
                <a:r>
                  <a:rPr lang="en-US" sz="2000" dirty="0" smtClean="0"/>
                  <a:t>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 smtClean="0"/>
                  <a:t>Out of the 17 non-colored models that we proposed </a:t>
                </a:r>
                <a:r>
                  <a:rPr lang="en-US" sz="2000" u="sng" dirty="0" smtClean="0"/>
                  <a:t>11 of them can naturally incorporate DM candidate</a:t>
                </a:r>
                <a:r>
                  <a:rPr lang="en-US" sz="2000" dirty="0" smtClean="0"/>
                  <a:t>.</a:t>
                </a:r>
                <a:endParaRPr lang="en-US" sz="20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/>
                  <a:t>Every single model that we are presented in this work </a:t>
                </a:r>
                <a:r>
                  <a:rPr lang="en-US" sz="2000" u="sng" dirty="0"/>
                  <a:t>require no representation higher than the fundamental representation </a:t>
                </a:r>
                <a:r>
                  <a:rPr lang="en-US" sz="2000" dirty="0"/>
                  <a:t>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𝑺𝑼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20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𝑺𝑼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/>
                  <a:t>Our methodology can be implemented to construct new models by utilizing various different symmetries (discrete</a:t>
                </a:r>
                <a:r>
                  <a:rPr lang="en-US" sz="2000" dirty="0" smtClean="0"/>
                  <a:t>, global, gauge</a:t>
                </a:r>
                <a:r>
                  <a:rPr lang="en-US" sz="2000" dirty="0"/>
                  <a:t>)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/>
                  <a:t>Each of the models in this work can have very distinct phenomenology and must be studied case by </a:t>
                </a:r>
                <a:r>
                  <a:rPr lang="en-US" sz="2000" dirty="0" smtClean="0"/>
                  <a:t>case</a:t>
                </a:r>
                <a:r>
                  <a:rPr lang="en-US" sz="2000" dirty="0"/>
                  <a:t>.</a:t>
                </a: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sz="1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31" y="1152907"/>
                <a:ext cx="10445349" cy="4977529"/>
              </a:xfrm>
              <a:prstGeom prst="rect">
                <a:avLst/>
              </a:prstGeom>
              <a:blipFill>
                <a:blip r:embed="rId2"/>
                <a:stretch>
                  <a:fillRect l="-642" r="-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907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8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 smtClean="0"/>
              <a:t>One-loop Models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481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211" y="1247164"/>
            <a:ext cx="7931401" cy="52536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361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 smtClean="0"/>
              <a:t>One-loop Models: </a:t>
            </a:r>
            <a:r>
              <a:rPr lang="en-US" b="1" dirty="0" smtClean="0">
                <a:solidFill>
                  <a:srgbClr val="FF0000"/>
                </a:solidFill>
              </a:rPr>
              <a:t>Colored version</a:t>
            </a:r>
            <a:endParaRPr lang="en-US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481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148" y="1429983"/>
            <a:ext cx="7535563" cy="5070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037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0045" y="407505"/>
            <a:ext cx="8911687" cy="624461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B050"/>
                </a:solidFill>
                <a:latin typeface="Calisto MT" panose="02040603050505030304" pitchFamily="18" charset="0"/>
                <a:cs typeface="Times New Roman"/>
              </a:rPr>
              <a:t>Neutrino Mass and Nature of Neutrinos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15291"/>
            <a:ext cx="8915400" cy="498554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Corbel" panose="020B0503020204020204" pitchFamily="34" charset="0"/>
              </a:rPr>
              <a:t>Neutrino Oscillation data suggests that neutrinos have tiny </a:t>
            </a:r>
            <a:r>
              <a:rPr lang="en-US" sz="2400" dirty="0" smtClean="0">
                <a:latin typeface="Corbel" panose="020B0503020204020204" pitchFamily="34" charset="0"/>
              </a:rPr>
              <a:t>masses</a:t>
            </a:r>
            <a:endParaRPr lang="en-US" sz="2400" dirty="0">
              <a:latin typeface="Corbel" panose="020B0503020204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Corbel" panose="020B0503020204020204" pitchFamily="34" charset="0"/>
              </a:rPr>
              <a:t>     </a:t>
            </a:r>
            <a:r>
              <a:rPr lang="en-US" sz="2400" dirty="0">
                <a:latin typeface="Corbel" panose="020B0503020204020204" pitchFamily="34" charset="0"/>
                <a:sym typeface="Wingdings" panose="05000000000000000000" pitchFamily="2" charset="2"/>
              </a:rPr>
              <a:t>  Physics Beyond SM</a:t>
            </a:r>
            <a:r>
              <a:rPr lang="en-US" sz="2400" dirty="0" smtClean="0">
                <a:latin typeface="Corbel" panose="020B0503020204020204" pitchFamily="34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sz="2400" dirty="0" smtClean="0">
              <a:latin typeface="Corbel" panose="020B0503020204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Corbel" panose="020B0503020204020204" pitchFamily="34" charset="0"/>
              </a:rPr>
              <a:t>Neutrinos can be either Dirac type or </a:t>
            </a:r>
            <a:r>
              <a:rPr lang="en-US" sz="2400" dirty="0" err="1">
                <a:latin typeface="Corbel" panose="020B0503020204020204" pitchFamily="34" charset="0"/>
              </a:rPr>
              <a:t>Majorana</a:t>
            </a:r>
            <a:r>
              <a:rPr lang="en-US" sz="2400" dirty="0">
                <a:latin typeface="Corbel" panose="020B0503020204020204" pitchFamily="34" charset="0"/>
              </a:rPr>
              <a:t> type in nature.</a:t>
            </a:r>
          </a:p>
          <a:p>
            <a:pPr marL="0" indent="0">
              <a:buNone/>
            </a:pPr>
            <a:r>
              <a:rPr lang="en-US" sz="2400" dirty="0"/>
              <a:t>       </a:t>
            </a:r>
            <a:r>
              <a:rPr lang="en-US" sz="2400" dirty="0" smtClean="0"/>
              <a:t>  </a:t>
            </a:r>
            <a:r>
              <a:rPr lang="en-US" sz="2400" dirty="0" smtClean="0">
                <a:latin typeface="Corbel" panose="020B0503020204020204" pitchFamily="34" charset="0"/>
              </a:rPr>
              <a:t>Can </a:t>
            </a:r>
            <a:r>
              <a:rPr lang="en-US" sz="2400" dirty="0">
                <a:latin typeface="Corbel" panose="020B0503020204020204" pitchFamily="34" charset="0"/>
              </a:rPr>
              <a:t>be resolved by </a:t>
            </a:r>
            <a:r>
              <a:rPr lang="en-US" sz="2400" dirty="0" err="1">
                <a:latin typeface="Corbel" panose="020B0503020204020204" pitchFamily="34" charset="0"/>
              </a:rPr>
              <a:t>neutrinoless</a:t>
            </a:r>
            <a:r>
              <a:rPr lang="en-US" sz="2400" dirty="0">
                <a:latin typeface="Corbel" panose="020B0503020204020204" pitchFamily="34" charset="0"/>
              </a:rPr>
              <a:t> double beta decay</a:t>
            </a:r>
            <a:r>
              <a:rPr lang="en-US" sz="2400" dirty="0" smtClean="0">
                <a:latin typeface="Corbel" panose="020B0503020204020204" pitchFamily="34" charset="0"/>
              </a:rPr>
              <a:t>.</a:t>
            </a:r>
          </a:p>
          <a:p>
            <a:pPr marL="0" indent="0">
              <a:buNone/>
            </a:pPr>
            <a:endParaRPr lang="en-US" sz="2400" dirty="0">
              <a:latin typeface="Corbel" panose="020B0503020204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Corbel" panose="020B0503020204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>
              <a:latin typeface="Corbel" panose="020B0503020204020204" pitchFamily="34" charset="0"/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95A5-4C10-4E5E-A9DE-DBC650B46414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7130732" y="2105809"/>
            <a:ext cx="4191000" cy="533400"/>
          </a:xfrm>
          <a:prstGeom prst="rect">
            <a:avLst/>
          </a:prstGeom>
          <a:solidFill>
            <a:schemeClr val="bg1"/>
          </a:solidFill>
          <a:ln w="25400">
            <a:solidFill>
              <a:srgbClr val="FF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Origin of neutrino mass is still unknown </a:t>
            </a:r>
            <a:endParaRPr lang="ja-JP" alt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72" y="4082928"/>
            <a:ext cx="2514600" cy="20475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31"/>
          <p:cNvSpPr>
            <a:spLocks noChangeArrowheads="1"/>
          </p:cNvSpPr>
          <p:nvPr/>
        </p:nvSpPr>
        <p:spPr bwMode="auto">
          <a:xfrm>
            <a:off x="7130732" y="4562516"/>
            <a:ext cx="2705100" cy="533400"/>
          </a:xfrm>
          <a:prstGeom prst="rect">
            <a:avLst/>
          </a:prstGeom>
          <a:solidFill>
            <a:schemeClr val="bg1"/>
          </a:solidFill>
          <a:ln w="25400">
            <a:solidFill>
              <a:srgbClr val="FF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No Conclusive Evidence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90846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/>
              <a:t>Search for Minimal Two-loop Models</a:t>
            </a:r>
            <a:endParaRPr lang="en-US" b="1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481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921695" y="1479462"/>
                <a:ext cx="5759355" cy="464404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endParaRPr lang="en-US" sz="2000" dirty="0" smtClean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 smtClean="0"/>
                  <a:t>Consider the case of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𝒊𝒗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𝒗𝒊</m:t>
                    </m:r>
                  </m:oMath>
                </a14:m>
                <a:r>
                  <a:rPr lang="en-US" sz="2000" dirty="0" smtClean="0">
                    <a:solidFill>
                      <a:schemeClr val="tx2"/>
                    </a:solidFill>
                  </a:rPr>
                  <a:t> 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skeleton diagrams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 smtClean="0"/>
                  <a:t>In each case the blob can reduce to tree vertex for a general </a:t>
                </a:r>
                <a:r>
                  <a:rPr lang="en-US" sz="2000" dirty="0" err="1" smtClean="0"/>
                  <a:t>isodoublet</a:t>
                </a:r>
                <a:r>
                  <a:rPr lang="en-US" sz="2000" dirty="0" smtClean="0"/>
                  <a:t>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 no two-loop diagrams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Can be resolved if the </a:t>
                </a:r>
                <a:r>
                  <a:rPr lang="en-US" sz="2000" dirty="0" err="1" smtClean="0">
                    <a:sym typeface="Wingdings" panose="05000000000000000000" pitchFamily="2" charset="2"/>
                  </a:rPr>
                  <a:t>isodoublet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 is Higgs doublet, because of the antisymmetric property of </a:t>
                </a:r>
                <a14:m>
                  <m:oMath xmlns:m="http://schemas.openxmlformats.org/officeDocument/2006/math">
                    <m:r>
                      <a:rPr lang="en-US" sz="17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sz="17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⊃</m:t>
                    </m:r>
                    <m:r>
                      <a:rPr lang="en-US" sz="17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sz="17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𝜺</m:t>
                    </m:r>
                    <m:r>
                      <a:rPr lang="en-US" sz="17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sSup>
                      <m:sSupPr>
                        <m:ctrlPr>
                          <a:rPr lang="en-US" sz="17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𝜼</m:t>
                        </m:r>
                      </m:e>
                      <m:sup>
                        <m:r>
                          <a:rPr lang="en-US" sz="17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700" dirty="0"/>
              </a:p>
              <a:p>
                <a:pPr marL="0" indent="0">
                  <a:buNone/>
                </a:pPr>
                <a:endParaRPr lang="en-US" sz="1800" dirty="0">
                  <a:solidFill>
                    <a:schemeClr val="tx2"/>
                  </a:solidFill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000" dirty="0" smtClean="0"/>
              </a:p>
              <a:p>
                <a:pPr marL="1234440" lvl="3" indent="0">
                  <a:buNone/>
                </a:pPr>
                <a:endParaRPr lang="en-US" sz="1000" dirty="0"/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695" y="1479462"/>
                <a:ext cx="5759355" cy="4644044"/>
              </a:xfrm>
              <a:prstGeom prst="rect">
                <a:avLst/>
              </a:prstGeom>
              <a:blipFill>
                <a:blip r:embed="rId2"/>
                <a:stretch>
                  <a:fillRect l="-1164" r="-2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886" y="1485993"/>
            <a:ext cx="5015527" cy="1400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886" y="3219449"/>
            <a:ext cx="5015527" cy="14661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885" y="4959890"/>
            <a:ext cx="5015527" cy="15420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ight Arrow 13"/>
          <p:cNvSpPr/>
          <p:nvPr/>
        </p:nvSpPr>
        <p:spPr>
          <a:xfrm>
            <a:off x="6236216" y="2390899"/>
            <a:ext cx="609600" cy="304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180762" y="3880262"/>
            <a:ext cx="609600" cy="304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6180762" y="5426125"/>
            <a:ext cx="609600" cy="304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845816" y="6539457"/>
            <a:ext cx="5153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R.Cepedello</a:t>
            </a:r>
            <a:r>
              <a:rPr lang="en-US" sz="1400" dirty="0" smtClean="0"/>
              <a:t>, R.M. </a:t>
            </a:r>
            <a:r>
              <a:rPr lang="en-US" sz="1400" dirty="0" err="1" smtClean="0"/>
              <a:t>Fonseca,M.Hirsch</a:t>
            </a:r>
            <a:r>
              <a:rPr lang="en-US" sz="1400" b="1" dirty="0"/>
              <a:t> JHEP 1906 (2019) 034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452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 smtClean="0"/>
              <a:t>Two-loop Models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481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326" y="1266680"/>
            <a:ext cx="7315200" cy="52341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56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343494"/>
            <a:ext cx="9639907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b="1" dirty="0" smtClean="0"/>
              <a:t>Two-loop Models: </a:t>
            </a:r>
            <a:r>
              <a:rPr lang="en-US" b="1" dirty="0" smtClean="0">
                <a:solidFill>
                  <a:srgbClr val="FF0000"/>
                </a:solidFill>
              </a:rPr>
              <a:t>Colored </a:t>
            </a:r>
            <a:r>
              <a:rPr lang="en-US" b="1" dirty="0">
                <a:solidFill>
                  <a:srgbClr val="FF0000"/>
                </a:solidFill>
              </a:rPr>
              <a:t>version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1267-73A9-46B1-AF05-F28FC4FC453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152907"/>
            <a:ext cx="10445349" cy="481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b="1" i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874" y="1152907"/>
            <a:ext cx="8101738" cy="5483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136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0045" y="407505"/>
            <a:ext cx="8911687" cy="624461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C00000"/>
                </a:solidFill>
                <a:latin typeface="Calisto MT" panose="02040603050505030304" pitchFamily="18" charset="0"/>
              </a:rPr>
              <a:t>Neutrino Mass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06332" y="1152907"/>
                <a:ext cx="8915400" cy="5347926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orbel" panose="020B0503020204020204" pitchFamily="34" charset="0"/>
                  </a:rPr>
                  <a:t>Most of the popular models assumes that the </a:t>
                </a:r>
                <a:r>
                  <a:rPr lang="en-US" u="sng" dirty="0">
                    <a:latin typeface="Corbel" panose="020B0503020204020204" pitchFamily="34" charset="0"/>
                  </a:rPr>
                  <a:t>neutrinos are </a:t>
                </a:r>
                <a:r>
                  <a:rPr lang="en-US" u="sng" dirty="0" err="1">
                    <a:latin typeface="Corbel" panose="020B0503020204020204" pitchFamily="34" charset="0"/>
                  </a:rPr>
                  <a:t>Majorana</a:t>
                </a:r>
                <a:r>
                  <a:rPr lang="en-US" u="sng" dirty="0">
                    <a:latin typeface="Corbel" panose="020B0503020204020204" pitchFamily="34" charset="0"/>
                  </a:rPr>
                  <a:t> type</a:t>
                </a:r>
                <a:r>
                  <a:rPr lang="en-US" dirty="0">
                    <a:latin typeface="Corbel" panose="020B0503020204020204" pitchFamily="34" charset="0"/>
                  </a:rPr>
                  <a:t> in nature.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Corbel" panose="020B0503020204020204" pitchFamily="34" charset="0"/>
                  </a:rPr>
                  <a:t>Seesaw :  Type I, Type II, Type III, etc…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Corbel" panose="020B0503020204020204" pitchFamily="34" charset="0"/>
                  </a:rPr>
                  <a:t>Radiative Mechanism : 1-loop (Zee), 2-loop (Zee-</a:t>
                </a:r>
                <a:r>
                  <a:rPr lang="en-US" dirty="0" err="1" smtClean="0">
                    <a:latin typeface="Corbel" panose="020B0503020204020204" pitchFamily="34" charset="0"/>
                  </a:rPr>
                  <a:t>Babu</a:t>
                </a:r>
                <a:r>
                  <a:rPr lang="en-US" dirty="0" smtClean="0">
                    <a:latin typeface="Corbel" panose="020B0503020204020204" pitchFamily="34" charset="0"/>
                  </a:rPr>
                  <a:t>)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Corbel" panose="020B0503020204020204" pitchFamily="34" charset="0"/>
                  </a:rPr>
                  <a:t>Building </a:t>
                </a:r>
                <a:r>
                  <a:rPr lang="en-US" dirty="0">
                    <a:latin typeface="Corbel" panose="020B0503020204020204" pitchFamily="34" charset="0"/>
                  </a:rPr>
                  <a:t>Dirac neutrino mass models require RH neutrinos,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dirty="0">
                    <a:latin typeface="Corbel" panose="020B0503020204020204" pitchFamily="34" charset="0"/>
                  </a:rPr>
                  <a:t> singlets under the SM</a:t>
                </a:r>
              </a:p>
              <a:p>
                <a:pPr marL="0" indent="0">
                  <a:buNone/>
                </a:pPr>
                <a:endParaRPr lang="en-US" sz="2400" dirty="0" smtClean="0">
                  <a:latin typeface="Corbel" panose="020B0503020204020204" pitchFamily="34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Corbel" panose="020B0503020204020204" pitchFamily="34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Corbel" panose="020B0503020204020204" pitchFamily="34" charset="0"/>
                  </a:rPr>
                  <a:t>Using </a:t>
                </a:r>
                <a:r>
                  <a:rPr lang="en-US" dirty="0">
                    <a:latin typeface="Corbel" panose="020B0503020204020204" pitchFamily="34" charset="0"/>
                  </a:rPr>
                  <a:t>additional symmetries one can </a:t>
                </a:r>
                <a:r>
                  <a:rPr lang="en-US" b="1" u="sng" dirty="0">
                    <a:latin typeface="Corbel" panose="020B0503020204020204" pitchFamily="34" charset="0"/>
                  </a:rPr>
                  <a:t>forbid the tree-level mass term</a:t>
                </a:r>
                <a:r>
                  <a:rPr lang="en-US" dirty="0">
                    <a:latin typeface="Corbel" panose="020B0503020204020204" pitchFamily="34" charset="0"/>
                  </a:rPr>
                  <a:t> as well as </a:t>
                </a:r>
                <a:r>
                  <a:rPr lang="en-US" b="1" u="sng" dirty="0" err="1">
                    <a:latin typeface="Corbel" panose="020B0503020204020204" pitchFamily="34" charset="0"/>
                  </a:rPr>
                  <a:t>Majorana</a:t>
                </a:r>
                <a:r>
                  <a:rPr lang="en-US" b="1" u="sng" dirty="0">
                    <a:latin typeface="Corbel" panose="020B0503020204020204" pitchFamily="34" charset="0"/>
                  </a:rPr>
                  <a:t> neutrino mass terms at all order </a:t>
                </a:r>
                <a:endParaRPr lang="en-US" b="1" u="sng" dirty="0" smtClean="0">
                  <a:latin typeface="Corbel" panose="020B0503020204020204" pitchFamily="34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b="1" u="sng" dirty="0">
                  <a:latin typeface="Corbel" panose="020B0503020204020204" pitchFamily="34" charset="0"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orbel" panose="020B0503020204020204" pitchFamily="34" charset="0"/>
                  </a:rPr>
                  <a:t>Discrete Symmetries: D. Borah et al</a:t>
                </a:r>
                <a:r>
                  <a:rPr lang="en-US" dirty="0" smtClean="0">
                    <a:latin typeface="Corbel" panose="020B0503020204020204" pitchFamily="34" charset="0"/>
                  </a:rPr>
                  <a:t>.</a:t>
                </a:r>
                <a:endParaRPr lang="en-US" dirty="0">
                  <a:latin typeface="Corbel" panose="020B0503020204020204" pitchFamily="34" charset="0"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orbel" panose="020B0503020204020204" pitchFamily="34" charset="0"/>
                  </a:rPr>
                  <a:t>In Left-Right Symmetry Model: </a:t>
                </a:r>
                <a:r>
                  <a:rPr lang="en-US" dirty="0" err="1">
                    <a:latin typeface="Corbel" panose="020B0503020204020204" pitchFamily="34" charset="0"/>
                  </a:rPr>
                  <a:t>Babu</a:t>
                </a:r>
                <a:r>
                  <a:rPr lang="en-US" dirty="0">
                    <a:latin typeface="Corbel" panose="020B0503020204020204" pitchFamily="34" charset="0"/>
                  </a:rPr>
                  <a:t>-He, </a:t>
                </a:r>
                <a:r>
                  <a:rPr lang="en-US" dirty="0" err="1" smtClean="0">
                    <a:latin typeface="Corbel" panose="020B0503020204020204" pitchFamily="34" charset="0"/>
                  </a:rPr>
                  <a:t>Branco-Senjanovic</a:t>
                </a:r>
                <a:endParaRPr lang="en-US" dirty="0">
                  <a:latin typeface="Corbel" panose="020B0503020204020204" pitchFamily="34" charset="0"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orbel" panose="020B0503020204020204" pitchFamily="34" charset="0"/>
                  </a:rPr>
                  <a:t>SM with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𝑼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Corbel" panose="020B0503020204020204" pitchFamily="34" charset="0"/>
                  </a:rPr>
                  <a:t> symmetry (global/local):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dirty="0">
                    <a:latin typeface="Corbel" panose="020B0503020204020204" pitchFamily="34" charset="0"/>
                  </a:rPr>
                  <a:t>(Ma),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dirty="0">
                    <a:latin typeface="Corbel" panose="020B0503020204020204" pitchFamily="34" charset="0"/>
                  </a:rPr>
                  <a:t>(</a:t>
                </a:r>
                <a:r>
                  <a:rPr lang="en-US" dirty="0" err="1" smtClean="0">
                    <a:latin typeface="Corbel" panose="020B0503020204020204" pitchFamily="34" charset="0"/>
                  </a:rPr>
                  <a:t>S.Jana,</a:t>
                </a:r>
                <a:r>
                  <a:rPr lang="en-US" b="1" dirty="0" err="1" smtClean="0">
                    <a:solidFill>
                      <a:schemeClr val="tx2"/>
                    </a:solidFill>
                    <a:latin typeface="Corbel" panose="020B0503020204020204" pitchFamily="34" charset="0"/>
                  </a:rPr>
                  <a:t>VPK</a:t>
                </a:r>
                <a:r>
                  <a:rPr lang="en-US" dirty="0" err="1" smtClean="0">
                    <a:latin typeface="Corbel" panose="020B0503020204020204" pitchFamily="34" charset="0"/>
                  </a:rPr>
                  <a:t>,S.Saad</a:t>
                </a:r>
                <a:r>
                  <a:rPr lang="en-US" dirty="0">
                    <a:latin typeface="Corbel" panose="020B0503020204020204" pitchFamily="34" charset="0"/>
                  </a:rPr>
                  <a:t> </a:t>
                </a:r>
                <a:r>
                  <a:rPr lang="en-US" dirty="0" smtClean="0">
                    <a:latin typeface="Corbel" panose="020B0503020204020204" pitchFamily="34" charset="0"/>
                  </a:rPr>
                  <a:t>															(arXiv:1904.07407</a:t>
                </a:r>
                <a:r>
                  <a:rPr lang="en-US" dirty="0">
                    <a:latin typeface="Corbel" panose="020B0503020204020204" pitchFamily="34" charset="0"/>
                  </a:rPr>
                  <a:t>))</a:t>
                </a:r>
              </a:p>
              <a:p>
                <a:pPr marL="0" indent="0">
                  <a:buNone/>
                </a:pPr>
                <a:endParaRPr lang="en-US" sz="2400" dirty="0" smtClean="0">
                  <a:latin typeface="Corbel" panose="020B0503020204020204" pitchFamily="34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06332" y="1152907"/>
                <a:ext cx="8915400" cy="5347926"/>
              </a:xfrm>
              <a:blipFill>
                <a:blip r:embed="rId2"/>
                <a:stretch>
                  <a:fillRect l="-479" t="-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72D-47B7-469A-88BD-2443E8FAD0FA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235" y="2873517"/>
            <a:ext cx="2209800" cy="495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ight Arrow 10"/>
          <p:cNvSpPr/>
          <p:nvPr/>
        </p:nvSpPr>
        <p:spPr>
          <a:xfrm>
            <a:off x="6094411" y="3049477"/>
            <a:ext cx="609600" cy="22860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889" y="2939680"/>
            <a:ext cx="1257143" cy="471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293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181497" y="624110"/>
                <a:ext cx="9323115" cy="721364"/>
              </a:xfrm>
            </p:spPr>
            <p:txBody>
              <a:bodyPr/>
              <a:lstStyle/>
              <a:p>
                <a:pPr marL="571500" indent="-57150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olidFill>
                      <a:srgbClr val="C00000"/>
                    </a:solidFill>
                    <a:latin typeface="Corbel" panose="020B0503020204020204" pitchFamily="34" charset="0"/>
                  </a:rPr>
                  <a:t>Dirac Neutrino Mass: </a:t>
                </a:r>
                <a:r>
                  <a:rPr lang="en-US" b="1" dirty="0">
                    <a:solidFill>
                      <a:srgbClr val="C00000"/>
                    </a:solidFill>
                    <a:latin typeface="Corbel" panose="020B0503020204020204" pitchFamily="34" charset="0"/>
                  </a:rPr>
                  <a:t>SM 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endParaRPr lang="en-US" dirty="0">
                  <a:latin typeface="Corbel" panose="020B0503020204020204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81497" y="624110"/>
                <a:ext cx="9323115" cy="721364"/>
              </a:xfrm>
              <a:blipFill>
                <a:blip r:embed="rId2"/>
                <a:stretch>
                  <a:fillRect l="-1766" t="-12605" b="-20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63931" y="1463039"/>
                <a:ext cx="9440681" cy="4667397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>
                    <a:latin typeface="Corbel" panose="020B0503020204020204" pitchFamily="34" charset="0"/>
                  </a:rPr>
                  <a:t>SM 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dirty="0">
                    <a:latin typeface="Corbel" panose="020B0503020204020204" pitchFamily="34" charset="0"/>
                  </a:rPr>
                  <a:t> is anomaly free with  three RH neutrinos.</a:t>
                </a:r>
              </a:p>
              <a:p>
                <a:r>
                  <a:rPr lang="en-US" dirty="0">
                    <a:latin typeface="Corbel" panose="020B0503020204020204" pitchFamily="34" charset="0"/>
                  </a:rPr>
                  <a:t>Anomaly free B-L charge assignment of RH neutrinos: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>
                    <a:latin typeface="Corbel" panose="020B0503020204020204" pitchFamily="34" charset="0"/>
                  </a:rPr>
                  <a:t>The second possibility will naturally forbid </a:t>
                </a:r>
                <a:r>
                  <a:rPr lang="en-US" i="1" dirty="0">
                    <a:latin typeface="Corbel" panose="020B0503020204020204" pitchFamily="34" charset="0"/>
                  </a:rPr>
                  <a:t>tree-level neutrino mass term </a:t>
                </a:r>
                <a:r>
                  <a:rPr lang="en-US" dirty="0">
                    <a:latin typeface="Corbel" panose="020B0503020204020204" pitchFamily="34" charset="0"/>
                  </a:rPr>
                  <a:t>as well as </a:t>
                </a:r>
                <a:r>
                  <a:rPr lang="en-US" i="1" dirty="0" err="1">
                    <a:latin typeface="Corbel" panose="020B0503020204020204" pitchFamily="34" charset="0"/>
                  </a:rPr>
                  <a:t>Majorana</a:t>
                </a:r>
                <a:r>
                  <a:rPr lang="en-US" i="1" dirty="0">
                    <a:latin typeface="Corbel" panose="020B0503020204020204" pitchFamily="34" charset="0"/>
                  </a:rPr>
                  <a:t> mass term </a:t>
                </a:r>
                <a:r>
                  <a:rPr lang="en-US" dirty="0">
                    <a:latin typeface="Corbel" panose="020B0503020204020204" pitchFamily="34" charset="0"/>
                  </a:rPr>
                  <a:t>at all order.</a:t>
                </a:r>
              </a:p>
              <a:p>
                <a:r>
                  <a:rPr lang="en-US" dirty="0">
                    <a:latin typeface="Corbel" panose="020B0503020204020204" pitchFamily="34" charset="0"/>
                  </a:rPr>
                  <a:t>Neutrino mass generated by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dirty="0">
                    <a:latin typeface="Corbel" panose="020B0503020204020204" pitchFamily="34" charset="0"/>
                  </a:rPr>
                  <a:t> effective operator of the </a:t>
                </a:r>
                <a:r>
                  <a:rPr lang="en-US" dirty="0" smtClean="0">
                    <a:latin typeface="Corbel" panose="020B0503020204020204" pitchFamily="34" charset="0"/>
                  </a:rPr>
                  <a:t>form</a:t>
                </a:r>
              </a:p>
              <a:p>
                <a:endParaRPr lang="en-US" dirty="0">
                  <a:latin typeface="Corbel" panose="020B0503020204020204" pitchFamily="34" charset="0"/>
                </a:endParaRPr>
              </a:p>
              <a:p>
                <a:endParaRPr lang="en-US" dirty="0" smtClean="0">
                  <a:latin typeface="Corbel" panose="020B0503020204020204" pitchFamily="34" charset="0"/>
                </a:endParaRPr>
              </a:p>
              <a:p>
                <a:endParaRPr lang="en-US" dirty="0">
                  <a:latin typeface="Corbel" panose="020B0503020204020204" pitchFamily="34" charset="0"/>
                </a:endParaRPr>
              </a:p>
              <a:p>
                <a:pPr marL="0" indent="0">
                  <a:buNone/>
                </a:pPr>
                <a:r>
                  <a:rPr lang="en-US" b="1" dirty="0" smtClean="0"/>
                  <a:t>   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dirty="0"/>
                  <a:t> :  SM singlet scalar charged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</a:p>
              <a:p>
                <a:endParaRPr lang="en-US" dirty="0">
                  <a:latin typeface="Corbel" panose="020B0503020204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63931" y="1463039"/>
                <a:ext cx="9440681" cy="4667397"/>
              </a:xfrm>
              <a:blipFill>
                <a:blip r:embed="rId3"/>
                <a:stretch>
                  <a:fillRect l="-452" t="-653" b="-1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35F90-AC03-4116-AEA1-9303D09EC161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31"/>
              <p:cNvSpPr>
                <a:spLocks noChangeArrowheads="1"/>
              </p:cNvSpPr>
              <p:nvPr/>
            </p:nvSpPr>
            <p:spPr bwMode="auto">
              <a:xfrm>
                <a:off x="4458384" y="2447109"/>
                <a:ext cx="3657600" cy="762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FF3C3C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,−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,−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1800" dirty="0"/>
                  <a:t>or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,−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,−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</m:oMath>
                </a14:m>
                <a:endParaRPr lang="ja-JP" altLang="en-US" sz="1800" dirty="0"/>
              </a:p>
            </p:txBody>
          </p:sp>
        </mc:Choice>
        <mc:Fallback>
          <p:sp>
            <p:nvSpPr>
              <p:cNvPr id="7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58384" y="2447109"/>
                <a:ext cx="3657600" cy="762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rgbClr val="FF3C3C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384" y="4759234"/>
            <a:ext cx="3657600" cy="730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234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181497" y="624110"/>
                <a:ext cx="9323115" cy="721364"/>
              </a:xfrm>
            </p:spPr>
            <p:txBody>
              <a:bodyPr/>
              <a:lstStyle/>
              <a:p>
                <a:pPr marL="571500" indent="-57150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olidFill>
                      <a:srgbClr val="C00000"/>
                    </a:solidFill>
                    <a:latin typeface="Corbel" panose="020B0503020204020204" pitchFamily="34" charset="0"/>
                  </a:rPr>
                  <a:t>Dirac Neutrino Mass: </a:t>
                </a:r>
                <a:r>
                  <a:rPr lang="en-US" b="1" dirty="0">
                    <a:solidFill>
                      <a:srgbClr val="C00000"/>
                    </a:solidFill>
                    <a:latin typeface="Corbel" panose="020B0503020204020204" pitchFamily="34" charset="0"/>
                  </a:rPr>
                  <a:t>SM 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endParaRPr lang="en-US" dirty="0">
                  <a:latin typeface="Corbel" panose="020B0503020204020204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81497" y="624110"/>
                <a:ext cx="9323115" cy="721364"/>
              </a:xfrm>
              <a:blipFill>
                <a:blip r:embed="rId2"/>
                <a:stretch>
                  <a:fillRect l="-1766" t="-12605" b="-20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145D-0510-40E4-B217-9DCDB1452519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668882" y="1614539"/>
                <a:ext cx="9835730" cy="451589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 smtClean="0"/>
                  <a:t>Dirac Neutrino Mass via Seesaw mechanism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          </a:t>
                </a:r>
                <a:r>
                  <a:rPr lang="en-US" sz="1800" dirty="0" smtClean="0"/>
                  <a:t> </a:t>
                </a:r>
                <a:endParaRPr lang="en-US" sz="1800" dirty="0"/>
              </a:p>
              <a:p>
                <a:pPr marL="0" indent="0">
                  <a:buNone/>
                </a:pPr>
                <a:r>
                  <a:rPr lang="en-US" sz="1800" dirty="0" smtClean="0">
                    <a:solidFill>
                      <a:schemeClr val="tx2"/>
                    </a:solidFill>
                  </a:rPr>
                  <a:t>                  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tx2"/>
                    </a:solidFill>
                  </a:rPr>
                  <a:t>	</a:t>
                </a:r>
                <a:r>
                  <a:rPr lang="en-US" sz="1400" dirty="0" smtClean="0">
                    <a:solidFill>
                      <a:schemeClr val="tx2"/>
                    </a:solidFill>
                  </a:rPr>
                  <a:t>With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US" sz="1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,−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,−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,−</m:t>
                        </m:r>
                        <m:r>
                          <a:rPr lang="en-US" sz="1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</m:oMath>
                </a14:m>
                <a:endParaRPr lang="en-US" sz="1400" dirty="0" smtClean="0"/>
              </a:p>
              <a:p>
                <a:pPr marL="0" indent="0">
                  <a:buNone/>
                </a:pPr>
                <a:endParaRPr lang="en-US" sz="14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 smtClean="0"/>
                  <a:t>Interested in NP at </a:t>
                </a:r>
                <a:r>
                  <a:rPr lang="en-US" sz="2000" dirty="0" err="1" smtClean="0"/>
                  <a:t>TeV</a:t>
                </a:r>
                <a:r>
                  <a:rPr lang="en-US" sz="2000" dirty="0" smtClean="0"/>
                  <a:t> Scale</a:t>
                </a:r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668882" y="1614539"/>
                <a:ext cx="9835730" cy="4515898"/>
              </a:xfrm>
              <a:prstGeom prst="rect">
                <a:avLst/>
              </a:prstGeom>
              <a:blipFill>
                <a:blip r:embed="rId3"/>
                <a:stretch>
                  <a:fillRect l="-558" t="-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97" y="2215575"/>
            <a:ext cx="8180115" cy="1780952"/>
          </a:xfrm>
          <a:prstGeom prst="rect">
            <a:avLst/>
          </a:prstGeom>
        </p:spPr>
      </p:pic>
      <p:sp>
        <p:nvSpPr>
          <p:cNvPr id="13" name="Rectangle 31"/>
          <p:cNvSpPr>
            <a:spLocks noChangeArrowheads="1"/>
          </p:cNvSpPr>
          <p:nvPr/>
        </p:nvSpPr>
        <p:spPr bwMode="auto">
          <a:xfrm>
            <a:off x="5284664" y="5515535"/>
            <a:ext cx="1973779" cy="533400"/>
          </a:xfrm>
          <a:prstGeom prst="rect">
            <a:avLst/>
          </a:prstGeom>
          <a:solidFill>
            <a:schemeClr val="bg1"/>
          </a:solidFill>
          <a:ln w="25400">
            <a:solidFill>
              <a:srgbClr val="FF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sz="1800" dirty="0" smtClean="0">
                <a:sym typeface="Wingdings" panose="05000000000000000000" pitchFamily="2" charset="2"/>
              </a:rPr>
              <a:t>Radiative Models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1029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181497" y="624110"/>
                <a:ext cx="9323115" cy="721364"/>
              </a:xfrm>
            </p:spPr>
            <p:txBody>
              <a:bodyPr/>
              <a:lstStyle/>
              <a:p>
                <a:pPr marL="571500" indent="-57150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olidFill>
                      <a:srgbClr val="C00000"/>
                    </a:solidFill>
                    <a:latin typeface="Corbel" panose="020B0503020204020204" pitchFamily="34" charset="0"/>
                  </a:rPr>
                  <a:t>Dirac Neutrino Mass: </a:t>
                </a:r>
                <a:r>
                  <a:rPr lang="en-US" b="1" dirty="0">
                    <a:solidFill>
                      <a:srgbClr val="C00000"/>
                    </a:solidFill>
                    <a:latin typeface="Corbel" panose="020B0503020204020204" pitchFamily="34" charset="0"/>
                  </a:rPr>
                  <a:t>SM 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endParaRPr lang="en-US" dirty="0">
                  <a:latin typeface="Corbel" panose="020B0503020204020204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81497" y="624110"/>
                <a:ext cx="9323115" cy="721364"/>
              </a:xfrm>
              <a:blipFill>
                <a:blip r:embed="rId2"/>
                <a:stretch>
                  <a:fillRect l="-1766" t="-12605" b="-20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B891-77B1-49EB-85B0-63B0AE8722AC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110343" y="1614539"/>
                <a:ext cx="10646228" cy="451589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US" dirty="0"/>
                  <a:t>Systematically search for the minimal Dirac neutrino mass  models arise from this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dirty="0"/>
                  <a:t> effective operator. </a:t>
                </a:r>
              </a:p>
              <a:p>
                <a:r>
                  <a:rPr lang="en-US" dirty="0"/>
                  <a:t>Strategy: </a:t>
                </a:r>
                <a:r>
                  <a:rPr lang="en-US" dirty="0" smtClean="0"/>
                  <a:t>Construct </a:t>
                </a:r>
                <a:r>
                  <a:rPr lang="en-US" dirty="0"/>
                  <a:t>the </a:t>
                </a:r>
                <a:r>
                  <a:rPr lang="en-US" dirty="0" smtClean="0"/>
                  <a:t>generic one-loop and two-loop </a:t>
                </a:r>
                <a:r>
                  <a:rPr lang="en-US" dirty="0"/>
                  <a:t>topologies </a:t>
                </a:r>
                <a:r>
                  <a:rPr lang="en-US" dirty="0" smtClean="0"/>
                  <a:t>and then build </a:t>
                </a:r>
                <a:r>
                  <a:rPr lang="en-US" dirty="0"/>
                  <a:t>the associated minimal models .</a:t>
                </a:r>
              </a:p>
              <a:p>
                <a:r>
                  <a:rPr lang="en-US" dirty="0" err="1"/>
                  <a:t>Minimality</a:t>
                </a:r>
                <a:r>
                  <a:rPr lang="en-US" dirty="0"/>
                  <a:t> refers to </a:t>
                </a:r>
                <a:endParaRPr lang="en-US" dirty="0" smtClean="0"/>
              </a:p>
              <a:p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4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2000" dirty="0" smtClean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>
                  <a:latin typeface="Bodoni MT Black" panose="02070A03080606020203" pitchFamily="18" charset="0"/>
                </a:endParaRPr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110343" y="1614539"/>
                <a:ext cx="10646228" cy="4515898"/>
              </a:xfrm>
              <a:prstGeom prst="rect">
                <a:avLst/>
              </a:prstGeom>
              <a:blipFill>
                <a:blip r:embed="rId3"/>
                <a:stretch>
                  <a:fillRect l="-401" t="-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433117" y="3638511"/>
                <a:ext cx="8501636" cy="286232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latin typeface="Corbel" panose="020B0503020204020204" pitchFamily="34" charset="0"/>
                  </a:rPr>
                  <a:t>Models </a:t>
                </a:r>
                <a:r>
                  <a:rPr lang="en-US" u="sng" dirty="0" smtClean="0">
                    <a:latin typeface="Corbel" panose="020B0503020204020204" pitchFamily="34" charset="0"/>
                  </a:rPr>
                  <a:t>with minimum number of BSM states</a:t>
                </a:r>
                <a:r>
                  <a:rPr lang="en-US" dirty="0" smtClean="0">
                    <a:latin typeface="Corbel" panose="020B0503020204020204" pitchFamily="34" charset="0"/>
                  </a:rPr>
                  <a:t> are preferable.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en-US" dirty="0" smtClean="0">
                  <a:latin typeface="Corbel" panose="020B0503020204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u="sng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sng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u="sng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b="0" i="1" u="sng">
                            <a:latin typeface="Cambria Math" panose="02040503050406030204" pitchFamily="18" charset="0"/>
                          </a:rPr>
                          <m:t>(2)</m:t>
                        </m:r>
                      </m:e>
                      <m:sub>
                        <m:r>
                          <a:rPr lang="en-US" b="0" i="1" u="sng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u="sng" dirty="0" smtClean="0">
                    <a:latin typeface="Corbel" panose="020B0503020204020204" pitchFamily="34" charset="0"/>
                  </a:rPr>
                  <a:t> singlet BSM states</a:t>
                </a:r>
                <a:r>
                  <a:rPr lang="en-US" dirty="0" smtClean="0">
                    <a:latin typeface="Corbel" panose="020B0503020204020204" pitchFamily="34" charset="0"/>
                  </a:rPr>
                  <a:t> are preferred. If BSM particles are required not to be </a:t>
                </a:r>
                <a:r>
                  <a:rPr lang="en-US" dirty="0" err="1" smtClean="0">
                    <a:latin typeface="Corbel" panose="020B0503020204020204" pitchFamily="34" charset="0"/>
                  </a:rPr>
                  <a:t>iso</a:t>
                </a:r>
                <a:r>
                  <a:rPr lang="en-US" dirty="0" smtClean="0">
                    <a:latin typeface="Corbel" panose="020B0503020204020204" pitchFamily="34" charset="0"/>
                  </a:rPr>
                  <a:t>-singlet, then we minimize the number of states that are charged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(2)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>
                    <a:latin typeface="Corbel" panose="020B0503020204020204" pitchFamily="34" charset="0"/>
                  </a:rPr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en-US" dirty="0">
                  <a:latin typeface="Corbel" panose="020B0503020204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latin typeface="Corbel" panose="020B0503020204020204" pitchFamily="34" charset="0"/>
                  </a:rPr>
                  <a:t>If possible, </a:t>
                </a:r>
                <a:r>
                  <a:rPr lang="en-US" u="sng" dirty="0" smtClean="0">
                    <a:latin typeface="Corbel" panose="020B0503020204020204" pitchFamily="34" charset="0"/>
                  </a:rPr>
                  <a:t>introduction of any BSM fermion is prohibited</a:t>
                </a:r>
                <a:r>
                  <a:rPr lang="en-US" dirty="0" smtClean="0">
                    <a:latin typeface="Corbel" panose="020B0503020204020204" pitchFamily="34" charset="0"/>
                  </a:rPr>
                  <a:t>. If the presence of BSM fermionic state is required, we assume it to </a:t>
                </a:r>
                <a:r>
                  <a:rPr lang="en-US" u="sng" dirty="0" smtClean="0">
                    <a:latin typeface="Corbel" panose="020B0503020204020204" pitchFamily="34" charset="0"/>
                  </a:rPr>
                  <a:t>be vector like under </a:t>
                </a:r>
                <a:r>
                  <a:rPr lang="en-US" u="sng" dirty="0">
                    <a:latin typeface="Corbel" panose="020B0503020204020204" pitchFamily="34" charset="0"/>
                  </a:rPr>
                  <a:t>SM 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u="sng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sng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b="0" i="1" u="sng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b="0" i="1" u="sng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u="sng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u="sng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>
                    <a:latin typeface="Corbel" panose="020B0503020204020204" pitchFamily="34" charset="0"/>
                  </a:rPr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en-US" dirty="0">
                  <a:latin typeface="Corbel" panose="020B0503020204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latin typeface="Corbel" panose="020B0503020204020204" pitchFamily="34" charset="0"/>
                  </a:rPr>
                  <a:t>BSM states with </a:t>
                </a:r>
                <a:r>
                  <a:rPr lang="en-US" u="sng" dirty="0" smtClean="0">
                    <a:latin typeface="Corbel" panose="020B0503020204020204" pitchFamily="34" charset="0"/>
                  </a:rPr>
                  <a:t>lowest dimensional representation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u="sng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u="sng">
                            <a:latin typeface="Cambria Math" panose="02040503050406030204" pitchFamily="18" charset="0"/>
                          </a:rPr>
                          <m:t>𝑆𝑈</m:t>
                        </m:r>
                        <m:r>
                          <a:rPr lang="en-US" i="1" u="sng">
                            <a:latin typeface="Cambria Math" panose="02040503050406030204" pitchFamily="18" charset="0"/>
                          </a:rPr>
                          <m:t>(2)</m:t>
                        </m:r>
                      </m:e>
                      <m:sub>
                        <m:r>
                          <a:rPr lang="en-US" i="1" u="sng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>
                    <a:latin typeface="Corbel" panose="020B0503020204020204" pitchFamily="34" charset="0"/>
                  </a:rPr>
                  <a:t> are preferred. </a:t>
                </a:r>
                <a:endParaRPr lang="en-US" dirty="0">
                  <a:latin typeface="Corbel" panose="020B0503020204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en-US" dirty="0">
                  <a:latin typeface="Corbel" panose="020B0503020204020204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3117" y="3638511"/>
                <a:ext cx="8501636" cy="2862322"/>
              </a:xfrm>
              <a:prstGeom prst="rect">
                <a:avLst/>
              </a:prstGeom>
              <a:blipFill>
                <a:blip r:embed="rId4"/>
                <a:stretch>
                  <a:fillRect l="-142" t="-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974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49" y="301677"/>
            <a:ext cx="9323115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C00000"/>
                </a:solidFill>
                <a:latin typeface="Calisto MT" panose="02040603050505030304" pitchFamily="18" charset="0"/>
              </a:rPr>
              <a:t>One-loop topologies: Viable topologies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AF1F-7CA5-4925-801F-08F95C5D45B8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4294967295"/>
          </p:nvPr>
        </p:nvSpPr>
        <p:spPr>
          <a:xfrm>
            <a:off x="1110343" y="1614539"/>
            <a:ext cx="10646228" cy="4515898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1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67531" y="1319350"/>
            <a:ext cx="10340363" cy="51744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1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2625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1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i="1" dirty="0">
                <a:latin typeface="Corbel" panose="020B0503020204020204" pitchFamily="34" charset="0"/>
              </a:rPr>
              <a:t>All possible one-loop topologies </a:t>
            </a:r>
            <a:r>
              <a:rPr lang="en-US" i="1" dirty="0" smtClean="0">
                <a:latin typeface="Corbel" panose="020B0503020204020204" pitchFamily="34" charset="0"/>
              </a:rPr>
              <a:t>with </a:t>
            </a:r>
            <a:r>
              <a:rPr lang="en-US" i="1" dirty="0">
                <a:latin typeface="Corbel" panose="020B0503020204020204" pitchFamily="34" charset="0"/>
              </a:rPr>
              <a:t>four external </a:t>
            </a:r>
            <a:r>
              <a:rPr lang="en-US" i="1" dirty="0" smtClean="0">
                <a:latin typeface="Corbel" panose="020B0503020204020204" pitchFamily="34" charset="0"/>
              </a:rPr>
              <a:t>legs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Corbel" panose="020B0503020204020204" pitchFamily="34" charset="0"/>
            </a:endParaRPr>
          </a:p>
          <a:p>
            <a:pPr marL="0" indent="0">
              <a:buNone/>
            </a:pPr>
            <a:endParaRPr lang="en-US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>
                <a:solidFill>
                  <a:schemeClr val="tx2"/>
                </a:solidFill>
                <a:latin typeface="Corbel" panose="020B0503020204020204" pitchFamily="34" charset="0"/>
              </a:rPr>
              <a:t>Not all </a:t>
            </a:r>
            <a:r>
              <a:rPr lang="en-US" i="1" dirty="0" smtClean="0">
                <a:solidFill>
                  <a:schemeClr val="tx2"/>
                </a:solidFill>
                <a:latin typeface="Corbel" panose="020B0503020204020204" pitchFamily="34" charset="0"/>
              </a:rPr>
              <a:t>these </a:t>
            </a:r>
            <a:r>
              <a:rPr lang="en-US" i="1" dirty="0">
                <a:solidFill>
                  <a:schemeClr val="tx2"/>
                </a:solidFill>
                <a:latin typeface="Corbel" panose="020B0503020204020204" pitchFamily="34" charset="0"/>
              </a:rPr>
              <a:t>topologies can be lead to  successful one-loop neutrino mass in our framework</a:t>
            </a:r>
            <a:endParaRPr lang="en-US" dirty="0">
              <a:latin typeface="Corbel" panose="020B0503020204020204" pitchFamily="34" charset="0"/>
            </a:endParaRPr>
          </a:p>
          <a:p>
            <a:pPr marL="0" indent="0">
              <a:buNone/>
            </a:pPr>
            <a:endParaRPr lang="en-US" dirty="0">
              <a:latin typeface="Corbel" panose="020B0503020204020204" pitchFamily="34" charset="0"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3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211" y="1052635"/>
            <a:ext cx="2969623" cy="7789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465" y="1912497"/>
            <a:ext cx="5698353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6521733" y="4855247"/>
            <a:ext cx="4413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F.Bonnet</a:t>
            </a:r>
            <a:r>
              <a:rPr lang="en-US" sz="1200" dirty="0" smtClean="0"/>
              <a:t>, </a:t>
            </a:r>
            <a:r>
              <a:rPr lang="en-US" sz="1200" dirty="0" err="1" smtClean="0"/>
              <a:t>M.Hirsch</a:t>
            </a:r>
            <a:r>
              <a:rPr lang="en-US" sz="1200" dirty="0" smtClean="0"/>
              <a:t>, T. Ota, W. Winter </a:t>
            </a:r>
            <a:r>
              <a:rPr lang="en-US" sz="1200" b="1" dirty="0" smtClean="0"/>
              <a:t>JHEP </a:t>
            </a:r>
            <a:r>
              <a:rPr lang="en-US" sz="1200" b="1" dirty="0"/>
              <a:t>1207 (</a:t>
            </a:r>
            <a:r>
              <a:rPr lang="en-US" sz="1200" b="1" dirty="0" smtClean="0"/>
              <a:t>2012)153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999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49" y="301677"/>
            <a:ext cx="9323115" cy="721364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C00000"/>
                </a:solidFill>
                <a:latin typeface="Calisto MT" panose="02040603050505030304" pitchFamily="18" charset="0"/>
              </a:rPr>
              <a:t>One-loop topologies: Viable topologies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FB62-B487-4490-918F-B52604EDB0D2}" type="datetime1">
              <a:rPr lang="en-US" smtClean="0"/>
              <a:t>10/12/2019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4294967295"/>
          </p:nvPr>
        </p:nvSpPr>
        <p:spPr>
          <a:xfrm>
            <a:off x="1110343" y="1614539"/>
            <a:ext cx="10646228" cy="4515898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1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167531" y="1152907"/>
                <a:ext cx="10340363" cy="546996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7432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10000"/>
                  <a:buFont typeface="Arial" pitchFamily="34" charset="0"/>
                  <a:buChar char="▪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2625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728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27432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SzPct val="110000"/>
                  <a:buFont typeface="Arial" pitchFamily="34" charset="0"/>
                  <a:buChar char="▪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300" b="1" i="1" smtClean="0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3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300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300" b="1" i="1" smtClean="0">
                        <a:latin typeface="Cambria Math" panose="02040503050406030204" pitchFamily="18" charset="0"/>
                      </a:rPr>
                      <m:t>𝒗𝒊</m:t>
                    </m:r>
                    <m:r>
                      <a:rPr lang="en-US" sz="23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300" dirty="0">
                    <a:latin typeface="Corbel" panose="020B0503020204020204" pitchFamily="34" charset="0"/>
                  </a:rPr>
                  <a:t>corresponds to non-</a:t>
                </a:r>
                <a:r>
                  <a:rPr lang="en-US" sz="2300" dirty="0" err="1">
                    <a:latin typeface="Corbel" panose="020B0503020204020204" pitchFamily="34" charset="0"/>
                  </a:rPr>
                  <a:t>renormalizable</a:t>
                </a:r>
                <a:r>
                  <a:rPr lang="en-US" sz="2300" dirty="0">
                    <a:latin typeface="Corbel" panose="020B0503020204020204" pitchFamily="34" charset="0"/>
                  </a:rPr>
                  <a:t> </a:t>
                </a:r>
                <a:r>
                  <a:rPr lang="en-US" sz="2300" dirty="0" smtClean="0">
                    <a:latin typeface="Corbel" panose="020B0503020204020204" pitchFamily="34" charset="0"/>
                  </a:rPr>
                  <a:t>topologies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>
                  <a:latin typeface="Corbel" panose="020B0503020204020204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Corbel" panose="020B0503020204020204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Corbel" panose="020B0503020204020204" pitchFamily="34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300" b="1" i="1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3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3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300" b="1" i="1">
                        <a:latin typeface="Cambria Math" panose="02040503050406030204" pitchFamily="18" charset="0"/>
                      </a:rPr>
                      <m:t>𝒊𝒗</m:t>
                    </m:r>
                    <m:r>
                      <a:rPr lang="en-US" sz="2300" b="1" i="1">
                        <a:latin typeface="Cambria Math" panose="02040503050406030204" pitchFamily="18" charset="0"/>
                      </a:rPr>
                      <m:t> /</m:t>
                    </m:r>
                    <m:r>
                      <a:rPr lang="en-US" sz="2300" b="1" i="1"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300" dirty="0">
                    <a:latin typeface="Corbel" panose="020B0503020204020204" pitchFamily="34" charset="0"/>
                  </a:rPr>
                  <a:t> can’t give viable one loop models in our framework</a:t>
                </a:r>
                <a:r>
                  <a:rPr lang="en-US" sz="2300" dirty="0" smtClean="0">
                    <a:latin typeface="Corbel" panose="020B0503020204020204" pitchFamily="34" charset="0"/>
                  </a:rPr>
                  <a:t>.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 smtClean="0">
                  <a:latin typeface="Corbel" panose="020B0503020204020204" pitchFamily="34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300" b="1" i="1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3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3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300" b="1" i="1">
                        <a:latin typeface="Cambria Math" panose="02040503050406030204" pitchFamily="18" charset="0"/>
                      </a:rPr>
                      <m:t>𝒊𝒊𝒊</m:t>
                    </m:r>
                  </m:oMath>
                </a14:m>
                <a:r>
                  <a:rPr lang="en-US" sz="2300" dirty="0" smtClean="0">
                    <a:latin typeface="Corbel" panose="020B0503020204020204" pitchFamily="34" charset="0"/>
                  </a:rPr>
                  <a:t> </a:t>
                </a:r>
                <a:r>
                  <a:rPr lang="en-US" sz="2300" dirty="0">
                    <a:latin typeface="Corbel" panose="020B0503020204020204" pitchFamily="34" charset="0"/>
                  </a:rPr>
                  <a:t>can’t give viable one loop models in our framework</a:t>
                </a:r>
                <a:r>
                  <a:rPr lang="en-US" sz="2300" dirty="0" smtClean="0">
                    <a:latin typeface="Corbel" panose="020B0503020204020204" pitchFamily="34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>
                  <a:latin typeface="Corbel" panose="020B0503020204020204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Corbel" panose="020B0503020204020204" pitchFamily="34" charset="0"/>
                </a:endParaRP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sz="1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31" y="1152907"/>
                <a:ext cx="10340363" cy="5469962"/>
              </a:xfrm>
              <a:prstGeom prst="rect">
                <a:avLst/>
              </a:prstGeom>
              <a:blipFill>
                <a:blip r:embed="rId2"/>
                <a:stretch>
                  <a:fillRect l="-884" t="-1895" b="-1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116" y="1614539"/>
            <a:ext cx="2476190" cy="1438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156" y="4050534"/>
            <a:ext cx="5142856" cy="17284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ight Arrow 11"/>
          <p:cNvSpPr/>
          <p:nvPr/>
        </p:nvSpPr>
        <p:spPr>
          <a:xfrm>
            <a:off x="7332506" y="4738237"/>
            <a:ext cx="609600" cy="304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731" y="4050534"/>
            <a:ext cx="2261929" cy="17441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0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Custom 4">
      <a:dk1>
        <a:sysClr val="windowText" lastClr="000000"/>
      </a:dk1>
      <a:lt1>
        <a:sysClr val="window" lastClr="FFFFFF"/>
      </a:lt1>
      <a:dk2>
        <a:srgbClr val="444D26"/>
      </a:dk2>
      <a:lt2>
        <a:srgbClr val="FDF59C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35412</TotalTime>
  <Words>854</Words>
  <Application>Microsoft Office PowerPoint</Application>
  <PresentationFormat>Widescreen</PresentationFormat>
  <Paragraphs>558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9" baseType="lpstr">
      <vt:lpstr>ＭＳ Ｐゴシック</vt:lpstr>
      <vt:lpstr>Arial</vt:lpstr>
      <vt:lpstr>Baskerville Old Face</vt:lpstr>
      <vt:lpstr>Bodoni MT Black</vt:lpstr>
      <vt:lpstr>Bookman Old Style</vt:lpstr>
      <vt:lpstr>Calibri</vt:lpstr>
      <vt:lpstr>Californian FB</vt:lpstr>
      <vt:lpstr>Calisto MT</vt:lpstr>
      <vt:lpstr>Cambria Math</vt:lpstr>
      <vt:lpstr>Century Gothic</vt:lpstr>
      <vt:lpstr>Comic Sans MS</vt:lpstr>
      <vt:lpstr>Constantia</vt:lpstr>
      <vt:lpstr>Corbel</vt:lpstr>
      <vt:lpstr>Times New Roman</vt:lpstr>
      <vt:lpstr>Wingdings</vt:lpstr>
      <vt:lpstr>Wingdings 3</vt:lpstr>
      <vt:lpstr>Wisp</vt:lpstr>
      <vt:lpstr>PowerPoint Presentation</vt:lpstr>
      <vt:lpstr>Outline</vt:lpstr>
      <vt:lpstr>Neutrino Mass and Nature of Neutrinos</vt:lpstr>
      <vt:lpstr>Neutrino Mass Models</vt:lpstr>
      <vt:lpstr>Dirac Neutrino Mass: SM x 〖U(1)〗_(B-L)</vt:lpstr>
      <vt:lpstr>Dirac Neutrino Mass: SM x 〖U(1)〗_(B-L)</vt:lpstr>
      <vt:lpstr>Dirac Neutrino Mass: SM x 〖U(1)〗_(B-L)</vt:lpstr>
      <vt:lpstr>One-loop topologies: Viable topologies</vt:lpstr>
      <vt:lpstr>One-loop topologies: Viable topologies</vt:lpstr>
      <vt:lpstr>Minimal One-loop models</vt:lpstr>
      <vt:lpstr>Minimal One-loop models – Colored version</vt:lpstr>
      <vt:lpstr>Two-loop topologies</vt:lpstr>
      <vt:lpstr>Two-loop Skeleton Diagrams</vt:lpstr>
      <vt:lpstr>Search for Minimal Two-loop Models</vt:lpstr>
      <vt:lpstr>Search for Minimal Two-loop Models</vt:lpstr>
      <vt:lpstr>Minimal Two-loop Models</vt:lpstr>
      <vt:lpstr>Minimal Two-loop Models</vt:lpstr>
      <vt:lpstr>Minimal Two-loop models – Colored version</vt:lpstr>
      <vt:lpstr>Possible DM Candidates</vt:lpstr>
      <vt:lpstr>Phenomenology of Specific Models</vt:lpstr>
      <vt:lpstr>Constraints from LEP and LHC</vt:lpstr>
      <vt:lpstr>Heavy Gauge Boson Z’ at ILC : Left-Right Asymmetry</vt:lpstr>
      <vt:lpstr>Phenomenology of Z’</vt:lpstr>
      <vt:lpstr>Constraints from Cosmology</vt:lpstr>
      <vt:lpstr>Dark Matter Phenomenology </vt:lpstr>
      <vt:lpstr>Summary</vt:lpstr>
      <vt:lpstr>PowerPoint Presentation</vt:lpstr>
      <vt:lpstr>One-loop Models</vt:lpstr>
      <vt:lpstr>One-loop Models: Colored version</vt:lpstr>
      <vt:lpstr>Search for Minimal Two-loop Models</vt:lpstr>
      <vt:lpstr>Two-loop Models</vt:lpstr>
      <vt:lpstr>Two-loop Models: Colored version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Minimal left right symmetric model Higgs phenomenology at the LHC for photon initiated processes</dc:title>
  <dc:creator>SUDIP JANA</dc:creator>
  <cp:lastModifiedBy>Vishnupk Padmanabhan Kovilakam</cp:lastModifiedBy>
  <cp:revision>420</cp:revision>
  <dcterms:created xsi:type="dcterms:W3CDTF">2017-04-05T11:24:39Z</dcterms:created>
  <dcterms:modified xsi:type="dcterms:W3CDTF">2019-10-13T06:02:01Z</dcterms:modified>
</cp:coreProperties>
</file>