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-1272" y="-7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0" tIns="45000" rIns="90000" bIns="45000" anchor="t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0" tIns="45000" rIns="90000" bIns="45000" anchor="t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Mangal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D817672-90E6-4AAE-A75A-1E3CA0102C0C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‹#›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SimSun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101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5E157B92-7746-42D8-A8D7-90EAA98B7795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2707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lvl="0" indent="-216000" rtl="0" hangingPunct="0">
      <a:buNone/>
      <a:tabLst/>
      <a:defRPr lang="en-US" sz="2000" b="0" i="0" u="none" strike="noStrike" kern="1200">
        <a:ln>
          <a:noFill/>
        </a:ln>
        <a:latin typeface="Arial" pitchFamily="18"/>
        <a:ea typeface="Arial Unicode MS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BA6B586A-F23E-490B-BBF0-334DA009815A}" type="slidenum">
              <a:rPr/>
              <a:pPr lvl="0"/>
              <a:t>1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37331C0-EC1D-43E4-97C1-489D417414CD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EC97395A-E154-4DD6-91C3-BD3BD0282CC9}" type="slidenum">
              <a:rPr/>
              <a:pPr lvl="0"/>
              <a:t>10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74F5FBD-13B4-4CF3-9118-FBBE1D62ECD1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10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90E45C7A-CA9B-4438-A852-92EFE8667238}" type="slidenum">
              <a:rPr/>
              <a:pPr lvl="0"/>
              <a:t>11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1CB4F7D-0694-4156-8480-C620EC18878E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11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60E965D7-7AF8-4E9E-81DA-2C2930BF2AC0}" type="slidenum">
              <a:rPr/>
              <a:pPr lvl="0"/>
              <a:t>12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B203B01-208F-460C-A24C-06AE78EE8B5E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12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31E2D5A6-B1FF-44DC-A796-27D8075A0E24}" type="slidenum">
              <a:rPr/>
              <a:pPr lvl="0"/>
              <a:t>13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F151C8B-B872-4CA6-BA3F-344989FB681F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13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C2792428-348A-4FFB-9F9C-2A101FA636BA}" type="slidenum">
              <a:rPr/>
              <a:pPr lvl="0"/>
              <a:t>14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0D31E2A-31E8-4A53-91FD-B671EEF80203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14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5563C681-C4D4-4BB1-B7FB-55DEA3F7337C}" type="slidenum">
              <a:rPr/>
              <a:pPr lvl="0"/>
              <a:t>15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81E4A19-9808-4CB2-BEBE-6C64D451A749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15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CAFFF8B5-7FCB-42EA-AD4B-ED7788814C4F}" type="slidenum">
              <a:rPr/>
              <a:pPr lvl="0"/>
              <a:t>16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63AE3F8-8900-4505-A93E-A93D4D7812BE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16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4F233336-2F2A-424C-AAF0-D26FFC3F734B}" type="slidenum">
              <a:rPr/>
              <a:pPr lvl="0"/>
              <a:t>17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12049C0B-200C-425F-89B7-81F4F031A5FC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016297EA-8166-4E7E-9A78-C49E30E37E86}" type="slidenum">
              <a:rPr/>
              <a:pPr lvl="0"/>
              <a:t>18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1FB8CABB-C558-4A14-B179-6DA1C979AC76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18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47E6C965-31F2-4C4A-A1A1-54E683828FE5}" type="slidenum">
              <a:rPr/>
              <a:pPr lvl="0"/>
              <a:t>19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85ECABC1-A109-4729-912D-539ABB0BEAB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19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11E4F051-9B46-442A-AC88-99B88A99CA5B}" type="slidenum">
              <a:rPr/>
              <a:pPr lvl="0"/>
              <a:t>2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6658117-EC01-4A67-9B57-0E3822E14311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D1B8436A-B263-48C1-8151-7BC9BC852F1D}" type="slidenum">
              <a:rPr/>
              <a:pPr lvl="0"/>
              <a:t>20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63EE099-904E-4D58-8AE5-8704629C718C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20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F37AF946-0202-487F-B856-5C9BB40275C4}" type="slidenum">
              <a:rPr/>
              <a:pPr lvl="0"/>
              <a:t>21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86EE2584-45AB-4CC6-B184-7400657780D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21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C22D1F1E-1910-452E-AD47-78424C75C92F}" type="slidenum">
              <a:rPr/>
              <a:pPr lvl="0"/>
              <a:t>22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D6F4D72-C5D6-4921-AE57-00410D7B6B9C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22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901BAF66-9515-40DF-8761-457930A02D28}" type="slidenum">
              <a:rPr/>
              <a:pPr lvl="0"/>
              <a:t>23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FAF69DF-5250-4463-A94C-D22B21406A9C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23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CEF09DCF-E8A9-4708-BAB1-39D4BDD3A78A}" type="slidenum">
              <a:rPr/>
              <a:pPr lvl="0"/>
              <a:t>24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4905D84-C833-4587-9206-A49CC8C512BE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24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949F54F6-BD07-4999-8084-47E3057C9F3F}" type="slidenum">
              <a:rPr/>
              <a:pPr lvl="0"/>
              <a:t>25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2AC784E-C226-4EC4-8BFC-9020D04FE986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25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BCEB1A41-1A75-4CBF-A45F-D40D3AD6FAB8}" type="slidenum">
              <a:rPr/>
              <a:pPr lvl="0"/>
              <a:t>26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D6B2EEA-29DD-494A-A300-4709C149BEB4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26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F04E2123-931B-4063-8E2A-B880E8F0B409}" type="slidenum">
              <a:rPr/>
              <a:pPr lvl="0"/>
              <a:t>27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8E2CFC2-19F4-4029-96DF-BDCC63C536A3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27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8E0DADB1-9B7F-4B42-9632-9137A0DEAE5D}" type="slidenum">
              <a:rPr/>
              <a:pPr lvl="0"/>
              <a:t>28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9324D58-4D37-4592-AB81-408D28724833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28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968077BA-8F58-47A2-8975-6BFBDC4C43C5}" type="slidenum">
              <a:rPr/>
              <a:pPr lvl="0"/>
              <a:t>29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3DA9DD7-80FD-4F13-AFF9-3ED3079E846B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29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50EA98BA-64FC-4F0A-9C15-0E924E49E2AC}" type="slidenum">
              <a:rPr/>
              <a:pPr lvl="0"/>
              <a:t>3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9BD7265-046B-4672-9499-A7B5E43CD9ED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A7F0C016-CB9D-49AD-A6CF-3B8793DF6A70}" type="slidenum">
              <a:rPr/>
              <a:pPr lvl="0"/>
              <a:t>30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059FBBF-FCD8-4464-A7AC-DF480BDBCBFD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30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83BA05D3-5F8A-452C-8091-21104D1C9592}" type="slidenum">
              <a:rPr/>
              <a:pPr lvl="0"/>
              <a:t>31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D07FC73-2D0A-48EE-B803-4D92CF85156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31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04474CC3-8224-449A-B2D9-6F51EAAEA5DD}" type="slidenum">
              <a:rPr/>
              <a:pPr lvl="0"/>
              <a:t>32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8235273-DE66-4F79-A651-4CE4EDF326BD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32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6A02DA14-AD46-4760-8FC8-D8A525ED3009}" type="slidenum">
              <a:rPr/>
              <a:pPr lvl="0"/>
              <a:t>33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C6D34F3-A480-43F8-AD1A-236AD9425CFB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33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C58EA82A-FB09-49E7-91B0-1C65A2E75D14}" type="slidenum">
              <a:rPr/>
              <a:pPr lvl="0"/>
              <a:t>34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8DDF0EC-82D5-4615-ADCB-FDCE1328F844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34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0056A229-A52E-473F-9AA2-1A3C71310428}" type="slidenum">
              <a:rPr/>
              <a:pPr lvl="0"/>
              <a:t>35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4CA6113-A8A0-4DBA-BE12-72FD1C11494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35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48DCEF6A-ACC4-483F-A545-EA8D22F66BEC}" type="slidenum">
              <a:rPr/>
              <a:pPr lvl="0"/>
              <a:t>36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A0726F3-7393-4AE8-9C2C-10FA8278C5CE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36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18C92993-80A5-40AB-8BCF-AC412E9CADE1}" type="slidenum">
              <a:rPr/>
              <a:pPr lvl="0"/>
              <a:t>37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B9046716-655D-4DCB-8054-D07A2F71A984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37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F72D8BA4-781F-4AAB-9EA6-A28599747FBC}" type="slidenum">
              <a:rPr/>
              <a:pPr lvl="0"/>
              <a:t>38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DD250E2-B696-4182-8F19-40E3F650CAEB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38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3DB802BD-D79A-42AB-B629-81F373D69470}" type="slidenum">
              <a:rPr/>
              <a:pPr lvl="0"/>
              <a:t>39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3ED7D5D-56D8-4640-A51F-DC0764F285FC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39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709C16C2-5BCF-4663-B775-6D3F1821D7DB}" type="slidenum">
              <a:rPr/>
              <a:pPr lvl="0"/>
              <a:t>4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369ED9D-01A6-4607-B191-45ED3623B363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4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38C90185-6186-4498-8EE4-F530481B7628}" type="slidenum">
              <a:rPr/>
              <a:pPr lvl="0"/>
              <a:t>40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B7F82551-80F4-4E50-8D05-CDFF4EE204F3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40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E2489B3C-95EA-4556-8132-E46E1C17B14E}" type="slidenum">
              <a:rPr/>
              <a:pPr lvl="0"/>
              <a:t>41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298B816-4644-4CD7-B92E-93F9B3834A67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41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C1B45EA1-E681-4217-BDCF-F3AC27B1457A}" type="slidenum">
              <a:rPr/>
              <a:pPr lvl="0"/>
              <a:t>42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91E6EFC-2C7F-46B3-AB69-BCA6F288ABCB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42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B011FC9E-5F17-45E7-8303-695F544519A4}" type="slidenum">
              <a:rPr/>
              <a:pPr lvl="0"/>
              <a:t>5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013B3C0-E344-41C3-AA34-76536D61C411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5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82344C45-F210-4E9F-AD8E-7E0129F5C0F3}" type="slidenum">
              <a:rPr/>
              <a:pPr lvl="0"/>
              <a:t>6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353CBDC-D658-4C1D-AFA6-A5A09693C49D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6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2C9DE470-E992-4D53-8A88-65EE5B85C1FF}" type="slidenum">
              <a:rPr/>
              <a:pPr lvl="0"/>
              <a:t>7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12660D1-5D49-4B53-ABB5-0F5D2F96A725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7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BF9466E2-4B29-4F35-8B7A-69133176A1B4}" type="slidenum">
              <a:rPr/>
              <a:pPr lvl="0"/>
              <a:t>8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0A99BF6-C0CF-4BC1-90FF-A41E0C34447E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8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0" tIns="0" rIns="0" bIns="0" anchor="b" anchorCtr="0">
            <a:noAutofit/>
          </a:bodyPr>
          <a:lstStyle/>
          <a:p>
            <a:pPr lvl="0"/>
            <a:fld id="{0EF190B7-E926-4B6B-9869-4AA55F3C0995}" type="slidenum">
              <a:rPr/>
              <a:pPr lvl="0"/>
              <a:t>9</a:t>
            </a:fld>
            <a:endParaRPr lang="en-US"/>
          </a:p>
        </p:txBody>
      </p:sp>
      <p:sp>
        <p:nvSpPr>
          <p:cNvPr id="2" name="Slide Number Placeholder 6"/>
          <p:cNvSpPr txBox="1"/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D7438EDB-599D-4766-B3E6-4DE6479A101A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9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4472C4"/>
          </a:solidFill>
          <a:ln w="12600" cap="flat">
            <a:solidFill>
              <a:srgbClr val="2F528F"/>
            </a:solidFill>
            <a:prstDash val="solid"/>
            <a:miter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360" y="1236599"/>
            <a:ext cx="7559640" cy="2631960"/>
          </a:xfrm>
        </p:spPr>
        <p:txBody>
          <a:bodyPr anchor="b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0"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360" y="3970440"/>
            <a:ext cx="7559640" cy="1825560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9E7F7D-9CD0-4E4E-AC38-600D627AB1EF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6346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A0A3927-618C-4E0D-97CA-7BDA78B0D318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1525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08720" y="301680"/>
            <a:ext cx="2266920" cy="6456240"/>
          </a:xfrm>
        </p:spPr>
        <p:txBody>
          <a:bodyPr vert="eaVert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503280" y="301680"/>
            <a:ext cx="6653159" cy="6456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1206BE-EFD8-4098-B247-B70595BD2A21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8853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503999" y="1769040"/>
            <a:ext cx="9071640" cy="4989240"/>
          </a:xfrm>
        </p:spPr>
        <p:txBody>
          <a:bodyPr anchor="t" anchorCtr="0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defRPr sz="3200"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545A3D-B3BA-48AC-B431-DA1136087BD1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6486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239" y="1884240"/>
            <a:ext cx="8694720" cy="3144959"/>
          </a:xfrm>
        </p:spPr>
        <p:txBody>
          <a:bodyPr anchor="b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0"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239" y="5059440"/>
            <a:ext cx="8694720" cy="1652760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E0068F-F998-4871-B165-DCDFA8B87218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0138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503280" y="1768320"/>
            <a:ext cx="4459320" cy="4989600"/>
          </a:xfrm>
        </p:spPr>
        <p:txBody>
          <a:bodyPr anchor="t" anchorCtr="0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defRPr sz="3200"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114879" y="1768320"/>
            <a:ext cx="4460760" cy="4989600"/>
          </a:xfrm>
        </p:spPr>
        <p:txBody>
          <a:bodyPr anchor="t" anchorCtr="0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defRPr sz="3200"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9F4E03-5DB1-4845-A840-6AF4EE342157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9945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19" y="403200"/>
            <a:ext cx="8694720" cy="1460519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19" y="1852560"/>
            <a:ext cx="4265640" cy="907919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693719" y="2760840"/>
            <a:ext cx="4265640" cy="4062239"/>
          </a:xfrm>
        </p:spPr>
        <p:txBody>
          <a:bodyPr anchor="t" anchorCtr="0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defRPr sz="3200"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720" y="1852560"/>
            <a:ext cx="4284720" cy="907919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title" idx="4294967295"/>
          </p:nvPr>
        </p:nvSpPr>
        <p:spPr>
          <a:xfrm>
            <a:off x="5103720" y="2760840"/>
            <a:ext cx="4284720" cy="4062239"/>
          </a:xfrm>
        </p:spPr>
        <p:txBody>
          <a:bodyPr anchor="t" anchorCtr="0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defRPr sz="3200"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451197-5648-4E4C-ABC1-AD260C2E8881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264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5CFD23-1C77-4700-ABBC-CD07CBC92343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2643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7548D3-6ACB-4B60-A5A3-9BED0FCDDBE6}" type="slidenum">
              <a:rPr/>
              <a:pPr lvl="0"/>
              <a:t>‹#›</a:t>
            </a:fld>
            <a:endParaRPr lang="en-US"/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2000" cy="1261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503999" y="1768680"/>
            <a:ext cx="9072000" cy="4988880"/>
          </a:xfrm>
        </p:spPr>
        <p:txBody>
          <a:bodyPr/>
          <a:lstStyle>
            <a:lvl1pPr>
              <a:spcAft>
                <a:spcPts val="1417"/>
              </a:spcAft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361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19" y="503280"/>
            <a:ext cx="3251159" cy="1765440"/>
          </a:xfrm>
        </p:spPr>
        <p:txBody>
          <a:bodyPr anchor="b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4286160" y="1089000"/>
            <a:ext cx="5102280" cy="5372280"/>
          </a:xfrm>
        </p:spPr>
        <p:txBody>
          <a:bodyPr anchor="t" anchorCtr="0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defRPr sz="3200"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19" y="2268360"/>
            <a:ext cx="3251159" cy="4200480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95441B-58EA-4200-BE78-8C58B05DCD12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2156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19" y="503280"/>
            <a:ext cx="3251159" cy="1765440"/>
          </a:xfrm>
        </p:spPr>
        <p:txBody>
          <a:bodyPr anchor="b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spc="0" baseline="0">
                <a:solidFill>
                  <a:srgbClr val="000000"/>
                </a:solidFill>
                <a:ea typeface="SimSun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title" idx="4294967295"/>
          </p:nvPr>
        </p:nvSpPr>
        <p:spPr>
          <a:xfrm>
            <a:off x="4286160" y="1089000"/>
            <a:ext cx="5102280" cy="5372280"/>
          </a:xfrm>
        </p:spPr>
        <p:txBody>
          <a:bodyPr anchor="t" anchorCtr="0"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19" y="2268360"/>
            <a:ext cx="3251159" cy="4200480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474B461-31E2-44E4-9C45-BE473C642520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6805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>
            <a:noAutofit/>
          </a:bodyPr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7B7EF9C-BF9D-4961-9219-4F7961730817}" type="slidenum">
              <a:rPr/>
              <a:pPr lvl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lvl="0" algn="ctr" rtl="0" hangingPunct="0">
        <a:buNone/>
        <a:tabLst/>
        <a:defRPr lang="en-US" sz="4400" b="0" i="0" u="none" strike="noStrike" kern="1200">
          <a:ln>
            <a:noFill/>
          </a:ln>
          <a:latin typeface="Arial" pitchFamily="18"/>
          <a:ea typeface="Arial Unicode MS" pitchFamily="2"/>
          <a:cs typeface="Mangal" pitchFamily="2"/>
        </a:defRPr>
      </a:lvl1pPr>
    </p:titleStyle>
    <p:bodyStyle>
      <a:lvl1pPr marL="0" marR="0" lvl="0" indent="0" rtl="0" hangingPunct="0">
        <a:lnSpc>
          <a:spcPct val="100000"/>
        </a:lnSpc>
        <a:spcBef>
          <a:spcPts val="0"/>
        </a:spcBef>
        <a:spcAft>
          <a:spcPts val="1414"/>
        </a:spcAft>
        <a:buNone/>
        <a:tabLst/>
        <a:defRPr lang="en-US" sz="32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SimSun" pitchFamily="2"/>
          <a:cs typeface="Tahoma" pitchFamily="2"/>
        </a:defRPr>
      </a:lvl1pPr>
      <a:lvl2pPr marL="685799" marR="0" lvl="1" indent="-228600" algn="l" rtl="0" hangingPunct="1">
        <a:lnSpc>
          <a:spcPct val="90000"/>
        </a:lnSpc>
        <a:spcBef>
          <a:spcPts val="499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spc="0" baseline="0">
          <a:ln>
            <a:noFill/>
          </a:ln>
          <a:solidFill>
            <a:srgbClr val="000000"/>
          </a:solidFill>
          <a:latin typeface="Calibri" pitchFamily="18"/>
          <a:ea typeface="Arial Unicode MS" pitchFamily="2"/>
          <a:cs typeface="Mangal" pitchFamily="2"/>
        </a:defRPr>
      </a:lvl2pPr>
      <a:lvl3pPr marL="1143000" marR="0" lvl="2" indent="-228600" algn="l" rtl="0" hangingPunct="1">
        <a:lnSpc>
          <a:spcPct val="90000"/>
        </a:lnSpc>
        <a:spcBef>
          <a:spcPts val="499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spc="0" baseline="0">
          <a:ln>
            <a:noFill/>
          </a:ln>
          <a:solidFill>
            <a:srgbClr val="000000"/>
          </a:solidFill>
          <a:latin typeface="Calibri" pitchFamily="18"/>
          <a:ea typeface="Arial Unicode MS" pitchFamily="2"/>
          <a:cs typeface="Mangal" pitchFamily="2"/>
        </a:defRPr>
      </a:lvl3pPr>
      <a:lvl4pPr marL="1600200" marR="0" lvl="3" indent="-228600" algn="l" rtl="0" hangingPunct="1">
        <a:lnSpc>
          <a:spcPct val="90000"/>
        </a:lnSpc>
        <a:spcBef>
          <a:spcPts val="499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spc="0" baseline="0">
          <a:ln>
            <a:noFill/>
          </a:ln>
          <a:solidFill>
            <a:srgbClr val="000000"/>
          </a:solidFill>
          <a:latin typeface="Calibri" pitchFamily="18"/>
          <a:ea typeface="Arial Unicode MS" pitchFamily="2"/>
          <a:cs typeface="Mangal" pitchFamily="2"/>
        </a:defRPr>
      </a:lvl4pPr>
      <a:lvl5pPr marL="2057400" marR="0" lvl="4" indent="-228600" algn="l" rtl="0" hangingPunct="1">
        <a:lnSpc>
          <a:spcPct val="90000"/>
        </a:lnSpc>
        <a:spcBef>
          <a:spcPts val="499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spc="0" baseline="0">
          <a:ln>
            <a:noFill/>
          </a:ln>
          <a:solidFill>
            <a:srgbClr val="000000"/>
          </a:solidFill>
          <a:latin typeface="Calibri" pitchFamily="18"/>
          <a:ea typeface="Arial Unicode MS" pitchFamily="2"/>
          <a:cs typeface="Mangal" pitchFamily="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-5040"/>
            <a:ext cx="10058400" cy="1875240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ea typeface="SimSun" pitchFamily="2"/>
                <a:cs typeface="Tahoma" pitchFamily="2"/>
              </a:rPr>
              <a:t>Dark Energy Constraints from Expansion Rate and Density Fluctuation Data</a:t>
            </a:r>
            <a:endParaRPr lang="en-US" dirty="0">
              <a:solidFill>
                <a:srgbClr val="000000"/>
              </a:solidFill>
              <a:ea typeface="SimSun" pitchFamily="2"/>
              <a:cs typeface="Tahoma" pitchFamily="2"/>
            </a:endParaRP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529560" y="4208040"/>
            <a:ext cx="9071640" cy="3984840"/>
          </a:xfrm>
        </p:spPr>
        <p:txBody>
          <a:bodyPr anchor="ctr" anchorCtr="1"/>
          <a:lstStyle/>
          <a:p>
            <a:pPr lvl="0" algn="ctr"/>
            <a:r>
              <a:rPr lang="en-US" dirty="0" smtClean="0"/>
              <a:t>Joseph Ryan, </a:t>
            </a:r>
            <a:r>
              <a:rPr lang="en-US" dirty="0" err="1" smtClean="0"/>
              <a:t>Sanket</a:t>
            </a:r>
            <a:r>
              <a:rPr lang="en-US" dirty="0" smtClean="0"/>
              <a:t> </a:t>
            </a:r>
            <a:r>
              <a:rPr lang="en-US" dirty="0" err="1" smtClean="0"/>
              <a:t>Doshi</a:t>
            </a:r>
            <a:r>
              <a:rPr lang="en-US" dirty="0" smtClean="0"/>
              <a:t>, and Bharat </a:t>
            </a:r>
            <a:r>
              <a:rPr lang="en-US" dirty="0" err="1" smtClean="0"/>
              <a:t>Ratra</a:t>
            </a:r>
            <a:endParaRPr lang="en-US" dirty="0"/>
          </a:p>
          <a:p>
            <a:pPr lvl="0" algn="ctr"/>
            <a:endParaRPr lang="en-US" dirty="0"/>
          </a:p>
          <a:p>
            <a:pPr lvl="0" algn="ctr"/>
            <a:r>
              <a:rPr lang="en-US" sz="2400" i="1" dirty="0" smtClean="0"/>
              <a:t>Monthly Notices of the Royal Astronomical Society</a:t>
            </a:r>
            <a:r>
              <a:rPr lang="en-US" sz="2400" dirty="0" smtClean="0"/>
              <a:t>, Volume 480, Issue 1, 11 October </a:t>
            </a:r>
            <a:r>
              <a:rPr lang="en-US" sz="2400" dirty="0" smtClean="0"/>
              <a:t>2018 (arXiv:1805.06408)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322360" y="2188080"/>
            <a:ext cx="5486040" cy="274284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Three Dark Energy Models (3/4)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576000" cy="5790959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The expansion factor becomes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or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457200" y="4930560"/>
            <a:ext cx="9622800" cy="26294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Recall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8" hangingPunct="0">
              <a:spcBef>
                <a:spcPts val="0"/>
              </a:spcBef>
              <a:spcAft>
                <a:spcPts val="1414"/>
              </a:spcAft>
              <a:buNone/>
            </a:pPr>
            <a:r>
              <a:rPr lang="en-US" sz="3200">
                <a:solidFill>
                  <a:srgbClr val="000000"/>
                </a:solidFill>
                <a:latin typeface="Arial" pitchFamily="18"/>
                <a:ea typeface="SimSun" pitchFamily="2"/>
                <a:cs typeface="Tahoma" pitchFamily="2"/>
              </a:rPr>
              <a:t>         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514600" y="2286000"/>
            <a:ext cx="4838760" cy="7142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914400" y="3886200"/>
            <a:ext cx="8201160" cy="7430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1828800" y="5715000"/>
            <a:ext cx="2743199" cy="120023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6848640" y="5800680"/>
            <a:ext cx="1609560" cy="105732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φ</a:t>
            </a:r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CDM (1/2)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8992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Assume a homogeneous scalar field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with energy density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and potential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3971880" y="2514600"/>
            <a:ext cx="1971720" cy="65736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3429000" y="4343400"/>
            <a:ext cx="3133800" cy="115236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3733920" y="6400799"/>
            <a:ext cx="2438280" cy="56196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φ</a:t>
            </a:r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CDM (2/2)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8992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The field evolves by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and the scale factor evolves by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1895400" y="5257800"/>
            <a:ext cx="6105599" cy="1305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2752560" y="2514600"/>
            <a:ext cx="4334040" cy="1305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Three Dark Energy Models (2/2)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744948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>
                <a:latin typeface="Arial" pitchFamily="34"/>
                <a:cs typeface="Arial" pitchFamily="34"/>
              </a:rPr>
              <a:t>Λ</a:t>
            </a:r>
            <a:r>
              <a:rPr lang="en-US"/>
              <a:t>CDM: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XCDM: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>
                <a:latin typeface="Arial" pitchFamily="34"/>
                <a:cs typeface="Arial" pitchFamily="34"/>
              </a:rPr>
              <a:t>φ</a:t>
            </a:r>
            <a:r>
              <a:rPr lang="en-US"/>
              <a:t>CDM: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914400" y="2438280"/>
            <a:ext cx="8325000" cy="7621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228600" y="4367880"/>
            <a:ext cx="9829440" cy="6613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328680" y="6416280"/>
            <a:ext cx="9496440" cy="95256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Data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576000" cy="5774760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We collected 42 data points in total.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31 H(z) measurements from refs. [4] and [5]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11 BAO measurements from refs. [6]-[11]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5372280"/>
            <a:ext cx="4679280" cy="594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4.) Omer Farooq et al., “Hubble Parameter measurement constraints on the redshift of the deceleration-acceleration transition, dynamical dark energy, and space curvature", 15 November 2016. arXiv:1607.03537v2.</a:t>
            </a:r>
          </a:p>
        </p:txBody>
      </p:sp>
      <p:sp>
        <p:nvSpPr>
          <p:cNvPr id="5" name="Rectangle 5"/>
          <p:cNvSpPr/>
          <p:nvPr/>
        </p:nvSpPr>
        <p:spPr>
          <a:xfrm>
            <a:off x="0" y="5972400"/>
            <a:ext cx="5038560" cy="4266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5.) A.L. Ratsimbazafy et al., “Age-dating luminous red galaxies observed with the Southern African Large Telescope”, </a:t>
            </a:r>
            <a:r>
              <a:rPr lang="en-US" sz="1100" b="0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MNRAS, </a:t>
            </a:r>
            <a:r>
              <a:rPr lang="en-US" sz="11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467</a:t>
            </a: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 (3), 1 June 2017.</a:t>
            </a:r>
          </a:p>
        </p:txBody>
      </p:sp>
      <p:sp>
        <p:nvSpPr>
          <p:cNvPr id="6" name="Rectangle 6"/>
          <p:cNvSpPr/>
          <p:nvPr/>
        </p:nvSpPr>
        <p:spPr>
          <a:xfrm>
            <a:off x="0" y="6373440"/>
            <a:ext cx="5038560" cy="594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6.) Shadab Alam et al., “The clustering of galaxies in the completed SDSS-III Baryon Oscillation Spectroscopic Survey: cosmological analysis of the DR12 galaxy sample", 11 July 2016. arXiv: 1607.03155v1.</a:t>
            </a:r>
          </a:p>
        </p:txBody>
      </p:sp>
      <p:sp>
        <p:nvSpPr>
          <p:cNvPr id="7" name="Rectangle 7"/>
          <p:cNvSpPr/>
          <p:nvPr/>
        </p:nvSpPr>
        <p:spPr>
          <a:xfrm>
            <a:off x="0" y="7003440"/>
            <a:ext cx="5038560" cy="594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7.) Ashley J. Ross et al., “The Clustering of the SDSS DR7 Main Galaxy Sample I: A 4 per cent Distance Measure at z = 0.15", 21 January 2015. arXiv:1409.3242v2.</a:t>
            </a:r>
          </a:p>
        </p:txBody>
      </p:sp>
      <p:sp>
        <p:nvSpPr>
          <p:cNvPr id="8" name="Rectangle 8"/>
          <p:cNvSpPr/>
          <p:nvPr/>
        </p:nvSpPr>
        <p:spPr>
          <a:xfrm>
            <a:off x="5038560" y="5370480"/>
            <a:ext cx="5038560" cy="594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8.) Metin Ata et al., “The clustering of the SDSS-IV extended Baryon Oscillation Spectroscopic Survey DR14 quasar sample: First measurement of Baryon Acoustic Oscillations between redshift 0.8 and 2.2", 21 May 2017.</a:t>
            </a:r>
          </a:p>
        </p:txBody>
      </p:sp>
      <p:sp>
        <p:nvSpPr>
          <p:cNvPr id="9" name="Rectangle 9"/>
          <p:cNvSpPr/>
          <p:nvPr/>
        </p:nvSpPr>
        <p:spPr>
          <a:xfrm>
            <a:off x="5041800" y="5942520"/>
            <a:ext cx="5038560" cy="4266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9.) Julian E. Bautista et al., “Measurement of BAO correlations at z = 2.3 with SDSS DR12 Ly</a:t>
            </a: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 Unicode MS" pitchFamily="2"/>
                <a:cs typeface="Arial" pitchFamily="34"/>
              </a:rPr>
              <a:t>α</a:t>
            </a: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-Forests", 27 March 2017. arXiv:1702.00176v2.</a:t>
            </a:r>
          </a:p>
        </p:txBody>
      </p:sp>
      <p:sp>
        <p:nvSpPr>
          <p:cNvPr id="10" name="Rectangle 10"/>
          <p:cNvSpPr/>
          <p:nvPr/>
        </p:nvSpPr>
        <p:spPr>
          <a:xfrm>
            <a:off x="5041800" y="6371640"/>
            <a:ext cx="5038560" cy="594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10.) Florian Beutler, et al., “The 6dF Galaxy Survey: Baryon Acoustic Oscillations and the Local Hubble Constant", 16 June 2011. arXiv:1106.3366v1.</a:t>
            </a:r>
          </a:p>
        </p:txBody>
      </p:sp>
      <p:sp>
        <p:nvSpPr>
          <p:cNvPr id="11" name="Rectangle 11"/>
          <p:cNvSpPr/>
          <p:nvPr/>
        </p:nvSpPr>
        <p:spPr>
          <a:xfrm>
            <a:off x="5038560" y="6949800"/>
            <a:ext cx="5038560" cy="59400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11.) Andreu Font-Ribera, et al., “Quasar-Lyman </a:t>
            </a: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 Unicode MS" pitchFamily="2"/>
                <a:cs typeface="Arial" pitchFamily="34"/>
              </a:rPr>
              <a:t>α</a:t>
            </a:r>
            <a:r>
              <a:rPr lang="en-US" sz="11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Mangal" pitchFamily="2"/>
              </a:rPr>
              <a:t> Forest Cross-Correlation from BOSS DR11: Baryon Acoustic Oscillations”, 20 May 2014. arXiv:1311.1767v2.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BAO (theory)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4426560" cy="4989600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Acoustic oscillations in coupled photon-baryon fluid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Apparent in CMB and matter distribution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019840" y="1371599"/>
            <a:ext cx="5038560" cy="60102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360" y="6775920"/>
            <a:ext cx="4197960" cy="784439"/>
          </a:xfrm>
        </p:spPr>
        <p:txBody>
          <a:bodyPr/>
          <a:lstStyle/>
          <a:p>
            <a:pPr lvl="0"/>
            <a:r>
              <a:rPr lang="en-US" sz="2000" u="sng"/>
              <a:t>Source</a:t>
            </a:r>
            <a:r>
              <a:rPr lang="en-US" sz="2000"/>
              <a:t>: </a:t>
            </a:r>
            <a:r>
              <a:rPr lang="en-US" sz="2000" i="1"/>
              <a:t>Advanced Cosmology</a:t>
            </a:r>
            <a:r>
              <a:rPr lang="en-US" sz="2000"/>
              <a:t>, Daniel Baumann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BAO in galaxy distribution (schematic)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85799" y="2276639"/>
            <a:ext cx="8667720" cy="389556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360" y="6775920"/>
            <a:ext cx="4197960" cy="784439"/>
          </a:xfrm>
        </p:spPr>
        <p:txBody>
          <a:bodyPr/>
          <a:lstStyle/>
          <a:p>
            <a:pPr lvl="0"/>
            <a:r>
              <a:rPr lang="en-US" sz="2000" u="sng"/>
              <a:t>Source</a:t>
            </a:r>
            <a:r>
              <a:rPr lang="en-US" sz="2000"/>
              <a:t>: “Baryon Acoustic Oscillations”, arXiv: 0910.5224v1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Distances from BAO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03999" y="2122560"/>
            <a:ext cx="4426560" cy="4281480"/>
          </a:xfrm>
          <a:ln cap="flat">
            <a:noFill/>
          </a:ln>
        </p:spPr>
      </p:pic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5151960" y="1769040"/>
            <a:ext cx="4426560" cy="49892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Can use D</a:t>
            </a:r>
            <a:r>
              <a:rPr lang="en-US" baseline="-25000"/>
              <a:t>A</a:t>
            </a:r>
            <a:r>
              <a:rPr lang="en-US"/>
              <a:t> and 1/H(z) to calculate other distances: D</a:t>
            </a:r>
            <a:r>
              <a:rPr lang="en-US" baseline="-25000"/>
              <a:t>M</a:t>
            </a:r>
            <a:r>
              <a:rPr lang="en-US"/>
              <a:t>, D</a:t>
            </a:r>
            <a:r>
              <a:rPr lang="en-US" baseline="-25000"/>
              <a:t>V</a:t>
            </a:r>
            <a:r>
              <a:rPr lang="en-US"/>
              <a:t>, D</a:t>
            </a:r>
            <a:r>
              <a:rPr lang="en-US" baseline="-25000"/>
              <a:t>H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720" y="6776280"/>
            <a:ext cx="4197960" cy="784439"/>
          </a:xfrm>
        </p:spPr>
        <p:txBody>
          <a:bodyPr/>
          <a:lstStyle/>
          <a:p>
            <a:pPr lvl="0"/>
            <a:r>
              <a:rPr lang="en-US" sz="2000" u="sng"/>
              <a:t>Source</a:t>
            </a:r>
            <a:r>
              <a:rPr lang="en-US" sz="2000"/>
              <a:t>: “Baryon Acoustic Oscillations”, arXiv: 0910.5224v1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Distances from BAO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576000" cy="5790959"/>
          </a:xfrm>
        </p:spPr>
        <p:txBody>
          <a:bodyPr/>
          <a:lstStyle/>
          <a:p>
            <a:pPr lvl="0"/>
            <a:endParaRPr lang="en-US"/>
          </a:p>
          <a:p>
            <a:pPr lvl="0"/>
            <a:endParaRPr lang="en-US"/>
          </a:p>
          <a:p>
            <a:pPr lvl="0"/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>
                <a:latin typeface="Arial" pitchFamily="34"/>
                <a:cs typeface="Arial" pitchFamily="34"/>
              </a:rPr>
              <a:t>Ω</a:t>
            </a:r>
            <a:r>
              <a:rPr lang="en-US" baseline="-25000"/>
              <a:t>k0</a:t>
            </a:r>
            <a:r>
              <a:rPr lang="en-US"/>
              <a:t> &gt; 0: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>
                <a:latin typeface="Arial" pitchFamily="34"/>
                <a:cs typeface="Arial" pitchFamily="34"/>
              </a:rPr>
              <a:t>Ω</a:t>
            </a:r>
            <a:r>
              <a:rPr lang="en-US" baseline="-25000"/>
              <a:t>k0</a:t>
            </a:r>
            <a:r>
              <a:rPr lang="en-US"/>
              <a:t> &lt; 0:</a:t>
            </a:r>
          </a:p>
          <a:p>
            <a:pPr lvl="0">
              <a:buSzPct val="45000"/>
              <a:buFont typeface="StarSymbol"/>
              <a:buChar char="●"/>
            </a:pPr>
            <a:endParaRPr lang="en-US">
              <a:latin typeface="Arial" pitchFamily="34"/>
              <a:cs typeface="Arial" pitchFamily="34"/>
            </a:endParaRPr>
          </a:p>
          <a:p>
            <a:pPr lvl="0">
              <a:buSzPct val="45000"/>
              <a:buFont typeface="StarSymbol"/>
              <a:buChar char="●"/>
            </a:pPr>
            <a:r>
              <a:rPr lang="en-US">
                <a:latin typeface="Arial" pitchFamily="34"/>
                <a:cs typeface="Arial" pitchFamily="34"/>
              </a:rPr>
              <a:t>Ω</a:t>
            </a:r>
            <a:r>
              <a:rPr lang="en-US" baseline="-25000"/>
              <a:t>k0</a:t>
            </a:r>
            <a:r>
              <a:rPr lang="en-US"/>
              <a:t> = 0: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971800" y="3362400"/>
            <a:ext cx="6257880" cy="12096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2971800" y="6391440"/>
            <a:ext cx="1943280" cy="69515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2971800" y="1828800"/>
            <a:ext cx="3676679" cy="12384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2971800" y="3429000"/>
            <a:ext cx="6591240" cy="11239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lum/>
            <a:alphaModFix/>
          </a:blip>
          <a:srcRect/>
          <a:stretch>
            <a:fillRect/>
          </a:stretch>
        </p:blipFill>
        <p:spPr>
          <a:xfrm>
            <a:off x="2971800" y="4800600"/>
            <a:ext cx="6858000" cy="136224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Distances from BAO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4114800" y="2095560"/>
            <a:ext cx="2352600" cy="11048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1942919" y="3886200"/>
            <a:ext cx="6515280" cy="13715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4114800" y="5943600"/>
            <a:ext cx="2809800" cy="100979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The Expanding Universe (1/2)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576000" cy="4989600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The universe is expanding.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07360" y="2743199"/>
            <a:ext cx="9622440" cy="380304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457200" y="6858000"/>
            <a:ext cx="9121320" cy="285480"/>
          </a:xfrm>
        </p:spPr>
        <p:txBody>
          <a:bodyPr/>
          <a:lstStyle/>
          <a:p>
            <a:pPr lvl="0"/>
            <a:r>
              <a:rPr lang="en-US" sz="2000" u="sng"/>
              <a:t>Source</a:t>
            </a:r>
            <a:r>
              <a:rPr lang="en-US" sz="2000"/>
              <a:t>: </a:t>
            </a:r>
            <a:r>
              <a:rPr lang="en-US" sz="2000" i="1"/>
              <a:t>Cosmology</a:t>
            </a:r>
            <a:r>
              <a:rPr lang="en-US" sz="2000"/>
              <a:t>, Daniel Baumann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 dirty="0">
                <a:solidFill>
                  <a:srgbClr val="000000"/>
                </a:solidFill>
                <a:ea typeface="SimSun" pitchFamily="2"/>
                <a:cs typeface="Tahoma" pitchFamily="2"/>
              </a:rPr>
              <a:t>BAO (CMB power spectrum)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03999" y="1263780"/>
            <a:ext cx="8191440" cy="59245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0" y="7188300"/>
            <a:ext cx="5668200" cy="745559"/>
          </a:xfrm>
        </p:spPr>
        <p:txBody>
          <a:bodyPr>
            <a:spAutoFit/>
          </a:bodyPr>
          <a:lstStyle/>
          <a:p>
            <a:pPr lvl="0"/>
            <a:r>
              <a:rPr lang="en-US" sz="2000" u="sng" dirty="0"/>
              <a:t>Source</a:t>
            </a:r>
            <a:r>
              <a:rPr lang="en-US" sz="2000" dirty="0"/>
              <a:t>: </a:t>
            </a:r>
            <a:r>
              <a:rPr lang="en-US" sz="2000" i="1" dirty="0"/>
              <a:t>Cosmology</a:t>
            </a:r>
            <a:r>
              <a:rPr lang="en-US" sz="2000" dirty="0"/>
              <a:t>, Daniel Baumann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BAO (matter power spectrum)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4426560" cy="4989600"/>
          </a:xfrm>
        </p:spPr>
        <p:txBody>
          <a:bodyPr>
            <a:spAutoFit/>
          </a:bodyPr>
          <a:lstStyle/>
          <a:p>
            <a:pPr>
              <a:spcAft>
                <a:spcPts val="1417"/>
              </a:spcAft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1476360" y="2190600"/>
            <a:ext cx="6067440" cy="39816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0" y="7274195"/>
            <a:ext cx="6858000" cy="285480"/>
          </a:xfrm>
        </p:spPr>
        <p:txBody>
          <a:bodyPr/>
          <a:lstStyle/>
          <a:p>
            <a:pPr lvl="0"/>
            <a:r>
              <a:rPr lang="en-US" sz="2000" u="sng" dirty="0"/>
              <a:t>Source</a:t>
            </a:r>
            <a:r>
              <a:rPr lang="en-US" sz="2000" dirty="0"/>
              <a:t>: </a:t>
            </a:r>
            <a:r>
              <a:rPr lang="en-US" sz="2000" i="1" dirty="0"/>
              <a:t>Cosmology</a:t>
            </a:r>
            <a:r>
              <a:rPr lang="en-US" sz="2000" dirty="0"/>
              <a:t>, Daniel Baumann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BAO (data)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4426560" cy="577476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r</a:t>
            </a:r>
            <a:r>
              <a:rPr lang="en-US" baseline="-25000"/>
              <a:t>s</a:t>
            </a:r>
            <a:r>
              <a:rPr lang="en-US"/>
              <a:t> = sound horizon distance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r</a:t>
            </a:r>
            <a:r>
              <a:rPr lang="en-US" baseline="-25000"/>
              <a:t>s,fid</a:t>
            </a:r>
            <a:r>
              <a:rPr lang="en-US"/>
              <a:t> = fiducial sound horizon distance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029200" y="1600200"/>
            <a:ext cx="4857840" cy="50576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918359" y="3018600"/>
            <a:ext cx="3638519" cy="103824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H(z)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4426560" cy="48992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Recall: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E(z) can be calculated; H</a:t>
            </a:r>
            <a:r>
              <a:rPr lang="en-US" baseline="-25000"/>
              <a:t>0</a:t>
            </a:r>
            <a:r>
              <a:rPr lang="en-US"/>
              <a:t> is marginalized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029200" y="1400040"/>
            <a:ext cx="2286000" cy="591516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7543799" y="1600200"/>
            <a:ext cx="2305080" cy="557208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1371599" y="2743199"/>
            <a:ext cx="2933639" cy="5335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5038560" y="1409759"/>
            <a:ext cx="2276639" cy="590544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Data Analysis (preliminaries, 1/2)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200" y="1573920"/>
            <a:ext cx="9071640" cy="11044800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>
                <a:latin typeface="Arial" pitchFamily="34"/>
                <a:cs typeface="Arial" pitchFamily="34"/>
              </a:rPr>
              <a:t>χ</a:t>
            </a:r>
            <a:r>
              <a:rPr lang="en-US" baseline="30000">
                <a:cs typeface="Arial" pitchFamily="34"/>
              </a:rPr>
              <a:t>2</a:t>
            </a: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r>
              <a:rPr lang="en-US" sz="3200">
                <a:latin typeface="Arial" pitchFamily="18"/>
                <a:ea typeface="SimSun" pitchFamily="2"/>
                <a:cs typeface="Tahoma" pitchFamily="2"/>
              </a:rPr>
              <a:t>Uncorrelated:</a:t>
            </a: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r>
              <a:rPr lang="en-US" sz="3200">
                <a:latin typeface="Arial" pitchFamily="18"/>
                <a:ea typeface="SimSun" pitchFamily="2"/>
                <a:cs typeface="Tahoma" pitchFamily="2"/>
              </a:rPr>
              <a:t>Correlated:</a:t>
            </a: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1" hangingPunct="0">
              <a:spcBef>
                <a:spcPts val="0"/>
              </a:spcBef>
              <a:spcAft>
                <a:spcPts val="1414"/>
              </a:spcAft>
              <a:buNone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None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None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None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  <a:p>
            <a:pPr lvl="1" hangingPunct="0">
              <a:spcBef>
                <a:spcPts val="0"/>
              </a:spcBef>
              <a:spcAft>
                <a:spcPts val="1414"/>
              </a:spcAft>
              <a:buNone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733840" y="2971800"/>
            <a:ext cx="5495760" cy="111455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457200" y="5243760"/>
            <a:ext cx="9439200" cy="86688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Data Analysis (preliminaries, 2/2)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8992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Likelihood function: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Marginalized likelihood: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3657600" y="2514600"/>
            <a:ext cx="2971800" cy="60948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2895479" y="4543559"/>
            <a:ext cx="4648320" cy="94283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Data Analysis (priors)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325800" cy="4989600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Gaussian prior assumed for H</a:t>
            </a:r>
            <a:r>
              <a:rPr lang="en-US" baseline="-25000"/>
              <a:t>0</a:t>
            </a:r>
            <a:r>
              <a:rPr lang="en-US"/>
              <a:t>.</a:t>
            </a:r>
          </a:p>
          <a:p>
            <a:pPr lvl="1" hangingPunct="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</a:pPr>
            <a:r>
              <a:rPr lang="en-US" sz="3200">
                <a:latin typeface="Arial" pitchFamily="18"/>
                <a:ea typeface="SimSun" pitchFamily="2"/>
                <a:cs typeface="Tahoma" pitchFamily="2"/>
              </a:rPr>
              <a:t>Two cases (from ref. [4]):</a:t>
            </a:r>
          </a:p>
          <a:p>
            <a:pPr lvl="2" hangingPunct="0">
              <a:spcBef>
                <a:spcPts val="0"/>
              </a:spcBef>
              <a:spcAft>
                <a:spcPts val="1414"/>
              </a:spcAft>
              <a:buSzPct val="75000"/>
              <a:buFont typeface="StarSymbol"/>
              <a:buChar char="–"/>
            </a:pPr>
            <a:r>
              <a:rPr lang="en-US" sz="3200">
                <a:latin typeface="Arial" pitchFamily="18"/>
                <a:ea typeface="SimSun" pitchFamily="2"/>
                <a:cs typeface="Tahoma" pitchFamily="2"/>
              </a:rPr>
              <a:t>H</a:t>
            </a:r>
            <a:r>
              <a:rPr lang="en-US" sz="2400" baseline="-25000">
                <a:latin typeface="Arial" pitchFamily="18"/>
                <a:ea typeface="SimSun" pitchFamily="2"/>
                <a:cs typeface="Tahoma" pitchFamily="2"/>
              </a:rPr>
              <a:t>0</a:t>
            </a:r>
            <a:r>
              <a:rPr lang="en-US" sz="3200">
                <a:latin typeface="Arial" pitchFamily="18"/>
                <a:ea typeface="SimSun" pitchFamily="2"/>
                <a:cs typeface="Tahoma" pitchFamily="2"/>
              </a:rPr>
              <a:t> = 68 +/- 2.8 km/s/Mpc (1 pc = 3.26 ly)</a:t>
            </a:r>
          </a:p>
          <a:p>
            <a:pPr lvl="2" hangingPunct="0">
              <a:spcBef>
                <a:spcPts val="0"/>
              </a:spcBef>
              <a:spcAft>
                <a:spcPts val="1414"/>
              </a:spcAft>
              <a:buSzPct val="75000"/>
              <a:buFont typeface="StarSymbol"/>
              <a:buChar char="–"/>
            </a:pPr>
            <a:r>
              <a:rPr lang="en-US" sz="3200">
                <a:latin typeface="Arial" pitchFamily="18"/>
                <a:ea typeface="SimSun" pitchFamily="2"/>
                <a:cs typeface="Tahoma" pitchFamily="2"/>
              </a:rPr>
              <a:t>H</a:t>
            </a:r>
            <a:r>
              <a:rPr lang="en-US" sz="3200" baseline="-25000">
                <a:latin typeface="Arial" pitchFamily="18"/>
                <a:ea typeface="SimSun" pitchFamily="2"/>
                <a:cs typeface="Tahoma" pitchFamily="2"/>
              </a:rPr>
              <a:t>0</a:t>
            </a:r>
            <a:r>
              <a:rPr lang="en-US" sz="3200">
                <a:latin typeface="Arial" pitchFamily="18"/>
                <a:ea typeface="SimSun" pitchFamily="2"/>
                <a:cs typeface="Tahoma" pitchFamily="2"/>
              </a:rPr>
              <a:t> = 73.24 +/- 1.74 km/s/Mpc</a:t>
            </a:r>
          </a:p>
          <a:p>
            <a:pPr lvl="2" hangingPunct="0">
              <a:spcBef>
                <a:spcPts val="0"/>
              </a:spcBef>
              <a:spcAft>
                <a:spcPts val="1414"/>
              </a:spcAft>
              <a:buSzPct val="75000"/>
              <a:buFont typeface="StarSymbol"/>
              <a:buChar char="–"/>
            </a:pPr>
            <a:endParaRPr lang="en-US" sz="3200">
              <a:latin typeface="Arial" pitchFamily="18"/>
              <a:ea typeface="SimSun" pitchFamily="2"/>
              <a:cs typeface="Tahoma" pitchFamily="2"/>
            </a:endParaRP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457200" y="5943600"/>
            <a:ext cx="9121320" cy="109188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For all other parameters, flat prior assumed.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1548000" y="4108680"/>
            <a:ext cx="7095960" cy="159084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Data Analysis (Best Fit)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554400" cy="613152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 dirty="0"/>
              <a:t>Record parameters p</a:t>
            </a:r>
            <a:r>
              <a:rPr lang="en-US" baseline="-25000" dirty="0"/>
              <a:t>i</a:t>
            </a:r>
            <a:r>
              <a:rPr lang="en-US" dirty="0"/>
              <a:t> that minimize:</a:t>
            </a:r>
          </a:p>
          <a:p>
            <a:pPr lvl="0">
              <a:buSzPct val="45000"/>
              <a:buFont typeface="StarSymbol"/>
              <a:buChar char="●"/>
            </a:pPr>
            <a:endParaRPr lang="en-US" dirty="0"/>
          </a:p>
          <a:p>
            <a:pPr lvl="0">
              <a:buSzPct val="45000"/>
              <a:buFont typeface="StarSymbol"/>
              <a:buChar char="●"/>
            </a:pPr>
            <a:endParaRPr lang="en-US" dirty="0"/>
          </a:p>
          <a:p>
            <a:pPr lvl="0">
              <a:buSzPct val="45000"/>
              <a:buFont typeface="StarSymbol"/>
              <a:buChar char="●"/>
            </a:pPr>
            <a:r>
              <a:rPr lang="en-US" dirty="0"/>
              <a:t>these are the best fit parameters.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dirty="0"/>
              <a:t>If two models have different numbers of parameters and/or data points, use</a:t>
            </a:r>
          </a:p>
          <a:p>
            <a:pPr lvl="0">
              <a:buSzPct val="45000"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;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dirty="0" smtClean="0"/>
              <a:t>k</a:t>
            </a:r>
            <a:r>
              <a:rPr lang="en-US" dirty="0" smtClean="0"/>
              <a:t> = # of parameters, N = # of data points.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623000" y="5518300"/>
            <a:ext cx="3495599" cy="5904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2152800" y="2514600"/>
            <a:ext cx="5391000" cy="9716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7613" y="5538788"/>
            <a:ext cx="3048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Two-parameter Models (1/2)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28600" y="2066760"/>
            <a:ext cx="4619520" cy="45626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5095800" y="2085839"/>
            <a:ext cx="4734000" cy="454355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5029200" y="2057400"/>
            <a:ext cx="4800600" cy="4572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228600" y="2057400"/>
            <a:ext cx="4800600" cy="4572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 Placeholder 6"/>
          <p:cNvSpPr txBox="1">
            <a:spLocks noGrp="1"/>
          </p:cNvSpPr>
          <p:nvPr>
            <p:ph type="body" idx="4294967295"/>
          </p:nvPr>
        </p:nvSpPr>
        <p:spPr>
          <a:xfrm>
            <a:off x="0" y="7120440"/>
            <a:ext cx="10080000" cy="439559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 sz="2400"/>
              <a:t>Solid black: H</a:t>
            </a:r>
            <a:r>
              <a:rPr lang="en-US" sz="2400" baseline="-25000"/>
              <a:t>0</a:t>
            </a:r>
            <a:r>
              <a:rPr lang="en-US" sz="2400"/>
              <a:t> = 68 km/s/Mpc; Dashed black: H</a:t>
            </a:r>
            <a:r>
              <a:rPr lang="en-US" sz="2400" baseline="-25000"/>
              <a:t>0</a:t>
            </a:r>
            <a:r>
              <a:rPr lang="en-US" sz="2400"/>
              <a:t> = 73.24 km/s/Mpc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lum/>
            <a:alphaModFix/>
          </a:blip>
          <a:srcRect/>
          <a:stretch>
            <a:fillRect/>
          </a:stretch>
        </p:blipFill>
        <p:spPr>
          <a:xfrm>
            <a:off x="91440" y="1828800"/>
            <a:ext cx="4913640" cy="50706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lum/>
            <a:alphaModFix/>
          </a:blip>
          <a:srcRect/>
          <a:stretch>
            <a:fillRect/>
          </a:stretch>
        </p:blipFill>
        <p:spPr>
          <a:xfrm>
            <a:off x="5005080" y="1840679"/>
            <a:ext cx="5075640" cy="510876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Two-parameter models (2/2)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7120799"/>
            <a:ext cx="10080000" cy="439559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 sz="2400"/>
              <a:t>Solid black: H</a:t>
            </a:r>
            <a:r>
              <a:rPr lang="en-US" sz="2400" baseline="-25000"/>
              <a:t>0</a:t>
            </a:r>
            <a:r>
              <a:rPr lang="en-US" sz="2400"/>
              <a:t> = 68 km/s/Mpc; Dashed black: H</a:t>
            </a:r>
            <a:r>
              <a:rPr lang="en-US" sz="2400" baseline="-25000"/>
              <a:t>0</a:t>
            </a:r>
            <a:r>
              <a:rPr lang="en-US" sz="2400"/>
              <a:t> = 73.24 km/s/Mpc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286000" y="1828800"/>
            <a:ext cx="5257800" cy="50292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2103120" y="1434600"/>
            <a:ext cx="5495760" cy="551484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The Expanding Universe (2/2)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97200" cy="489924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Physical distance x</a:t>
            </a:r>
            <a:r>
              <a:rPr lang="en-US" baseline="-25000"/>
              <a:t>p </a:t>
            </a:r>
            <a:r>
              <a:rPr lang="en-US"/>
              <a:t>changes with time: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a(t) is the scale factor: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3914640" y="2743199"/>
            <a:ext cx="2028960" cy="51443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3657600" y="4514759"/>
            <a:ext cx="2743199" cy="120023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Three-parameter XCDM (1/2)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37960" y="1609560"/>
            <a:ext cx="4791240" cy="47912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5076720" y="1828800"/>
            <a:ext cx="4753080" cy="46864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0" y="7120799"/>
            <a:ext cx="10080000" cy="439559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 sz="2400"/>
              <a:t>Solid black: H</a:t>
            </a:r>
            <a:r>
              <a:rPr lang="en-US" sz="2400" baseline="-25000"/>
              <a:t>0</a:t>
            </a:r>
            <a:r>
              <a:rPr lang="en-US" sz="2400"/>
              <a:t> = 68 km/s/Mpc; Dashed black: H</a:t>
            </a:r>
            <a:r>
              <a:rPr lang="en-US" sz="2400" baseline="-25000"/>
              <a:t>0</a:t>
            </a:r>
            <a:r>
              <a:rPr lang="en-US" sz="2400"/>
              <a:t> = 73.24 km/s/Mpc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19080" y="1463039"/>
            <a:ext cx="5010120" cy="539496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4937760" y="1518480"/>
            <a:ext cx="5029200" cy="533952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Three-parameter XCDM (2/2)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514600" y="1600200"/>
            <a:ext cx="4762440" cy="47912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2514600" y="1600200"/>
            <a:ext cx="4800600" cy="48481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0" y="7120799"/>
            <a:ext cx="10080000" cy="439559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 sz="2400"/>
              <a:t>Solid black: H</a:t>
            </a:r>
            <a:r>
              <a:rPr lang="en-US" sz="2400" baseline="-25000"/>
              <a:t>0</a:t>
            </a:r>
            <a:r>
              <a:rPr lang="en-US" sz="2400"/>
              <a:t> = 68 km/s/Mpc; Dashed black: H</a:t>
            </a:r>
            <a:r>
              <a:rPr lang="en-US" sz="2400" baseline="-25000"/>
              <a:t>0</a:t>
            </a:r>
            <a:r>
              <a:rPr lang="en-US" sz="2400"/>
              <a:t> = 73.24 km/s/Mpc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2103120" y="1371599"/>
            <a:ext cx="5457960" cy="549576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Three-parameter </a:t>
            </a:r>
            <a:r>
              <a:rPr lang="en-US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φ</a:t>
            </a:r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CDM (1/2)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7120799"/>
            <a:ext cx="10080000" cy="439559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 sz="2400"/>
              <a:t>Solid black: H</a:t>
            </a:r>
            <a:r>
              <a:rPr lang="en-US" sz="2400" baseline="-25000"/>
              <a:t>0</a:t>
            </a:r>
            <a:r>
              <a:rPr lang="en-US" sz="2400"/>
              <a:t> = 68 km/s/Mpc; Dashed black: H</a:t>
            </a:r>
            <a:r>
              <a:rPr lang="en-US" sz="2400" baseline="-25000"/>
              <a:t>0</a:t>
            </a:r>
            <a:r>
              <a:rPr lang="en-US" sz="2400"/>
              <a:t> = 73.24 km/s/Mpc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28600" y="1828800"/>
            <a:ext cx="4800600" cy="50292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5029200" y="1600200"/>
            <a:ext cx="5029200" cy="528588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9200" y="1600200"/>
            <a:ext cx="5051520" cy="528588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26640" y="1914479"/>
            <a:ext cx="4896000" cy="49435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lum/>
            <a:alphaModFix/>
          </a:blip>
          <a:srcRect/>
          <a:stretch>
            <a:fillRect/>
          </a:stretch>
        </p:blipFill>
        <p:spPr>
          <a:xfrm>
            <a:off x="4922640" y="1828800"/>
            <a:ext cx="4952880" cy="500076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Three-parameter </a:t>
            </a:r>
            <a:r>
              <a:rPr lang="en-US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φ</a:t>
            </a:r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CDM (2/2)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7120799"/>
            <a:ext cx="10080000" cy="439559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 sz="2400"/>
              <a:t>Solid black: H</a:t>
            </a:r>
            <a:r>
              <a:rPr lang="en-US" sz="2400" baseline="-25000"/>
              <a:t>0</a:t>
            </a:r>
            <a:r>
              <a:rPr lang="en-US" sz="2400"/>
              <a:t> = 68 km/s/Mpc; Dashed black: H</a:t>
            </a:r>
            <a:r>
              <a:rPr lang="en-US" sz="2400" baseline="-25000"/>
              <a:t>0</a:t>
            </a:r>
            <a:r>
              <a:rPr lang="en-US" sz="2400"/>
              <a:t> = 73.24 km/s/Mpc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286000" y="1600200"/>
            <a:ext cx="5257800" cy="52578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1518480"/>
            <a:ext cx="5329440" cy="53395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2257560" y="1857240"/>
            <a:ext cx="5057640" cy="500076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Best Fit Parameters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91440" y="1668600"/>
            <a:ext cx="9875520" cy="235476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1" y="4206240"/>
            <a:ext cx="10080624" cy="235476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Conclusion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3313728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 dirty="0" smtClean="0"/>
              <a:t>The flat </a:t>
            </a:r>
            <a:r>
              <a:rPr lang="en-US" dirty="0" smtClean="0">
                <a:latin typeface="Arial" pitchFamily="34"/>
                <a:cs typeface="Arial" pitchFamily="34"/>
              </a:rPr>
              <a:t>Λ</a:t>
            </a:r>
            <a:r>
              <a:rPr lang="en-US" dirty="0" smtClean="0"/>
              <a:t>CDM model is consistent with our data, although it does not always provide the best fit.</a:t>
            </a:r>
            <a:endParaRPr lang="en-US" dirty="0"/>
          </a:p>
          <a:p>
            <a:pPr lvl="0">
              <a:buSzPct val="45000"/>
              <a:buFont typeface="StarSymbol"/>
              <a:buChar char="●"/>
            </a:pPr>
            <a:endParaRPr lang="en-US" dirty="0"/>
          </a:p>
          <a:p>
            <a:pPr lvl="0">
              <a:buSzPct val="45000"/>
              <a:buFont typeface="StarSymbol"/>
              <a:buChar char="●"/>
            </a:pPr>
            <a:r>
              <a:rPr lang="en-US" dirty="0" smtClean="0"/>
              <a:t>Our results are consistent with (but not conclusive proof of) mild dark energy dynamics and non-flat spatial </a:t>
            </a:r>
            <a:r>
              <a:rPr lang="en-US" dirty="0" err="1" smtClean="0"/>
              <a:t>hypersurfaces</a:t>
            </a:r>
            <a:r>
              <a:rPr lang="en-US" dirty="0" smtClean="0"/>
              <a:t>.</a:t>
            </a:r>
            <a:endParaRPr lang="en-US" dirty="0">
              <a:cs typeface="Arial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Acknowledgments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9040"/>
            <a:ext cx="10058400" cy="5790959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This work was funded in part by DOE Grant DE-SC0011840.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Thanks to Lado Samushia (KSU) and Omer Farooq (ERAU) for useful discussions. Thanks also to Tyler Mitchell (KSU) for help with computational resources.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36320" y="1771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560" y="1179720"/>
            <a:ext cx="9071640" cy="6093720"/>
          </a:xfrm>
        </p:spPr>
        <p:txBody>
          <a:bodyPr/>
          <a:lstStyle/>
          <a:p>
            <a:pPr lvl="0"/>
            <a:r>
              <a:rPr lang="en-US"/>
              <a:t>1.)</a:t>
            </a:r>
            <a:r>
              <a:rPr lang="en-US" i="1"/>
              <a:t> Advanced Cosmology</a:t>
            </a:r>
            <a:r>
              <a:rPr lang="en-US"/>
              <a:t>, Daniel Baumann.</a:t>
            </a:r>
          </a:p>
          <a:p>
            <a:pPr lvl="0"/>
            <a:endParaRPr lang="en-US" i="1"/>
          </a:p>
          <a:p>
            <a:pPr lvl="0"/>
            <a:r>
              <a:rPr lang="en-US"/>
              <a:t>2.)</a:t>
            </a:r>
            <a:r>
              <a:rPr lang="en-US" i="1"/>
              <a:t> Cosmology</a:t>
            </a:r>
            <a:r>
              <a:rPr lang="en-US"/>
              <a:t>, Daniel Baumann.</a:t>
            </a:r>
          </a:p>
          <a:p>
            <a:pPr lvl="0"/>
            <a:endParaRPr lang="en-US" i="1"/>
          </a:p>
          <a:p>
            <a:pPr lvl="0"/>
            <a:r>
              <a:rPr lang="en-US"/>
              <a:t>3.)</a:t>
            </a:r>
            <a:r>
              <a:rPr lang="en-US" i="1"/>
              <a:t> Modern Cosmology</a:t>
            </a:r>
            <a:r>
              <a:rPr lang="en-US"/>
              <a:t>, Scott Dodelson.</a:t>
            </a:r>
          </a:p>
          <a:p>
            <a:pPr lvl="0"/>
            <a:endParaRPr lang="en-US" i="1"/>
          </a:p>
          <a:p>
            <a:pPr lvl="0"/>
            <a:r>
              <a:rPr lang="en-US"/>
              <a:t>4.) Omer Farooq et al., “Hubble Parameter measurement constraints on the redshift of the deceleration-acceleration transition, dynamical dark energy, and space curvature", 15 November 2016. arXiv:1607.03537v2.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560" y="1524240"/>
            <a:ext cx="9071640" cy="5790959"/>
          </a:xfrm>
        </p:spPr>
        <p:txBody>
          <a:bodyPr/>
          <a:lstStyle/>
          <a:p>
            <a:pPr lvl="0"/>
            <a:r>
              <a:rPr lang="en-US"/>
              <a:t>5.) A.L. Ratsimbazafy et al., “Age-dating luminous red galaxies observed with the Southern African Large Telescope”, </a:t>
            </a:r>
            <a:r>
              <a:rPr lang="en-US" i="1"/>
              <a:t>MNRAS, </a:t>
            </a:r>
            <a:r>
              <a:rPr lang="en-US" b="1"/>
              <a:t>467</a:t>
            </a:r>
            <a:r>
              <a:rPr lang="en-US"/>
              <a:t> (3), 1 June 2017.</a:t>
            </a:r>
          </a:p>
          <a:p>
            <a:pPr lvl="0"/>
            <a:endParaRPr lang="en-US"/>
          </a:p>
          <a:p>
            <a:pPr lvl="0"/>
            <a:r>
              <a:rPr lang="en-US"/>
              <a:t>6.) Shadab Alam et al., “The clustering of galaxies in the completed SDSS-III Baryon Oscillation Spectroscopic Survey: cosmological analysis of the DR12 galaxy sample", 11 July 2016. arXiv: 1607.03155v1.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560" y="1371599"/>
            <a:ext cx="9071640" cy="6188400"/>
          </a:xfrm>
        </p:spPr>
        <p:txBody>
          <a:bodyPr/>
          <a:lstStyle/>
          <a:p>
            <a:pPr lvl="0"/>
            <a:r>
              <a:rPr lang="en-US"/>
              <a:t>7.) Ashley J. Ross et al., “The Clustering of the SDSS DR7 Main Galaxy Sample I: A 4 per cent Distance Measure at z = 0.15", 21 January 2015. arXiv:1409.3242v2.</a:t>
            </a:r>
          </a:p>
          <a:p>
            <a:pPr lvl="0"/>
            <a:endParaRPr lang="en-US"/>
          </a:p>
          <a:p>
            <a:pPr lvl="0"/>
            <a:r>
              <a:rPr lang="en-US"/>
              <a:t>8.) Metin Ata et al., “The clustering of the SDSS-IV extended Baryon Oscillation Spectroscopic Survey DR14 quasar sample: First measurement of Baryon Acoustic Oscillations between redshift 0.8 and 2.2", 21 May 2017.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The Curved Universe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4426560" cy="4989600"/>
          </a:xfrm>
        </p:spPr>
        <p:txBody>
          <a:bodyPr>
            <a:spAutoFit/>
          </a:bodyPr>
          <a:lstStyle/>
          <a:p>
            <a:pPr lvl="0"/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k = 0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k = -1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k = +1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400119" y="2057400"/>
            <a:ext cx="5372280" cy="43434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0" y="7258320"/>
            <a:ext cx="9121320" cy="285480"/>
          </a:xfrm>
        </p:spPr>
        <p:txBody>
          <a:bodyPr/>
          <a:lstStyle/>
          <a:p>
            <a:pPr lvl="0"/>
            <a:r>
              <a:rPr lang="en-US" sz="2000" u="sng"/>
              <a:t>Source</a:t>
            </a:r>
            <a:r>
              <a:rPr lang="en-US" sz="2000"/>
              <a:t>: </a:t>
            </a:r>
            <a:r>
              <a:rPr lang="en-US" sz="2000" i="1"/>
              <a:t>Cosmology</a:t>
            </a:r>
            <a:r>
              <a:rPr lang="en-US" sz="2000"/>
              <a:t>, Daniel Baumann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371599"/>
            <a:ext cx="9071640" cy="6188400"/>
          </a:xfrm>
        </p:spPr>
        <p:txBody>
          <a:bodyPr/>
          <a:lstStyle/>
          <a:p>
            <a:pPr lvl="0"/>
            <a:r>
              <a:rPr lang="en-US"/>
              <a:t>9.) Julian E. Bautista et al., “Measurement of BAO correlations at z = 2.3 with SDSS DR12 Ly</a:t>
            </a:r>
            <a:r>
              <a:rPr lang="en-US">
                <a:latin typeface="Arial" pitchFamily="34"/>
                <a:cs typeface="Arial" pitchFamily="34"/>
              </a:rPr>
              <a:t>α</a:t>
            </a:r>
            <a:r>
              <a:rPr lang="en-US"/>
              <a:t>-Forests", 27 March 2017. arXiv:1702.00176v2.</a:t>
            </a:r>
          </a:p>
          <a:p>
            <a:pPr lvl="0"/>
            <a:endParaRPr lang="en-US"/>
          </a:p>
          <a:p>
            <a:pPr lvl="0"/>
            <a:r>
              <a:rPr lang="en-US"/>
              <a:t>10.) Florian Beutler, et al., “The 6dF Galaxy Survey: Baryon Acoustic Oscillations and the Local Hubble Constant", 16 June 2011. arXiv:1106.3366v1.</a:t>
            </a:r>
          </a:p>
          <a:p>
            <a:pPr lvl="0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02480" y="187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560" y="1010520"/>
            <a:ext cx="9071640" cy="6189480"/>
          </a:xfrm>
        </p:spPr>
        <p:txBody>
          <a:bodyPr/>
          <a:lstStyle/>
          <a:p>
            <a:pPr lvl="0"/>
            <a:r>
              <a:rPr lang="en-US"/>
              <a:t>11.) Andreu Font-Ribera, et al., “Quasar-Lyman </a:t>
            </a:r>
            <a:r>
              <a:rPr lang="en-US">
                <a:latin typeface="Arial" pitchFamily="34"/>
                <a:cs typeface="Arial" pitchFamily="34"/>
              </a:rPr>
              <a:t>α</a:t>
            </a:r>
            <a:r>
              <a:rPr lang="en-US"/>
              <a:t> Forest Cross-Correlation from BOSS DR11: Baryon Acoustic Oscillations”, 20 May 2014. arXiv:1311.1767v2.</a:t>
            </a:r>
          </a:p>
          <a:p>
            <a:pPr lvl="0"/>
            <a:endParaRPr lang="en-US"/>
          </a:p>
          <a:p>
            <a:pPr lvl="0"/>
            <a:r>
              <a:rPr lang="en-US"/>
              <a:t>12.) David W. Hogg, “Distance Measures in Cosmology”, 16 Dec 2000. arXviv:astro-ph/9905116v4.</a:t>
            </a:r>
          </a:p>
          <a:p>
            <a:pPr lvl="0"/>
            <a:endParaRPr lang="en-US"/>
          </a:p>
          <a:p>
            <a:pPr lvl="0"/>
            <a:r>
              <a:rPr lang="en-US"/>
              <a:t>13.) Muhammad Omer Farooq, “Observational Constraints on Dark Energy Cosmological Model Parameters”, 14 Sep 2013. arXiv:1309.3710v1.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Bassett, Bruce A., and Ren</a:t>
            </a:r>
            <a:r>
              <a:rPr lang="en-US">
                <a:latin typeface="Arial" pitchFamily="34"/>
                <a:cs typeface="Arial" pitchFamily="34"/>
              </a:rPr>
              <a:t>é</a:t>
            </a:r>
            <a:r>
              <a:rPr lang="en-US">
                <a:cs typeface="Arial" pitchFamily="34"/>
              </a:rPr>
              <a:t>e Hlozek. “Baryon Acoustic Oscillations, 27 Oct 2009. arXiv:0910.5224v1.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Title image: NASA/WMAP Science Team. Retrieved from https://map.gsfc.nasa.gov/media/121238/index.html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The Accelerating Universe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4426560" cy="4989600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This expansion is accelerating today.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Why?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257800" y="1371599"/>
            <a:ext cx="4238640" cy="598176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0" y="6989400"/>
            <a:ext cx="4572000" cy="570600"/>
          </a:xfrm>
        </p:spPr>
        <p:txBody>
          <a:bodyPr/>
          <a:lstStyle/>
          <a:p>
            <a:pPr lvl="0"/>
            <a:r>
              <a:rPr lang="en-US" sz="2000" u="sng"/>
              <a:t>Source</a:t>
            </a:r>
            <a:r>
              <a:rPr lang="en-US" sz="2000"/>
              <a:t>: </a:t>
            </a:r>
            <a:r>
              <a:rPr lang="en-US" sz="2000" i="1"/>
              <a:t>Modern Cosmology</a:t>
            </a:r>
            <a:r>
              <a:rPr lang="en-US" sz="2000"/>
              <a:t>, Scott Dodelson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The Friedmann equations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8457840"/>
          </a:xfrm>
        </p:spPr>
        <p:txBody>
          <a:bodyPr>
            <a:spAutoFit/>
          </a:bodyPr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The scale factor evolves by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/>
            <a:r>
              <a:rPr lang="en-US"/>
              <a:t>                                      ;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Where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8" hangingPunct="0">
              <a:spcBef>
                <a:spcPts val="0"/>
              </a:spcBef>
              <a:spcAft>
                <a:spcPts val="1414"/>
              </a:spcAft>
              <a:buNone/>
            </a:pPr>
            <a:r>
              <a:rPr lang="en-US" sz="3200">
                <a:solidFill>
                  <a:srgbClr val="000000"/>
                </a:solidFill>
                <a:latin typeface="Arial" pitchFamily="18"/>
                <a:ea typeface="SimSun" pitchFamily="2"/>
                <a:cs typeface="Tahoma" pitchFamily="2"/>
              </a:rPr>
              <a:t>   ;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8" hangingPunct="0">
              <a:spcBef>
                <a:spcPts val="0"/>
              </a:spcBef>
              <a:spcAft>
                <a:spcPts val="1414"/>
              </a:spcAft>
              <a:buNone/>
            </a:pPr>
            <a:r>
              <a:rPr lang="en-US" sz="3200">
                <a:solidFill>
                  <a:srgbClr val="000000"/>
                </a:solidFill>
                <a:latin typeface="Arial" pitchFamily="18"/>
                <a:ea typeface="SimSun" pitchFamily="2"/>
                <a:cs typeface="Tahoma" pitchFamily="2"/>
              </a:rPr>
              <a:t>    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866520" y="2743199"/>
            <a:ext cx="3695760" cy="12096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5486399" y="5811480"/>
            <a:ext cx="3581279" cy="4478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1828800" y="5343120"/>
            <a:ext cx="1771560" cy="102887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5486399" y="2833560"/>
            <a:ext cx="3686039" cy="102887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The Second Friedmann Equation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576000" cy="5790959"/>
          </a:xfrm>
        </p:spPr>
        <p:txBody>
          <a:bodyPr/>
          <a:lstStyle/>
          <a:p>
            <a:pPr lvl="0"/>
            <a:endParaRPr lang="en-US"/>
          </a:p>
          <a:p>
            <a:pPr lvl="0"/>
            <a:endParaRPr lang="en-US"/>
          </a:p>
          <a:p>
            <a:pPr lvl="0"/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Matter has p = 0; acceleration requires an extra energy density with p &lt; -</a:t>
            </a:r>
            <a:r>
              <a:rPr lang="en-US">
                <a:latin typeface="Arial" pitchFamily="34"/>
                <a:cs typeface="Arial" pitchFamily="34"/>
              </a:rPr>
              <a:t>ρ</a:t>
            </a:r>
            <a:r>
              <a:rPr lang="en-US">
                <a:cs typeface="Arial" pitchFamily="34"/>
              </a:rPr>
              <a:t>/3.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3171960" y="2171520"/>
            <a:ext cx="3686039" cy="102887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4027671" y="5317427"/>
            <a:ext cx="1609560" cy="105732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594000"/>
            <a:ext cx="9071640" cy="677160"/>
          </a:xfrm>
        </p:spPr>
        <p:txBody>
          <a:bodyPr>
            <a:spAutoFit/>
          </a:bodyPr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Three Dark Energy Models (1/2)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554400" cy="4989600"/>
          </a:xfrm>
        </p:spPr>
        <p:txBody>
          <a:bodyPr>
            <a:spAutoFit/>
          </a:bodyPr>
          <a:lstStyle/>
          <a:p>
            <a:pPr lvl="0"/>
            <a:endParaRPr lang="en-US">
              <a:latin typeface="Arial" pitchFamily="34"/>
              <a:cs typeface="Arial" pitchFamily="34"/>
            </a:endParaRPr>
          </a:p>
          <a:p>
            <a:pPr lvl="0"/>
            <a:endParaRPr lang="en-US">
              <a:latin typeface="Arial" pitchFamily="34"/>
              <a:cs typeface="Arial" pitchFamily="34"/>
            </a:endParaRPr>
          </a:p>
          <a:p>
            <a:pPr lvl="0"/>
            <a:endParaRPr lang="en-US">
              <a:latin typeface="Arial" pitchFamily="34"/>
              <a:cs typeface="Arial" pitchFamily="34"/>
            </a:endParaRPr>
          </a:p>
          <a:p>
            <a:pPr lvl="0"/>
            <a:endParaRPr lang="en-US">
              <a:latin typeface="Arial" pitchFamily="34"/>
              <a:cs typeface="Arial" pitchFamily="34"/>
            </a:endParaRPr>
          </a:p>
          <a:p>
            <a:pPr lvl="0">
              <a:buSzPct val="45000"/>
              <a:buFont typeface="StarSymbol"/>
              <a:buChar char="●"/>
            </a:pPr>
            <a:r>
              <a:rPr lang="en-US">
                <a:latin typeface="Arial" pitchFamily="34"/>
                <a:cs typeface="Arial" pitchFamily="34"/>
              </a:rPr>
              <a:t>Λ</a:t>
            </a:r>
            <a:r>
              <a:rPr lang="en-US"/>
              <a:t>CDM (constant; has w = -1)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XCDM (time-evolving; has w </a:t>
            </a:r>
            <a:r>
              <a:rPr lang="en-US">
                <a:latin typeface="Arial" pitchFamily="34"/>
                <a:cs typeface="Arial" pitchFamily="34"/>
              </a:rPr>
              <a:t>≠</a:t>
            </a:r>
            <a:r>
              <a:rPr lang="en-US">
                <a:cs typeface="Arial" pitchFamily="34"/>
              </a:rPr>
              <a:t> -1)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>
                <a:latin typeface="Arial" pitchFamily="34"/>
                <a:cs typeface="Arial" pitchFamily="34"/>
              </a:rPr>
              <a:t>φ</a:t>
            </a:r>
            <a:r>
              <a:rPr lang="en-US"/>
              <a:t>CDM (time-evolving scalar field with w = w(t))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4181400" y="2676600"/>
            <a:ext cx="1533600" cy="12096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602640" y="1769040"/>
            <a:ext cx="4426560" cy="745559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Define: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46320"/>
            <a:ext cx="9071640" cy="1172160"/>
          </a:xfrm>
        </p:spPr>
        <p:txBody>
          <a:bodyPr/>
          <a:lstStyle/>
          <a:p>
            <a:pPr lvl="0"/>
            <a:r>
              <a:rPr lang="en-US">
                <a:solidFill>
                  <a:srgbClr val="000000"/>
                </a:solidFill>
                <a:ea typeface="SimSun" pitchFamily="2"/>
                <a:cs typeface="Tahoma" pitchFamily="2"/>
              </a:rPr>
              <a:t>Three Dark Energy Models (2/4)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600200"/>
            <a:ext cx="9576000" cy="5943600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Define</a:t>
            </a:r>
          </a:p>
          <a:p>
            <a:pPr lvl="0"/>
            <a:r>
              <a:rPr lang="en-US"/>
              <a:t>                                      </a:t>
            </a:r>
          </a:p>
          <a:p>
            <a:pPr lvl="0"/>
            <a:r>
              <a:rPr lang="en-US"/>
              <a:t>                                        and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such that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8" hangingPunct="0">
              <a:spcBef>
                <a:spcPts val="0"/>
              </a:spcBef>
              <a:spcAft>
                <a:spcPts val="1414"/>
              </a:spcAft>
              <a:buNone/>
            </a:pPr>
            <a:r>
              <a:rPr lang="en-US" sz="3200">
                <a:solidFill>
                  <a:srgbClr val="000000"/>
                </a:solidFill>
                <a:latin typeface="Arial" pitchFamily="18"/>
                <a:ea typeface="SimSun" pitchFamily="2"/>
                <a:cs typeface="Tahoma" pitchFamily="2"/>
              </a:rPr>
              <a:t>       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where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1828800" y="2514600"/>
            <a:ext cx="2971800" cy="1143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6172200" y="2647800"/>
            <a:ext cx="1523880" cy="10097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4114800" y="6172200"/>
            <a:ext cx="1838160" cy="106668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4023360" y="4587120"/>
            <a:ext cx="1920239" cy="89927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1473</Words>
  <Application>Microsoft Office PowerPoint</Application>
  <PresentationFormat>Custom</PresentationFormat>
  <Paragraphs>312</Paragraphs>
  <Slides>42</Slides>
  <Notes>42</Notes>
  <HiddenSlides>7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Default</vt:lpstr>
      <vt:lpstr>Dark Energy Constraints from Expansion Rate and Density Fluctuation Data</vt:lpstr>
      <vt:lpstr>The Expanding Universe (1/2)</vt:lpstr>
      <vt:lpstr>The Expanding Universe (2/2)</vt:lpstr>
      <vt:lpstr>The Curved Universe</vt:lpstr>
      <vt:lpstr>The Accelerating Universe</vt:lpstr>
      <vt:lpstr>The Friedmann equations</vt:lpstr>
      <vt:lpstr>The Second Friedmann Equation</vt:lpstr>
      <vt:lpstr>Three Dark Energy Models (1/2)</vt:lpstr>
      <vt:lpstr>Three Dark Energy Models (2/4)</vt:lpstr>
      <vt:lpstr>Three Dark Energy Models (3/4)</vt:lpstr>
      <vt:lpstr>φCDM (1/2)</vt:lpstr>
      <vt:lpstr>φCDM (2/2)</vt:lpstr>
      <vt:lpstr>Three Dark Energy Models (2/2)</vt:lpstr>
      <vt:lpstr>Data</vt:lpstr>
      <vt:lpstr>BAO (theory)</vt:lpstr>
      <vt:lpstr>BAO in galaxy distribution (schematic)</vt:lpstr>
      <vt:lpstr>Distances from BAO</vt:lpstr>
      <vt:lpstr>Distances from BAO</vt:lpstr>
      <vt:lpstr>Distances from BAO</vt:lpstr>
      <vt:lpstr>BAO (CMB power spectrum)</vt:lpstr>
      <vt:lpstr>BAO (matter power spectrum)</vt:lpstr>
      <vt:lpstr>BAO (data)</vt:lpstr>
      <vt:lpstr>H(z)</vt:lpstr>
      <vt:lpstr>Data Analysis (preliminaries, 1/2)</vt:lpstr>
      <vt:lpstr>Data Analysis (preliminaries, 2/2)</vt:lpstr>
      <vt:lpstr>Data Analysis (priors)</vt:lpstr>
      <vt:lpstr>Data Analysis (Best Fit)</vt:lpstr>
      <vt:lpstr>Two-parameter Models (1/2)</vt:lpstr>
      <vt:lpstr>Two-parameter models (2/2)</vt:lpstr>
      <vt:lpstr>Three-parameter XCDM (1/2)</vt:lpstr>
      <vt:lpstr>Three-parameter XCDM (2/2)</vt:lpstr>
      <vt:lpstr>Three-parameter φCDM (1/2)</vt:lpstr>
      <vt:lpstr>Three-parameter φCDM (2/2)</vt:lpstr>
      <vt:lpstr>Best Fit Parameters</vt:lpstr>
      <vt:lpstr>Conclusion</vt:lpstr>
      <vt:lpstr>Acknowledgments</vt:lpstr>
      <vt:lpstr>References</vt:lpstr>
      <vt:lpstr>References</vt:lpstr>
      <vt:lpstr>References</vt:lpstr>
      <vt:lpstr>References</vt:lpstr>
      <vt:lpstr>References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Energy Constraints from Expansion Rate and Density Fluctuation Data</dc:title>
  <dc:creator>Ryan, Joe</dc:creator>
  <cp:lastModifiedBy>Owner</cp:lastModifiedBy>
  <cp:revision>65</cp:revision>
  <dcterms:created xsi:type="dcterms:W3CDTF">2017-10-18T11:38:43Z</dcterms:created>
  <dcterms:modified xsi:type="dcterms:W3CDTF">2018-10-13T01:21:00Z</dcterms:modified>
</cp:coreProperties>
</file>