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801" r:id="rId1"/>
  </p:sldMasterIdLst>
  <p:notesMasterIdLst>
    <p:notesMasterId r:id="rId67"/>
  </p:notesMasterIdLst>
  <p:handoutMasterIdLst>
    <p:handoutMasterId r:id="rId68"/>
  </p:handoutMasterIdLst>
  <p:sldIdLst>
    <p:sldId id="534" r:id="rId2"/>
    <p:sldId id="537" r:id="rId3"/>
    <p:sldId id="632" r:id="rId4"/>
    <p:sldId id="616" r:id="rId5"/>
    <p:sldId id="617" r:id="rId6"/>
    <p:sldId id="618" r:id="rId7"/>
    <p:sldId id="619" r:id="rId8"/>
    <p:sldId id="620" r:id="rId9"/>
    <p:sldId id="622" r:id="rId10"/>
    <p:sldId id="560" r:id="rId11"/>
    <p:sldId id="612" r:id="rId12"/>
    <p:sldId id="563" r:id="rId13"/>
    <p:sldId id="621" r:id="rId14"/>
    <p:sldId id="580" r:id="rId15"/>
    <p:sldId id="624" r:id="rId16"/>
    <p:sldId id="623" r:id="rId17"/>
    <p:sldId id="565" r:id="rId18"/>
    <p:sldId id="614" r:id="rId19"/>
    <p:sldId id="637" r:id="rId20"/>
    <p:sldId id="636" r:id="rId21"/>
    <p:sldId id="566" r:id="rId22"/>
    <p:sldId id="567" r:id="rId23"/>
    <p:sldId id="584" r:id="rId24"/>
    <p:sldId id="592" r:id="rId25"/>
    <p:sldId id="585" r:id="rId26"/>
    <p:sldId id="613" r:id="rId27"/>
    <p:sldId id="633" r:id="rId28"/>
    <p:sldId id="634" r:id="rId29"/>
    <p:sldId id="635" r:id="rId30"/>
    <p:sldId id="572" r:id="rId31"/>
    <p:sldId id="590" r:id="rId32"/>
    <p:sldId id="591" r:id="rId33"/>
    <p:sldId id="631" r:id="rId34"/>
    <p:sldId id="641" r:id="rId35"/>
    <p:sldId id="604" r:id="rId36"/>
    <p:sldId id="606" r:id="rId37"/>
    <p:sldId id="628" r:id="rId38"/>
    <p:sldId id="627" r:id="rId39"/>
    <p:sldId id="642" r:id="rId40"/>
    <p:sldId id="596" r:id="rId41"/>
    <p:sldId id="597" r:id="rId42"/>
    <p:sldId id="638" r:id="rId43"/>
    <p:sldId id="639" r:id="rId44"/>
    <p:sldId id="640" r:id="rId45"/>
    <p:sldId id="586" r:id="rId46"/>
    <p:sldId id="615" r:id="rId47"/>
    <p:sldId id="602" r:id="rId48"/>
    <p:sldId id="598" r:id="rId49"/>
    <p:sldId id="610" r:id="rId50"/>
    <p:sldId id="611" r:id="rId51"/>
    <p:sldId id="599" r:id="rId52"/>
    <p:sldId id="600" r:id="rId53"/>
    <p:sldId id="601" r:id="rId54"/>
    <p:sldId id="609" r:id="rId55"/>
    <p:sldId id="608" r:id="rId56"/>
    <p:sldId id="607" r:id="rId57"/>
    <p:sldId id="545" r:id="rId58"/>
    <p:sldId id="546" r:id="rId59"/>
    <p:sldId id="547" r:id="rId60"/>
    <p:sldId id="496" r:id="rId61"/>
    <p:sldId id="497" r:id="rId62"/>
    <p:sldId id="499" r:id="rId63"/>
    <p:sldId id="491" r:id="rId64"/>
    <p:sldId id="629" r:id="rId65"/>
    <p:sldId id="630" r:id="rId6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90E"/>
    <a:srgbClr val="FF6600"/>
    <a:srgbClr val="1DAD73"/>
    <a:srgbClr val="7F21A9"/>
    <a:srgbClr val="6331DF"/>
    <a:srgbClr val="66FF33"/>
    <a:srgbClr val="EEB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4" autoAdjust="0"/>
    <p:restoredTop sz="92639" autoAdjust="0"/>
  </p:normalViewPr>
  <p:slideViewPr>
    <p:cSldViewPr snapToGrid="0">
      <p:cViewPr varScale="1">
        <p:scale>
          <a:sx n="72" d="100"/>
          <a:sy n="72" d="100"/>
        </p:scale>
        <p:origin x="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5B8521-5108-445B-BC6E-2CD4213EAED6}" type="datetimeFigureOut">
              <a:rPr lang="en-US" smtClean="0"/>
              <a:t>10/14/2018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SUDIP JANA</a:t>
            </a: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CD1B1DC-3A69-472F-8E05-C7F1FF4BF48B}" type="slidenum">
              <a:rPr lang="en-US" smtClean="0"/>
              <a:t>‹#›</a:t>
            </a:fld>
            <a:endParaRPr lang="en-US"/>
          </a:p>
        </p:txBody>
      </p:sp>
    </p:spTree>
    <p:extLst>
      <p:ext uri="{BB962C8B-B14F-4D97-AF65-F5344CB8AC3E}">
        <p14:creationId xmlns:p14="http://schemas.microsoft.com/office/powerpoint/2010/main" val="1285390483"/>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52FC7B-B98B-4428-9464-3DD1B62D314A}" type="datetimeFigureOut">
              <a:rPr lang="en-US" smtClean="0"/>
              <a:t>10/14/2018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smtClean="0"/>
              <a:t>SUDIP JANA</a:t>
            </a: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74AC0C-B89F-4DD8-A0C0-9BE0D24B3A96}" type="slidenum">
              <a:rPr lang="en-US" smtClean="0"/>
              <a:t>‹#›</a:t>
            </a:fld>
            <a:endParaRPr lang="en-US"/>
          </a:p>
        </p:txBody>
      </p:sp>
    </p:spTree>
    <p:extLst>
      <p:ext uri="{BB962C8B-B14F-4D97-AF65-F5344CB8AC3E}">
        <p14:creationId xmlns:p14="http://schemas.microsoft.com/office/powerpoint/2010/main" val="201001907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Oklahoma State University</a:t>
            </a:r>
            <a:endParaRPr lang="en-US" dirty="0"/>
          </a:p>
        </p:txBody>
      </p:sp>
      <p:sp>
        <p:nvSpPr>
          <p:cNvPr id="5" name="Date Placeholder 4"/>
          <p:cNvSpPr>
            <a:spLocks noGrp="1"/>
          </p:cNvSpPr>
          <p:nvPr>
            <p:ph type="dt" idx="11"/>
          </p:nvPr>
        </p:nvSpPr>
        <p:spPr/>
        <p:txBody>
          <a:bodyPr/>
          <a:lstStyle/>
          <a:p>
            <a:fld id="{11E2D2B8-210F-4C70-9E02-64A908C0C701}" type="datetime1">
              <a:rPr lang="en-US" smtClean="0"/>
              <a:t>10/14/2018</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smtClean="0">
                <a:solidFill>
                  <a:srgbClr val="000000"/>
                </a:solidFill>
              </a:rPr>
              <a:t>SUDIP JANA</a:t>
            </a:r>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1207585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r>
              <a:rPr lang="en-US" smtClean="0"/>
              <a:t>SUDIP JANA</a:t>
            </a:r>
            <a:endParaRPr lang="en-US"/>
          </a:p>
        </p:txBody>
      </p:sp>
      <p:sp>
        <p:nvSpPr>
          <p:cNvPr id="5" name="Slide Number Placeholder 4"/>
          <p:cNvSpPr>
            <a:spLocks noGrp="1"/>
          </p:cNvSpPr>
          <p:nvPr>
            <p:ph type="sldNum" sz="quarter" idx="11"/>
          </p:nvPr>
        </p:nvSpPr>
        <p:spPr/>
        <p:txBody>
          <a:bodyPr/>
          <a:lstStyle/>
          <a:p>
            <a:fld id="{9874AC0C-B89F-4DD8-A0C0-9BE0D24B3A96}" type="slidenum">
              <a:rPr lang="en-US" smtClean="0"/>
              <a:t>50</a:t>
            </a:fld>
            <a:endParaRPr lang="en-US"/>
          </a:p>
        </p:txBody>
      </p:sp>
    </p:spTree>
    <p:extLst>
      <p:ext uri="{BB962C8B-B14F-4D97-AF65-F5344CB8AC3E}">
        <p14:creationId xmlns:p14="http://schemas.microsoft.com/office/powerpoint/2010/main" val="8549530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13118A3-02E2-4132-A552-F346FA8930C8}"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45350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16FBCC-7A79-4A5A-BC72-1F7D540FE6F1}"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20181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2312E2-70FE-4B68-A05C-21BF81DAA39B}"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78509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497DEE9-4BEA-4244-8AF4-A7439B6FC793}"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36827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0D4DFF3B-5199-45F9-8EDF-1B72EB225388}"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6878974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6ECADCDC-3543-4B95-A1AF-CEF09FDB80CB}"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700113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AADFD3B-917F-4614-9AB6-8A2461CED8E0}"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678231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D062E92-356E-4427-845F-D1F5F50810B0}"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86824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66A228-8C38-41DA-BB76-203644D788E4}"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51173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4EFC34-D6F7-4D6B-B4D7-2A267B8D73B7}" type="datetime1">
              <a:rPr lang="en-US" smtClean="0"/>
              <a:t>10/14/2018</a:t>
            </a:fld>
            <a:endParaRPr lang="en-US" dirty="0"/>
          </a:p>
        </p:txBody>
      </p:sp>
      <p:sp>
        <p:nvSpPr>
          <p:cNvPr id="5" name="Footer Placeholder 4"/>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2299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9118CE-C9B8-446D-8635-BF91B64D7C70}"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27537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CA0CEDB-370A-496F-89B3-2E49273FCDD2}" type="datetime1">
              <a:rPr lang="en-US" smtClean="0"/>
              <a:t>10/14/2018</a:t>
            </a:fld>
            <a:endParaRPr lang="en-US" dirty="0"/>
          </a:p>
        </p:txBody>
      </p:sp>
      <p:sp>
        <p:nvSpPr>
          <p:cNvPr id="8" name="Footer Placeholder 7"/>
          <p:cNvSpPr>
            <a:spLocks noGrp="1"/>
          </p:cNvSpPr>
          <p:nvPr>
            <p:ph type="ftr" sz="quarter" idx="11"/>
          </p:nvPr>
        </p:nvSpPr>
        <p:spPr/>
        <p:txBody>
          <a:bodyPr/>
          <a:lstStyle/>
          <a:p>
            <a:r>
              <a:rPr lang="en-US" smtClean="0"/>
              <a:t>SUDIP JANA </a:t>
            </a:r>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5515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93E1F26-E32A-4227-959C-D28F5D795054}" type="datetime1">
              <a:rPr lang="en-US" smtClean="0"/>
              <a:t>10/14/2018</a:t>
            </a:fld>
            <a:endParaRPr lang="en-US" dirty="0"/>
          </a:p>
        </p:txBody>
      </p:sp>
      <p:sp>
        <p:nvSpPr>
          <p:cNvPr id="4" name="Footer Placeholder 3"/>
          <p:cNvSpPr>
            <a:spLocks noGrp="1"/>
          </p:cNvSpPr>
          <p:nvPr>
            <p:ph type="ftr" sz="quarter" idx="11"/>
          </p:nvPr>
        </p:nvSpPr>
        <p:spPr/>
        <p:txBody>
          <a:bodyPr/>
          <a:lstStyle/>
          <a:p>
            <a:r>
              <a:rPr lang="en-US" smtClean="0"/>
              <a:t>SUDIP JANA </a:t>
            </a:r>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5866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5D5E0E-2D2A-4276-B249-242769E969E3}" type="datetime1">
              <a:rPr lang="en-US" smtClean="0"/>
              <a:t>10/14/2018</a:t>
            </a:fld>
            <a:endParaRPr lang="en-US" dirty="0"/>
          </a:p>
        </p:txBody>
      </p:sp>
      <p:sp>
        <p:nvSpPr>
          <p:cNvPr id="3" name="Footer Placeholder 2"/>
          <p:cNvSpPr>
            <a:spLocks noGrp="1"/>
          </p:cNvSpPr>
          <p:nvPr>
            <p:ph type="ftr" sz="quarter" idx="11"/>
          </p:nvPr>
        </p:nvSpPr>
        <p:spPr/>
        <p:txBody>
          <a:bodyPr/>
          <a:lstStyle/>
          <a:p>
            <a:r>
              <a:rPr lang="en-US" smtClean="0"/>
              <a:t>SUDIP JANA </a:t>
            </a:r>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4934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1A3DCA-7A4A-477E-BC40-967BD7666187}"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97966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9D8C1F-56CA-4993-923B-1D40CD4086F0}" type="datetime1">
              <a:rPr lang="en-US" smtClean="0"/>
              <a:t>10/14/2018</a:t>
            </a:fld>
            <a:endParaRPr lang="en-US" dirty="0"/>
          </a:p>
        </p:txBody>
      </p:sp>
      <p:sp>
        <p:nvSpPr>
          <p:cNvPr id="6" name="Footer Placeholder 5"/>
          <p:cNvSpPr>
            <a:spLocks noGrp="1"/>
          </p:cNvSpPr>
          <p:nvPr>
            <p:ph type="ftr" sz="quarter" idx="11"/>
          </p:nvPr>
        </p:nvSpPr>
        <p:spPr/>
        <p:txBody>
          <a:bodyPr/>
          <a:lstStyle/>
          <a:p>
            <a:r>
              <a:rPr lang="en-US" smtClean="0"/>
              <a:t>SUDIP JANA </a:t>
            </a:r>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7833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C968DF4-9AB9-4CF9-B3F1-DD507C6990F3}" type="datetime1">
              <a:rPr lang="en-US" smtClean="0"/>
              <a:t>10/14/2018</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SUDIP JANA </a:t>
            </a:r>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9804917"/>
      </p:ext>
    </p:extLst>
  </p:cSld>
  <p:clrMap bg1="lt1" tx1="dk1" bg2="lt2" tx2="dk2" accent1="accent1" accent2="accent2" accent3="accent3" accent4="accent4" accent5="accent5" accent6="accent6" hlink="hlink" folHlink="folHlink"/>
  <p:sldLayoutIdLst>
    <p:sldLayoutId id="2147483802" r:id="rId1"/>
    <p:sldLayoutId id="2147483803" r:id="rId2"/>
    <p:sldLayoutId id="2147483804" r:id="rId3"/>
    <p:sldLayoutId id="2147483805" r:id="rId4"/>
    <p:sldLayoutId id="2147483806" r:id="rId5"/>
    <p:sldLayoutId id="2147483807" r:id="rId6"/>
    <p:sldLayoutId id="2147483808" r:id="rId7"/>
    <p:sldLayoutId id="2147483809" r:id="rId8"/>
    <p:sldLayoutId id="2147483810" r:id="rId9"/>
    <p:sldLayoutId id="2147483811" r:id="rId10"/>
    <p:sldLayoutId id="2147483812" r:id="rId11"/>
    <p:sldLayoutId id="2147483813" r:id="rId12"/>
    <p:sldLayoutId id="2147483814" r:id="rId13"/>
    <p:sldLayoutId id="2147483815" r:id="rId14"/>
    <p:sldLayoutId id="2147483816" r:id="rId15"/>
    <p:sldLayoutId id="2147483817" r:id="rId16"/>
  </p:sldLayoutIdLst>
  <p:hf sldNum="0"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hyperlink" Target="https://arxiv.org/abs/1712.06386" TargetMode="External"/><Relationship Id="rId1" Type="http://schemas.openxmlformats.org/officeDocument/2006/relationships/slideLayout" Target="../slideLayouts/slideLayout2.xml"/><Relationship Id="rId5" Type="http://schemas.openxmlformats.org/officeDocument/2006/relationships/hyperlink" Target="http://arxiv.org/abs/arXiv:1802.09122" TargetMode="External"/><Relationship Id="rId4" Type="http://schemas.openxmlformats.org/officeDocument/2006/relationships/hyperlink" Target="http://arxiv.org/abs/arXiv:1711.00024"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s://arxiv.org/abs/1712.06386"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56.png"/></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49.png"/><Relationship Id="rId4" Type="http://schemas.openxmlformats.org/officeDocument/2006/relationships/image" Target="../media/image70.png"/></Relationships>
</file>

<file path=ppt/slides/_rels/slide45.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75.png"/><Relationship Id="rId4" Type="http://schemas.openxmlformats.org/officeDocument/2006/relationships/image" Target="../media/image74.png"/></Relationships>
</file>

<file path=ppt/slides/_rels/slide4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4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7.png"/></Relationships>
</file>

<file path=ppt/slides/_rels/slide5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5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5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3.png"/><Relationship Id="rId1" Type="http://schemas.openxmlformats.org/officeDocument/2006/relationships/slideLayout" Target="../slideLayouts/slideLayout2.xml"/><Relationship Id="rId4" Type="http://schemas.openxmlformats.org/officeDocument/2006/relationships/image" Target="../media/image96.png"/></Relationships>
</file>

<file path=ppt/slides/_rels/slide6.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5" Type="http://schemas.openxmlformats.org/officeDocument/2006/relationships/hyperlink" Target="https://arxiv.org/abs/1712.06386" TargetMode="External"/><Relationship Id="rId4" Type="http://schemas.openxmlformats.org/officeDocument/2006/relationships/hyperlink" Target="https://link.springer.com/article/10.1140/epjc/s10052-018-5686-3" TargetMode="External"/></Relationships>
</file>

<file path=ppt/slides/_rels/slide65.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528616" y="511595"/>
            <a:ext cx="9569193" cy="1323439"/>
          </a:xfrm>
          <a:prstGeom prst="rect">
            <a:avLst/>
          </a:prstGeom>
          <a:noFill/>
        </p:spPr>
        <p:txBody>
          <a:bodyPr wrap="square" lIns="91440" tIns="45720" rIns="91440" bIns="45720">
            <a:spAutoFit/>
          </a:bodyPr>
          <a:lstStyle/>
          <a:p>
            <a:pPr algn="ctr"/>
            <a:r>
              <a:rPr lang="en-US" sz="4000" dirty="0" smtClean="0">
                <a:ln w="0"/>
                <a:solidFill>
                  <a:srgbClr val="002060"/>
                </a:solidFill>
                <a:effectLst>
                  <a:reflection blurRad="6350" stA="53000" endA="300" endPos="35500" dir="5400000" sy="-90000" algn="bl" rotWithShape="0"/>
                </a:effectLst>
                <a:latin typeface="Cooper Black" panose="0208090404030B020404" pitchFamily="18" charset="0"/>
              </a:rPr>
              <a:t>Two Higgs Doublet Model with New Mass Matrix Ansatz</a:t>
            </a:r>
            <a:endParaRPr lang="en-US" sz="4000" dirty="0">
              <a:ln w="0"/>
              <a:solidFill>
                <a:srgbClr val="002060"/>
              </a:solidFill>
              <a:effectLst>
                <a:reflection blurRad="6350" stA="53000" endA="300" endPos="35500" dir="5400000" sy="-90000" algn="bl" rotWithShape="0"/>
              </a:effectLst>
              <a:latin typeface="Cooper Black" panose="0208090404030B020404" pitchFamily="18" charset="0"/>
            </a:endParaRPr>
          </a:p>
        </p:txBody>
      </p:sp>
      <p:sp>
        <p:nvSpPr>
          <p:cNvPr id="11" name="TextBox 10"/>
          <p:cNvSpPr txBox="1"/>
          <p:nvPr/>
        </p:nvSpPr>
        <p:spPr>
          <a:xfrm>
            <a:off x="3021157" y="4524927"/>
            <a:ext cx="6367257" cy="738664"/>
          </a:xfrm>
          <a:prstGeom prst="rect">
            <a:avLst/>
          </a:prstGeom>
          <a:solidFill>
            <a:schemeClr val="accent5">
              <a:lumMod val="50000"/>
            </a:schemeClr>
          </a:solidFill>
        </p:spPr>
        <p:txBody>
          <a:bodyPr wrap="none" rtlCol="0">
            <a:spAutoFit/>
          </a:bodyPr>
          <a:lstStyle/>
          <a:p>
            <a:pPr algn="ctr"/>
            <a:r>
              <a:rPr lang="en-US" dirty="0" smtClean="0">
                <a:solidFill>
                  <a:schemeClr val="bg1"/>
                </a:solidFill>
                <a:latin typeface="Arial Rounded MT Bold" panose="020F0704030504030204" pitchFamily="34" charset="0"/>
              </a:rPr>
              <a:t>( in collaboration with </a:t>
            </a:r>
            <a:r>
              <a:rPr lang="en-US" sz="2400" u="sng" dirty="0" smtClean="0">
                <a:solidFill>
                  <a:srgbClr val="FFFF00"/>
                </a:solidFill>
                <a:latin typeface="Arial Rounded MT Bold" panose="020F0704030504030204" pitchFamily="34" charset="0"/>
              </a:rPr>
              <a:t>K.S. Babu</a:t>
            </a:r>
            <a:r>
              <a:rPr lang="en-US" sz="2400" dirty="0" smtClean="0">
                <a:solidFill>
                  <a:srgbClr val="FFFF00"/>
                </a:solidFill>
                <a:latin typeface="Arial Rounded MT Bold" panose="020F0704030504030204" pitchFamily="34" charset="0"/>
              </a:rPr>
              <a:t> </a:t>
            </a:r>
            <a:r>
              <a:rPr lang="en-US" dirty="0" smtClean="0">
                <a:solidFill>
                  <a:schemeClr val="bg1"/>
                </a:solidFill>
                <a:latin typeface="Arial Rounded MT Bold" panose="020F0704030504030204" pitchFamily="34" charset="0"/>
              </a:rPr>
              <a:t>)</a:t>
            </a:r>
          </a:p>
          <a:p>
            <a:pPr algn="ctr"/>
            <a:r>
              <a:rPr lang="en-US" dirty="0" smtClean="0">
                <a:solidFill>
                  <a:schemeClr val="bg1"/>
                </a:solidFill>
                <a:latin typeface="Arial Rounded MT Bold" panose="020F0704030504030204" pitchFamily="34" charset="0"/>
              </a:rPr>
              <a:t>K.S. Babu and Sudip Jana, </a:t>
            </a:r>
            <a:r>
              <a:rPr lang="en-US" b="1" dirty="0" err="1" smtClean="0">
                <a:solidFill>
                  <a:srgbClr val="FF390E"/>
                </a:solidFill>
                <a:latin typeface="Arial Rounded MT Bold" panose="020F0704030504030204" pitchFamily="34" charset="0"/>
              </a:rPr>
              <a:t>arXiv</a:t>
            </a:r>
            <a:r>
              <a:rPr lang="en-US" b="1" dirty="0" smtClean="0">
                <a:solidFill>
                  <a:srgbClr val="FF390E"/>
                </a:solidFill>
                <a:latin typeface="Arial Rounded MT Bold" panose="020F0704030504030204" pitchFamily="34" charset="0"/>
              </a:rPr>
              <a:t> : </a:t>
            </a:r>
            <a:r>
              <a:rPr lang="en-US" dirty="0" smtClean="0">
                <a:solidFill>
                  <a:schemeClr val="bg1"/>
                </a:solidFill>
                <a:latin typeface="Arial Rounded MT Bold" panose="020F0704030504030204" pitchFamily="34" charset="0"/>
              </a:rPr>
              <a:t>18XX.XXXXV [</a:t>
            </a:r>
            <a:r>
              <a:rPr lang="en-US" dirty="0" err="1" smtClean="0">
                <a:solidFill>
                  <a:schemeClr val="bg1"/>
                </a:solidFill>
                <a:latin typeface="Arial Rounded MT Bold" panose="020F0704030504030204" pitchFamily="34" charset="0"/>
              </a:rPr>
              <a:t>hep-Ph</a:t>
            </a:r>
            <a:r>
              <a:rPr lang="en-US" dirty="0" smtClean="0">
                <a:solidFill>
                  <a:schemeClr val="bg1"/>
                </a:solidFill>
                <a:latin typeface="Arial Rounded MT Bold" panose="020F0704030504030204" pitchFamily="34" charset="0"/>
              </a:rPr>
              <a:t>] </a:t>
            </a:r>
          </a:p>
        </p:txBody>
      </p:sp>
      <p:sp>
        <p:nvSpPr>
          <p:cNvPr id="12" name="Rectangle 11"/>
          <p:cNvSpPr/>
          <p:nvPr/>
        </p:nvSpPr>
        <p:spPr>
          <a:xfrm>
            <a:off x="1646232" y="5608505"/>
            <a:ext cx="9117106" cy="830997"/>
          </a:xfrm>
          <a:prstGeom prst="rect">
            <a:avLst/>
          </a:prstGeom>
          <a:noFill/>
        </p:spPr>
        <p:txBody>
          <a:bodyPr wrap="square" lIns="91440" tIns="45720" rIns="91440" bIns="45720">
            <a:spAutoFit/>
          </a:bodyPr>
          <a:lstStyle/>
          <a:p>
            <a:pPr algn="ctr"/>
            <a:r>
              <a:rPr lang="en-US" sz="2400" b="1" dirty="0" smtClean="0">
                <a:ln w="0"/>
                <a:solidFill>
                  <a:srgbClr val="1DAD73"/>
                </a:solidFill>
                <a:effectLst>
                  <a:outerShdw blurRad="38100" dist="19050" dir="2700000" algn="tl" rotWithShape="0">
                    <a:schemeClr val="dk1">
                      <a:alpha val="40000"/>
                    </a:schemeClr>
                  </a:outerShdw>
                </a:effectLst>
                <a:latin typeface="Copperplate Gothic Bold" panose="020E0705020206020404" pitchFamily="34" charset="0"/>
              </a:rPr>
              <a:t>Particle physics on the plains, 2018</a:t>
            </a:r>
          </a:p>
          <a:p>
            <a:pPr algn="ctr"/>
            <a:r>
              <a:rPr lang="en-US" sz="2400" b="1" dirty="0" smtClean="0">
                <a:ln w="0"/>
                <a:solidFill>
                  <a:srgbClr val="1DAD73"/>
                </a:solidFill>
                <a:effectLst>
                  <a:outerShdw blurRad="38100" dist="19050" dir="2700000" algn="tl" rotWithShape="0">
                    <a:schemeClr val="dk1">
                      <a:alpha val="40000"/>
                    </a:schemeClr>
                  </a:outerShdw>
                </a:effectLst>
                <a:latin typeface="Copperplate Gothic Bold" panose="020E0705020206020404" pitchFamily="34" charset="0"/>
              </a:rPr>
              <a:t>University of Kansas, </a:t>
            </a:r>
            <a:r>
              <a:rPr lang="en-US" sz="2400" b="1" dirty="0" err="1" smtClean="0">
                <a:ln w="0"/>
                <a:solidFill>
                  <a:srgbClr val="1DAD73"/>
                </a:solidFill>
                <a:effectLst>
                  <a:outerShdw blurRad="38100" dist="19050" dir="2700000" algn="tl" rotWithShape="0">
                    <a:schemeClr val="dk1">
                      <a:alpha val="40000"/>
                    </a:schemeClr>
                  </a:outerShdw>
                </a:effectLst>
                <a:latin typeface="Copperplate Gothic Bold" panose="020E0705020206020404" pitchFamily="34" charset="0"/>
              </a:rPr>
              <a:t>ks</a:t>
            </a:r>
            <a:r>
              <a:rPr lang="en-US" sz="2400" b="1" dirty="0" smtClean="0">
                <a:ln w="0"/>
                <a:solidFill>
                  <a:srgbClr val="1DAD73"/>
                </a:solidFill>
                <a:effectLst>
                  <a:outerShdw blurRad="38100" dist="19050" dir="2700000" algn="tl" rotWithShape="0">
                    <a:schemeClr val="dk1">
                      <a:alpha val="40000"/>
                    </a:schemeClr>
                  </a:outerShdw>
                </a:effectLst>
                <a:latin typeface="Copperplate Gothic Bold" panose="020E0705020206020404" pitchFamily="34" charset="0"/>
              </a:rPr>
              <a:t>, OCT 13-14, 2018</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1889" y="2964319"/>
            <a:ext cx="1685792" cy="1382514"/>
          </a:xfrm>
          <a:prstGeom prst="rect">
            <a:avLst/>
          </a:prstGeom>
        </p:spPr>
      </p:pic>
      <p:sp>
        <p:nvSpPr>
          <p:cNvPr id="14" name="Rectangle 13"/>
          <p:cNvSpPr/>
          <p:nvPr/>
        </p:nvSpPr>
        <p:spPr>
          <a:xfrm>
            <a:off x="2540704" y="1835034"/>
            <a:ext cx="7328162" cy="1090427"/>
          </a:xfrm>
          <a:prstGeom prst="rect">
            <a:avLst/>
          </a:prstGeom>
          <a:noFill/>
        </p:spPr>
        <p:txBody>
          <a:bodyPr wrap="square" lIns="91440" tIns="45720" rIns="91440" bIns="45720">
            <a:spAutoFit/>
          </a:bodyPr>
          <a:lstStyle/>
          <a:p>
            <a:pPr algn="ctr"/>
            <a:r>
              <a:rPr lang="en-US" sz="3200" b="1" u="sng" dirty="0" smtClean="0">
                <a:ln w="0"/>
                <a:solidFill>
                  <a:srgbClr val="FFFF00"/>
                </a:solidFill>
                <a:effectLst>
                  <a:outerShdw blurRad="38100" dist="19050" dir="2700000" algn="tl" rotWithShape="0">
                    <a:schemeClr val="dk1">
                      <a:alpha val="40000"/>
                    </a:schemeClr>
                  </a:outerShdw>
                </a:effectLst>
                <a:latin typeface="Copperplate Gothic Bold" panose="020E0705020206020404" pitchFamily="34" charset="0"/>
              </a:rPr>
              <a:t>Sudip Jana</a:t>
            </a:r>
          </a:p>
          <a:p>
            <a:pPr algn="ctr"/>
            <a:r>
              <a:rPr lang="en-US" sz="3200" b="1" dirty="0" smtClean="0">
                <a:ln w="0"/>
                <a:solidFill>
                  <a:srgbClr val="FF6600"/>
                </a:solidFill>
                <a:effectLst>
                  <a:outerShdw blurRad="38100" dist="19050" dir="2700000" algn="tl" rotWithShape="0">
                    <a:schemeClr val="dk1">
                      <a:alpha val="40000"/>
                    </a:schemeClr>
                  </a:outerShdw>
                </a:effectLst>
                <a:latin typeface="Copperplate Gothic Bold" panose="020E0705020206020404" pitchFamily="34" charset="0"/>
              </a:rPr>
              <a:t>Oklahoma State University</a:t>
            </a:r>
            <a:endParaRPr lang="en-US" sz="3200" b="1" dirty="0">
              <a:ln w="0"/>
              <a:solidFill>
                <a:srgbClr val="FF6600"/>
              </a:solidFill>
              <a:effectLst>
                <a:outerShdw blurRad="38100" dist="19050" dir="2700000" algn="tl" rotWithShape="0">
                  <a:schemeClr val="dk1">
                    <a:alpha val="40000"/>
                  </a:schemeClr>
                </a:outerShdw>
              </a:effectLst>
              <a:latin typeface="Copperplate Gothic Bold" panose="020E0705020206020404" pitchFamily="34" charset="0"/>
            </a:endParaRPr>
          </a:p>
        </p:txBody>
      </p:sp>
    </p:spTree>
    <p:extLst>
      <p:ext uri="{BB962C8B-B14F-4D97-AF65-F5344CB8AC3E}">
        <p14:creationId xmlns:p14="http://schemas.microsoft.com/office/powerpoint/2010/main" val="24819246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148643"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cxnSp>
        <p:nvCxnSpPr>
          <p:cNvPr id="12" name="Straight Connector 11"/>
          <p:cNvCxnSpPr/>
          <p:nvPr/>
        </p:nvCxnSpPr>
        <p:spPr>
          <a:xfrm>
            <a:off x="9968197" y="4879453"/>
            <a:ext cx="102141" cy="0"/>
          </a:xfrm>
          <a:prstGeom prst="line">
            <a:avLst/>
          </a:prstGeom>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2023445" y="1152907"/>
            <a:ext cx="9226447" cy="4686300"/>
          </a:xfrm>
          <a:prstGeom prst="rect">
            <a:avLst/>
          </a:prstGeom>
        </p:spPr>
      </p:pic>
      <p:sp>
        <p:nvSpPr>
          <p:cNvPr id="5" name="Rectangle 4"/>
          <p:cNvSpPr/>
          <p:nvPr/>
        </p:nvSpPr>
        <p:spPr>
          <a:xfrm>
            <a:off x="9749692" y="3609945"/>
            <a:ext cx="2303836" cy="400110"/>
          </a:xfrm>
          <a:prstGeom prst="rect">
            <a:avLst/>
          </a:prstGeom>
          <a:noFill/>
        </p:spPr>
        <p:txBody>
          <a:bodyPr wrap="none" lIns="91440" tIns="45720" rIns="91440" bIns="45720">
            <a:spAutoFit/>
          </a:bodyPr>
          <a:lstStyle/>
          <a:p>
            <a:pPr algn="ctr"/>
            <a:r>
              <a:rPr lang="en-US" sz="2000" b="1" cap="none" spc="0" dirty="0" smtClean="0">
                <a:ln w="0"/>
                <a:solidFill>
                  <a:srgbClr val="FF0000"/>
                </a:solidFill>
                <a:effectLst>
                  <a:outerShdw blurRad="38100" dist="19050" dir="2700000" algn="tl" rotWithShape="0">
                    <a:schemeClr val="dk1">
                      <a:alpha val="40000"/>
                    </a:schemeClr>
                  </a:outerShdw>
                </a:effectLst>
              </a:rPr>
              <a:t>*</a:t>
            </a:r>
            <a:r>
              <a:rPr lang="en-US" sz="2000" b="1" cap="none" spc="0" dirty="0" err="1" smtClean="0">
                <a:ln w="0"/>
                <a:solidFill>
                  <a:srgbClr val="FF0000"/>
                </a:solidFill>
                <a:effectLst>
                  <a:outerShdw blurRad="38100" dist="19050" dir="2700000" algn="tl" rotWithShape="0">
                    <a:schemeClr val="dk1">
                      <a:alpha val="40000"/>
                    </a:schemeClr>
                  </a:outerShdw>
                </a:effectLst>
              </a:rPr>
              <a:t>Babu</a:t>
            </a:r>
            <a:r>
              <a:rPr lang="en-US" sz="2000" b="1" cap="none" spc="0" dirty="0" smtClean="0">
                <a:ln w="0"/>
                <a:solidFill>
                  <a:srgbClr val="FF0000"/>
                </a:solidFill>
                <a:effectLst>
                  <a:outerShdw blurRad="38100" dist="19050" dir="2700000" algn="tl" rotWithShape="0">
                    <a:schemeClr val="dk1">
                      <a:alpha val="40000"/>
                    </a:schemeClr>
                  </a:outerShdw>
                </a:effectLst>
              </a:rPr>
              <a:t> (DPF 2017)</a:t>
            </a:r>
            <a:endParaRPr lang="en-US" sz="2000" b="1" cap="none" spc="0" dirty="0">
              <a:ln w="0"/>
              <a:solidFill>
                <a:srgbClr val="FF0000"/>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24301925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148643"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Scalar Potential in the 2HDM</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cxnSp>
        <p:nvCxnSpPr>
          <p:cNvPr id="12" name="Straight Connector 11"/>
          <p:cNvCxnSpPr/>
          <p:nvPr/>
        </p:nvCxnSpPr>
        <p:spPr>
          <a:xfrm>
            <a:off x="9968197" y="4879453"/>
            <a:ext cx="102141" cy="0"/>
          </a:xfrm>
          <a:prstGeom prst="line">
            <a:avLst/>
          </a:prstGeom>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632857" y="718457"/>
            <a:ext cx="8765177" cy="6139543"/>
          </a:xfrm>
          <a:prstGeom prst="rect">
            <a:avLst/>
          </a:prstGeom>
        </p:spPr>
      </p:pic>
    </p:spTree>
    <p:extLst>
      <p:ext uri="{BB962C8B-B14F-4D97-AF65-F5344CB8AC3E}">
        <p14:creationId xmlns:p14="http://schemas.microsoft.com/office/powerpoint/2010/main" val="4019150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148643"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2HDM : Parameters</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cxnSp>
        <p:nvCxnSpPr>
          <p:cNvPr id="12" name="Straight Connector 11"/>
          <p:cNvCxnSpPr/>
          <p:nvPr/>
        </p:nvCxnSpPr>
        <p:spPr>
          <a:xfrm>
            <a:off x="9968197" y="4879453"/>
            <a:ext cx="102141" cy="0"/>
          </a:xfrm>
          <a:prstGeom prst="line">
            <a:avLst/>
          </a:prstGeom>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724025" y="1149531"/>
            <a:ext cx="8743950" cy="4023360"/>
          </a:xfrm>
          <a:prstGeom prst="rect">
            <a:avLst/>
          </a:prstGeom>
        </p:spPr>
      </p:pic>
    </p:spTree>
    <p:extLst>
      <p:ext uri="{BB962C8B-B14F-4D97-AF65-F5344CB8AC3E}">
        <p14:creationId xmlns:p14="http://schemas.microsoft.com/office/powerpoint/2010/main" val="31752367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48464" y="404948"/>
            <a:ext cx="9781536"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2HDM</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with New Mass Matrix Ansatz :</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2040109" y="1670162"/>
            <a:ext cx="8812973" cy="4434425"/>
          </a:xfrm>
          <a:prstGeom prst="rect">
            <a:avLst/>
          </a:prstGeom>
        </p:spPr>
      </p:pic>
    </p:spTree>
    <p:extLst>
      <p:ext uri="{BB962C8B-B14F-4D97-AF65-F5344CB8AC3E}">
        <p14:creationId xmlns:p14="http://schemas.microsoft.com/office/powerpoint/2010/main" val="32156506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1527" y="43633"/>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6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 Flavor Constraints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2286867" y="787782"/>
            <a:ext cx="8173316" cy="5474473"/>
          </a:xfrm>
          <a:prstGeom prst="rect">
            <a:avLst/>
          </a:prstGeom>
        </p:spPr>
      </p:pic>
    </p:spTree>
    <p:extLst>
      <p:ext uri="{BB962C8B-B14F-4D97-AF65-F5344CB8AC3E}">
        <p14:creationId xmlns:p14="http://schemas.microsoft.com/office/powerpoint/2010/main" val="21931890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1527" y="43633"/>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6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 Flavor Constraints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stretch>
            <a:fillRect/>
          </a:stretch>
        </p:blipFill>
        <p:spPr>
          <a:xfrm>
            <a:off x="1256472" y="1322733"/>
            <a:ext cx="10553700" cy="5219700"/>
          </a:xfrm>
          <a:prstGeom prst="rect">
            <a:avLst/>
          </a:prstGeom>
        </p:spPr>
      </p:pic>
    </p:spTree>
    <p:extLst>
      <p:ext uri="{BB962C8B-B14F-4D97-AF65-F5344CB8AC3E}">
        <p14:creationId xmlns:p14="http://schemas.microsoft.com/office/powerpoint/2010/main" val="1783518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22755" y="-15389"/>
            <a:ext cx="11166764"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 Flavor Observable</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124736" y="2789585"/>
            <a:ext cx="10146130" cy="3699083"/>
          </a:xfrm>
          <a:prstGeom prst="rect">
            <a:avLst/>
          </a:prstGeom>
        </p:spPr>
      </p:pic>
      <p:sp>
        <p:nvSpPr>
          <p:cNvPr id="5" name="TextBox 4"/>
          <p:cNvSpPr txBox="1"/>
          <p:nvPr/>
        </p:nvSpPr>
        <p:spPr>
          <a:xfrm>
            <a:off x="8839200" y="6488668"/>
            <a:ext cx="3207929" cy="369332"/>
          </a:xfrm>
          <a:prstGeom prst="rect">
            <a:avLst/>
          </a:prstGeom>
          <a:noFill/>
        </p:spPr>
        <p:txBody>
          <a:bodyPr wrap="none" rtlCol="0">
            <a:spAutoFit/>
          </a:bodyPr>
          <a:lstStyle/>
          <a:p>
            <a:r>
              <a:rPr lang="en-US" b="1" dirty="0" smtClean="0"/>
              <a:t>Chang, </a:t>
            </a:r>
            <a:r>
              <a:rPr lang="en-US" b="1" dirty="0" err="1" smtClean="0"/>
              <a:t>Hou</a:t>
            </a:r>
            <a:r>
              <a:rPr lang="en-US" b="1" dirty="0" smtClean="0"/>
              <a:t> , Keung (1993)</a:t>
            </a:r>
            <a:endParaRPr lang="en-US" b="1" dirty="0"/>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3854651" y="714604"/>
            <a:ext cx="4686300" cy="2074981"/>
          </a:xfrm>
          <a:prstGeom prst="rect">
            <a:avLst/>
          </a:prstGeom>
        </p:spPr>
      </p:pic>
    </p:spTree>
    <p:extLst>
      <p:ext uri="{BB962C8B-B14F-4D97-AF65-F5344CB8AC3E}">
        <p14:creationId xmlns:p14="http://schemas.microsoft.com/office/powerpoint/2010/main" val="7622876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35549" y="178563"/>
            <a:ext cx="11166764" cy="523220"/>
          </a:xfrm>
          <a:prstGeom prst="rect">
            <a:avLst/>
          </a:prstGeom>
        </p:spPr>
        <p:txBody>
          <a:bodyPr wrap="square">
            <a:spAutoFit/>
          </a:bodyPr>
          <a:lstStyle/>
          <a:p>
            <a:pPr marL="1028700" lvl="1" indent="-571500">
              <a:buFont typeface="Wingdings" panose="05000000000000000000" pitchFamily="2" charset="2"/>
              <a:buChar char="q"/>
            </a:pPr>
            <a:r>
              <a:rPr lang="en-US" sz="2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28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2800" b="1"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28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a:t>
            </a:r>
            <a:r>
              <a:rPr lang="en-US" sz="28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Modified couplings width of SM Higgs Boson</a:t>
            </a:r>
            <a:endParaRPr lang="en-US" sz="28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842654" y="884763"/>
            <a:ext cx="9324109" cy="5793128"/>
          </a:xfrm>
          <a:prstGeom prst="rect">
            <a:avLst/>
          </a:prstGeom>
        </p:spPr>
      </p:pic>
    </p:spTree>
    <p:extLst>
      <p:ext uri="{BB962C8B-B14F-4D97-AF65-F5344CB8AC3E}">
        <p14:creationId xmlns:p14="http://schemas.microsoft.com/office/powerpoint/2010/main" val="446927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4616" y="0"/>
            <a:ext cx="8562410" cy="584775"/>
          </a:xfrm>
          <a:prstGeom prst="rect">
            <a:avLst/>
          </a:prstGeom>
        </p:spPr>
        <p:txBody>
          <a:bodyPr wrap="square">
            <a:spAutoFit/>
          </a:bodyPr>
          <a:lstStyle/>
          <a:p>
            <a:pPr marL="571500"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Knowledge about 125 GeV Higgs Boson</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biLevel thresh="75000"/>
          </a:blip>
          <a:stretch>
            <a:fillRect/>
          </a:stretch>
        </p:blipFill>
        <p:spPr>
          <a:xfrm>
            <a:off x="3433896" y="787782"/>
            <a:ext cx="6223849" cy="5252410"/>
          </a:xfrm>
          <a:prstGeom prst="rect">
            <a:avLst/>
          </a:prstGeom>
          <a:ln w="88900" cap="sq" cmpd="thickThin">
            <a:solidFill>
              <a:srgbClr val="000000"/>
            </a:solidFill>
            <a:prstDash val="solid"/>
            <a:miter lim="800000"/>
          </a:ln>
          <a:effectLst>
            <a:innerShdw blurRad="76200">
              <a:srgbClr val="000000"/>
            </a:innerShdw>
          </a:effectLst>
        </p:spPr>
      </p:pic>
      <p:sp>
        <p:nvSpPr>
          <p:cNvPr id="7" name="Rectangle 6"/>
          <p:cNvSpPr/>
          <p:nvPr/>
        </p:nvSpPr>
        <p:spPr>
          <a:xfrm>
            <a:off x="9979544" y="5842337"/>
            <a:ext cx="2082621" cy="830997"/>
          </a:xfrm>
          <a:prstGeom prst="rect">
            <a:avLst/>
          </a:prstGeom>
          <a:noFill/>
        </p:spPr>
        <p:txBody>
          <a:bodyPr wrap="square" lIns="91440" tIns="45720" rIns="91440" bIns="45720">
            <a:spAutoFit/>
          </a:bodyPr>
          <a:lstStyle/>
          <a:p>
            <a:pPr algn="ctr"/>
            <a:r>
              <a:rPr lang="en-US" sz="1200" b="1" cap="none" spc="0" dirty="0" err="1"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Moriond</a:t>
            </a:r>
            <a:r>
              <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conference 2018,</a:t>
            </a:r>
          </a:p>
          <a:p>
            <a:pPr algn="ctr"/>
            <a:r>
              <a:rPr lang="en-US" sz="1200" b="1" cap="none" spc="0" dirty="0" err="1"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Babu</a:t>
            </a:r>
            <a:r>
              <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Jana (2017),</a:t>
            </a:r>
          </a:p>
          <a:p>
            <a:pPr algn="ct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Jana, Nandi (2017), </a:t>
            </a:r>
          </a:p>
          <a:p>
            <a:pPr algn="ct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Murphy et al. (2017), etc.</a:t>
            </a:r>
            <a:endParaRPr lang="en-US" sz="1200" b="1"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538134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4616" y="0"/>
            <a:ext cx="8562410" cy="584775"/>
          </a:xfrm>
          <a:prstGeom prst="rect">
            <a:avLst/>
          </a:prstGeom>
        </p:spPr>
        <p:txBody>
          <a:bodyPr wrap="square">
            <a:spAutoFit/>
          </a:bodyPr>
          <a:lstStyle/>
          <a:p>
            <a:pPr marL="571500"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Knowledge about 125 GeV Higgs Boson</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8033657" y="6300847"/>
            <a:ext cx="3845629" cy="461665"/>
          </a:xfrm>
          <a:prstGeom prst="rect">
            <a:avLst/>
          </a:prstGeom>
          <a:noFill/>
        </p:spPr>
        <p:txBody>
          <a:bodyPr wrap="square" lIns="91440" tIns="45720" rIns="91440" bIns="45720">
            <a:spAutoFit/>
          </a:bodyPr>
          <a:lstStyle/>
          <a:p>
            <a:pPr algn="ctr"/>
            <a:r>
              <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ATLAS :  </a:t>
            </a: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Phys</a:t>
            </a:r>
            <a:r>
              <a:rPr lang="en-US" sz="1200" b="1"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Lett. B784, 173 (2018) </a:t>
            </a:r>
            <a:endPar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CMS : </a:t>
            </a:r>
            <a:r>
              <a:rPr lang="nn-NO" sz="1200" b="1"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Phys. Rev. Lett.120, no. 23, 231801 (2018)</a:t>
            </a:r>
            <a:endParaRPr lang="en-US" sz="1200" b="1"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14393" y="1070677"/>
            <a:ext cx="6112088" cy="5057775"/>
          </a:xfrm>
          <a:prstGeom prst="rect">
            <a:avLst/>
          </a:prstGeom>
        </p:spPr>
      </p:pic>
      <p:pic>
        <p:nvPicPr>
          <p:cNvPr id="5" name="Picture 4"/>
          <p:cNvPicPr>
            <a:picLocks noChangeAspect="1"/>
          </p:cNvPicPr>
          <p:nvPr/>
        </p:nvPicPr>
        <p:blipFill>
          <a:blip r:embed="rId3"/>
          <a:stretch>
            <a:fillRect/>
          </a:stretch>
        </p:blipFill>
        <p:spPr>
          <a:xfrm>
            <a:off x="6545821" y="1384664"/>
            <a:ext cx="5086350" cy="4743788"/>
          </a:xfrm>
          <a:prstGeom prst="rect">
            <a:avLst/>
          </a:prstGeom>
        </p:spPr>
      </p:pic>
      <p:sp>
        <p:nvSpPr>
          <p:cNvPr id="6" name="Oval 5"/>
          <p:cNvSpPr/>
          <p:nvPr/>
        </p:nvSpPr>
        <p:spPr>
          <a:xfrm>
            <a:off x="9575074" y="4049486"/>
            <a:ext cx="666206" cy="37882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4"/>
          <a:stretch>
            <a:fillRect/>
          </a:stretch>
        </p:blipFill>
        <p:spPr>
          <a:xfrm>
            <a:off x="6219522" y="757170"/>
            <a:ext cx="5738949" cy="5371282"/>
          </a:xfrm>
          <a:prstGeom prst="rect">
            <a:avLst/>
          </a:prstGeom>
        </p:spPr>
      </p:pic>
      <p:sp>
        <p:nvSpPr>
          <p:cNvPr id="10" name="Oval 9"/>
          <p:cNvSpPr/>
          <p:nvPr/>
        </p:nvSpPr>
        <p:spPr>
          <a:xfrm>
            <a:off x="9575074" y="5094514"/>
            <a:ext cx="666206" cy="3396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94129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520279"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Why  Two Higgs Doublet Model (2HDM) ?</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0" name="Rectangle 9"/>
          <p:cNvSpPr/>
          <p:nvPr/>
        </p:nvSpPr>
        <p:spPr>
          <a:xfrm>
            <a:off x="1524000" y="1152907"/>
            <a:ext cx="10556186" cy="5632311"/>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The 2HDM is a simple and testable extension of SM.</a:t>
            </a:r>
          </a:p>
          <a:p>
            <a:endParaRPr lang="en-US" sz="2000" b="1" dirty="0" smtClean="0">
              <a:ln w="0"/>
              <a:solidFill>
                <a:srgbClr val="1DAD73"/>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rgbClr val="FFC000"/>
                </a:solidFill>
                <a:effectLst>
                  <a:reflection blurRad="6350" stA="53000" endA="300" endPos="35500" dir="5400000" sy="-90000" algn="bl" rotWithShape="0"/>
                </a:effectLst>
                <a:latin typeface="Bookman Old Style" panose="02050604050505020204" pitchFamily="18" charset="0"/>
              </a:rPr>
              <a:t>Some BSM theories require a 2nd doublet like DFSZ </a:t>
            </a:r>
            <a:r>
              <a:rPr lang="en-US" sz="2000" b="1" dirty="0" err="1" smtClean="0">
                <a:ln w="0"/>
                <a:solidFill>
                  <a:srgbClr val="FFC000"/>
                </a:solidFill>
                <a:effectLst>
                  <a:reflection blurRad="6350" stA="53000" endA="300" endPos="35500" dir="5400000" sy="-90000" algn="bl" rotWithShape="0"/>
                </a:effectLst>
                <a:latin typeface="Bookman Old Style" panose="02050604050505020204" pitchFamily="18" charset="0"/>
              </a:rPr>
              <a:t>axion</a:t>
            </a:r>
            <a:r>
              <a:rPr lang="en-US" sz="2000" b="1" dirty="0" smtClean="0">
                <a:ln w="0"/>
                <a:solidFill>
                  <a:srgbClr val="FFC000"/>
                </a:solidFill>
                <a:effectLst>
                  <a:reflection blurRad="6350" stA="53000" endA="300" endPos="35500" dir="5400000" sy="-90000" algn="bl" rotWithShape="0"/>
                </a:effectLst>
                <a:latin typeface="Bookman Old Style" panose="02050604050505020204" pitchFamily="18" charset="0"/>
              </a:rPr>
              <a:t> model</a:t>
            </a:r>
            <a:r>
              <a:rPr lang="en-US" sz="2000" b="1" dirty="0">
                <a:ln w="0"/>
                <a:solidFill>
                  <a:srgbClr val="FFC000"/>
                </a:solidFill>
                <a:effectLst>
                  <a:reflection blurRad="6350" stA="53000" endA="300" endPos="35500" dir="5400000" sy="-90000" algn="bl" rotWithShape="0"/>
                </a:effectLst>
                <a:latin typeface="Bookman Old Style" panose="02050604050505020204" pitchFamily="18" charset="0"/>
              </a:rPr>
              <a:t>, or supersymmetric models. This extension provides a foil to test the properties of </a:t>
            </a:r>
            <a:r>
              <a:rPr lang="en-US" sz="2000" b="1" dirty="0" smtClean="0">
                <a:ln w="0"/>
                <a:solidFill>
                  <a:srgbClr val="FFC000"/>
                </a:solidFill>
                <a:effectLst>
                  <a:reflection blurRad="6350" stA="53000" endA="300" endPos="35500" dir="5400000" sy="-90000" algn="bl" rotWithShape="0"/>
                </a:effectLst>
                <a:latin typeface="Bookman Old Style" panose="02050604050505020204" pitchFamily="18" charset="0"/>
              </a:rPr>
              <a:t>the SM </a:t>
            </a:r>
            <a:r>
              <a:rPr lang="en-US" sz="2000" b="1" dirty="0">
                <a:ln w="0"/>
                <a:solidFill>
                  <a:srgbClr val="FFC000"/>
                </a:solidFill>
                <a:effectLst>
                  <a:reflection blurRad="6350" stA="53000" endA="300" endPos="35500" dir="5400000" sy="-90000" algn="bl" rotWithShape="0"/>
                </a:effectLst>
                <a:latin typeface="Bookman Old Style" panose="02050604050505020204" pitchFamily="18" charset="0"/>
              </a:rPr>
              <a:t>Higgs </a:t>
            </a:r>
            <a:r>
              <a:rPr lang="en-US" sz="2000" b="1" dirty="0" smtClean="0">
                <a:ln w="0"/>
                <a:solidFill>
                  <a:srgbClr val="FFC000"/>
                </a:solidFill>
                <a:effectLst>
                  <a:reflection blurRad="6350" stA="53000" endA="300" endPos="35500" dir="5400000" sy="-90000" algn="bl" rotWithShape="0"/>
                </a:effectLst>
                <a:latin typeface="Bookman Old Style" panose="02050604050505020204" pitchFamily="18" charset="0"/>
              </a:rPr>
              <a:t>boson.</a:t>
            </a:r>
          </a:p>
          <a:p>
            <a:pPr marL="285750" indent="-285750">
              <a:buFont typeface="Wingdings" panose="05000000000000000000" pitchFamily="2" charset="2"/>
              <a:buChar char="v"/>
            </a:pPr>
            <a:endPar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chemeClr val="accent4">
                    <a:lumMod val="75000"/>
                  </a:schemeClr>
                </a:solidFill>
                <a:effectLst>
                  <a:reflection blurRad="6350" stA="53000" endA="300" endPos="35500" dir="5400000" sy="-90000" algn="bl" rotWithShape="0"/>
                </a:effectLst>
                <a:latin typeface="Bookman Old Style" panose="02050604050505020204" pitchFamily="18" charset="0"/>
              </a:rPr>
              <a:t>EW T parameter has a tree level value of 1</a:t>
            </a:r>
            <a:r>
              <a:rPr lang="en-US" sz="2000" b="1" dirty="0" smtClean="0">
                <a:ln w="0"/>
                <a:solidFill>
                  <a:schemeClr val="accent4">
                    <a:lumMod val="75000"/>
                  </a:schemeClr>
                </a:solidFill>
                <a:effectLst>
                  <a:reflection blurRad="6350" stA="53000" endA="300" endPos="35500" dir="5400000" sy="-90000" algn="bl" rotWithShape="0"/>
                </a:effectLst>
                <a:latin typeface="Bookman Old Style" panose="02050604050505020204" pitchFamily="18" charset="0"/>
              </a:rPr>
              <a:t>.</a:t>
            </a:r>
          </a:p>
          <a:p>
            <a:pPr marL="285750" indent="-285750">
              <a:buFont typeface="Wingdings" panose="05000000000000000000" pitchFamily="2" charset="2"/>
              <a:buChar char="v"/>
            </a:pPr>
            <a:endPar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SM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is unable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to generate a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baryon asymmetry of the Universe of sufficient size. Two-Higgs-doublet models can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do so</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 due to the flexibility of their scalar mass spectrum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and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the existence of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additional sources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of CP violation. There have been many works on </a:t>
            </a:r>
            <a:r>
              <a:rPr lang="en-US" sz="2000" b="1" dirty="0" err="1">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baryogenesis</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 in the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2HDM. Exciting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new possibilities for explicit or spontaneous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CP violation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constitute one of the attractive features of </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2HDM.</a:t>
            </a:r>
          </a:p>
          <a:p>
            <a:pPr marL="285750" indent="-285750">
              <a:buFont typeface="Wingdings" panose="05000000000000000000" pitchFamily="2" charset="2"/>
              <a:buChar char="v"/>
            </a:pPr>
            <a:endParaRPr lang="en-US" sz="2000" b="1" dirty="0" smtClean="0">
              <a:ln w="0"/>
              <a:solidFill>
                <a:srgbClr val="FF0000"/>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rgbClr val="1DAD73"/>
                </a:solidFill>
                <a:effectLst>
                  <a:reflection blurRad="6350" stA="53000" endA="300" endPos="35500" dir="5400000" sy="-90000" algn="bl" rotWithShape="0"/>
                </a:effectLst>
                <a:latin typeface="Bookman Old Style" panose="02050604050505020204" pitchFamily="18" charset="0"/>
              </a:rPr>
              <a:t>It offers rich phenomenology at the </a:t>
            </a:r>
            <a:r>
              <a:rPr lang="en-US" sz="2000" b="1" dirty="0" smtClean="0">
                <a:ln w="0"/>
                <a:solidFill>
                  <a:srgbClr val="1DAD73"/>
                </a:solidFill>
                <a:effectLst>
                  <a:reflection blurRad="6350" stA="53000" endA="300" endPos="35500" dir="5400000" sy="-90000" algn="bl" rotWithShape="0"/>
                </a:effectLst>
                <a:latin typeface="Bookman Old Style" panose="02050604050505020204" pitchFamily="18" charset="0"/>
              </a:rPr>
              <a:t>LHC.</a:t>
            </a:r>
            <a:endParaRPr lang="en-US" sz="2000" b="1" dirty="0" smtClean="0">
              <a:ln w="0"/>
              <a:solidFill>
                <a:srgbClr val="FF0000"/>
              </a:solidFill>
              <a:effectLst>
                <a:reflection blurRad="6350" stA="53000" endA="300" endPos="35500" dir="5400000" sy="-90000" algn="bl" rotWithShape="0"/>
              </a:effectLst>
              <a:latin typeface="Bookman Old Style" panose="02050604050505020204" pitchFamily="18" charset="0"/>
            </a:endParaRPr>
          </a:p>
          <a:p>
            <a:endParaRPr lang="en-US" sz="2000" b="1" dirty="0">
              <a:ln w="0"/>
              <a:solidFill>
                <a:schemeClr val="accent1">
                  <a:lumMod val="75000"/>
                </a:schemeClr>
              </a:solidFill>
              <a:effectLst>
                <a:reflection blurRad="6350" stA="53000" endA="300" endPos="35500" dir="5400000" sy="-90000" algn="bl" rotWithShape="0"/>
              </a:effectLst>
              <a:latin typeface="Arial Black" panose="020B0A04020102020204" pitchFamily="34" charset="0"/>
            </a:endParaRPr>
          </a:p>
          <a:p>
            <a:pPr marL="285750" indent="-285750">
              <a:buFont typeface="Wingdings" panose="05000000000000000000" pitchFamily="2" charset="2"/>
              <a:buChar char="v"/>
            </a:pPr>
            <a:endParaRPr lang="en-US" sz="2000" b="1" dirty="0">
              <a:ln w="0"/>
              <a:solidFill>
                <a:srgbClr val="FF390E"/>
              </a:solidFill>
              <a:effectLst>
                <a:reflection blurRad="6350" stA="53000" endA="300" endPos="35500" dir="5400000" sy="-90000" algn="bl" rotWithShape="0"/>
              </a:effectLst>
              <a:latin typeface="Arial Black" panose="020B0A04020102020204" pitchFamily="34" charset="0"/>
            </a:endParaRPr>
          </a:p>
        </p:txBody>
      </p:sp>
    </p:spTree>
    <p:extLst>
      <p:ext uri="{BB962C8B-B14F-4D97-AF65-F5344CB8AC3E}">
        <p14:creationId xmlns:p14="http://schemas.microsoft.com/office/powerpoint/2010/main" val="12648653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4616" y="0"/>
            <a:ext cx="8562410" cy="584775"/>
          </a:xfrm>
          <a:prstGeom prst="rect">
            <a:avLst/>
          </a:prstGeom>
        </p:spPr>
        <p:txBody>
          <a:bodyPr wrap="square">
            <a:spAutoFit/>
          </a:bodyPr>
          <a:lstStyle/>
          <a:p>
            <a:pPr marL="571500"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Knowledge about 125 GeV Higgs Boson</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8033657" y="6300847"/>
            <a:ext cx="3845629" cy="461665"/>
          </a:xfrm>
          <a:prstGeom prst="rect">
            <a:avLst/>
          </a:prstGeom>
          <a:noFill/>
        </p:spPr>
        <p:txBody>
          <a:bodyPr wrap="square" lIns="91440" tIns="45720" rIns="91440" bIns="45720">
            <a:spAutoFit/>
          </a:bodyPr>
          <a:lstStyle/>
          <a:p>
            <a:pPr algn="ctr"/>
            <a:r>
              <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ATLAS :  </a:t>
            </a: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Phys</a:t>
            </a:r>
            <a:r>
              <a:rPr lang="en-US" sz="1200" b="1"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 Lett. B784, 173 (2018) </a:t>
            </a:r>
            <a:endParaRPr lang="en-US" sz="1200" b="1"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a:p>
            <a:pPr algn="ctr"/>
            <a:r>
              <a:rPr lang="en-US" sz="1200" b="1" dirty="0" smtClean="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CMS : </a:t>
            </a:r>
            <a:r>
              <a:rPr lang="nn-NO" sz="1200" b="1" dirty="0">
                <a:ln w="0"/>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Phys. Rev. Lett.120, no. 23, 231801 (2018)</a:t>
            </a:r>
            <a:endParaRPr lang="en-US" sz="1200" b="1"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2"/>
          <a:stretch>
            <a:fillRect/>
          </a:stretch>
        </p:blipFill>
        <p:spPr>
          <a:xfrm>
            <a:off x="2708502" y="1307782"/>
            <a:ext cx="6905625" cy="4270058"/>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824440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523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600" b="1"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a:t>
            </a: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Constraints on Model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654305" y="787782"/>
            <a:ext cx="8887324" cy="5312920"/>
          </a:xfrm>
          <a:prstGeom prst="rect">
            <a:avLst/>
          </a:prstGeom>
        </p:spPr>
      </p:pic>
      <p:pic>
        <p:nvPicPr>
          <p:cNvPr id="7" name="Picture 6"/>
          <p:cNvPicPr>
            <a:picLocks noChangeAspect="1"/>
          </p:cNvPicPr>
          <p:nvPr/>
        </p:nvPicPr>
        <p:blipFill>
          <a:blip r:embed="rId3">
            <a:clrChange>
              <a:clrFrom>
                <a:srgbClr val="FFFFFF"/>
              </a:clrFrom>
              <a:clrTo>
                <a:srgbClr val="FFFFFF">
                  <a:alpha val="0"/>
                </a:srgbClr>
              </a:clrTo>
            </a:clrChange>
          </a:blip>
          <a:stretch>
            <a:fillRect/>
          </a:stretch>
        </p:blipFill>
        <p:spPr>
          <a:xfrm>
            <a:off x="1562937" y="5988375"/>
            <a:ext cx="8486775" cy="714375"/>
          </a:xfrm>
          <a:prstGeom prst="rect">
            <a:avLst/>
          </a:prstGeom>
        </p:spPr>
      </p:pic>
    </p:spTree>
    <p:extLst>
      <p:ext uri="{BB962C8B-B14F-4D97-AF65-F5344CB8AC3E}">
        <p14:creationId xmlns:p14="http://schemas.microsoft.com/office/powerpoint/2010/main" val="4408009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2523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600" b="1" dirty="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a:t>
            </a:r>
            <a:r>
              <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2HDM  </a:t>
            </a: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Constraints on Model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21695" y="992735"/>
            <a:ext cx="5302098" cy="4904167"/>
          </a:xfrm>
          <a:prstGeom prst="rect">
            <a:avLst/>
          </a:prstGeom>
        </p:spPr>
      </p:pic>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83928" y="992735"/>
            <a:ext cx="5288710" cy="4931863"/>
          </a:xfrm>
          <a:prstGeom prst="rect">
            <a:avLst/>
          </a:prstGeom>
        </p:spPr>
      </p:pic>
      <p:pic>
        <p:nvPicPr>
          <p:cNvPr id="10" name="Picture 9"/>
          <p:cNvPicPr>
            <a:picLocks noChangeAspect="1"/>
          </p:cNvPicPr>
          <p:nvPr/>
        </p:nvPicPr>
        <p:blipFill>
          <a:blip r:embed="rId4">
            <a:clrChange>
              <a:clrFrom>
                <a:srgbClr val="FFFFFF"/>
              </a:clrFrom>
              <a:clrTo>
                <a:srgbClr val="FFFFFF">
                  <a:alpha val="0"/>
                </a:srgbClr>
              </a:clrTo>
            </a:clrChange>
          </a:blip>
          <a:stretch>
            <a:fillRect/>
          </a:stretch>
        </p:blipFill>
        <p:spPr>
          <a:xfrm>
            <a:off x="3572744" y="5924598"/>
            <a:ext cx="4886325" cy="600075"/>
          </a:xfrm>
          <a:prstGeom prst="rect">
            <a:avLst/>
          </a:prstGeom>
        </p:spPr>
      </p:pic>
    </p:spTree>
    <p:extLst>
      <p:ext uri="{BB962C8B-B14F-4D97-AF65-F5344CB8AC3E}">
        <p14:creationId xmlns:p14="http://schemas.microsoft.com/office/powerpoint/2010/main" val="11635202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21695" y="84644"/>
            <a:ext cx="7381660" cy="584775"/>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production in SM</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2F2F2"/>
              </a:clrFrom>
              <a:clrTo>
                <a:srgbClr val="F2F2F2">
                  <a:alpha val="0"/>
                </a:srgbClr>
              </a:clrTo>
            </a:clrChange>
            <a:duotone>
              <a:prstClr val="black"/>
              <a:schemeClr val="tx2">
                <a:lumMod val="60000"/>
                <a:lumOff val="40000"/>
                <a:tint val="45000"/>
                <a:satMod val="400000"/>
              </a:schemeClr>
            </a:duotone>
          </a:blip>
          <a:stretch>
            <a:fillRect/>
          </a:stretch>
        </p:blipFill>
        <p:spPr>
          <a:xfrm>
            <a:off x="2021816" y="84644"/>
            <a:ext cx="815662" cy="724597"/>
          </a:xfrm>
          <a:prstGeom prst="rect">
            <a:avLst/>
          </a:prstGeom>
        </p:spPr>
      </p:pic>
      <p:pic>
        <p:nvPicPr>
          <p:cNvPr id="8" name="Picture 7"/>
          <p:cNvPicPr>
            <a:picLocks noChangeAspect="1"/>
          </p:cNvPicPr>
          <p:nvPr/>
        </p:nvPicPr>
        <p:blipFill>
          <a:blip r:embed="rId3"/>
          <a:stretch>
            <a:fillRect/>
          </a:stretch>
        </p:blipFill>
        <p:spPr>
          <a:xfrm>
            <a:off x="2021816" y="1152907"/>
            <a:ext cx="6203660" cy="23759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Rectangle 9"/>
          <p:cNvSpPr/>
          <p:nvPr/>
        </p:nvSpPr>
        <p:spPr>
          <a:xfrm>
            <a:off x="1311579" y="3725291"/>
            <a:ext cx="9943748" cy="2308324"/>
          </a:xfrm>
          <a:prstGeom prst="rect">
            <a:avLst/>
          </a:prstGeom>
          <a:noFill/>
        </p:spPr>
        <p:txBody>
          <a:bodyPr wrap="none" lIns="91440" tIns="45720" rIns="91440" bIns="45720">
            <a:spAutoFit/>
          </a:bodyPr>
          <a:lstStyle/>
          <a:p>
            <a:pPr marL="285750" indent="-285750">
              <a:buFont typeface="Wingdings" panose="05000000000000000000" pitchFamily="2" charset="2"/>
              <a:buChar char="v"/>
            </a:pPr>
            <a:r>
              <a:rPr lang="en-US" sz="24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Probes Yukawa coupling of the top quark directly.</a:t>
            </a:r>
          </a:p>
          <a:p>
            <a:pPr marL="285750" indent="-285750">
              <a:buFont typeface="Wingdings" panose="05000000000000000000" pitchFamily="2" charset="2"/>
              <a:buChar char="v"/>
            </a:pPr>
            <a:r>
              <a:rPr lang="en-US" sz="2400" b="1" dirty="0" smtClean="0">
                <a:ln w="0"/>
                <a:solidFill>
                  <a:srgbClr val="1DAD73"/>
                </a:solidFill>
                <a:effectLst>
                  <a:reflection blurRad="6350" stA="53000" endA="300" endPos="35500" dir="5400000" sy="-90000" algn="bl" rotWithShape="0"/>
                </a:effectLst>
              </a:rPr>
              <a:t>Cross-section ~ 508.5 fb in SM, which is ~1/100 of resonant </a:t>
            </a:r>
          </a:p>
          <a:p>
            <a:r>
              <a:rPr lang="en-US" sz="2400" b="1" dirty="0">
                <a:ln w="0"/>
                <a:solidFill>
                  <a:srgbClr val="1DAD73"/>
                </a:solidFill>
                <a:effectLst>
                  <a:reflection blurRad="6350" stA="53000" endA="300" endPos="35500" dir="5400000" sy="-90000" algn="bl" rotWithShape="0"/>
                </a:effectLst>
              </a:rPr>
              <a:t> </a:t>
            </a:r>
            <a:r>
              <a:rPr lang="en-US" sz="2400" b="1" dirty="0" smtClean="0">
                <a:ln w="0"/>
                <a:solidFill>
                  <a:srgbClr val="1DAD73"/>
                </a:solidFill>
                <a:effectLst>
                  <a:reflection blurRad="6350" stA="53000" endA="300" endPos="35500" dir="5400000" sy="-90000" algn="bl" rotWithShape="0"/>
                </a:effectLst>
              </a:rPr>
              <a:t>   single Higgs production.</a:t>
            </a:r>
          </a:p>
          <a:p>
            <a:pPr marL="285750" indent="-285750">
              <a:buFont typeface="Wingdings" panose="05000000000000000000" pitchFamily="2" charset="2"/>
              <a:buChar char="v"/>
            </a:pPr>
            <a:r>
              <a:rPr lang="en-US" sz="2400" b="1" dirty="0" smtClean="0">
                <a:ln w="0"/>
                <a:solidFill>
                  <a:srgbClr val="FFC000"/>
                </a:solidFill>
                <a:effectLst>
                  <a:reflection blurRad="6350" stA="53000" endA="300" endPos="35500" dir="5400000" sy="-90000" algn="bl" rotWithShape="0"/>
                </a:effectLst>
              </a:rPr>
              <a:t>CMS and ATLAS have evidences for seeing</a:t>
            </a:r>
            <a:r>
              <a:rPr lang="en-US" sz="2400" b="1" dirty="0" smtClean="0">
                <a:ln w="0"/>
                <a:solidFill>
                  <a:srgbClr val="FFC000"/>
                </a:solidFill>
                <a:effectLst>
                  <a:reflection blurRad="6350" stA="53000" endA="300" endPos="35500" dir="5400000" sy="-90000" algn="bl" rotWithShape="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400" b="1" i="1" dirty="0" err="1" smtClean="0">
                <a:ln w="0"/>
                <a:solidFill>
                  <a:srgbClr val="FFC000"/>
                </a:solidFill>
                <a:effectLst>
                  <a:reflection blurRad="6350" stA="53000" endA="300" endPos="35500" dir="5400000" sy="-90000" algn="bl" rotWithShape="0"/>
                </a:effectLst>
                <a:latin typeface="Arial Unicode MS" panose="020B0604020202020204" pitchFamily="34" charset="-128"/>
                <a:ea typeface="Arial Unicode MS" panose="020B0604020202020204" pitchFamily="34" charset="-128"/>
                <a:cs typeface="Arial Unicode MS" panose="020B0604020202020204" pitchFamily="34" charset="-128"/>
              </a:rPr>
              <a:t>tth</a:t>
            </a:r>
            <a:r>
              <a:rPr lang="en-US" sz="2400" b="1" dirty="0" smtClean="0">
                <a:ln w="0"/>
                <a:solidFill>
                  <a:srgbClr val="FFC000"/>
                </a:solidFill>
                <a:effectLst>
                  <a:reflection blurRad="6350" stA="53000" endA="300" endPos="35500" dir="5400000" sy="-90000" algn="bl" rotWithShape="0"/>
                </a:effectLst>
                <a:latin typeface="Arial Unicode MS" panose="020B0604020202020204" pitchFamily="34" charset="-128"/>
                <a:ea typeface="Arial Unicode MS" panose="020B0604020202020204" pitchFamily="34" charset="-128"/>
                <a:cs typeface="Arial Unicode MS" panose="020B0604020202020204" pitchFamily="34" charset="-128"/>
              </a:rPr>
              <a:t>  </a:t>
            </a:r>
            <a:r>
              <a:rPr lang="en-US" sz="2400" b="1" dirty="0" smtClean="0">
                <a:ln w="0"/>
                <a:solidFill>
                  <a:srgbClr val="FFC000"/>
                </a:solidFill>
                <a:effectLst>
                  <a:reflection blurRad="6350" stA="53000" endA="300" endPos="35500" dir="5400000" sy="-90000" algn="bl" rotWithShape="0"/>
                </a:effectLst>
              </a:rPr>
              <a:t>process.</a:t>
            </a:r>
          </a:p>
          <a:p>
            <a:pPr marL="285750" indent="-285750">
              <a:buFont typeface="Wingdings" panose="05000000000000000000" pitchFamily="2" charset="2"/>
              <a:buChar char="v"/>
            </a:pPr>
            <a:r>
              <a:rPr lang="en-US" sz="2400" b="1" dirty="0" smtClean="0">
                <a:ln w="0"/>
                <a:solidFill>
                  <a:srgbClr val="6331DF"/>
                </a:solidFill>
                <a:effectLst>
                  <a:reflection blurRad="6350" stA="53000" endA="300" endPos="35500" dir="5400000" sy="-90000" algn="bl" rotWithShape="0"/>
                </a:effectLst>
              </a:rPr>
              <a:t>It is easier to get suppressed top Yukawa, difficult to enhance it.</a:t>
            </a:r>
          </a:p>
          <a:p>
            <a:pPr marL="285750" indent="-285750">
              <a:buFont typeface="Wingdings" panose="05000000000000000000" pitchFamily="2" charset="2"/>
              <a:buChar char="v"/>
            </a:pPr>
            <a:r>
              <a:rPr lang="en-US" sz="2400" b="1" dirty="0" smtClean="0">
                <a:ln w="0"/>
                <a:solidFill>
                  <a:srgbClr val="FF390E"/>
                </a:solidFill>
                <a:effectLst>
                  <a:reflection blurRad="6350" stA="53000" endA="300" endPos="35500" dir="5400000" sy="-90000" algn="bl" rotWithShape="0"/>
                </a:effectLst>
              </a:rPr>
              <a:t>Signature of new physics : </a:t>
            </a:r>
            <a:r>
              <a:rPr lang="en-US" sz="2400" b="1" dirty="0">
                <a:ln w="0"/>
                <a:solidFill>
                  <a:srgbClr val="FF390E"/>
                </a:solidFill>
                <a:effectLst>
                  <a:reflection blurRad="6350" stA="53000" endA="300" endPos="35500" dir="5400000" sy="-90000" algn="bl" rotWithShape="0"/>
                </a:effectLst>
              </a:rPr>
              <a:t>Golden “eliminator” </a:t>
            </a:r>
            <a:r>
              <a:rPr lang="en-US" sz="2400" b="1" dirty="0" smtClean="0">
                <a:ln w="0"/>
                <a:solidFill>
                  <a:srgbClr val="FF390E"/>
                </a:solidFill>
                <a:effectLst>
                  <a:reflection blurRad="6350" stA="53000" endA="300" endPos="35500" dir="5400000" sy="-90000" algn="bl" rotWithShape="0"/>
                </a:effectLst>
              </a:rPr>
              <a:t>channel. </a:t>
            </a:r>
            <a:endParaRPr lang="en-US" sz="2400" b="1" dirty="0">
              <a:ln w="0"/>
              <a:solidFill>
                <a:srgbClr val="FF390E"/>
              </a:solidFill>
              <a:effectLst>
                <a:reflection blurRad="6350" stA="53000" endA="300" endPos="35500" dir="5400000" sy="-90000" algn="bl" rotWithShape="0"/>
              </a:effectLst>
            </a:endParaRPr>
          </a:p>
        </p:txBody>
      </p:sp>
      <p:cxnSp>
        <p:nvCxnSpPr>
          <p:cNvPr id="12" name="Straight Connector 11"/>
          <p:cNvCxnSpPr/>
          <p:nvPr/>
        </p:nvCxnSpPr>
        <p:spPr>
          <a:xfrm>
            <a:off x="8241306" y="4879453"/>
            <a:ext cx="124097" cy="13062"/>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Picture 2" descr="Image result for too many way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35713" y="0"/>
            <a:ext cx="3256287" cy="3528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9605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8834" y="131117"/>
            <a:ext cx="10065777" cy="1313329"/>
          </a:xfrm>
        </p:spPr>
        <p:txBody>
          <a:bodyPr/>
          <a:lstStyle/>
          <a:p>
            <a:pPr marL="571500" indent="-571500">
              <a:buFont typeface="Wingdings" panose="05000000000000000000" pitchFamily="2" charset="2"/>
              <a:buChar char="q"/>
            </a:pPr>
            <a:r>
              <a:rPr lang="en-US" sz="4000" b="1" dirty="0" smtClean="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rPr>
              <a:t>Phenomenology </a:t>
            </a:r>
            <a:endParaRPr lang="en-US" sz="4000" b="1" dirty="0">
              <a:ln/>
              <a:pattFill prst="dkUpDiag">
                <a:fgClr>
                  <a:schemeClr val="bg1">
                    <a:lumMod val="50000"/>
                  </a:schemeClr>
                </a:fgClr>
                <a:bgClr>
                  <a:schemeClr val="tx1">
                    <a:lumMod val="75000"/>
                    <a:lumOff val="25000"/>
                  </a:schemeClr>
                </a:bgClr>
              </a:pattFill>
              <a:effectLst>
                <a:outerShdw blurRad="38100" dist="19050" dir="2700000" algn="tl" rotWithShape="0">
                  <a:schemeClr val="dk1">
                    <a:lumMod val="50000"/>
                    <a:alpha val="40000"/>
                  </a:schemeClr>
                </a:outerShdw>
              </a:effectLst>
            </a:endParaRPr>
          </a:p>
        </p:txBody>
      </p:sp>
      <p:sp>
        <p:nvSpPr>
          <p:cNvPr id="3" name="Content Placeholder 2"/>
          <p:cNvSpPr>
            <a:spLocks noGrp="1"/>
          </p:cNvSpPr>
          <p:nvPr>
            <p:ph idx="1"/>
          </p:nvPr>
        </p:nvSpPr>
        <p:spPr>
          <a:xfrm>
            <a:off x="1302694" y="1722811"/>
            <a:ext cx="10193033" cy="3777622"/>
          </a:xfrm>
        </p:spPr>
        <p:txBody>
          <a:bodyPr>
            <a:normAutofit fontScale="92500" lnSpcReduction="20000"/>
          </a:bodyPr>
          <a:lstStyle/>
          <a:p>
            <a:pPr>
              <a:buFont typeface="Wingdings" panose="05000000000000000000" pitchFamily="2" charset="2"/>
              <a:buChar char="v"/>
            </a:pPr>
            <a:r>
              <a:rPr lang="en-US" sz="4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 We </a:t>
            </a:r>
            <a:r>
              <a:rPr lang="en-US" sz="4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have three new particles in the model </a:t>
            </a:r>
            <a:r>
              <a:rPr lang="en-US" sz="4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 </a:t>
            </a:r>
          </a:p>
          <a:p>
            <a:pPr>
              <a:buFont typeface="Wingdings" panose="05000000000000000000" pitchFamily="2" charset="2"/>
              <a:buChar char="Ø"/>
            </a:pP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CP- </a:t>
            </a:r>
            <a:r>
              <a:rPr lang="en-US"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even Neutral Heavy Higgs </a:t>
            </a: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 H</a:t>
            </a:r>
          </a:p>
          <a:p>
            <a:pPr>
              <a:buFont typeface="Wingdings" panose="05000000000000000000" pitchFamily="2" charset="2"/>
              <a:buChar char="Ø"/>
            </a:pPr>
            <a:r>
              <a:rPr lang="en-US"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CP- </a:t>
            </a: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odd (pseudo)-scalar : A</a:t>
            </a:r>
          </a:p>
          <a:p>
            <a:pPr>
              <a:buFont typeface="Wingdings" panose="05000000000000000000" pitchFamily="2" charset="2"/>
              <a:buChar char="Ø"/>
            </a:pP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 Singly Charged Higgs : H</a:t>
            </a:r>
            <a:r>
              <a:rPr lang="en-US" sz="4000" b="1" baseline="30000"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rPr>
              <a:t>+</a:t>
            </a:r>
          </a:p>
          <a:p>
            <a:pPr>
              <a:buFont typeface="Wingdings" panose="05000000000000000000" pitchFamily="2" charset="2"/>
              <a:buChar char="v"/>
            </a:pPr>
            <a:endParaRPr lang="en-US" sz="4000" b="1" baseline="3000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endParaRPr>
          </a:p>
          <a:p>
            <a:pPr>
              <a:buFont typeface="Wingdings" panose="05000000000000000000" pitchFamily="2" charset="2"/>
              <a:buChar char="v"/>
            </a:pPr>
            <a:r>
              <a:rPr lang="en-US" sz="4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Discovery </a:t>
            </a:r>
            <a:r>
              <a:rPr lang="en-US" sz="4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of these Higgs </a:t>
            </a:r>
            <a:r>
              <a:rPr lang="en-US" sz="4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bosons </a:t>
            </a:r>
            <a:r>
              <a:rPr lang="en-US" sz="4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below a </a:t>
            </a:r>
            <a:r>
              <a:rPr lang="en-US" sz="4000" b="1"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TeV</a:t>
            </a:r>
            <a:r>
              <a:rPr lang="en-US" sz="4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askerville Old Face" panose="02020602080505020303" pitchFamily="18" charset="0"/>
              </a:rPr>
              <a:t> will be confirmation of the scenario</a:t>
            </a:r>
          </a:p>
          <a:p>
            <a:pPr>
              <a:buFont typeface="Wingdings" panose="05000000000000000000" pitchFamily="2" charset="2"/>
              <a:buChar char="Ø"/>
            </a:pPr>
            <a:endPar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Baskerville Old Face" panose="02020602080505020303" pitchFamily="18" charset="0"/>
            </a:endParaRPr>
          </a:p>
          <a:p>
            <a:endParaRPr lang="en-US" dirty="0"/>
          </a:p>
        </p:txBody>
      </p:sp>
    </p:spTree>
    <p:extLst>
      <p:ext uri="{BB962C8B-B14F-4D97-AF65-F5344CB8AC3E}">
        <p14:creationId xmlns:p14="http://schemas.microsoft.com/office/powerpoint/2010/main" val="9524885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3" y="0"/>
            <a:ext cx="11560796" cy="1280890"/>
          </a:xfrm>
        </p:spPr>
        <p:txBody>
          <a:bodyPr/>
          <a:lstStyle/>
          <a:p>
            <a:pPr marL="571500" indent="-571500">
              <a:buFont typeface="Wingdings" panose="05000000000000000000" pitchFamily="2" charset="2"/>
              <a:buChar char="q"/>
            </a:pPr>
            <a:r>
              <a:rPr lang="en-US" b="1" dirty="0" smtClean="0">
                <a:solidFill>
                  <a:srgbClr val="002060"/>
                </a:solidFill>
                <a:latin typeface="Lucida Handwriting" panose="03010101010101010101" pitchFamily="66" charset="0"/>
              </a:rPr>
              <a:t>CP-</a:t>
            </a:r>
            <a:r>
              <a:rPr lang="en-US" b="1" dirty="0" smtClean="0">
                <a:solidFill>
                  <a:srgbClr val="002060"/>
                </a:solidFill>
                <a:latin typeface="Imprint MT Shadow" panose="04020605060303030202" pitchFamily="82" charset="0"/>
              </a:rPr>
              <a:t> even Neutral Heavy Higgs (H) Phenomenology :</a:t>
            </a:r>
            <a:endParaRPr lang="en-US" b="1" dirty="0">
              <a:solidFill>
                <a:srgbClr val="002060"/>
              </a:solidFill>
              <a:latin typeface="Imprint MT Shadow" panose="04020605060303030202" pitchFamily="82" charset="0"/>
            </a:endParaRPr>
          </a:p>
        </p:txBody>
      </p:sp>
      <p:pic>
        <p:nvPicPr>
          <p:cNvPr id="19" name="Picture 18"/>
          <p:cNvPicPr>
            <a:picLocks noChangeAspect="1"/>
          </p:cNvPicPr>
          <p:nvPr/>
        </p:nvPicPr>
        <p:blipFill>
          <a:blip r:embed="rId2">
            <a:duotone>
              <a:prstClr val="black"/>
              <a:schemeClr val="accent5">
                <a:tint val="45000"/>
                <a:satMod val="400000"/>
              </a:schemeClr>
            </a:duotone>
          </a:blip>
          <a:stretch>
            <a:fillRect/>
          </a:stretch>
        </p:blipFill>
        <p:spPr>
          <a:xfrm>
            <a:off x="1311579" y="1393135"/>
            <a:ext cx="2667000" cy="2169645"/>
          </a:xfrm>
          <a:prstGeom prst="roundRect">
            <a:avLst>
              <a:gd name="adj" fmla="val 4167"/>
            </a:avLst>
          </a:prstGeom>
          <a:solidFill>
            <a:srgbClr val="FFFFFF"/>
          </a:solidFill>
          <a:ln w="76200" cap="sq">
            <a:solidFill>
              <a:srgbClr val="292929"/>
            </a:solidFill>
            <a:miter lim="800000"/>
          </a:ln>
          <a:effectLst>
            <a:outerShdw blurRad="50800" dist="38100" dir="16200000" rotWithShape="0">
              <a:prstClr val="black">
                <a:alpha val="40000"/>
              </a:prstClr>
            </a:outerShdw>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20" name="Picture 19"/>
          <p:cNvPicPr>
            <a:picLocks noChangeAspect="1"/>
          </p:cNvPicPr>
          <p:nvPr/>
        </p:nvPicPr>
        <p:blipFill>
          <a:blip r:embed="rId3">
            <a:duotone>
              <a:prstClr val="black"/>
              <a:schemeClr val="accent4">
                <a:tint val="45000"/>
                <a:satMod val="400000"/>
              </a:schemeClr>
            </a:duotone>
          </a:blip>
          <a:stretch>
            <a:fillRect/>
          </a:stretch>
        </p:blipFill>
        <p:spPr>
          <a:xfrm>
            <a:off x="4675119" y="1393135"/>
            <a:ext cx="2762250" cy="2036247"/>
          </a:xfrm>
          <a:prstGeom prst="rect">
            <a:avLst/>
          </a:prstGeom>
          <a:ln w="88900" cap="sq" cmpd="thickThin">
            <a:solidFill>
              <a:srgbClr val="000000"/>
            </a:solidFill>
            <a:prstDash val="solid"/>
            <a:miter lim="800000"/>
          </a:ln>
          <a:effectLst>
            <a:innerShdw blurRad="76200">
              <a:srgbClr val="000000"/>
            </a:innerShdw>
            <a:reflection blurRad="6350" stA="52000" endA="300" endPos="35000" dir="5400000" sy="-100000" algn="bl" rotWithShape="0"/>
          </a:effectLst>
        </p:spPr>
      </p:pic>
      <p:pic>
        <p:nvPicPr>
          <p:cNvPr id="21" name="Picture 20"/>
          <p:cNvPicPr>
            <a:picLocks noChangeAspect="1"/>
          </p:cNvPicPr>
          <p:nvPr/>
        </p:nvPicPr>
        <p:blipFill>
          <a:blip r:embed="rId4">
            <a:duotone>
              <a:prstClr val="black"/>
              <a:schemeClr val="accent3">
                <a:tint val="45000"/>
                <a:satMod val="400000"/>
              </a:schemeClr>
            </a:duotone>
          </a:blip>
          <a:stretch>
            <a:fillRect/>
          </a:stretch>
        </p:blipFill>
        <p:spPr>
          <a:xfrm>
            <a:off x="8197492" y="1393134"/>
            <a:ext cx="2828925" cy="2169645"/>
          </a:xfrm>
          <a:prstGeom prst="rect">
            <a:avLst/>
          </a:prstGeom>
          <a:ln w="88900" cap="sq" cmpd="thickThin">
            <a:solidFill>
              <a:srgbClr val="000000"/>
            </a:solidFill>
            <a:prstDash val="solid"/>
            <a:miter lim="800000"/>
          </a:ln>
          <a:effectLst>
            <a:outerShdw blurRad="50800" dist="38100" dir="5400000" algn="t" rotWithShape="0">
              <a:prstClr val="black">
                <a:alpha val="40000"/>
              </a:prstClr>
            </a:outerShdw>
            <a:reflection blurRad="6350" stA="52000" endA="300" endPos="35000" dir="5400000" sy="-100000" algn="bl" rotWithShape="0"/>
          </a:effectLst>
        </p:spPr>
      </p:pic>
      <p:pic>
        <p:nvPicPr>
          <p:cNvPr id="22" name="Picture 21"/>
          <p:cNvPicPr>
            <a:picLocks noChangeAspect="1"/>
          </p:cNvPicPr>
          <p:nvPr/>
        </p:nvPicPr>
        <p:blipFill>
          <a:blip r:embed="rId5">
            <a:duotone>
              <a:prstClr val="black"/>
              <a:schemeClr val="accent5">
                <a:lumMod val="75000"/>
                <a:tint val="45000"/>
                <a:satMod val="400000"/>
              </a:schemeClr>
            </a:duotone>
          </a:blip>
          <a:stretch>
            <a:fillRect/>
          </a:stretch>
        </p:blipFill>
        <p:spPr>
          <a:xfrm>
            <a:off x="1453251" y="4293704"/>
            <a:ext cx="2410161" cy="2067339"/>
          </a:xfrm>
          <a:prstGeom prst="rect">
            <a:avLst/>
          </a:prstGeom>
          <a:ln w="88900" cap="sq" cmpd="thickThin">
            <a:solidFill>
              <a:srgbClr val="000000"/>
            </a:solidFill>
            <a:prstDash val="solid"/>
            <a:miter lim="800000"/>
          </a:ln>
          <a:effectLst>
            <a:innerShdw blurRad="76200">
              <a:srgbClr val="000000"/>
            </a:innerShdw>
            <a:reflection blurRad="6350" stA="52000" endA="300" endPos="35000" dir="5400000" sy="-100000" algn="bl" rotWithShape="0"/>
          </a:effectLst>
        </p:spPr>
      </p:pic>
      <p:pic>
        <p:nvPicPr>
          <p:cNvPr id="23" name="Picture 22"/>
          <p:cNvPicPr>
            <a:picLocks noChangeAspect="1"/>
          </p:cNvPicPr>
          <p:nvPr/>
        </p:nvPicPr>
        <p:blipFill>
          <a:blip r:embed="rId6">
            <a:duotone>
              <a:prstClr val="black"/>
              <a:schemeClr val="bg1">
                <a:lumMod val="75000"/>
                <a:tint val="45000"/>
                <a:satMod val="400000"/>
              </a:schemeClr>
            </a:duotone>
          </a:blip>
          <a:stretch>
            <a:fillRect/>
          </a:stretch>
        </p:blipFill>
        <p:spPr>
          <a:xfrm>
            <a:off x="4675119" y="4293704"/>
            <a:ext cx="2762250" cy="2083545"/>
          </a:xfrm>
          <a:prstGeom prst="rect">
            <a:avLst/>
          </a:prstGeom>
          <a:ln w="88900" cap="sq" cmpd="thickThin">
            <a:solidFill>
              <a:srgbClr val="000000"/>
            </a:solidFill>
            <a:prstDash val="solid"/>
            <a:miter lim="800000"/>
          </a:ln>
          <a:effectLst>
            <a:innerShdw blurRad="76200">
              <a:srgbClr val="000000"/>
            </a:innerShdw>
            <a:reflection blurRad="6350" stA="52000" endA="300" endPos="35000" dir="5400000" sy="-100000" algn="bl" rotWithShape="0"/>
          </a:effectLst>
        </p:spPr>
      </p:pic>
      <p:pic>
        <p:nvPicPr>
          <p:cNvPr id="24" name="Picture 23"/>
          <p:cNvPicPr>
            <a:picLocks noChangeAspect="1"/>
          </p:cNvPicPr>
          <p:nvPr/>
        </p:nvPicPr>
        <p:blipFill>
          <a:blip r:embed="rId7">
            <a:duotone>
              <a:prstClr val="black"/>
              <a:schemeClr val="accent2">
                <a:lumMod val="40000"/>
                <a:lumOff val="60000"/>
                <a:tint val="45000"/>
                <a:satMod val="400000"/>
              </a:schemeClr>
            </a:duotone>
          </a:blip>
          <a:stretch>
            <a:fillRect/>
          </a:stretch>
        </p:blipFill>
        <p:spPr>
          <a:xfrm>
            <a:off x="8197491" y="4293704"/>
            <a:ext cx="2828925" cy="2067339"/>
          </a:xfrm>
          <a:prstGeom prst="rect">
            <a:avLst/>
          </a:prstGeom>
          <a:ln w="88900" cap="sq" cmpd="thickThin">
            <a:solidFill>
              <a:srgbClr val="000000"/>
            </a:solidFill>
            <a:prstDash val="solid"/>
            <a:miter lim="800000"/>
          </a:ln>
          <a:effectLst>
            <a:innerShdw blurRad="76200">
              <a:srgbClr val="000000"/>
            </a:innerShdw>
            <a:reflection blurRad="6350" stA="52000" endA="300" endPos="35000" dir="5400000" sy="-100000" algn="bl" rotWithShape="0"/>
          </a:effectLst>
        </p:spPr>
      </p:pic>
      <p:sp>
        <p:nvSpPr>
          <p:cNvPr id="25" name="TextBox 24"/>
          <p:cNvSpPr txBox="1"/>
          <p:nvPr/>
        </p:nvSpPr>
        <p:spPr>
          <a:xfrm>
            <a:off x="4363718" y="752797"/>
            <a:ext cx="3896985"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dirty="0" smtClean="0">
                <a:latin typeface="Copperplate Gothic Bold" panose="020E0705020206020404" pitchFamily="34" charset="0"/>
              </a:rPr>
              <a:t>Main decay modes :</a:t>
            </a:r>
            <a:endParaRPr lang="en-US" sz="2000" dirty="0">
              <a:latin typeface="Copperplate Gothic Bold" panose="020E0705020206020404" pitchFamily="34" charset="0"/>
            </a:endParaRPr>
          </a:p>
        </p:txBody>
      </p:sp>
    </p:spTree>
    <p:extLst>
      <p:ext uri="{BB962C8B-B14F-4D97-AF65-F5344CB8AC3E}">
        <p14:creationId xmlns:p14="http://schemas.microsoft.com/office/powerpoint/2010/main" val="5197633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398" y="141451"/>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Branching Ratio of Heavy Higgs H</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1519398" y="970344"/>
            <a:ext cx="9504217" cy="5251306"/>
          </a:xfrm>
          <a:prstGeom prst="rect">
            <a:avLst/>
          </a:prstGeom>
        </p:spPr>
      </p:pic>
    </p:spTree>
    <p:extLst>
      <p:ext uri="{BB962C8B-B14F-4D97-AF65-F5344CB8AC3E}">
        <p14:creationId xmlns:p14="http://schemas.microsoft.com/office/powerpoint/2010/main" val="5952406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27</a:t>
            </a:fld>
            <a:endParaRPr lang="en-US" dirty="0"/>
          </a:p>
        </p:txBody>
      </p:sp>
      <p:sp>
        <p:nvSpPr>
          <p:cNvPr id="2" name="Rectangle 1"/>
          <p:cNvSpPr/>
          <p:nvPr/>
        </p:nvSpPr>
        <p:spPr>
          <a:xfrm>
            <a:off x="1953491" y="137129"/>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Di-Higgs Production in SM</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1500186" y="970344"/>
            <a:ext cx="10428577" cy="5721401"/>
          </a:xfrm>
          <a:prstGeom prst="rect">
            <a:avLst/>
          </a:prstGeom>
        </p:spPr>
      </p:pic>
    </p:spTree>
    <p:extLst>
      <p:ext uri="{BB962C8B-B14F-4D97-AF65-F5344CB8AC3E}">
        <p14:creationId xmlns:p14="http://schemas.microsoft.com/office/powerpoint/2010/main" val="242617618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28</a:t>
            </a:fld>
            <a:endParaRPr lang="en-US" dirty="0"/>
          </a:p>
        </p:txBody>
      </p:sp>
      <p:sp>
        <p:nvSpPr>
          <p:cNvPr id="2" name="Rectangle 1"/>
          <p:cNvSpPr/>
          <p:nvPr/>
        </p:nvSpPr>
        <p:spPr>
          <a:xfrm>
            <a:off x="1519398" y="141451"/>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err="1"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Constarint</a:t>
            </a: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on  Di-Higgs Production</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EFEFE"/>
              </a:clrFrom>
              <a:clrTo>
                <a:srgbClr val="FEFEFE">
                  <a:alpha val="0"/>
                </a:srgbClr>
              </a:clrTo>
            </a:clrChange>
          </a:blip>
          <a:stretch>
            <a:fillRect/>
          </a:stretch>
        </p:blipFill>
        <p:spPr>
          <a:xfrm>
            <a:off x="1565564" y="1209675"/>
            <a:ext cx="9753600" cy="5315816"/>
          </a:xfrm>
          <a:prstGeom prst="rect">
            <a:avLst/>
          </a:prstGeom>
        </p:spPr>
      </p:pic>
    </p:spTree>
    <p:extLst>
      <p:ext uri="{BB962C8B-B14F-4D97-AF65-F5344CB8AC3E}">
        <p14:creationId xmlns:p14="http://schemas.microsoft.com/office/powerpoint/2010/main" val="22271449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57F1E4F-1CFF-5643-939E-217C01CDF565}" type="slidenum">
              <a:rPr lang="en-US" smtClean="0"/>
              <a:pPr/>
              <a:t>29</a:t>
            </a:fld>
            <a:endParaRPr lang="en-US" dirty="0"/>
          </a:p>
        </p:txBody>
      </p:sp>
      <p:sp>
        <p:nvSpPr>
          <p:cNvPr id="2" name="Rectangle 1"/>
          <p:cNvSpPr/>
          <p:nvPr/>
        </p:nvSpPr>
        <p:spPr>
          <a:xfrm>
            <a:off x="1519398" y="141451"/>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Di-Higgs Production in the 2HDM</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953491" y="1152907"/>
            <a:ext cx="9504218" cy="5181599"/>
          </a:xfrm>
          <a:prstGeom prst="rect">
            <a:avLst/>
          </a:prstGeom>
        </p:spPr>
      </p:pic>
    </p:spTree>
    <p:extLst>
      <p:ext uri="{BB962C8B-B14F-4D97-AF65-F5344CB8AC3E}">
        <p14:creationId xmlns:p14="http://schemas.microsoft.com/office/powerpoint/2010/main" val="13198734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383824" y="1905000"/>
            <a:ext cx="11516439" cy="3338093"/>
          </a:xfrm>
          <a:prstGeom prst="rect">
            <a:avLst/>
          </a:prstGeom>
        </p:spPr>
      </p:pic>
      <p:sp>
        <p:nvSpPr>
          <p:cNvPr id="6" name="Rectangle 5"/>
          <p:cNvSpPr/>
          <p:nvPr/>
        </p:nvSpPr>
        <p:spPr>
          <a:xfrm>
            <a:off x="1622339" y="325096"/>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What is new here ?</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5" name="Oval 4"/>
          <p:cNvSpPr/>
          <p:nvPr/>
        </p:nvSpPr>
        <p:spPr>
          <a:xfrm>
            <a:off x="2350316" y="1884317"/>
            <a:ext cx="1018903" cy="498566"/>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7295527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19398" y="141451"/>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Di-Higgs Production in the 2HDM</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DDB"/>
              </a:clrFrom>
              <a:clrTo>
                <a:srgbClr val="FFFDDB">
                  <a:alpha val="0"/>
                </a:srgbClr>
              </a:clrTo>
            </a:clrChange>
          </a:blip>
          <a:stretch>
            <a:fillRect/>
          </a:stretch>
        </p:blipFill>
        <p:spPr>
          <a:xfrm>
            <a:off x="1676400" y="787782"/>
            <a:ext cx="10006607" cy="5958754"/>
          </a:xfrm>
          <a:prstGeom prst="rect">
            <a:avLst/>
          </a:prstGeom>
        </p:spPr>
      </p:pic>
    </p:spTree>
    <p:extLst>
      <p:ext uri="{BB962C8B-B14F-4D97-AF65-F5344CB8AC3E}">
        <p14:creationId xmlns:p14="http://schemas.microsoft.com/office/powerpoint/2010/main" val="18514109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3" y="0"/>
            <a:ext cx="11560796" cy="1280890"/>
          </a:xfrm>
        </p:spPr>
        <p:txBody>
          <a:bodyPr/>
          <a:lstStyle/>
          <a:p>
            <a:pPr marL="571500" indent="-571500">
              <a:buFont typeface="Wingdings" panose="05000000000000000000" pitchFamily="2" charset="2"/>
              <a:buChar char="q"/>
            </a:pPr>
            <a:r>
              <a:rPr lang="en-US" b="1" dirty="0" smtClean="0">
                <a:solidFill>
                  <a:srgbClr val="002060"/>
                </a:solidFill>
                <a:latin typeface="Lucida Handwriting" panose="03010101010101010101" pitchFamily="66" charset="0"/>
              </a:rPr>
              <a:t>CP</a:t>
            </a:r>
            <a:r>
              <a:rPr lang="en-US" b="1" dirty="0" smtClean="0">
                <a:solidFill>
                  <a:srgbClr val="002060"/>
                </a:solidFill>
                <a:latin typeface="Imprint MT Shadow" panose="04020605060303030202" pitchFamily="82" charset="0"/>
              </a:rPr>
              <a:t>- odd Neutral Pseudo-scalar (A) Phenomenology :</a:t>
            </a:r>
            <a:endParaRPr lang="en-US" b="1" dirty="0">
              <a:solidFill>
                <a:srgbClr val="002060"/>
              </a:solidFill>
              <a:latin typeface="Imprint MT Shadow" panose="04020605060303030202" pitchFamily="82" charset="0"/>
            </a:endParaRPr>
          </a:p>
        </p:txBody>
      </p:sp>
      <p:pic>
        <p:nvPicPr>
          <p:cNvPr id="24" name="Picture 23"/>
          <p:cNvPicPr>
            <a:picLocks noChangeAspect="1"/>
          </p:cNvPicPr>
          <p:nvPr/>
        </p:nvPicPr>
        <p:blipFill>
          <a:blip r:embed="rId2">
            <a:duotone>
              <a:prstClr val="black"/>
              <a:schemeClr val="accent5">
                <a:tint val="45000"/>
                <a:satMod val="400000"/>
              </a:schemeClr>
            </a:duotone>
          </a:blip>
          <a:stretch>
            <a:fillRect/>
          </a:stretch>
        </p:blipFill>
        <p:spPr>
          <a:xfrm>
            <a:off x="1311579" y="1152906"/>
            <a:ext cx="2705100" cy="2499519"/>
          </a:xfrm>
          <a:prstGeom prst="roundRect">
            <a:avLst>
              <a:gd name="adj" fmla="val 16667"/>
            </a:avLst>
          </a:prstGeom>
          <a:ln>
            <a:noFill/>
          </a:ln>
          <a:effectLst>
            <a:outerShdw blurRad="76200" dir="18900000" sy="23000" kx="-1200000" algn="bl" rotWithShape="0">
              <a:prstClr val="black">
                <a:alpha val="20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5" name="Picture 24"/>
          <p:cNvPicPr>
            <a:picLocks noChangeAspect="1"/>
          </p:cNvPicPr>
          <p:nvPr/>
        </p:nvPicPr>
        <p:blipFill>
          <a:blip r:embed="rId3">
            <a:duotone>
              <a:prstClr val="black"/>
              <a:schemeClr val="tx2">
                <a:tint val="45000"/>
                <a:satMod val="400000"/>
              </a:schemeClr>
            </a:duotone>
          </a:blip>
          <a:stretch>
            <a:fillRect/>
          </a:stretch>
        </p:blipFill>
        <p:spPr>
          <a:xfrm>
            <a:off x="4748040" y="1152905"/>
            <a:ext cx="2809875" cy="2408239"/>
          </a:xfrm>
          <a:prstGeom prst="roundRect">
            <a:avLst>
              <a:gd name="adj" fmla="val 16667"/>
            </a:avLst>
          </a:prstGeom>
          <a:ln>
            <a:noFill/>
          </a:ln>
          <a:effectLst>
            <a:glow rad="139700">
              <a:schemeClr val="accent4">
                <a:satMod val="175000"/>
                <a:alpha val="40000"/>
              </a:schemeClr>
            </a:glow>
            <a:outerShdw blurRad="76200" dir="18900000" sy="23000" kx="-1200000" algn="bl" rotWithShape="0">
              <a:prstClr val="black">
                <a:alpha val="20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6" name="Picture 25"/>
          <p:cNvPicPr>
            <a:picLocks noChangeAspect="1"/>
          </p:cNvPicPr>
          <p:nvPr/>
        </p:nvPicPr>
        <p:blipFill>
          <a:blip r:embed="rId4">
            <a:duotone>
              <a:prstClr val="black"/>
              <a:schemeClr val="accent3">
                <a:tint val="45000"/>
                <a:satMod val="400000"/>
              </a:schemeClr>
            </a:duotone>
          </a:blip>
          <a:stretch>
            <a:fillRect/>
          </a:stretch>
        </p:blipFill>
        <p:spPr>
          <a:xfrm>
            <a:off x="8289276" y="1152905"/>
            <a:ext cx="2657019" cy="2649630"/>
          </a:xfrm>
          <a:prstGeom prst="roundRect">
            <a:avLst>
              <a:gd name="adj" fmla="val 16667"/>
            </a:avLst>
          </a:prstGeom>
          <a:ln>
            <a:noFill/>
          </a:ln>
          <a:effectLst>
            <a:glow rad="101600">
              <a:schemeClr val="accent3">
                <a:satMod val="175000"/>
                <a:alpha val="40000"/>
              </a:schemeClr>
            </a:glow>
            <a:outerShdw blurRad="76200" dir="18900000" sy="23000" kx="-1200000" algn="bl" rotWithShape="0">
              <a:prstClr val="black">
                <a:alpha val="20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7" name="Picture 26"/>
          <p:cNvPicPr>
            <a:picLocks noChangeAspect="1"/>
          </p:cNvPicPr>
          <p:nvPr/>
        </p:nvPicPr>
        <p:blipFill>
          <a:blip r:embed="rId5">
            <a:duotone>
              <a:prstClr val="black"/>
              <a:schemeClr val="accent6">
                <a:tint val="45000"/>
                <a:satMod val="400000"/>
              </a:schemeClr>
            </a:duotone>
          </a:blip>
          <a:stretch>
            <a:fillRect/>
          </a:stretch>
        </p:blipFill>
        <p:spPr>
          <a:xfrm>
            <a:off x="2033791" y="3884534"/>
            <a:ext cx="2896018" cy="2501507"/>
          </a:xfrm>
          <a:prstGeom prst="roundRect">
            <a:avLst>
              <a:gd name="adj" fmla="val 16667"/>
            </a:avLst>
          </a:prstGeom>
          <a:ln>
            <a:noFill/>
          </a:ln>
          <a:effectLst>
            <a:glow rad="139700">
              <a:schemeClr val="accent2">
                <a:satMod val="175000"/>
                <a:alpha val="40000"/>
              </a:schemeClr>
            </a:glow>
            <a:outerShdw blurRad="76200" dir="18900000" sy="23000" kx="-1200000" algn="bl" rotWithShape="0">
              <a:prstClr val="black">
                <a:alpha val="20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8" name="Picture 27"/>
          <p:cNvPicPr>
            <a:picLocks noChangeAspect="1"/>
          </p:cNvPicPr>
          <p:nvPr/>
        </p:nvPicPr>
        <p:blipFill>
          <a:blip r:embed="rId6">
            <a:duotone>
              <a:prstClr val="black"/>
              <a:srgbClr val="D9C3A5">
                <a:tint val="50000"/>
                <a:satMod val="180000"/>
              </a:srgbClr>
            </a:duotone>
          </a:blip>
          <a:stretch>
            <a:fillRect/>
          </a:stretch>
        </p:blipFill>
        <p:spPr>
          <a:xfrm>
            <a:off x="6049156" y="3868885"/>
            <a:ext cx="3017517" cy="2517156"/>
          </a:xfrm>
          <a:prstGeom prst="roundRect">
            <a:avLst>
              <a:gd name="adj" fmla="val 16667"/>
            </a:avLst>
          </a:prstGeom>
          <a:ln>
            <a:noFill/>
          </a:ln>
          <a:effectLst>
            <a:glow rad="139700">
              <a:schemeClr val="accent2">
                <a:satMod val="175000"/>
                <a:alpha val="40000"/>
              </a:schemeClr>
            </a:glow>
            <a:outerShdw blurRad="76200" dir="18900000" sy="23000" kx="-1200000" algn="bl" rotWithShape="0">
              <a:prstClr val="black">
                <a:alpha val="20000"/>
              </a:prst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9" name="TextBox 28"/>
          <p:cNvSpPr txBox="1"/>
          <p:nvPr/>
        </p:nvSpPr>
        <p:spPr>
          <a:xfrm>
            <a:off x="4157658" y="679008"/>
            <a:ext cx="3896985" cy="400110"/>
          </a:xfrm>
          <a:prstGeom prst="rect">
            <a:avLst/>
          </a:prstGeom>
          <a:noFill/>
        </p:spPr>
        <p:txBody>
          <a:bodyPr wrap="square" rtlCol="0">
            <a:spAutoFit/>
          </a:bodyPr>
          <a:lstStyle/>
          <a:p>
            <a:pPr marL="342900" indent="-342900">
              <a:buFont typeface="Wingdings" panose="05000000000000000000" pitchFamily="2" charset="2"/>
              <a:buChar char="v"/>
            </a:pPr>
            <a:r>
              <a:rPr lang="en-US" sz="2000" dirty="0" smtClean="0">
                <a:latin typeface="Copperplate Gothic Bold" panose="020E0705020206020404" pitchFamily="34" charset="0"/>
              </a:rPr>
              <a:t>Main decay modes :</a:t>
            </a:r>
            <a:endParaRPr lang="en-US" sz="2000" dirty="0">
              <a:latin typeface="Copperplate Gothic Bold" panose="020E0705020206020404" pitchFamily="34" charset="0"/>
            </a:endParaRPr>
          </a:p>
        </p:txBody>
      </p:sp>
    </p:spTree>
    <p:extLst>
      <p:ext uri="{BB962C8B-B14F-4D97-AF65-F5344CB8AC3E}">
        <p14:creationId xmlns:p14="http://schemas.microsoft.com/office/powerpoint/2010/main" val="359188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3" y="0"/>
            <a:ext cx="11560796" cy="1280890"/>
          </a:xfrm>
        </p:spPr>
        <p:txBody>
          <a:bodyPr/>
          <a:lstStyle/>
          <a:p>
            <a:pPr marL="571500" indent="-571500">
              <a:buFont typeface="Wingdings" panose="05000000000000000000" pitchFamily="2" charset="2"/>
              <a:buChar char="q"/>
            </a:pPr>
            <a:r>
              <a:rPr lang="en-US" b="1" dirty="0" smtClean="0">
                <a:solidFill>
                  <a:srgbClr val="002060"/>
                </a:solidFill>
                <a:latin typeface="Lucida Handwriting" panose="03010101010101010101" pitchFamily="66" charset="0"/>
              </a:rPr>
              <a:t>CP</a:t>
            </a:r>
            <a:r>
              <a:rPr lang="en-US" b="1" dirty="0" smtClean="0">
                <a:solidFill>
                  <a:srgbClr val="002060"/>
                </a:solidFill>
                <a:latin typeface="Imprint MT Shadow" panose="04020605060303030202" pitchFamily="82" charset="0"/>
              </a:rPr>
              <a:t>- odd Neutral Pseudo-scalar (A) Phenomenology :</a:t>
            </a:r>
            <a:endParaRPr lang="en-US" b="1" dirty="0">
              <a:solidFill>
                <a:srgbClr val="002060"/>
              </a:solidFill>
              <a:latin typeface="Imprint MT Shadow" panose="04020605060303030202" pitchFamily="82" charset="0"/>
            </a:endParaRPr>
          </a:p>
        </p:txBody>
      </p:sp>
      <p:pic>
        <p:nvPicPr>
          <p:cNvPr id="14" name="Picture 1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11579" y="787782"/>
            <a:ext cx="5316747" cy="3025169"/>
          </a:xfrm>
          <a:prstGeom prst="rect">
            <a:avLst/>
          </a:prstGeom>
        </p:spPr>
      </p:pic>
      <p:pic>
        <p:nvPicPr>
          <p:cNvPr id="16" name="Picture 15"/>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28326" y="787782"/>
            <a:ext cx="5563674" cy="3037243"/>
          </a:xfrm>
          <a:prstGeom prst="rect">
            <a:avLst/>
          </a:prstGeom>
        </p:spPr>
      </p:pic>
      <p:pic>
        <p:nvPicPr>
          <p:cNvPr id="17" name="Picture 1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349101" y="3940935"/>
            <a:ext cx="5279225" cy="2743199"/>
          </a:xfrm>
          <a:prstGeom prst="rect">
            <a:avLst/>
          </a:prstGeom>
        </p:spPr>
      </p:pic>
      <p:pic>
        <p:nvPicPr>
          <p:cNvPr id="18" name="Picture 17"/>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28327" y="3861736"/>
            <a:ext cx="5563674" cy="2996264"/>
          </a:xfrm>
          <a:prstGeom prst="rect">
            <a:avLst/>
          </a:prstGeom>
        </p:spPr>
      </p:pic>
      <p:pic>
        <p:nvPicPr>
          <p:cNvPr id="19" name="Picture 18"/>
          <p:cNvPicPr>
            <a:picLocks noChangeAspect="1"/>
          </p:cNvPicPr>
          <p:nvPr/>
        </p:nvPicPr>
        <p:blipFill>
          <a:blip r:embed="rId6"/>
          <a:stretch>
            <a:fillRect/>
          </a:stretch>
        </p:blipFill>
        <p:spPr>
          <a:xfrm>
            <a:off x="3164477" y="3504010"/>
            <a:ext cx="1610950" cy="333333"/>
          </a:xfrm>
          <a:prstGeom prst="rect">
            <a:avLst/>
          </a:prstGeom>
        </p:spPr>
      </p:pic>
      <p:pic>
        <p:nvPicPr>
          <p:cNvPr id="20" name="Picture 19"/>
          <p:cNvPicPr>
            <a:picLocks noChangeAspect="1"/>
          </p:cNvPicPr>
          <p:nvPr/>
        </p:nvPicPr>
        <p:blipFill>
          <a:blip r:embed="rId6"/>
          <a:stretch>
            <a:fillRect/>
          </a:stretch>
        </p:blipFill>
        <p:spPr>
          <a:xfrm>
            <a:off x="8583087" y="3479618"/>
            <a:ext cx="1509087" cy="333333"/>
          </a:xfrm>
          <a:prstGeom prst="rect">
            <a:avLst/>
          </a:prstGeom>
        </p:spPr>
      </p:pic>
      <p:pic>
        <p:nvPicPr>
          <p:cNvPr id="21" name="Picture 20"/>
          <p:cNvPicPr>
            <a:picLocks noChangeAspect="1"/>
          </p:cNvPicPr>
          <p:nvPr/>
        </p:nvPicPr>
        <p:blipFill>
          <a:blip r:embed="rId6"/>
          <a:stretch>
            <a:fillRect/>
          </a:stretch>
        </p:blipFill>
        <p:spPr>
          <a:xfrm>
            <a:off x="3037464" y="6329335"/>
            <a:ext cx="1902498" cy="333333"/>
          </a:xfrm>
          <a:prstGeom prst="rect">
            <a:avLst/>
          </a:prstGeom>
        </p:spPr>
      </p:pic>
      <p:pic>
        <p:nvPicPr>
          <p:cNvPr id="22" name="Picture 21"/>
          <p:cNvPicPr>
            <a:picLocks noChangeAspect="1"/>
          </p:cNvPicPr>
          <p:nvPr/>
        </p:nvPicPr>
        <p:blipFill>
          <a:blip r:embed="rId6"/>
          <a:stretch>
            <a:fillRect/>
          </a:stretch>
        </p:blipFill>
        <p:spPr>
          <a:xfrm>
            <a:off x="3371867" y="3544343"/>
            <a:ext cx="1395353" cy="333333"/>
          </a:xfrm>
          <a:prstGeom prst="rect">
            <a:avLst/>
          </a:prstGeom>
        </p:spPr>
      </p:pic>
      <p:pic>
        <p:nvPicPr>
          <p:cNvPr id="23" name="Picture 22"/>
          <p:cNvPicPr>
            <a:picLocks noChangeAspect="1"/>
          </p:cNvPicPr>
          <p:nvPr/>
        </p:nvPicPr>
        <p:blipFill>
          <a:blip r:embed="rId6"/>
          <a:stretch>
            <a:fillRect/>
          </a:stretch>
        </p:blipFill>
        <p:spPr>
          <a:xfrm>
            <a:off x="8316689" y="6546574"/>
            <a:ext cx="1775485" cy="282760"/>
          </a:xfrm>
          <a:prstGeom prst="rect">
            <a:avLst/>
          </a:prstGeom>
        </p:spPr>
      </p:pic>
    </p:spTree>
    <p:extLst>
      <p:ext uri="{BB962C8B-B14F-4D97-AF65-F5344CB8AC3E}">
        <p14:creationId xmlns:p14="http://schemas.microsoft.com/office/powerpoint/2010/main" val="37085838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279" y="329899"/>
            <a:ext cx="10159092" cy="1280890"/>
          </a:xfrm>
        </p:spPr>
        <p:txBody>
          <a:bodyPr/>
          <a:lstStyle/>
          <a:p>
            <a:pPr marL="571500" indent="-571500">
              <a:buFont typeface="Wingdings" panose="05000000000000000000" pitchFamily="2" charset="2"/>
              <a:buChar char="v"/>
            </a:pPr>
            <a:r>
              <a:rPr lang="en-US" b="1" u="sng" dirty="0" smtClean="0">
                <a:solidFill>
                  <a:srgbClr val="FF390E"/>
                </a:solidFill>
                <a:latin typeface="Bodoni MT Black" panose="02070A03080606020203" pitchFamily="18" charset="0"/>
              </a:rPr>
              <a:t>Zh Resonance at 440 GeV  :</a:t>
            </a:r>
            <a:r>
              <a:rPr lang="en-US" u="sng" dirty="0">
                <a:solidFill>
                  <a:srgbClr val="FF390E"/>
                </a:solidFill>
                <a:latin typeface="Bodoni MT Black" panose="02070A03080606020203" pitchFamily="18" charset="0"/>
              </a:rPr>
              <a:t> </a:t>
            </a:r>
            <a:r>
              <a:rPr lang="en-US" u="sng" dirty="0" smtClean="0">
                <a:solidFill>
                  <a:srgbClr val="FF390E"/>
                </a:solidFill>
                <a:latin typeface="Bodoni MT Black" panose="02070A03080606020203" pitchFamily="18" charset="0"/>
              </a:rPr>
              <a:t/>
            </a:r>
            <a:br>
              <a:rPr lang="en-US" u="sng" dirty="0" smtClean="0">
                <a:solidFill>
                  <a:srgbClr val="FF390E"/>
                </a:solidFill>
                <a:latin typeface="Bodoni MT Black" panose="02070A03080606020203" pitchFamily="18" charset="0"/>
              </a:rPr>
            </a:br>
            <a:r>
              <a:rPr lang="en-US" u="sng" dirty="0" smtClean="0">
                <a:solidFill>
                  <a:srgbClr val="002060"/>
                </a:solidFill>
                <a:latin typeface="Imprint MT Shadow" panose="04020605060303030202" pitchFamily="82" charset="0"/>
              </a:rPr>
              <a:t>with 3.6 </a:t>
            </a:r>
            <a:r>
              <a:rPr lang="el-GR" u="sng" dirty="0" smtClean="0">
                <a:solidFill>
                  <a:srgbClr val="002060"/>
                </a:solidFill>
                <a:latin typeface="Calibri" panose="020F0502020204030204" pitchFamily="34" charset="0"/>
                <a:cs typeface="Calibri" panose="020F0502020204030204" pitchFamily="34" charset="0"/>
              </a:rPr>
              <a:t>σ</a:t>
            </a:r>
            <a:r>
              <a:rPr lang="en-US" u="sng" dirty="0" smtClean="0">
                <a:solidFill>
                  <a:srgbClr val="002060"/>
                </a:solidFill>
                <a:latin typeface="Imprint MT Shadow" panose="04020605060303030202" pitchFamily="82" charset="0"/>
                <a:cs typeface="Calibri" panose="020F0502020204030204" pitchFamily="34" charset="0"/>
              </a:rPr>
              <a:t> local significance</a:t>
            </a:r>
            <a:endParaRPr lang="en-US" u="sng" dirty="0">
              <a:solidFill>
                <a:srgbClr val="002060"/>
              </a:solidFill>
              <a:latin typeface="Imprint MT Shadow" panose="04020605060303030202" pitchFamily="82" charset="0"/>
            </a:endParaRPr>
          </a:p>
        </p:txBody>
      </p:sp>
      <p:sp>
        <p:nvSpPr>
          <p:cNvPr id="9" name="Rectangle 8"/>
          <p:cNvSpPr/>
          <p:nvPr/>
        </p:nvSpPr>
        <p:spPr>
          <a:xfrm>
            <a:off x="3226625" y="2777208"/>
            <a:ext cx="2787943" cy="338554"/>
          </a:xfrm>
          <a:prstGeom prst="rect">
            <a:avLst/>
          </a:prstGeom>
        </p:spPr>
        <p:txBody>
          <a:bodyPr wrap="none">
            <a:spAutoFit/>
          </a:bodyPr>
          <a:lstStyle/>
          <a:p>
            <a:r>
              <a:rPr lang="en-US" sz="1600" b="1" dirty="0" smtClean="0"/>
              <a:t>e-print :</a:t>
            </a:r>
            <a:r>
              <a:rPr lang="en-US" sz="1600" b="1" dirty="0"/>
              <a:t> </a:t>
            </a:r>
            <a:r>
              <a:rPr lang="en-US" sz="1600" b="1" dirty="0" smtClean="0">
                <a:solidFill>
                  <a:srgbClr val="002060"/>
                </a:solidFill>
                <a:hlinkClick r:id="rId2"/>
              </a:rPr>
              <a:t>arXiv:</a:t>
            </a:r>
            <a:r>
              <a:rPr lang="en-US" sz="1600" b="1" dirty="0" smtClean="0">
                <a:solidFill>
                  <a:srgbClr val="002060"/>
                </a:solidFill>
              </a:rPr>
              <a:t>1712.065186</a:t>
            </a:r>
            <a:endParaRPr lang="en-US" sz="1600" b="1" dirty="0">
              <a:solidFill>
                <a:srgbClr val="002060"/>
              </a:solidFill>
            </a:endParaRPr>
          </a:p>
        </p:txBody>
      </p:sp>
      <p:pic>
        <p:nvPicPr>
          <p:cNvPr id="11" name="Picture 10"/>
          <p:cNvPicPr>
            <a:picLocks noChangeAspect="1"/>
          </p:cNvPicPr>
          <p:nvPr/>
        </p:nvPicPr>
        <p:blipFill>
          <a:blip r:embed="rId3">
            <a:clrChange>
              <a:clrFrom>
                <a:srgbClr val="FFFFFF"/>
              </a:clrFrom>
              <a:clrTo>
                <a:srgbClr val="FFFFFF">
                  <a:alpha val="0"/>
                </a:srgbClr>
              </a:clrTo>
            </a:clrChange>
          </a:blip>
          <a:stretch>
            <a:fillRect/>
          </a:stretch>
        </p:blipFill>
        <p:spPr>
          <a:xfrm>
            <a:off x="1376893" y="1610789"/>
            <a:ext cx="10353675" cy="4514850"/>
          </a:xfrm>
          <a:prstGeom prst="rect">
            <a:avLst/>
          </a:prstGeom>
        </p:spPr>
      </p:pic>
      <p:sp>
        <p:nvSpPr>
          <p:cNvPr id="3" name="Rectangle 2"/>
          <p:cNvSpPr/>
          <p:nvPr/>
        </p:nvSpPr>
        <p:spPr>
          <a:xfrm>
            <a:off x="7787230" y="6248791"/>
            <a:ext cx="3785011" cy="646331"/>
          </a:xfrm>
          <a:prstGeom prst="rect">
            <a:avLst/>
          </a:prstGeom>
        </p:spPr>
        <p:txBody>
          <a:bodyPr wrap="none">
            <a:spAutoFit/>
          </a:bodyPr>
          <a:lstStyle/>
          <a:p>
            <a:r>
              <a:rPr lang="en-US" b="1" dirty="0" smtClean="0">
                <a:latin typeface="Book Antiqua" panose="02040602050305030304" pitchFamily="18" charset="0"/>
              </a:rPr>
              <a:t>Ferreira et al. </a:t>
            </a:r>
            <a:r>
              <a:rPr lang="en-US" dirty="0"/>
              <a:t> </a:t>
            </a:r>
            <a:r>
              <a:rPr lang="en-US" dirty="0">
                <a:hlinkClick r:id="rId4"/>
              </a:rPr>
              <a:t>arXiv:1711.00024</a:t>
            </a:r>
            <a:endParaRPr lang="en-US" b="1" dirty="0">
              <a:latin typeface="Book Antiqua" panose="02040602050305030304" pitchFamily="18" charset="0"/>
            </a:endParaRPr>
          </a:p>
          <a:p>
            <a:r>
              <a:rPr lang="en-US" b="1" dirty="0" smtClean="0">
                <a:latin typeface="Book Antiqua" panose="02040602050305030304" pitchFamily="18" charset="0"/>
              </a:rPr>
              <a:t>C. Wagner et al. </a:t>
            </a:r>
            <a:r>
              <a:rPr lang="en-US" dirty="0" smtClean="0">
                <a:hlinkClick r:id="rId5"/>
              </a:rPr>
              <a:t>arXiv:1802.091</a:t>
            </a:r>
            <a:r>
              <a:rPr lang="en-US" dirty="0" smtClean="0"/>
              <a:t>22</a:t>
            </a:r>
            <a:r>
              <a:rPr lang="en-US" b="1" dirty="0" smtClean="0">
                <a:latin typeface="Book Antiqua" panose="02040602050305030304" pitchFamily="18" charset="0"/>
              </a:rPr>
              <a:t> </a:t>
            </a:r>
            <a:endParaRPr lang="en-US" b="1" dirty="0">
              <a:latin typeface="Book Antiqua" panose="02040602050305030304" pitchFamily="18" charset="0"/>
            </a:endParaRPr>
          </a:p>
        </p:txBody>
      </p:sp>
    </p:spTree>
    <p:extLst>
      <p:ext uri="{BB962C8B-B14F-4D97-AF65-F5344CB8AC3E}">
        <p14:creationId xmlns:p14="http://schemas.microsoft.com/office/powerpoint/2010/main" val="401886447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279" y="329899"/>
            <a:ext cx="10159092" cy="1280890"/>
          </a:xfrm>
        </p:spPr>
        <p:txBody>
          <a:bodyPr/>
          <a:lstStyle/>
          <a:p>
            <a:pPr marL="571500" indent="-571500">
              <a:buFont typeface="Wingdings" panose="05000000000000000000" pitchFamily="2" charset="2"/>
              <a:buChar char="v"/>
            </a:pPr>
            <a:r>
              <a:rPr lang="en-US" b="1" u="sng" dirty="0" smtClean="0">
                <a:solidFill>
                  <a:srgbClr val="FF390E"/>
                </a:solidFill>
                <a:latin typeface="Bodoni MT Black" panose="02070A03080606020203" pitchFamily="18" charset="0"/>
              </a:rPr>
              <a:t>Zh Resonance at 440 GeV  :</a:t>
            </a:r>
            <a:r>
              <a:rPr lang="en-US" u="sng" dirty="0">
                <a:solidFill>
                  <a:srgbClr val="FF390E"/>
                </a:solidFill>
                <a:latin typeface="Bodoni MT Black" panose="02070A03080606020203" pitchFamily="18" charset="0"/>
              </a:rPr>
              <a:t> </a:t>
            </a:r>
            <a:r>
              <a:rPr lang="en-US" u="sng" dirty="0" smtClean="0">
                <a:solidFill>
                  <a:srgbClr val="FF390E"/>
                </a:solidFill>
                <a:latin typeface="Bodoni MT Black" panose="02070A03080606020203" pitchFamily="18" charset="0"/>
              </a:rPr>
              <a:t/>
            </a:r>
            <a:br>
              <a:rPr lang="en-US" u="sng" dirty="0" smtClean="0">
                <a:solidFill>
                  <a:srgbClr val="FF390E"/>
                </a:solidFill>
                <a:latin typeface="Bodoni MT Black" panose="02070A03080606020203" pitchFamily="18" charset="0"/>
              </a:rPr>
            </a:br>
            <a:r>
              <a:rPr lang="en-US" u="sng" dirty="0" smtClean="0">
                <a:solidFill>
                  <a:srgbClr val="002060"/>
                </a:solidFill>
                <a:latin typeface="Imprint MT Shadow" panose="04020605060303030202" pitchFamily="82" charset="0"/>
              </a:rPr>
              <a:t>with 3.6 </a:t>
            </a:r>
            <a:r>
              <a:rPr lang="el-GR" u="sng" dirty="0" smtClean="0">
                <a:solidFill>
                  <a:srgbClr val="002060"/>
                </a:solidFill>
                <a:latin typeface="Calibri" panose="020F0502020204030204" pitchFamily="34" charset="0"/>
                <a:cs typeface="Calibri" panose="020F0502020204030204" pitchFamily="34" charset="0"/>
              </a:rPr>
              <a:t>σ</a:t>
            </a:r>
            <a:r>
              <a:rPr lang="en-US" u="sng" dirty="0" smtClean="0">
                <a:solidFill>
                  <a:srgbClr val="002060"/>
                </a:solidFill>
                <a:latin typeface="Imprint MT Shadow" panose="04020605060303030202" pitchFamily="82" charset="0"/>
                <a:cs typeface="Calibri" panose="020F0502020204030204" pitchFamily="34" charset="0"/>
              </a:rPr>
              <a:t> local significance</a:t>
            </a:r>
            <a:endParaRPr lang="en-US" u="sng" dirty="0">
              <a:solidFill>
                <a:srgbClr val="002060"/>
              </a:solidFill>
              <a:latin typeface="Imprint MT Shadow" panose="04020605060303030202" pitchFamily="82" charset="0"/>
            </a:endParaRPr>
          </a:p>
        </p:txBody>
      </p:sp>
      <p:sp>
        <p:nvSpPr>
          <p:cNvPr id="9" name="Rectangle 8"/>
          <p:cNvSpPr/>
          <p:nvPr/>
        </p:nvSpPr>
        <p:spPr>
          <a:xfrm>
            <a:off x="3226625" y="2777208"/>
            <a:ext cx="2787943" cy="338554"/>
          </a:xfrm>
          <a:prstGeom prst="rect">
            <a:avLst/>
          </a:prstGeom>
        </p:spPr>
        <p:txBody>
          <a:bodyPr wrap="none">
            <a:spAutoFit/>
          </a:bodyPr>
          <a:lstStyle/>
          <a:p>
            <a:r>
              <a:rPr lang="en-US" sz="1600" b="1" dirty="0" smtClean="0"/>
              <a:t>e-print :</a:t>
            </a:r>
            <a:r>
              <a:rPr lang="en-US" sz="1600" b="1" dirty="0"/>
              <a:t> </a:t>
            </a:r>
            <a:r>
              <a:rPr lang="en-US" sz="1600" b="1" dirty="0" smtClean="0">
                <a:solidFill>
                  <a:srgbClr val="002060"/>
                </a:solidFill>
                <a:hlinkClick r:id="rId2"/>
              </a:rPr>
              <a:t>arXiv:</a:t>
            </a:r>
            <a:r>
              <a:rPr lang="en-US" sz="1600" b="1" dirty="0" smtClean="0">
                <a:solidFill>
                  <a:srgbClr val="002060"/>
                </a:solidFill>
              </a:rPr>
              <a:t>1712.065186</a:t>
            </a:r>
            <a:endParaRPr lang="en-US" sz="1600" b="1" dirty="0">
              <a:solidFill>
                <a:srgbClr val="002060"/>
              </a:solidFill>
            </a:endParaRPr>
          </a:p>
        </p:txBody>
      </p:sp>
      <p:sp>
        <p:nvSpPr>
          <p:cNvPr id="3" name="Rectangle 2"/>
          <p:cNvSpPr/>
          <p:nvPr/>
        </p:nvSpPr>
        <p:spPr>
          <a:xfrm>
            <a:off x="7787230" y="6248791"/>
            <a:ext cx="3198311" cy="369332"/>
          </a:xfrm>
          <a:prstGeom prst="rect">
            <a:avLst/>
          </a:prstGeom>
        </p:spPr>
        <p:txBody>
          <a:bodyPr wrap="none">
            <a:spAutoFit/>
          </a:bodyPr>
          <a:lstStyle/>
          <a:p>
            <a:r>
              <a:rPr lang="en-US" b="1" dirty="0" smtClean="0">
                <a:latin typeface="Book Antiqua" panose="02040602050305030304" pitchFamily="18" charset="0"/>
              </a:rPr>
              <a:t>C. Wagner’s slide : PPP 2018 </a:t>
            </a:r>
            <a:endParaRPr lang="en-US" b="1" dirty="0">
              <a:latin typeface="Book Antiqua" panose="02040602050305030304" pitchFamily="18" charset="0"/>
            </a:endParaRPr>
          </a:p>
        </p:txBody>
      </p:sp>
      <p:pic>
        <p:nvPicPr>
          <p:cNvPr id="5" name="Picture 4"/>
          <p:cNvPicPr>
            <a:picLocks noChangeAspect="1"/>
          </p:cNvPicPr>
          <p:nvPr/>
        </p:nvPicPr>
        <p:blipFill>
          <a:blip r:embed="rId3"/>
          <a:stretch>
            <a:fillRect/>
          </a:stretch>
        </p:blipFill>
        <p:spPr>
          <a:xfrm>
            <a:off x="1215135" y="1610789"/>
            <a:ext cx="9782175" cy="4286250"/>
          </a:xfrm>
          <a:prstGeom prst="rect">
            <a:avLst/>
          </a:prstGeom>
        </p:spPr>
      </p:pic>
    </p:spTree>
    <p:extLst>
      <p:ext uri="{BB962C8B-B14F-4D97-AF65-F5344CB8AC3E}">
        <p14:creationId xmlns:p14="http://schemas.microsoft.com/office/powerpoint/2010/main" val="2411891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0313" y="329899"/>
            <a:ext cx="8911687" cy="1280890"/>
          </a:xfrm>
        </p:spPr>
        <p:txBody>
          <a:bodyPr/>
          <a:lstStyle/>
          <a:p>
            <a:pPr marL="571500" indent="-571500">
              <a:buFont typeface="Wingdings" panose="05000000000000000000" pitchFamily="2" charset="2"/>
              <a:buChar char="v"/>
            </a:pPr>
            <a:r>
              <a:rPr lang="en-U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askerville Old Face" panose="02020602080505020303" pitchFamily="18" charset="0"/>
              </a:rPr>
              <a:t>Zh Resonance Explanation :</a:t>
            </a:r>
            <a:endParaRPr lang="en-U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askerville Old Face" panose="02020602080505020303" pitchFamily="18" charset="0"/>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19365" y="1610789"/>
            <a:ext cx="4854388" cy="4683864"/>
          </a:xfrm>
        </p:spPr>
      </p:pic>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17904" y="1096105"/>
            <a:ext cx="5683214" cy="5193223"/>
          </a:xfrm>
          <a:prstGeom prst="rect">
            <a:avLst/>
          </a:prstGeom>
        </p:spPr>
      </p:pic>
    </p:spTree>
    <p:extLst>
      <p:ext uri="{BB962C8B-B14F-4D97-AF65-F5344CB8AC3E}">
        <p14:creationId xmlns:p14="http://schemas.microsoft.com/office/powerpoint/2010/main" val="9415523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0313" y="9141"/>
            <a:ext cx="8911687" cy="1280890"/>
          </a:xfrm>
        </p:spPr>
        <p:txBody>
          <a:bodyPr/>
          <a:lstStyle/>
          <a:p>
            <a:pPr marL="571500" indent="-571500">
              <a:buFont typeface="Wingdings" panose="05000000000000000000" pitchFamily="2" charset="2"/>
              <a:buChar char="v"/>
            </a:pPr>
            <a:r>
              <a:rPr lang="en-US"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askerville Old Face" panose="02020602080505020303" pitchFamily="18" charset="0"/>
              </a:rPr>
              <a:t>Zh Resonance Explanation :</a:t>
            </a:r>
            <a:endParaRPr lang="en-US" b="1"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latin typeface="Baskerville Old Face" panose="02020602080505020303"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35745" y="4119181"/>
            <a:ext cx="5076200" cy="2738819"/>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07210" y="886609"/>
            <a:ext cx="5126202" cy="298400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4668" y="886609"/>
            <a:ext cx="4938424" cy="3094376"/>
          </a:xfrm>
          <a:prstGeom prst="rect">
            <a:avLst/>
          </a:prstGeom>
        </p:spPr>
      </p:pic>
      <p:pic>
        <p:nvPicPr>
          <p:cNvPr id="12" name="Picture 11"/>
          <p:cNvPicPr>
            <a:picLocks noChangeAspect="1"/>
          </p:cNvPicPr>
          <p:nvPr/>
        </p:nvPicPr>
        <p:blipFill>
          <a:blip r:embed="rId5"/>
          <a:stretch>
            <a:fillRect/>
          </a:stretch>
        </p:blipFill>
        <p:spPr>
          <a:xfrm>
            <a:off x="3742401" y="3647652"/>
            <a:ext cx="1395353" cy="333333"/>
          </a:xfrm>
          <a:prstGeom prst="rect">
            <a:avLst/>
          </a:prstGeom>
        </p:spPr>
      </p:pic>
      <p:pic>
        <p:nvPicPr>
          <p:cNvPr id="13" name="Picture 12"/>
          <p:cNvPicPr>
            <a:picLocks noChangeAspect="1"/>
          </p:cNvPicPr>
          <p:nvPr/>
        </p:nvPicPr>
        <p:blipFill>
          <a:blip r:embed="rId5"/>
          <a:stretch>
            <a:fillRect/>
          </a:stretch>
        </p:blipFill>
        <p:spPr>
          <a:xfrm>
            <a:off x="9100314" y="3537279"/>
            <a:ext cx="1395353" cy="333333"/>
          </a:xfrm>
          <a:prstGeom prst="rect">
            <a:avLst/>
          </a:prstGeom>
        </p:spPr>
      </p:pic>
      <p:pic>
        <p:nvPicPr>
          <p:cNvPr id="14" name="Picture 13"/>
          <p:cNvPicPr>
            <a:picLocks noChangeAspect="1"/>
          </p:cNvPicPr>
          <p:nvPr/>
        </p:nvPicPr>
        <p:blipFill>
          <a:blip r:embed="rId5"/>
          <a:stretch>
            <a:fillRect/>
          </a:stretch>
        </p:blipFill>
        <p:spPr>
          <a:xfrm>
            <a:off x="6009533" y="6533096"/>
            <a:ext cx="1395353" cy="333333"/>
          </a:xfrm>
          <a:prstGeom prst="rect">
            <a:avLst/>
          </a:prstGeom>
        </p:spPr>
      </p:pic>
    </p:spTree>
    <p:extLst>
      <p:ext uri="{BB962C8B-B14F-4D97-AF65-F5344CB8AC3E}">
        <p14:creationId xmlns:p14="http://schemas.microsoft.com/office/powerpoint/2010/main" val="41403975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 and T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2758" y="1152907"/>
            <a:ext cx="5437858" cy="4819754"/>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6215" y="1152907"/>
            <a:ext cx="5785785" cy="4819754"/>
          </a:xfrm>
          <a:prstGeom prst="rect">
            <a:avLst/>
          </a:prstGeom>
        </p:spPr>
      </p:pic>
    </p:spTree>
    <p:extLst>
      <p:ext uri="{BB962C8B-B14F-4D97-AF65-F5344CB8AC3E}">
        <p14:creationId xmlns:p14="http://schemas.microsoft.com/office/powerpoint/2010/main" val="18274292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Boundedness of Higgs Potential</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995055" y="867284"/>
            <a:ext cx="9857876" cy="5235581"/>
          </a:xfrm>
          <a:prstGeom prst="rect">
            <a:avLst/>
          </a:prstGeom>
        </p:spPr>
      </p:pic>
    </p:spTree>
    <p:extLst>
      <p:ext uri="{BB962C8B-B14F-4D97-AF65-F5344CB8AC3E}">
        <p14:creationId xmlns:p14="http://schemas.microsoft.com/office/powerpoint/2010/main" val="5225711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71575" y="-36729"/>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Mapping to existing 2HDM</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3" name="Rounded Rectangle 2"/>
          <p:cNvSpPr/>
          <p:nvPr/>
        </p:nvSpPr>
        <p:spPr>
          <a:xfrm>
            <a:off x="3909392" y="781880"/>
            <a:ext cx="3445565" cy="1219199"/>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b="1" dirty="0" smtClean="0">
                <a:ln w="6600">
                  <a:solidFill>
                    <a:schemeClr val="accent2"/>
                  </a:solidFill>
                  <a:prstDash val="solid"/>
                </a:ln>
                <a:solidFill>
                  <a:srgbClr val="FFFFFF"/>
                </a:solidFill>
                <a:effectLst>
                  <a:outerShdw dist="38100" dir="2700000" algn="tl" rotWithShape="0">
                    <a:schemeClr val="accent2"/>
                  </a:outerShdw>
                </a:effectLst>
              </a:rPr>
              <a:t>Our Model </a:t>
            </a:r>
            <a:r>
              <a:rPr lang="en-US" dirty="0" smtClean="0"/>
              <a:t> </a:t>
            </a:r>
            <a:endParaRPr lang="en-US" dirty="0"/>
          </a:p>
        </p:txBody>
      </p:sp>
      <p:cxnSp>
        <p:nvCxnSpPr>
          <p:cNvPr id="12" name="Straight Arrow Connector 11"/>
          <p:cNvCxnSpPr>
            <a:stCxn id="3" idx="2"/>
          </p:cNvCxnSpPr>
          <p:nvPr/>
        </p:nvCxnSpPr>
        <p:spPr>
          <a:xfrm flipH="1">
            <a:off x="2001079" y="2001079"/>
            <a:ext cx="3631096" cy="2160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3" idx="2"/>
          </p:cNvCxnSpPr>
          <p:nvPr/>
        </p:nvCxnSpPr>
        <p:spPr>
          <a:xfrm flipH="1">
            <a:off x="5632174" y="2001079"/>
            <a:ext cx="1" cy="23058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3" idx="2"/>
          </p:cNvCxnSpPr>
          <p:nvPr/>
        </p:nvCxnSpPr>
        <p:spPr>
          <a:xfrm>
            <a:off x="5632175" y="2001079"/>
            <a:ext cx="4333460" cy="23323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Oval 19"/>
          <p:cNvSpPr/>
          <p:nvPr/>
        </p:nvSpPr>
        <p:spPr>
          <a:xfrm>
            <a:off x="993914" y="4306957"/>
            <a:ext cx="2014330" cy="14709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Type </a:t>
            </a:r>
            <a:r>
              <a:rPr lang="en-US" b="1" dirty="0" smtClean="0"/>
              <a:t>I</a:t>
            </a:r>
          </a:p>
          <a:p>
            <a:pPr algn="ctr"/>
            <a:r>
              <a:rPr lang="en-US" b="1" dirty="0" smtClean="0"/>
              <a:t>2HDM</a:t>
            </a:r>
            <a:endParaRPr lang="en-US" b="1" dirty="0"/>
          </a:p>
        </p:txBody>
      </p:sp>
      <p:sp>
        <p:nvSpPr>
          <p:cNvPr id="21" name="Oval 20"/>
          <p:cNvSpPr/>
          <p:nvPr/>
        </p:nvSpPr>
        <p:spPr>
          <a:xfrm>
            <a:off x="8958470" y="4379843"/>
            <a:ext cx="2014330" cy="14709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MFV</a:t>
            </a:r>
          </a:p>
          <a:p>
            <a:pPr algn="ctr"/>
            <a:r>
              <a:rPr lang="en-US" b="1" dirty="0" smtClean="0"/>
              <a:t>2HDM</a:t>
            </a:r>
            <a:endParaRPr lang="en-US" b="1" dirty="0"/>
          </a:p>
        </p:txBody>
      </p:sp>
      <p:sp>
        <p:nvSpPr>
          <p:cNvPr id="22" name="Oval 21"/>
          <p:cNvSpPr/>
          <p:nvPr/>
        </p:nvSpPr>
        <p:spPr>
          <a:xfrm>
            <a:off x="4625010" y="4333461"/>
            <a:ext cx="2014330" cy="14709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Type II</a:t>
            </a:r>
          </a:p>
          <a:p>
            <a:pPr algn="ctr"/>
            <a:r>
              <a:rPr lang="en-US" b="1" dirty="0" smtClean="0"/>
              <a:t>2HDM </a:t>
            </a:r>
            <a:endParaRPr lang="en-US" b="1" dirty="0"/>
          </a:p>
        </p:txBody>
      </p:sp>
      <p:cxnSp>
        <p:nvCxnSpPr>
          <p:cNvPr id="24" name="Straight Arrow Connector 23"/>
          <p:cNvCxnSpPr>
            <a:stCxn id="3" idx="2"/>
          </p:cNvCxnSpPr>
          <p:nvPr/>
        </p:nvCxnSpPr>
        <p:spPr>
          <a:xfrm>
            <a:off x="5632175" y="2001079"/>
            <a:ext cx="4081668" cy="4240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9734539" y="1954697"/>
            <a:ext cx="2014330" cy="14709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Aligned</a:t>
            </a:r>
          </a:p>
          <a:p>
            <a:pPr algn="ctr"/>
            <a:r>
              <a:rPr lang="en-US" b="1" dirty="0" smtClean="0"/>
              <a:t>2HDM</a:t>
            </a:r>
            <a:endParaRPr lang="en-US" b="1" dirty="0"/>
          </a:p>
        </p:txBody>
      </p:sp>
      <mc:AlternateContent xmlns:mc="http://schemas.openxmlformats.org/markup-compatibility/2006">
        <mc:Choice xmlns:a14="http://schemas.microsoft.com/office/drawing/2010/main" Requires="a14">
          <p:sp>
            <p:nvSpPr>
              <p:cNvPr id="26" name="Rectangle 25"/>
              <p:cNvSpPr/>
              <p:nvPr/>
            </p:nvSpPr>
            <p:spPr>
              <a:xfrm>
                <a:off x="1511557" y="2313999"/>
                <a:ext cx="2719014" cy="407869"/>
              </a:xfrm>
              <a:prstGeom prst="rect">
                <a:avLst/>
              </a:prstGeom>
            </p:spPr>
            <p:txBody>
              <a:bodyPr wrap="none">
                <a:spAutoFit/>
              </a:bodyPr>
              <a:lstStyle/>
              <a:p>
                <a:r>
                  <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rPr>
                  <a:t>Y</a:t>
                </a:r>
                <a:r>
                  <a:rPr lang="en-US" sz="2000" b="1" baseline="-25000" dirty="0" smtClean="0">
                    <a:ln w="0"/>
                    <a:solidFill>
                      <a:srgbClr val="FF390E"/>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rPr>
                  <a:t>=</a:t>
                </a:r>
                <a:r>
                  <a:rPr lang="en-US" sz="2000" b="1" dirty="0" err="1" smtClean="0">
                    <a:ln w="0"/>
                    <a:solidFill>
                      <a:srgbClr val="FF390E"/>
                    </a:solidFill>
                    <a:effectLst>
                      <a:reflection blurRad="6350" stA="53000" endA="300" endPos="35500" dir="5400000" sy="-90000" algn="bl" rotWithShape="0"/>
                    </a:effectLst>
                    <a:latin typeface="Bookman Old Style" panose="02050604050505020204" pitchFamily="18" charset="0"/>
                  </a:rPr>
                  <a:t>Y</a:t>
                </a:r>
                <a:r>
                  <a:rPr lang="en-US" sz="2000" b="1" baseline="-25000" dirty="0" err="1" smtClean="0">
                    <a:ln w="0"/>
                    <a:solidFill>
                      <a:srgbClr val="FF390E"/>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rPr>
                  <a:t>=0 </a:t>
                </a:r>
                <a:r>
                  <a:rPr lang="en-US" sz="2000" b="1" dirty="0">
                    <a:ln w="0"/>
                    <a:solidFill>
                      <a:srgbClr val="FF390E"/>
                    </a:solidFill>
                    <a:effectLst>
                      <a:reflection blurRad="6350" stA="53000" endA="300" endPos="35500" dir="5400000" sy="-90000" algn="bl" rotWithShape="0"/>
                    </a:effectLst>
                    <a:latin typeface="Bookman Old Style" panose="02050604050505020204" pitchFamily="18" charset="0"/>
                  </a:rPr>
                  <a:t>or </a:t>
                </a:r>
                <a14:m>
                  <m:oMath xmlns:m="http://schemas.openxmlformats.org/officeDocument/2006/math">
                    <m:acc>
                      <m:accPr>
                        <m:chr m:val="̃"/>
                        <m:ctrlPr>
                          <a:rPr lang="en-US" sz="2000" b="1" i="1">
                            <a:solidFill>
                              <a:srgbClr val="FF390E"/>
                            </a:solidFill>
                            <a:latin typeface="Cambria Math" panose="02040503050406030204" pitchFamily="18" charset="0"/>
                          </a:rPr>
                        </m:ctrlPr>
                      </m:accPr>
                      <m:e>
                        <m:r>
                          <a:rPr lang="en-US" sz="2000" b="1" i="1">
                            <a:solidFill>
                              <a:srgbClr val="FF390E"/>
                            </a:solidFill>
                            <a:latin typeface="Cambria Math" panose="02040503050406030204" pitchFamily="18" charset="0"/>
                          </a:rPr>
                          <m:t>𝒀</m:t>
                        </m:r>
                      </m:e>
                    </m:acc>
                  </m:oMath>
                </a14:m>
                <a:r>
                  <a:rPr lang="en-US" sz="2000" b="1" dirty="0">
                    <a:ln w="0"/>
                    <a:solidFill>
                      <a:srgbClr val="FF390E"/>
                    </a:solidFill>
                    <a:effectLst>
                      <a:reflection blurRad="6350" stA="53000" endA="300" endPos="35500" dir="5400000" sy="-90000" algn="bl" rotWithShape="0"/>
                    </a:effectLst>
                    <a:latin typeface="Bookman Old Style" panose="02050604050505020204" pitchFamily="18" charset="0"/>
                  </a:rPr>
                  <a:t>̃</a:t>
                </a:r>
                <a:r>
                  <a:rPr lang="en-US" sz="2000" b="1" baseline="-25000" dirty="0">
                    <a:ln w="0"/>
                    <a:solidFill>
                      <a:srgbClr val="FF390E"/>
                    </a:solidFill>
                    <a:effectLst>
                      <a:reflection blurRad="6350" stA="53000" endA="300" endPos="35500" dir="5400000" sy="-90000" algn="bl" rotWithShape="0"/>
                    </a:effectLst>
                    <a:latin typeface="Bookman Old Style" panose="02050604050505020204" pitchFamily="18" charset="0"/>
                  </a:rPr>
                  <a:t>u</a:t>
                </a:r>
                <a:r>
                  <a:rPr lang="en-US" sz="2000" b="1" dirty="0">
                    <a:ln w="0"/>
                    <a:solidFill>
                      <a:srgbClr val="FF390E"/>
                    </a:solidFill>
                    <a:effectLst>
                      <a:reflection blurRad="6350" stA="53000" endA="300" endPos="35500" dir="5400000" sy="-90000" algn="bl" rotWithShape="0"/>
                    </a:effectLst>
                    <a:latin typeface="Bookman Old Style" panose="02050604050505020204" pitchFamily="18" charset="0"/>
                  </a:rPr>
                  <a:t>=</a:t>
                </a:r>
                <a14:m>
                  <m:oMath xmlns:m="http://schemas.openxmlformats.org/officeDocument/2006/math">
                    <m:acc>
                      <m:accPr>
                        <m:chr m:val="̃"/>
                        <m:ctrlPr>
                          <a:rPr lang="en-US" sz="2000" b="1" i="1">
                            <a:solidFill>
                              <a:srgbClr val="FF390E"/>
                            </a:solidFill>
                            <a:latin typeface="Cambria Math" panose="02040503050406030204" pitchFamily="18" charset="0"/>
                          </a:rPr>
                        </m:ctrlPr>
                      </m:accPr>
                      <m:e>
                        <m:r>
                          <a:rPr lang="en-US" sz="2000" b="1" i="1">
                            <a:solidFill>
                              <a:srgbClr val="FF390E"/>
                            </a:solidFill>
                            <a:latin typeface="Cambria Math" panose="02040503050406030204" pitchFamily="18" charset="0"/>
                          </a:rPr>
                          <m:t>𝒀</m:t>
                        </m:r>
                      </m:e>
                    </m:acc>
                  </m:oMath>
                </a14:m>
                <a:r>
                  <a:rPr lang="en-US" sz="2000" b="1" baseline="-25000" dirty="0">
                    <a:ln w="0"/>
                    <a:solidFill>
                      <a:srgbClr val="FF390E"/>
                    </a:solidFill>
                    <a:effectLst>
                      <a:reflection blurRad="6350" stA="53000" endA="300" endPos="35500" dir="5400000" sy="-90000" algn="bl" rotWithShape="0"/>
                    </a:effectLst>
                    <a:latin typeface="Bookman Old Style" panose="02050604050505020204" pitchFamily="18" charset="0"/>
                  </a:rPr>
                  <a:t>d</a:t>
                </a:r>
                <a:r>
                  <a:rPr lang="en-US" sz="2000" b="1" dirty="0">
                    <a:ln w="0"/>
                    <a:solidFill>
                      <a:srgbClr val="FF390E"/>
                    </a:solidFill>
                    <a:effectLst>
                      <a:reflection blurRad="6350" stA="53000" endA="300" endPos="35500" dir="5400000" sy="-90000" algn="bl" rotWithShape="0"/>
                    </a:effectLst>
                    <a:latin typeface="Bookman Old Style" panose="02050604050505020204" pitchFamily="18" charset="0"/>
                  </a:rPr>
                  <a:t>=0</a:t>
                </a:r>
                <a:endParaRPr lang="en-US" sz="2000" dirty="0">
                  <a:solidFill>
                    <a:srgbClr val="FF390E"/>
                  </a:solidFill>
                </a:endParaRPr>
              </a:p>
            </p:txBody>
          </p:sp>
        </mc:Choice>
        <mc:Fallback>
          <p:sp>
            <p:nvSpPr>
              <p:cNvPr id="26" name="Rectangle 25"/>
              <p:cNvSpPr>
                <a:spLocks noRot="1" noChangeAspect="1" noMove="1" noResize="1" noEditPoints="1" noAdjustHandles="1" noChangeArrowheads="1" noChangeShapeType="1" noTextEdit="1"/>
              </p:cNvSpPr>
              <p:nvPr/>
            </p:nvSpPr>
            <p:spPr>
              <a:xfrm>
                <a:off x="1511557" y="2313999"/>
                <a:ext cx="2719014" cy="407869"/>
              </a:xfrm>
              <a:prstGeom prst="rect">
                <a:avLst/>
              </a:prstGeom>
              <a:blipFill rotWithShape="0">
                <a:blip r:embed="rId2"/>
                <a:stretch>
                  <a:fillRect l="-2466" t="-7463" r="-1794" b="-4328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7" name="Rectangle 26"/>
              <p:cNvSpPr/>
              <p:nvPr/>
            </p:nvSpPr>
            <p:spPr>
              <a:xfrm>
                <a:off x="4423207" y="3154018"/>
                <a:ext cx="2459328" cy="376193"/>
              </a:xfrm>
              <a:prstGeom prst="rect">
                <a:avLst/>
              </a:prstGeom>
            </p:spPr>
            <p:txBody>
              <a:bodyPr wrap="none">
                <a:spAutoFit/>
              </a:bodyPr>
              <a:lstStyle/>
              <a:p>
                <a:r>
                  <a:rPr lang="en-US" b="1" dirty="0" smtClean="0">
                    <a:ln w="0"/>
                    <a:solidFill>
                      <a:srgbClr val="FF0000"/>
                    </a:solidFill>
                    <a:effectLst>
                      <a:reflection blurRad="6350" stA="53000" endA="300" endPos="35500" dir="5400000" sy="-90000" algn="bl" rotWithShape="0"/>
                    </a:effectLst>
                    <a:latin typeface="Bookman Old Style" panose="02050604050505020204" pitchFamily="18" charset="0"/>
                  </a:rPr>
                  <a:t>Y</a:t>
                </a:r>
                <a:r>
                  <a:rPr lang="en-US" b="1" baseline="-25000" dirty="0">
                    <a:ln w="0"/>
                    <a:solidFill>
                      <a:srgbClr val="FF0000"/>
                    </a:solidFill>
                    <a:effectLst>
                      <a:reflection blurRad="6350" stA="53000" endA="300" endPos="35500" dir="5400000" sy="-90000" algn="bl" rotWithShape="0"/>
                    </a:effectLst>
                    <a:latin typeface="Bookman Old Style" panose="02050604050505020204" pitchFamily="18" charset="0"/>
                  </a:rPr>
                  <a:t>u</a:t>
                </a:r>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a:t>
                </a:r>
                <a14:m>
                  <m:oMath xmlns:m="http://schemas.openxmlformats.org/officeDocument/2006/math">
                    <m:acc>
                      <m:accPr>
                        <m:chr m:val="̃"/>
                        <m:ctrlPr>
                          <a:rPr lang="en-US"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𝒀</m:t>
                        </m:r>
                      </m:e>
                    </m:acc>
                  </m:oMath>
                </a14:m>
                <a:r>
                  <a:rPr lang="en-US" b="1" baseline="-25000" dirty="0">
                    <a:ln w="0"/>
                    <a:solidFill>
                      <a:srgbClr val="FF0000"/>
                    </a:solidFill>
                    <a:effectLst>
                      <a:reflection blurRad="6350" stA="53000" endA="300" endPos="35500" dir="5400000" sy="-90000" algn="bl" rotWithShape="0"/>
                    </a:effectLst>
                    <a:latin typeface="Bookman Old Style" panose="02050604050505020204" pitchFamily="18" charset="0"/>
                  </a:rPr>
                  <a:t>d</a:t>
                </a:r>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=0 </a:t>
                </a:r>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or </a:t>
                </a:r>
                <a14:m>
                  <m:oMath xmlns:m="http://schemas.openxmlformats.org/officeDocument/2006/math">
                    <m:acc>
                      <m:accPr>
                        <m:chr m:val="̃"/>
                        <m:ctrlPr>
                          <a:rPr lang="en-US"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𝒀</m:t>
                        </m:r>
                      </m:e>
                    </m:acc>
                  </m:oMath>
                </a14:m>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a:t>
                </a:r>
                <a:r>
                  <a:rPr lang="en-US" b="1" baseline="-25000" dirty="0">
                    <a:ln w="0"/>
                    <a:solidFill>
                      <a:srgbClr val="FF0000"/>
                    </a:solidFill>
                    <a:effectLst>
                      <a:reflection blurRad="6350" stA="53000" endA="300" endPos="35500" dir="5400000" sy="-90000" algn="bl" rotWithShape="0"/>
                    </a:effectLst>
                    <a:latin typeface="Bookman Old Style" panose="02050604050505020204" pitchFamily="18" charset="0"/>
                  </a:rPr>
                  <a:t>u</a:t>
                </a:r>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=Y</a:t>
                </a:r>
                <a:r>
                  <a:rPr lang="en-US" b="1" baseline="-25000" dirty="0">
                    <a:ln w="0"/>
                    <a:solidFill>
                      <a:srgbClr val="FF0000"/>
                    </a:solidFill>
                    <a:effectLst>
                      <a:reflection blurRad="6350" stA="53000" endA="300" endPos="35500" dir="5400000" sy="-90000" algn="bl" rotWithShape="0"/>
                    </a:effectLst>
                    <a:latin typeface="Bookman Old Style" panose="02050604050505020204" pitchFamily="18" charset="0"/>
                  </a:rPr>
                  <a:t>d</a:t>
                </a:r>
                <a:r>
                  <a:rPr lang="en-US" b="1" dirty="0">
                    <a:ln w="0"/>
                    <a:solidFill>
                      <a:srgbClr val="FF0000"/>
                    </a:solidFill>
                    <a:effectLst>
                      <a:reflection blurRad="6350" stA="53000" endA="300" endPos="35500" dir="5400000" sy="-90000" algn="bl" rotWithShape="0"/>
                    </a:effectLst>
                    <a:latin typeface="Bookman Old Style" panose="02050604050505020204" pitchFamily="18" charset="0"/>
                  </a:rPr>
                  <a:t>=0</a:t>
                </a:r>
                <a:endParaRPr lang="en-US" dirty="0">
                  <a:solidFill>
                    <a:srgbClr val="FF0000"/>
                  </a:solidFill>
                </a:endParaRPr>
              </a:p>
            </p:txBody>
          </p:sp>
        </mc:Choice>
        <mc:Fallback>
          <p:sp>
            <p:nvSpPr>
              <p:cNvPr id="27" name="Rectangle 26"/>
              <p:cNvSpPr>
                <a:spLocks noRot="1" noChangeAspect="1" noMove="1" noResize="1" noEditPoints="1" noAdjustHandles="1" noChangeArrowheads="1" noChangeShapeType="1" noTextEdit="1"/>
              </p:cNvSpPr>
              <p:nvPr/>
            </p:nvSpPr>
            <p:spPr>
              <a:xfrm>
                <a:off x="4423207" y="3154018"/>
                <a:ext cx="2459328" cy="376193"/>
              </a:xfrm>
              <a:prstGeom prst="rect">
                <a:avLst/>
              </a:prstGeom>
              <a:blipFill rotWithShape="0">
                <a:blip r:embed="rId3"/>
                <a:stretch>
                  <a:fillRect l="-2233" t="-8065" r="-1985" b="-4516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8" name="TextBox 27"/>
              <p:cNvSpPr txBox="1"/>
              <p:nvPr/>
            </p:nvSpPr>
            <p:spPr>
              <a:xfrm>
                <a:off x="8193681" y="3167270"/>
                <a:ext cx="1173719" cy="376193"/>
              </a:xfrm>
              <a:prstGeom prst="rect">
                <a:avLst/>
              </a:prstGeom>
              <a:noFill/>
            </p:spPr>
            <p:txBody>
              <a:bodyPr wrap="none" rtlCol="0">
                <a:spAutoFit/>
              </a:bodyPr>
              <a:lstStyle/>
              <a:p>
                <a14:m>
                  <m:oMath xmlns:m="http://schemas.openxmlformats.org/officeDocument/2006/math">
                    <m:acc>
                      <m:accPr>
                        <m:chr m:val="̃"/>
                        <m:ctrlPr>
                          <a:rPr lang="en-US" b="1" i="1">
                            <a:solidFill>
                              <a:srgbClr val="FF0000"/>
                            </a:solidFill>
                            <a:latin typeface="Cambria Math" panose="02040503050406030204" pitchFamily="18" charset="0"/>
                          </a:rPr>
                        </m:ctrlPr>
                      </m:accPr>
                      <m:e>
                        <m:r>
                          <a:rPr lang="en-US" b="1" i="1">
                            <a:solidFill>
                              <a:srgbClr val="FF0000"/>
                            </a:solidFill>
                            <a:latin typeface="Cambria Math" panose="02040503050406030204" pitchFamily="18" charset="0"/>
                          </a:rPr>
                          <m:t>𝒀</m:t>
                        </m:r>
                      </m:e>
                    </m:acc>
                  </m:oMath>
                </a14:m>
                <a:r>
                  <a:rPr lang="en-US" b="1" dirty="0" smtClean="0">
                    <a:ln w="0"/>
                    <a:solidFill>
                      <a:srgbClr val="FF0000"/>
                    </a:solidFill>
                    <a:effectLst>
                      <a:reflection blurRad="6350" stA="53000" endA="300" endPos="35500" dir="5400000" sy="-90000" algn="bl" rotWithShape="0"/>
                    </a:effectLst>
                    <a:latin typeface="Bookman Old Style" panose="02050604050505020204" pitchFamily="18" charset="0"/>
                  </a:rPr>
                  <a:t>̃</a:t>
                </a:r>
                <a:r>
                  <a:rPr lang="en-US" b="1" baseline="-25000" dirty="0" err="1" smtClean="0">
                    <a:ln w="0"/>
                    <a:solidFill>
                      <a:srgbClr val="FF0000"/>
                    </a:solidFill>
                    <a:effectLst>
                      <a:reflection blurRad="6350" stA="53000" endA="300" endPos="35500" dir="5400000" sy="-90000" algn="bl" rotWithShape="0"/>
                    </a:effectLst>
                    <a:latin typeface="Bookman Old Style" panose="02050604050505020204" pitchFamily="18" charset="0"/>
                  </a:rPr>
                  <a:t>ij</a:t>
                </a:r>
                <a:r>
                  <a:rPr lang="en-US" b="1" dirty="0" smtClean="0">
                    <a:ln w="0"/>
                    <a:solidFill>
                      <a:srgbClr val="FF0000"/>
                    </a:solidFill>
                    <a:effectLst>
                      <a:reflection blurRad="6350" stA="53000" endA="300" endPos="35500" dir="5400000" sy="-90000" algn="bl" rotWithShape="0"/>
                    </a:effectLst>
                    <a:latin typeface="Bookman Old Style" panose="02050604050505020204" pitchFamily="18" charset="0"/>
                  </a:rPr>
                  <a:t>=0, </a:t>
                </a:r>
                <a:r>
                  <a:rPr lang="en-US" b="1" dirty="0" err="1" smtClean="0">
                    <a:ln w="0"/>
                    <a:solidFill>
                      <a:srgbClr val="FF0000"/>
                    </a:solidFill>
                    <a:effectLst>
                      <a:reflection blurRad="6350" stA="53000" endA="300" endPos="35500" dir="5400000" sy="-90000" algn="bl" rotWithShape="0"/>
                    </a:effectLst>
                    <a:latin typeface="Bookman Old Style" panose="02050604050505020204" pitchFamily="18" charset="0"/>
                  </a:rPr>
                  <a:t>i</a:t>
                </a:r>
                <a:r>
                  <a:rPr lang="en-US" b="1" dirty="0" err="1" smtClean="0">
                    <a:ln w="0"/>
                    <a:solidFill>
                      <a:srgbClr val="FF0000"/>
                    </a:solidFill>
                    <a:effectLst>
                      <a:reflection blurRad="6350" stA="53000" endA="300" endPos="35500" dir="5400000" sy="-90000" algn="bl" rotWithShape="0"/>
                    </a:effectLst>
                    <a:latin typeface="Times New Roman" panose="02020603050405020304" pitchFamily="18" charset="0"/>
                    <a:cs typeface="Times New Roman" panose="02020603050405020304" pitchFamily="18" charset="0"/>
                  </a:rPr>
                  <a:t>≠j</a:t>
                </a:r>
                <a:endParaRPr lang="en-US" dirty="0"/>
              </a:p>
            </p:txBody>
          </p:sp>
        </mc:Choice>
        <mc:Fallback>
          <p:sp>
            <p:nvSpPr>
              <p:cNvPr id="28" name="TextBox 27"/>
              <p:cNvSpPr txBox="1">
                <a:spLocks noRot="1" noChangeAspect="1" noMove="1" noResize="1" noEditPoints="1" noAdjustHandles="1" noChangeArrowheads="1" noChangeShapeType="1" noTextEdit="1"/>
              </p:cNvSpPr>
              <p:nvPr/>
            </p:nvSpPr>
            <p:spPr>
              <a:xfrm>
                <a:off x="8193681" y="3167270"/>
                <a:ext cx="1173719" cy="376193"/>
              </a:xfrm>
              <a:prstGeom prst="rect">
                <a:avLst/>
              </a:prstGeom>
              <a:blipFill rotWithShape="0">
                <a:blip r:embed="rId4"/>
                <a:stretch>
                  <a:fillRect t="-8197" r="-4145" b="-45902"/>
                </a:stretch>
              </a:blipFill>
            </p:spPr>
            <p:txBody>
              <a:bodyPr/>
              <a:lstStyle/>
              <a:p>
                <a:r>
                  <a:rPr lang="en-US">
                    <a:noFill/>
                  </a:rPr>
                  <a:t> </a:t>
                </a:r>
              </a:p>
            </p:txBody>
          </p:sp>
        </mc:Fallback>
      </mc:AlternateContent>
      <p:sp>
        <p:nvSpPr>
          <p:cNvPr id="29" name="TextBox 28"/>
          <p:cNvSpPr txBox="1"/>
          <p:nvPr/>
        </p:nvSpPr>
        <p:spPr>
          <a:xfrm>
            <a:off x="8022793" y="1908315"/>
            <a:ext cx="1117614" cy="369332"/>
          </a:xfrm>
          <a:prstGeom prst="rect">
            <a:avLst/>
          </a:prstGeom>
          <a:noFill/>
        </p:spPr>
        <p:txBody>
          <a:bodyPr wrap="none" rtlCol="0">
            <a:spAutoFit/>
          </a:bodyPr>
          <a:lstStyle/>
          <a:p>
            <a:r>
              <a:rPr lang="en-US" b="1" dirty="0" smtClean="0">
                <a:solidFill>
                  <a:srgbClr val="FF0000"/>
                </a:solidFill>
              </a:rPr>
              <a:t>Sin </a:t>
            </a:r>
            <a:r>
              <a:rPr lang="el-GR" b="1" dirty="0" smtClean="0">
                <a:solidFill>
                  <a:srgbClr val="FF0000"/>
                </a:solidFill>
                <a:latin typeface="Times New Roman" panose="02020603050405020304" pitchFamily="18" charset="0"/>
                <a:cs typeface="Times New Roman" panose="02020603050405020304" pitchFamily="18" charset="0"/>
              </a:rPr>
              <a:t>α</a:t>
            </a:r>
            <a:r>
              <a:rPr lang="en-US" b="1" dirty="0" smtClean="0">
                <a:solidFill>
                  <a:srgbClr val="FF0000"/>
                </a:solidFill>
                <a:latin typeface="Times New Roman" panose="02020603050405020304" pitchFamily="18" charset="0"/>
                <a:cs typeface="Times New Roman" panose="02020603050405020304" pitchFamily="18" charset="0"/>
              </a:rPr>
              <a:t> = 0</a:t>
            </a:r>
            <a:r>
              <a:rPr lang="en-US" b="1" dirty="0" smtClean="0">
                <a:solidFill>
                  <a:srgbClr val="FF0000"/>
                </a:solidFill>
              </a:rPr>
              <a:t> </a:t>
            </a:r>
            <a:endParaRPr lang="en-US" b="1" dirty="0">
              <a:solidFill>
                <a:srgbClr val="FF0000"/>
              </a:solidFill>
            </a:endParaRPr>
          </a:p>
        </p:txBody>
      </p:sp>
    </p:spTree>
    <p:extLst>
      <p:ext uri="{BB962C8B-B14F-4D97-AF65-F5344CB8AC3E}">
        <p14:creationId xmlns:p14="http://schemas.microsoft.com/office/powerpoint/2010/main" val="16172306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What is new here ?</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0" name="Rectangle 9"/>
          <p:cNvSpPr/>
          <p:nvPr/>
        </p:nvSpPr>
        <p:spPr>
          <a:xfrm>
            <a:off x="1524000" y="1152907"/>
            <a:ext cx="10556186" cy="5632311"/>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New Mass Matrix Ansatz : Allows both the doublets couple to fermions in </a:t>
            </a:r>
            <a:r>
              <a:rPr lang="en-US" sz="2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same hierarchical </a:t>
            </a:r>
            <a:r>
              <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pattern.</a:t>
            </a:r>
          </a:p>
          <a:p>
            <a:pPr marL="285750" indent="-285750">
              <a:buFont typeface="Wingdings" panose="05000000000000000000" pitchFamily="2" charset="2"/>
              <a:buChar char="v"/>
            </a:pPr>
            <a:endPar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smtClean="0">
                <a:ln w="0"/>
                <a:solidFill>
                  <a:srgbClr val="1DAD73"/>
                </a:solidFill>
                <a:effectLst>
                  <a:reflection blurRad="6350" stA="53000" endA="300" endPos="35500" dir="5400000" sy="-90000" algn="bl" rotWithShape="0"/>
                </a:effectLst>
                <a:latin typeface="Bookman Old Style" panose="02050604050505020204" pitchFamily="18" charset="0"/>
              </a:rPr>
              <a:t>It offers rich phenomenology at the LHC</a:t>
            </a:r>
          </a:p>
          <a:p>
            <a:pPr marL="285750" indent="-285750">
              <a:buFont typeface="Wingdings" panose="05000000000000000000" pitchFamily="2" charset="2"/>
              <a:buChar char="v"/>
            </a:pPr>
            <a:endParaRPr lang="en-US" sz="2000" b="1" dirty="0" smtClean="0">
              <a:ln w="0"/>
              <a:solidFill>
                <a:srgbClr val="1DAD73"/>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smtClean="0">
                <a:ln w="0"/>
                <a:solidFill>
                  <a:srgbClr val="FFC000"/>
                </a:solidFill>
                <a:effectLst>
                  <a:reflection blurRad="6350" stA="53000" endA="300" endPos="35500" dir="5400000" sy="-90000" algn="bl" rotWithShape="0"/>
                </a:effectLst>
                <a:latin typeface="Bookman Old Style" panose="02050604050505020204" pitchFamily="18" charset="0"/>
              </a:rPr>
              <a:t>Properties of the 125 GeV SM-like Higgs may be significantly modified, consistent with known Higgs properties. </a:t>
            </a:r>
          </a:p>
          <a:p>
            <a:endPar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The model is very predictive, implying unavoidable new physics signals like di-boson resonances (</a:t>
            </a:r>
            <a:r>
              <a:rPr lang="en-US" sz="2000" b="1" dirty="0" err="1">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hh</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 ZZ and Zh) from novel decays of CP- even and CP- odd Higgs fields at the Large Hadron Collider (LHC)  and that may lead to an explanation of some intriguing di-boson signatures (Zh excess at 440 GeV and </a:t>
            </a:r>
            <a:r>
              <a:rPr lang="en-US" sz="2000" b="1" dirty="0" err="1"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hh</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 </a:t>
            </a: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observed at the ATLAS experiment</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a:t>
            </a:r>
          </a:p>
          <a:p>
            <a:pPr marL="285750" indent="-285750">
              <a:buFont typeface="Wingdings" panose="05000000000000000000" pitchFamily="2" charset="2"/>
              <a:buChar char="v"/>
            </a:pPr>
            <a:r>
              <a:rPr lang="en-US" sz="2000" b="1" dirty="0" smtClean="0">
                <a:ln w="0"/>
                <a:solidFill>
                  <a:srgbClr val="FF0000"/>
                </a:solidFill>
                <a:effectLst>
                  <a:reflection blurRad="6350" stA="53000" endA="300" endPos="35500" dir="5400000" sy="-90000" algn="bl" rotWithShape="0"/>
                </a:effectLst>
                <a:latin typeface="Bookman Old Style" panose="02050604050505020204" pitchFamily="18" charset="0"/>
              </a:rPr>
              <a:t>Flavor Observables : </a:t>
            </a:r>
            <a:r>
              <a:rPr lang="el-GR"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µ</a:t>
            </a:r>
            <a:r>
              <a:rPr lang="en-US"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a:t>
            </a:r>
            <a:r>
              <a:rPr lang="el-GR"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a:t>
            </a:r>
            <a:r>
              <a:rPr lang="en-US"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e</a:t>
            </a:r>
            <a:r>
              <a:rPr lang="el-GR"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γ</a:t>
            </a:r>
            <a:r>
              <a:rPr lang="en-US" sz="4000" b="1" i="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a:t>
            </a:r>
            <a:r>
              <a:rPr lang="en-US" sz="2400" b="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Muon g-2 anomaly, R</a:t>
            </a:r>
            <a:r>
              <a:rPr lang="en-US" sz="2400" b="1" baseline="-25000"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D </a:t>
            </a:r>
            <a:r>
              <a:rPr lang="en-US" sz="2400" b="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R</a:t>
            </a:r>
            <a:r>
              <a:rPr lang="en-US" sz="2400" b="1" baseline="-25000"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D</a:t>
            </a:r>
            <a:r>
              <a:rPr lang="en-US" sz="2400" b="1" dirty="0" smtClean="0">
                <a:ln w="0"/>
                <a:solidFill>
                  <a:srgbClr val="FF0000"/>
                </a:solidFill>
                <a:effectLst>
                  <a:reflection blurRad="6350" stA="53000" endA="300" endPos="35500" dir="5400000" sy="-90000" algn="bl" rotWithShape="0"/>
                </a:effectLst>
                <a:latin typeface="Bahnschrift Light" panose="020B0502040204020203" pitchFamily="34" charset="0"/>
                <a:ea typeface="NSimSun" panose="02010609030101010101" pitchFamily="49" charset="-122"/>
              </a:rPr>
              <a:t>*  Anomaly</a:t>
            </a:r>
          </a:p>
          <a:p>
            <a:pPr marL="285750" indent="-285750">
              <a:buFont typeface="Wingdings" panose="05000000000000000000" pitchFamily="2" charset="2"/>
              <a:buChar char="v"/>
            </a:pPr>
            <a:endPar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endParaRPr>
          </a:p>
          <a:p>
            <a:r>
              <a:rPr lang="en-US" sz="2000" b="1" dirty="0" err="1">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e</a:t>
            </a:r>
            <a:r>
              <a:rPr lang="en-US" sz="2000" b="1" dirty="0" err="1"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tc</a:t>
            </a:r>
            <a:r>
              <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a:t>
            </a:r>
            <a:endPar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endParaRPr lang="en-US" sz="2000" b="1" dirty="0">
              <a:ln w="0"/>
              <a:solidFill>
                <a:srgbClr val="FF390E"/>
              </a:solidFill>
              <a:effectLst>
                <a:reflection blurRad="6350" stA="53000" endA="300" endPos="35500" dir="5400000" sy="-90000" algn="bl" rotWithShape="0"/>
              </a:effectLst>
              <a:latin typeface="Bookman Old Style" panose="02050604050505020204" pitchFamily="18" charset="0"/>
            </a:endParaRPr>
          </a:p>
        </p:txBody>
      </p:sp>
      <p:cxnSp>
        <p:nvCxnSpPr>
          <p:cNvPr id="4" name="Straight Arrow Connector 3"/>
          <p:cNvCxnSpPr/>
          <p:nvPr/>
        </p:nvCxnSpPr>
        <p:spPr>
          <a:xfrm>
            <a:off x="5096353" y="5577289"/>
            <a:ext cx="274137" cy="12142"/>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3752717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46242" y="0"/>
            <a:ext cx="3103223" cy="575493"/>
          </a:xfrm>
          <a:prstGeom prst="rect">
            <a:avLst/>
          </a:prstGeom>
        </p:spPr>
        <p:txBody>
          <a:bodyPr vert="horz" wrap="square" lIns="0" tIns="15128" rIns="0" bIns="0" rtlCol="0" anchor="t">
            <a:spAutoFit/>
          </a:bodyPr>
          <a:lstStyle/>
          <a:p>
            <a:pPr marL="11206">
              <a:spcBef>
                <a:spcPts val="119"/>
              </a:spcBef>
            </a:pPr>
            <a:r>
              <a:rPr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Conclusio</a:t>
            </a:r>
            <a: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n</a:t>
            </a:r>
            <a:r>
              <a:rPr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a:t>
            </a:r>
            <a:endParaRPr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1" name="object 11"/>
          <p:cNvSpPr txBox="1"/>
          <p:nvPr/>
        </p:nvSpPr>
        <p:spPr>
          <a:xfrm>
            <a:off x="1468190" y="845950"/>
            <a:ext cx="10582141" cy="5900031"/>
          </a:xfrm>
          <a:prstGeom prst="rect">
            <a:avLst/>
          </a:prstGeom>
        </p:spPr>
        <p:txBody>
          <a:bodyPr vert="horz" wrap="square" lIns="0" tIns="30816" rIns="0" bIns="0" rtlCol="0">
            <a:spAutoFit/>
          </a:bodyPr>
          <a:lstStyle/>
          <a:p>
            <a:pPr marL="354106" marR="4483" indent="-342900">
              <a:lnSpc>
                <a:spcPts val="1853"/>
              </a:lnSpc>
              <a:spcBef>
                <a:spcPts val="243"/>
              </a:spcBef>
              <a:buFont typeface="Wingdings" panose="05000000000000000000" pitchFamily="2" charset="2"/>
              <a:buChar char="v"/>
            </a:pPr>
            <a:r>
              <a:rPr sz="1600" dirty="0">
                <a:ln w="0"/>
                <a:solidFill>
                  <a:srgbClr val="00B050"/>
                </a:solidFill>
                <a:effectLst/>
                <a:latin typeface="Cooper Black" panose="0208090404030B020404" pitchFamily="18" charset="0"/>
                <a:cs typeface="Arial"/>
              </a:rPr>
              <a:t>All current observations are consistent with the predictions of the SM Higgs sector at  the 2 sigma level</a:t>
            </a:r>
          </a:p>
          <a:p>
            <a:pPr marL="342900" indent="-342900">
              <a:spcBef>
                <a:spcPts val="40"/>
              </a:spcBef>
              <a:buFont typeface="Wingdings" panose="05000000000000000000" pitchFamily="2" charset="2"/>
              <a:buChar char="v"/>
            </a:pPr>
            <a:endParaRPr sz="1600" dirty="0">
              <a:ln w="0"/>
              <a:gradFill>
                <a:gsLst>
                  <a:gs pos="0">
                    <a:schemeClr val="accent5">
                      <a:lumMod val="50000"/>
                    </a:schemeClr>
                  </a:gs>
                  <a:gs pos="50000">
                    <a:schemeClr val="accent5"/>
                  </a:gs>
                  <a:gs pos="100000">
                    <a:schemeClr val="accent5">
                      <a:lumMod val="60000"/>
                      <a:lumOff val="40000"/>
                    </a:schemeClr>
                  </a:gs>
                </a:gsLst>
                <a:lin ang="5400000"/>
              </a:gradFill>
              <a:effectLst/>
              <a:latin typeface="Cooper Black" panose="0208090404030B020404" pitchFamily="18" charset="0"/>
              <a:cs typeface="Times New Roman"/>
            </a:endParaRPr>
          </a:p>
          <a:p>
            <a:pPr marL="354106" marR="225250" indent="-342900">
              <a:lnSpc>
                <a:spcPts val="1853"/>
              </a:lnSpc>
              <a:buFont typeface="Wingdings" panose="05000000000000000000" pitchFamily="2" charset="2"/>
              <a:buChar char="v"/>
            </a:pPr>
            <a:r>
              <a:rPr sz="1600" dirty="0">
                <a:ln w="0"/>
                <a:gradFill>
                  <a:gsLst>
                    <a:gs pos="0">
                      <a:schemeClr val="accent5">
                        <a:lumMod val="50000"/>
                      </a:schemeClr>
                    </a:gs>
                    <a:gs pos="50000">
                      <a:schemeClr val="accent5"/>
                    </a:gs>
                    <a:gs pos="100000">
                      <a:schemeClr val="accent5">
                        <a:lumMod val="60000"/>
                        <a:lumOff val="40000"/>
                      </a:schemeClr>
                    </a:gs>
                  </a:gsLst>
                  <a:lin ang="5400000"/>
                </a:gradFill>
                <a:effectLst/>
                <a:latin typeface="Cooper Black" panose="0208090404030B020404" pitchFamily="18" charset="0"/>
                <a:cs typeface="Arial"/>
              </a:rPr>
              <a:t>There are still relatively large uncertainties in some measurements, in particular the  relevant couplings to top and bottom quarks</a:t>
            </a:r>
          </a:p>
          <a:p>
            <a:pPr marL="342900" indent="-342900">
              <a:spcBef>
                <a:spcPts val="4"/>
              </a:spcBef>
              <a:buFont typeface="Wingdings" panose="05000000000000000000" pitchFamily="2" charset="2"/>
              <a:buChar char="v"/>
            </a:pPr>
            <a:endParaRPr sz="1600" dirty="0">
              <a:ln w="0"/>
              <a:solidFill>
                <a:schemeClr val="tx1">
                  <a:lumMod val="85000"/>
                  <a:lumOff val="15000"/>
                </a:schemeClr>
              </a:solidFill>
              <a:effectLst/>
              <a:latin typeface="Cooper Black" panose="0208090404030B020404" pitchFamily="18" charset="0"/>
              <a:cs typeface="Times New Roman"/>
            </a:endParaRPr>
          </a:p>
          <a:p>
            <a:pPr marL="354106" marR="133917" indent="-342900">
              <a:lnSpc>
                <a:spcPct val="96800"/>
              </a:lnSpc>
              <a:buFont typeface="Wingdings" panose="05000000000000000000" pitchFamily="2" charset="2"/>
              <a:buChar char="v"/>
            </a:pPr>
            <a:r>
              <a:rPr sz="1600" dirty="0">
                <a:ln w="0"/>
                <a:solidFill>
                  <a:schemeClr val="tx1">
                    <a:lumMod val="85000"/>
                    <a:lumOff val="15000"/>
                  </a:schemeClr>
                </a:solidFill>
                <a:effectLst/>
                <a:latin typeface="Cooper Black" panose="0208090404030B020404" pitchFamily="18" charset="0"/>
                <a:cs typeface="Arial"/>
              </a:rPr>
              <a:t>If deviations are real, they may be interpreted in the context of extensions of the SM  at the weak scale. However, delicate correlations in the coupling values should be  present.</a:t>
            </a:r>
          </a:p>
          <a:p>
            <a:pPr marL="354106" marR="772126" indent="-342900">
              <a:lnSpc>
                <a:spcPts val="1941"/>
              </a:lnSpc>
              <a:spcBef>
                <a:spcPts val="1650"/>
              </a:spcBef>
              <a:buFont typeface="Wingdings" panose="05000000000000000000" pitchFamily="2" charset="2"/>
              <a:buChar char="v"/>
            </a:pPr>
            <a:r>
              <a:rPr sz="1600" dirty="0" smtClean="0">
                <a:ln w="0"/>
                <a:solidFill>
                  <a:schemeClr val="accent2"/>
                </a:solidFill>
                <a:effectLst/>
                <a:latin typeface="Cooper Black" panose="0208090404030B020404" pitchFamily="18" charset="0"/>
                <a:cs typeface="Arial"/>
              </a:rPr>
              <a:t>On the contrary, if deviations are not present, the Higgs sector may be in the  decoupling or alignment limit</a:t>
            </a:r>
          </a:p>
          <a:p>
            <a:pPr marL="354106" marR="209561" indent="-342900">
              <a:lnSpc>
                <a:spcPts val="1941"/>
              </a:lnSpc>
              <a:spcBef>
                <a:spcPts val="1588"/>
              </a:spcBef>
              <a:buFont typeface="Wingdings" panose="05000000000000000000" pitchFamily="2" charset="2"/>
              <a:buChar char="v"/>
            </a:pPr>
            <a:r>
              <a:rPr sz="1600" dirty="0" smtClean="0">
                <a:ln w="0"/>
                <a:solidFill>
                  <a:srgbClr val="6331DF"/>
                </a:solidFill>
                <a:effectLst/>
                <a:latin typeface="Cooper Black" panose="0208090404030B020404" pitchFamily="18" charset="0"/>
                <a:cs typeface="Arial"/>
              </a:rPr>
              <a:t>Double Higgs production detection is challenging, but it may serve to probe the  nature of the Higgs potential or the presence of additional particles at the </a:t>
            </a:r>
            <a:r>
              <a:rPr sz="1600" dirty="0" err="1" smtClean="0">
                <a:ln w="0"/>
                <a:solidFill>
                  <a:srgbClr val="6331DF"/>
                </a:solidFill>
                <a:effectLst/>
                <a:latin typeface="Cooper Black" panose="0208090404030B020404" pitchFamily="18" charset="0"/>
                <a:cs typeface="Arial"/>
              </a:rPr>
              <a:t>TeV</a:t>
            </a:r>
            <a:r>
              <a:rPr sz="1600" dirty="0" smtClean="0">
                <a:ln w="0"/>
                <a:solidFill>
                  <a:srgbClr val="6331DF"/>
                </a:solidFill>
                <a:effectLst/>
                <a:latin typeface="Cooper Black" panose="0208090404030B020404" pitchFamily="18" charset="0"/>
                <a:cs typeface="Arial"/>
              </a:rPr>
              <a:t> scale</a:t>
            </a:r>
            <a:endParaRPr lang="en-US" sz="1600" dirty="0" smtClean="0">
              <a:ln w="0"/>
              <a:solidFill>
                <a:srgbClr val="6331DF"/>
              </a:solidFill>
              <a:effectLst/>
              <a:latin typeface="Cooper Black" panose="0208090404030B020404" pitchFamily="18" charset="0"/>
              <a:cs typeface="Arial"/>
            </a:endParaRPr>
          </a:p>
          <a:p>
            <a:pPr marL="354106" marR="209561" indent="-342900">
              <a:lnSpc>
                <a:spcPts val="1941"/>
              </a:lnSpc>
              <a:spcBef>
                <a:spcPts val="1588"/>
              </a:spcBef>
              <a:buFont typeface="Wingdings" panose="05000000000000000000" pitchFamily="2" charset="2"/>
              <a:buChar char="v"/>
            </a:pPr>
            <a:r>
              <a:rPr lang="en-US" sz="1600" dirty="0" smtClean="0">
                <a:ln w="0"/>
                <a:solidFill>
                  <a:srgbClr val="FF0000"/>
                </a:solidFill>
                <a:effectLst/>
                <a:latin typeface="Cooper Black" panose="0208090404030B020404" pitchFamily="18" charset="0"/>
                <a:cs typeface="Arial"/>
              </a:rPr>
              <a:t>If any deviation (enhanced) in </a:t>
            </a:r>
            <a:r>
              <a:rPr lang="en-US" sz="1600" i="1" dirty="0" err="1" smtClean="0">
                <a:ln w="0"/>
                <a:solidFill>
                  <a:srgbClr val="FF0000"/>
                </a:solidFill>
                <a:latin typeface="Cooper Black" panose="0208090404030B020404" pitchFamily="18" charset="0"/>
                <a:cs typeface="Arial"/>
              </a:rPr>
              <a:t>higgs</a:t>
            </a:r>
            <a:r>
              <a:rPr lang="en-US" sz="1600" i="1" dirty="0" smtClean="0">
                <a:ln w="0"/>
                <a:solidFill>
                  <a:srgbClr val="FF0000"/>
                </a:solidFill>
                <a:latin typeface="Cooper Black" panose="0208090404030B020404" pitchFamily="18" charset="0"/>
                <a:cs typeface="Arial"/>
              </a:rPr>
              <a:t> fermion </a:t>
            </a:r>
            <a:r>
              <a:rPr lang="en-US" sz="1600" dirty="0" smtClean="0">
                <a:ln w="0"/>
                <a:solidFill>
                  <a:srgbClr val="FF0000"/>
                </a:solidFill>
                <a:latin typeface="Cooper Black" panose="0208090404030B020404" pitchFamily="18" charset="0"/>
                <a:cs typeface="Arial"/>
              </a:rPr>
              <a:t>couplings</a:t>
            </a:r>
            <a:r>
              <a:rPr lang="en-US" sz="1600" dirty="0" smtClean="0">
                <a:ln w="0"/>
                <a:solidFill>
                  <a:srgbClr val="FF0000"/>
                </a:solidFill>
                <a:effectLst/>
                <a:latin typeface="Cooper Black" panose="0208090404030B020404" pitchFamily="18" charset="0"/>
                <a:cs typeface="Arial"/>
              </a:rPr>
              <a:t> is discovered, we have to switch to </a:t>
            </a:r>
            <a:r>
              <a:rPr lang="en-US" sz="1600" u="sng" dirty="0" smtClean="0">
                <a:ln w="0"/>
                <a:solidFill>
                  <a:srgbClr val="FF0000"/>
                </a:solidFill>
                <a:effectLst/>
                <a:latin typeface="Cooper Black" panose="0208090404030B020404" pitchFamily="18" charset="0"/>
                <a:cs typeface="Arial"/>
              </a:rPr>
              <a:t>our 2HDM framework from the SM*</a:t>
            </a:r>
            <a:r>
              <a:rPr lang="en-US" sz="1600" dirty="0" smtClean="0">
                <a:ln w="0"/>
                <a:solidFill>
                  <a:srgbClr val="FF0000"/>
                </a:solidFill>
                <a:effectLst/>
                <a:latin typeface="Cooper Black" panose="0208090404030B020404" pitchFamily="18" charset="0"/>
                <a:cs typeface="Arial"/>
              </a:rPr>
              <a:t>.  </a:t>
            </a:r>
          </a:p>
          <a:p>
            <a:pPr marL="11206" marR="209561">
              <a:lnSpc>
                <a:spcPts val="1941"/>
              </a:lnSpc>
              <a:spcBef>
                <a:spcPts val="1588"/>
              </a:spcBef>
            </a:pPr>
            <a:r>
              <a:rPr lang="en-US" sz="1600" dirty="0" smtClean="0">
                <a:ln w="0"/>
                <a:solidFill>
                  <a:srgbClr val="FF0000"/>
                </a:solidFill>
                <a:effectLst/>
                <a:latin typeface="Cooper Black" panose="0208090404030B020404" pitchFamily="18" charset="0"/>
                <a:cs typeface="Arial"/>
              </a:rPr>
              <a:t>    ( *If no exotic colored particles are introduced  ) </a:t>
            </a:r>
          </a:p>
          <a:p>
            <a:pPr marL="354106" marR="209561" indent="-342900">
              <a:lnSpc>
                <a:spcPts val="1941"/>
              </a:lnSpc>
              <a:spcBef>
                <a:spcPts val="1588"/>
              </a:spcBef>
              <a:buFont typeface="Wingdings" panose="05000000000000000000" pitchFamily="2" charset="2"/>
              <a:buChar char="v"/>
            </a:pPr>
            <a:r>
              <a:rPr lang="en-US" sz="1600" dirty="0">
                <a:ln w="0"/>
                <a:solidFill>
                  <a:srgbClr val="002060"/>
                </a:solidFill>
                <a:effectLst/>
                <a:latin typeface="Cooper Black" panose="0208090404030B020404" pitchFamily="18" charset="0"/>
                <a:cs typeface="Arial"/>
              </a:rPr>
              <a:t> The model is very predictive, implying unavoidable new physics signals like di-boson resonances </a:t>
            </a:r>
            <a:r>
              <a:rPr lang="en-US" sz="1600" dirty="0" smtClean="0">
                <a:ln w="0"/>
                <a:solidFill>
                  <a:srgbClr val="002060"/>
                </a:solidFill>
                <a:effectLst/>
                <a:latin typeface="Cooper Black" panose="0208090404030B020404" pitchFamily="18" charset="0"/>
                <a:cs typeface="Arial"/>
              </a:rPr>
              <a:t>(</a:t>
            </a:r>
            <a:r>
              <a:rPr lang="en-US" sz="1600" dirty="0" err="1" smtClean="0">
                <a:ln w="0"/>
                <a:solidFill>
                  <a:srgbClr val="002060"/>
                </a:solidFill>
                <a:effectLst/>
                <a:latin typeface="Cooper Black" panose="0208090404030B020404" pitchFamily="18" charset="0"/>
                <a:cs typeface="Arial"/>
              </a:rPr>
              <a:t>hh</a:t>
            </a:r>
            <a:r>
              <a:rPr lang="en-US" sz="1600" dirty="0" smtClean="0">
                <a:ln w="0"/>
                <a:solidFill>
                  <a:srgbClr val="002060"/>
                </a:solidFill>
                <a:effectLst/>
                <a:latin typeface="Cooper Black" panose="0208090404030B020404" pitchFamily="18" charset="0"/>
                <a:cs typeface="Arial"/>
              </a:rPr>
              <a:t>, ZZ and Zh) </a:t>
            </a:r>
            <a:r>
              <a:rPr lang="en-US" sz="1600" dirty="0">
                <a:ln w="0"/>
                <a:solidFill>
                  <a:srgbClr val="002060"/>
                </a:solidFill>
                <a:effectLst/>
                <a:latin typeface="Cooper Black" panose="0208090404030B020404" pitchFamily="18" charset="0"/>
                <a:cs typeface="Arial"/>
              </a:rPr>
              <a:t>from novel decays </a:t>
            </a:r>
            <a:r>
              <a:rPr lang="en-US" sz="1600" dirty="0" smtClean="0">
                <a:ln w="0"/>
                <a:solidFill>
                  <a:srgbClr val="002060"/>
                </a:solidFill>
                <a:effectLst/>
                <a:latin typeface="Cooper Black" panose="0208090404030B020404" pitchFamily="18" charset="0"/>
                <a:cs typeface="Arial"/>
              </a:rPr>
              <a:t>of CP- </a:t>
            </a:r>
            <a:r>
              <a:rPr lang="en-US" sz="1600" dirty="0">
                <a:ln w="0"/>
                <a:solidFill>
                  <a:srgbClr val="002060"/>
                </a:solidFill>
                <a:effectLst/>
                <a:latin typeface="Cooper Black" panose="0208090404030B020404" pitchFamily="18" charset="0"/>
                <a:cs typeface="Arial"/>
              </a:rPr>
              <a:t>even and </a:t>
            </a:r>
            <a:r>
              <a:rPr lang="en-US" sz="1600" dirty="0" smtClean="0">
                <a:ln w="0"/>
                <a:solidFill>
                  <a:srgbClr val="002060"/>
                </a:solidFill>
                <a:effectLst/>
                <a:latin typeface="Cooper Black" panose="0208090404030B020404" pitchFamily="18" charset="0"/>
                <a:cs typeface="Arial"/>
              </a:rPr>
              <a:t>CP- </a:t>
            </a:r>
            <a:r>
              <a:rPr lang="en-US" sz="1600" dirty="0">
                <a:ln w="0"/>
                <a:solidFill>
                  <a:srgbClr val="002060"/>
                </a:solidFill>
                <a:effectLst/>
                <a:latin typeface="Cooper Black" panose="0208090404030B020404" pitchFamily="18" charset="0"/>
                <a:cs typeface="Arial"/>
              </a:rPr>
              <a:t>odd Higgs fields at the Large Hadron Collider (LHC</a:t>
            </a:r>
            <a:r>
              <a:rPr lang="en-US" sz="1600" dirty="0" smtClean="0">
                <a:ln w="0"/>
                <a:solidFill>
                  <a:srgbClr val="002060"/>
                </a:solidFill>
                <a:effectLst/>
                <a:latin typeface="Cooper Black" panose="0208090404030B020404" pitchFamily="18" charset="0"/>
                <a:cs typeface="Arial"/>
              </a:rPr>
              <a:t>).</a:t>
            </a:r>
          </a:p>
          <a:p>
            <a:pPr marL="354106" marR="209561" indent="-342900">
              <a:lnSpc>
                <a:spcPts val="1941"/>
              </a:lnSpc>
              <a:spcBef>
                <a:spcPts val="1588"/>
              </a:spcBef>
              <a:buFont typeface="Wingdings" panose="05000000000000000000" pitchFamily="2" charset="2"/>
              <a:buChar char="v"/>
            </a:pPr>
            <a:r>
              <a:rPr lang="en-US" sz="1600" dirty="0" smtClean="0">
                <a:ln w="0"/>
                <a:solidFill>
                  <a:srgbClr val="002060"/>
                </a:solidFill>
                <a:latin typeface="Cooper Black" panose="0208090404030B020404" pitchFamily="18" charset="0"/>
                <a:cs typeface="Arial"/>
              </a:rPr>
              <a:t>Flavor observables like : </a:t>
            </a:r>
            <a:r>
              <a:rPr lang="fi-FI" sz="1600" dirty="0">
                <a:ln w="0"/>
                <a:solidFill>
                  <a:srgbClr val="002060"/>
                </a:solidFill>
                <a:latin typeface="Cooper Black" panose="0208090404030B020404" pitchFamily="18" charset="0"/>
                <a:cs typeface="Arial"/>
              </a:rPr>
              <a:t>µ     eγ,  Muon g-2 anomaly, RD / RD*  </a:t>
            </a:r>
            <a:r>
              <a:rPr lang="fi-FI" sz="1600" dirty="0" smtClean="0">
                <a:ln w="0"/>
                <a:solidFill>
                  <a:srgbClr val="002060"/>
                </a:solidFill>
                <a:latin typeface="Cooper Black" panose="0208090404030B020404" pitchFamily="18" charset="0"/>
                <a:cs typeface="Arial"/>
              </a:rPr>
              <a:t>Anomaly etc...</a:t>
            </a:r>
            <a:endParaRPr lang="en-US" sz="1600" dirty="0">
              <a:ln w="0"/>
              <a:solidFill>
                <a:srgbClr val="002060"/>
              </a:solidFill>
              <a:latin typeface="Cooper Black" panose="0208090404030B020404" pitchFamily="18" charset="0"/>
              <a:cs typeface="Arial"/>
            </a:endParaRPr>
          </a:p>
        </p:txBody>
      </p:sp>
      <p:cxnSp>
        <p:nvCxnSpPr>
          <p:cNvPr id="4" name="Straight Arrow Connector 3"/>
          <p:cNvCxnSpPr/>
          <p:nvPr/>
        </p:nvCxnSpPr>
        <p:spPr>
          <a:xfrm>
            <a:off x="4546242" y="6596743"/>
            <a:ext cx="182512" cy="130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24968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endParaRPr lang="en-US"/>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05494" y="132826"/>
            <a:ext cx="9082835" cy="1959708"/>
          </a:xfrm>
          <a:prstGeom prst="rect">
            <a:avLst/>
          </a:prstGeom>
        </p:spPr>
      </p:pic>
      <p:pic>
        <p:nvPicPr>
          <p:cNvPr id="9"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5494" y="2092534"/>
            <a:ext cx="9082835" cy="3859754"/>
          </a:xfrm>
          <a:prstGeom prst="rect">
            <a:avLst/>
          </a:prstGeom>
        </p:spPr>
      </p:pic>
    </p:spTree>
    <p:extLst>
      <p:ext uri="{BB962C8B-B14F-4D97-AF65-F5344CB8AC3E}">
        <p14:creationId xmlns:p14="http://schemas.microsoft.com/office/powerpoint/2010/main" val="1934567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4327" y="1152907"/>
            <a:ext cx="8977746" cy="5317166"/>
          </a:xfrm>
          <a:prstGeom prst="rect">
            <a:avLst/>
          </a:prstGeom>
        </p:spPr>
      </p:pic>
      <p:pic>
        <p:nvPicPr>
          <p:cNvPr id="8" name="Picture 7"/>
          <p:cNvPicPr>
            <a:picLocks noChangeAspect="1"/>
          </p:cNvPicPr>
          <p:nvPr/>
        </p:nvPicPr>
        <p:blipFill>
          <a:blip r:embed="rId3">
            <a:clrChange>
              <a:clrFrom>
                <a:srgbClr val="250629"/>
              </a:clrFrom>
              <a:clrTo>
                <a:srgbClr val="250629">
                  <a:alpha val="0"/>
                </a:srgbClr>
              </a:clrTo>
            </a:clrChange>
          </a:blip>
          <a:stretch>
            <a:fillRect/>
          </a:stretch>
        </p:blipFill>
        <p:spPr>
          <a:xfrm>
            <a:off x="2828092" y="6435658"/>
            <a:ext cx="5915025" cy="342900"/>
          </a:xfrm>
          <a:prstGeom prst="rect">
            <a:avLst/>
          </a:prstGeom>
        </p:spPr>
      </p:pic>
    </p:spTree>
    <p:extLst>
      <p:ext uri="{BB962C8B-B14F-4D97-AF65-F5344CB8AC3E}">
        <p14:creationId xmlns:p14="http://schemas.microsoft.com/office/powerpoint/2010/main" val="350106534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1522268" y="1152907"/>
            <a:ext cx="9867900" cy="5139120"/>
          </a:xfrm>
          <a:prstGeom prst="rect">
            <a:avLst/>
          </a:prstGeom>
        </p:spPr>
      </p:pic>
    </p:spTree>
    <p:extLst>
      <p:ext uri="{BB962C8B-B14F-4D97-AF65-F5344CB8AC3E}">
        <p14:creationId xmlns:p14="http://schemas.microsoft.com/office/powerpoint/2010/main" val="346790090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3" y="0"/>
            <a:ext cx="11560796" cy="1280890"/>
          </a:xfrm>
        </p:spPr>
        <p:txBody>
          <a:bodyPr/>
          <a:lstStyle/>
          <a:p>
            <a:pPr marL="571500" indent="-571500">
              <a:buFont typeface="Wingdings" panose="05000000000000000000" pitchFamily="2" charset="2"/>
              <a:buChar char="q"/>
            </a:pPr>
            <a:r>
              <a:rPr lang="en-US" b="1" dirty="0" smtClean="0">
                <a:solidFill>
                  <a:srgbClr val="002060"/>
                </a:solidFill>
                <a:latin typeface="Lucida Handwriting" panose="03010101010101010101" pitchFamily="66" charset="0"/>
              </a:rPr>
              <a:t>CP</a:t>
            </a:r>
            <a:r>
              <a:rPr lang="en-US" b="1" dirty="0" smtClean="0">
                <a:solidFill>
                  <a:srgbClr val="002060"/>
                </a:solidFill>
                <a:latin typeface="Imprint MT Shadow" panose="04020605060303030202" pitchFamily="82" charset="0"/>
              </a:rPr>
              <a:t>- even Neutral Heavy Higgs (H) Phenomenology :</a:t>
            </a:r>
            <a:endParaRPr lang="en-US" b="1" dirty="0">
              <a:solidFill>
                <a:srgbClr val="002060"/>
              </a:solidFill>
              <a:latin typeface="Imprint MT Shadow" panose="04020605060303030202" pitchFamily="82" charset="0"/>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49918" y="640445"/>
            <a:ext cx="5142430" cy="3343719"/>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91339" y="3997816"/>
            <a:ext cx="5446644" cy="2860184"/>
          </a:xfrm>
          <a:prstGeom prst="rect">
            <a:avLst/>
          </a:prstGeom>
        </p:spPr>
      </p:pic>
      <p:pic>
        <p:nvPicPr>
          <p:cNvPr id="7" name="Picture 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914609" y="799980"/>
            <a:ext cx="4845044" cy="3197836"/>
          </a:xfrm>
          <a:prstGeom prst="rect">
            <a:avLst/>
          </a:prstGeom>
        </p:spPr>
      </p:pic>
      <p:pic>
        <p:nvPicPr>
          <p:cNvPr id="18" name="Picture 17"/>
          <p:cNvPicPr>
            <a:picLocks noChangeAspect="1"/>
          </p:cNvPicPr>
          <p:nvPr/>
        </p:nvPicPr>
        <p:blipFill>
          <a:blip r:embed="rId5"/>
          <a:stretch>
            <a:fillRect/>
          </a:stretch>
        </p:blipFill>
        <p:spPr>
          <a:xfrm>
            <a:off x="3173084" y="3650831"/>
            <a:ext cx="2061525" cy="333333"/>
          </a:xfrm>
          <a:prstGeom prst="rect">
            <a:avLst/>
          </a:prstGeom>
        </p:spPr>
      </p:pic>
      <p:pic>
        <p:nvPicPr>
          <p:cNvPr id="19" name="Picture 18"/>
          <p:cNvPicPr>
            <a:picLocks noChangeAspect="1"/>
          </p:cNvPicPr>
          <p:nvPr/>
        </p:nvPicPr>
        <p:blipFill>
          <a:blip r:embed="rId5"/>
          <a:stretch>
            <a:fillRect/>
          </a:stretch>
        </p:blipFill>
        <p:spPr>
          <a:xfrm>
            <a:off x="8533611" y="3664483"/>
            <a:ext cx="1750076" cy="333333"/>
          </a:xfrm>
          <a:prstGeom prst="rect">
            <a:avLst/>
          </a:prstGeom>
        </p:spPr>
      </p:pic>
      <p:pic>
        <p:nvPicPr>
          <p:cNvPr id="20" name="Picture 19"/>
          <p:cNvPicPr>
            <a:picLocks noChangeAspect="1"/>
          </p:cNvPicPr>
          <p:nvPr/>
        </p:nvPicPr>
        <p:blipFill>
          <a:blip r:embed="rId5"/>
          <a:stretch>
            <a:fillRect/>
          </a:stretch>
        </p:blipFill>
        <p:spPr>
          <a:xfrm>
            <a:off x="5519256" y="6533322"/>
            <a:ext cx="1782692" cy="324678"/>
          </a:xfrm>
          <a:prstGeom prst="rect">
            <a:avLst/>
          </a:prstGeom>
        </p:spPr>
      </p:pic>
      <p:sp>
        <p:nvSpPr>
          <p:cNvPr id="15" name="TextBox 14"/>
          <p:cNvSpPr txBox="1"/>
          <p:nvPr/>
        </p:nvSpPr>
        <p:spPr>
          <a:xfrm>
            <a:off x="4796774" y="1152906"/>
            <a:ext cx="184731" cy="369332"/>
          </a:xfrm>
          <a:prstGeom prst="rect">
            <a:avLst/>
          </a:prstGeom>
          <a:noFill/>
        </p:spPr>
        <p:txBody>
          <a:bodyPr wrap="none" rtlCol="0">
            <a:spAutoFit/>
          </a:bodyPr>
          <a:lstStyle/>
          <a:p>
            <a:endParaRPr lang="en-US" dirty="0"/>
          </a:p>
        </p:txBody>
      </p:sp>
      <p:pic>
        <p:nvPicPr>
          <p:cNvPr id="22" name="Picture 21"/>
          <p:cNvPicPr>
            <a:picLocks noChangeAspect="1"/>
          </p:cNvPicPr>
          <p:nvPr/>
        </p:nvPicPr>
        <p:blipFill>
          <a:blip r:embed="rId6"/>
          <a:stretch>
            <a:fillRect/>
          </a:stretch>
        </p:blipFill>
        <p:spPr>
          <a:xfrm>
            <a:off x="8675966" y="6267450"/>
            <a:ext cx="523875" cy="590550"/>
          </a:xfrm>
          <a:prstGeom prst="rect">
            <a:avLst/>
          </a:prstGeom>
        </p:spPr>
      </p:pic>
      <p:sp>
        <p:nvSpPr>
          <p:cNvPr id="23" name="TextBox 22"/>
          <p:cNvSpPr txBox="1"/>
          <p:nvPr/>
        </p:nvSpPr>
        <p:spPr>
          <a:xfrm>
            <a:off x="9153184" y="6418662"/>
            <a:ext cx="3079689" cy="276999"/>
          </a:xfrm>
          <a:prstGeom prst="rect">
            <a:avLst/>
          </a:prstGeom>
          <a:noFill/>
        </p:spPr>
        <p:txBody>
          <a:bodyPr wrap="none" rtlCol="0">
            <a:spAutoFit/>
          </a:bodyPr>
          <a:lstStyle/>
          <a:p>
            <a:r>
              <a:rPr lang="en-US" sz="1200" b="1" dirty="0" smtClean="0"/>
              <a:t>0.5 (top left), 0 (top right), -0.3 (bottom)</a:t>
            </a:r>
            <a:endParaRPr lang="en-US" sz="1200" b="1" dirty="0"/>
          </a:p>
        </p:txBody>
      </p:sp>
    </p:spTree>
    <p:extLst>
      <p:ext uri="{BB962C8B-B14F-4D97-AF65-F5344CB8AC3E}">
        <p14:creationId xmlns:p14="http://schemas.microsoft.com/office/powerpoint/2010/main" val="12793637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813" y="0"/>
            <a:ext cx="11560796" cy="1280890"/>
          </a:xfrm>
        </p:spPr>
        <p:txBody>
          <a:bodyPr/>
          <a:lstStyle/>
          <a:p>
            <a:pPr marL="571500" indent="-571500">
              <a:buFont typeface="Wingdings" panose="05000000000000000000" pitchFamily="2" charset="2"/>
              <a:buChar char="q"/>
            </a:pPr>
            <a:r>
              <a:rPr lang="en-US" b="1" dirty="0" smtClean="0">
                <a:solidFill>
                  <a:srgbClr val="002060"/>
                </a:solidFill>
                <a:latin typeface="Lucida Handwriting" panose="03010101010101010101" pitchFamily="66" charset="0"/>
              </a:rPr>
              <a:t>CP</a:t>
            </a:r>
            <a:r>
              <a:rPr lang="en-US" b="1" dirty="0" smtClean="0">
                <a:solidFill>
                  <a:srgbClr val="002060"/>
                </a:solidFill>
                <a:latin typeface="Imprint MT Shadow" panose="04020605060303030202" pitchFamily="82" charset="0"/>
              </a:rPr>
              <a:t>- even Neutral Heavy Higgs (H) Phenomenology :</a:t>
            </a:r>
            <a:endParaRPr lang="en-US" b="1" dirty="0">
              <a:solidFill>
                <a:srgbClr val="002060"/>
              </a:solidFill>
              <a:latin typeface="Imprint MT Shadow" panose="04020605060303030202" pitchFamily="82" charset="0"/>
            </a:endParaRP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751165" y="787782"/>
            <a:ext cx="4932970" cy="3089894"/>
          </a:xfrm>
          <a:prstGeom prst="rect">
            <a:avLst/>
          </a:prstGeom>
        </p:spPr>
      </p:pic>
      <p:pic>
        <p:nvPicPr>
          <p:cNvPr id="10" name="Picture 9"/>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87921" y="749145"/>
            <a:ext cx="4486597" cy="3128531"/>
          </a:xfrm>
          <a:prstGeom prst="rect">
            <a:avLst/>
          </a:prstGeom>
        </p:spPr>
      </p:pic>
      <p:pic>
        <p:nvPicPr>
          <p:cNvPr id="11" name="Content Placeholder 6"/>
          <p:cNvPicPr>
            <a:picLocks noGrp="1" noChangeAspect="1"/>
          </p:cNvPicPr>
          <p:nvPr>
            <p:ph idx="1"/>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906073" y="4025783"/>
            <a:ext cx="4778062" cy="2832217"/>
          </a:xfrm>
        </p:spPr>
      </p:pic>
      <p:pic>
        <p:nvPicPr>
          <p:cNvPr id="12" name="Picture 11"/>
          <p:cNvPicPr>
            <a:picLocks noChangeAspect="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684136" y="4025783"/>
            <a:ext cx="4391696" cy="2832217"/>
          </a:xfrm>
          <a:prstGeom prst="rect">
            <a:avLst/>
          </a:prstGeom>
        </p:spPr>
      </p:pic>
      <p:pic>
        <p:nvPicPr>
          <p:cNvPr id="13" name="Picture 12"/>
          <p:cNvPicPr>
            <a:picLocks noChangeAspect="1"/>
          </p:cNvPicPr>
          <p:nvPr/>
        </p:nvPicPr>
        <p:blipFill>
          <a:blip r:embed="rId6"/>
          <a:stretch>
            <a:fillRect/>
          </a:stretch>
        </p:blipFill>
        <p:spPr>
          <a:xfrm>
            <a:off x="3371867" y="3544343"/>
            <a:ext cx="1395353" cy="333333"/>
          </a:xfrm>
          <a:prstGeom prst="rect">
            <a:avLst/>
          </a:prstGeom>
        </p:spPr>
      </p:pic>
      <p:pic>
        <p:nvPicPr>
          <p:cNvPr id="14" name="Picture 13"/>
          <p:cNvPicPr>
            <a:picLocks noChangeAspect="1"/>
          </p:cNvPicPr>
          <p:nvPr/>
        </p:nvPicPr>
        <p:blipFill>
          <a:blip r:embed="rId6"/>
          <a:stretch>
            <a:fillRect/>
          </a:stretch>
        </p:blipFill>
        <p:spPr>
          <a:xfrm>
            <a:off x="8069797" y="3544343"/>
            <a:ext cx="1395353" cy="333333"/>
          </a:xfrm>
          <a:prstGeom prst="rect">
            <a:avLst/>
          </a:prstGeom>
        </p:spPr>
      </p:pic>
      <p:pic>
        <p:nvPicPr>
          <p:cNvPr id="16" name="Picture 15"/>
          <p:cNvPicPr>
            <a:picLocks noChangeAspect="1"/>
          </p:cNvPicPr>
          <p:nvPr/>
        </p:nvPicPr>
        <p:blipFill>
          <a:blip r:embed="rId6"/>
          <a:stretch>
            <a:fillRect/>
          </a:stretch>
        </p:blipFill>
        <p:spPr>
          <a:xfrm>
            <a:off x="3597427" y="6524667"/>
            <a:ext cx="1395353" cy="333333"/>
          </a:xfrm>
          <a:prstGeom prst="rect">
            <a:avLst/>
          </a:prstGeom>
        </p:spPr>
      </p:pic>
      <p:pic>
        <p:nvPicPr>
          <p:cNvPr id="17" name="Picture 16"/>
          <p:cNvPicPr>
            <a:picLocks noChangeAspect="1"/>
          </p:cNvPicPr>
          <p:nvPr/>
        </p:nvPicPr>
        <p:blipFill>
          <a:blip r:embed="rId6"/>
          <a:stretch>
            <a:fillRect/>
          </a:stretch>
        </p:blipFill>
        <p:spPr>
          <a:xfrm>
            <a:off x="8375489" y="6518337"/>
            <a:ext cx="1395353" cy="333333"/>
          </a:xfrm>
          <a:prstGeom prst="rect">
            <a:avLst/>
          </a:prstGeom>
        </p:spPr>
      </p:pic>
    </p:spTree>
    <p:extLst>
      <p:ext uri="{BB962C8B-B14F-4D97-AF65-F5344CB8AC3E}">
        <p14:creationId xmlns:p14="http://schemas.microsoft.com/office/powerpoint/2010/main" val="24443774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clrChange>
              <a:clrFrom>
                <a:srgbClr val="F2F2F2"/>
              </a:clrFrom>
              <a:clrTo>
                <a:srgbClr val="F2F2F2">
                  <a:alpha val="0"/>
                </a:srgbClr>
              </a:clrTo>
            </a:clrChange>
            <a:duotone>
              <a:prstClr val="black"/>
              <a:schemeClr val="tx2">
                <a:tint val="45000"/>
                <a:satMod val="400000"/>
              </a:schemeClr>
            </a:duotone>
          </a:blip>
          <a:stretch>
            <a:fillRect/>
          </a:stretch>
        </p:blipFill>
        <p:spPr>
          <a:xfrm>
            <a:off x="4327300" y="0"/>
            <a:ext cx="4288666" cy="815400"/>
          </a:xfrm>
          <a:prstGeom prst="rect">
            <a:avLst/>
          </a:prstGeom>
        </p:spPr>
      </p:pic>
      <p:pic>
        <p:nvPicPr>
          <p:cNvPr id="4" name="Picture 3"/>
          <p:cNvPicPr>
            <a:picLocks noChangeAspect="1"/>
          </p:cNvPicPr>
          <p:nvPr/>
        </p:nvPicPr>
        <p:blipFill>
          <a:blip r:embed="rId3">
            <a:clrChange>
              <a:clrFrom>
                <a:srgbClr val="FFFFFF"/>
              </a:clrFrom>
              <a:clrTo>
                <a:srgbClr val="FFFFFF">
                  <a:alpha val="0"/>
                </a:srgbClr>
              </a:clrTo>
            </a:clrChange>
          </a:blip>
          <a:stretch>
            <a:fillRect/>
          </a:stretch>
        </p:blipFill>
        <p:spPr>
          <a:xfrm>
            <a:off x="2171799" y="1152907"/>
            <a:ext cx="8599667" cy="4361310"/>
          </a:xfrm>
          <a:prstGeom prst="rect">
            <a:avLst/>
          </a:prstGeom>
          <a:ln w="88900" cap="sq" cmpd="thickThin">
            <a:solidFill>
              <a:srgbClr val="000000"/>
            </a:solidFill>
            <a:prstDash val="solid"/>
            <a:miter lim="800000"/>
          </a:ln>
          <a:effectLst>
            <a:innerShdw blurRad="76200">
              <a:srgbClr val="000000"/>
            </a:innerShdw>
          </a:effectLst>
        </p:spPr>
      </p:pic>
      <p:pic>
        <p:nvPicPr>
          <p:cNvPr id="8" name="Picture 7"/>
          <p:cNvPicPr>
            <a:picLocks noChangeAspect="1"/>
          </p:cNvPicPr>
          <p:nvPr/>
        </p:nvPicPr>
        <p:blipFill>
          <a:blip r:embed="rId4">
            <a:clrChange>
              <a:clrFrom>
                <a:srgbClr val="FFFFFF"/>
              </a:clrFrom>
              <a:clrTo>
                <a:srgbClr val="FFFFFF">
                  <a:alpha val="0"/>
                </a:srgbClr>
              </a:clrTo>
            </a:clrChange>
          </a:blip>
          <a:stretch>
            <a:fillRect/>
          </a:stretch>
        </p:blipFill>
        <p:spPr>
          <a:xfrm>
            <a:off x="3678260" y="5851724"/>
            <a:ext cx="5067300" cy="361950"/>
          </a:xfrm>
          <a:prstGeom prst="rect">
            <a:avLst/>
          </a:prstGeom>
        </p:spPr>
      </p:pic>
    </p:spTree>
    <p:extLst>
      <p:ext uri="{BB962C8B-B14F-4D97-AF65-F5344CB8AC3E}">
        <p14:creationId xmlns:p14="http://schemas.microsoft.com/office/powerpoint/2010/main" val="29366607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 and T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4318" y="993540"/>
            <a:ext cx="4840942" cy="2581233"/>
          </a:xfrm>
          <a:prstGeom prst="rect">
            <a:avLst/>
          </a:prstGeom>
        </p:spPr>
      </p:pic>
      <p:pic>
        <p:nvPicPr>
          <p:cNvPr id="8" name="Picture 7"/>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176522" y="3915655"/>
            <a:ext cx="4289613" cy="2414622"/>
          </a:xfrm>
          <a:prstGeom prst="rect">
            <a:avLst/>
          </a:prstGeom>
        </p:spPr>
      </p:pic>
      <p:pic>
        <p:nvPicPr>
          <p:cNvPr id="9" name="Picture 8"/>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95783" y="925762"/>
            <a:ext cx="4645469" cy="2736932"/>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3796" y="4087634"/>
            <a:ext cx="5021987" cy="2770365"/>
          </a:xfrm>
          <a:prstGeom prst="rect">
            <a:avLst/>
          </a:prstGeom>
        </p:spPr>
      </p:pic>
      <p:pic>
        <p:nvPicPr>
          <p:cNvPr id="11" name="Picture 10"/>
          <p:cNvPicPr>
            <a:picLocks noChangeAspect="1"/>
          </p:cNvPicPr>
          <p:nvPr/>
        </p:nvPicPr>
        <p:blipFill>
          <a:blip r:embed="rId6"/>
          <a:stretch>
            <a:fillRect/>
          </a:stretch>
        </p:blipFill>
        <p:spPr>
          <a:xfrm>
            <a:off x="1573795" y="4929891"/>
            <a:ext cx="432057" cy="1085850"/>
          </a:xfrm>
          <a:prstGeom prst="rect">
            <a:avLst/>
          </a:prstGeom>
        </p:spPr>
      </p:pic>
      <p:pic>
        <p:nvPicPr>
          <p:cNvPr id="12" name="Picture 11"/>
          <p:cNvPicPr>
            <a:picLocks noChangeAspect="1"/>
          </p:cNvPicPr>
          <p:nvPr/>
        </p:nvPicPr>
        <p:blipFill>
          <a:blip r:embed="rId6"/>
          <a:stretch>
            <a:fillRect/>
          </a:stretch>
        </p:blipFill>
        <p:spPr>
          <a:xfrm rot="5400000">
            <a:off x="4112003" y="2932212"/>
            <a:ext cx="533400" cy="1264584"/>
          </a:xfrm>
          <a:prstGeom prst="rect">
            <a:avLst/>
          </a:prstGeom>
        </p:spPr>
      </p:pic>
      <p:pic>
        <p:nvPicPr>
          <p:cNvPr id="13" name="Picture 12"/>
          <p:cNvPicPr>
            <a:picLocks noChangeAspect="1"/>
          </p:cNvPicPr>
          <p:nvPr/>
        </p:nvPicPr>
        <p:blipFill>
          <a:blip r:embed="rId6"/>
          <a:stretch>
            <a:fillRect/>
          </a:stretch>
        </p:blipFill>
        <p:spPr>
          <a:xfrm rot="5400000">
            <a:off x="9054628" y="2942481"/>
            <a:ext cx="533400" cy="1264584"/>
          </a:xfrm>
          <a:prstGeom prst="rect">
            <a:avLst/>
          </a:prstGeom>
        </p:spPr>
      </p:pic>
      <p:sp>
        <p:nvSpPr>
          <p:cNvPr id="3" name="TextBox 2"/>
          <p:cNvSpPr txBox="1"/>
          <p:nvPr/>
        </p:nvSpPr>
        <p:spPr>
          <a:xfrm>
            <a:off x="8918517" y="6398572"/>
            <a:ext cx="3424335" cy="369332"/>
          </a:xfrm>
          <a:prstGeom prst="rect">
            <a:avLst/>
          </a:prstGeom>
          <a:noFill/>
        </p:spPr>
        <p:txBody>
          <a:bodyPr wrap="none" rtlCol="0">
            <a:spAutoFit/>
          </a:bodyPr>
          <a:lstStyle/>
          <a:p>
            <a:r>
              <a:rPr lang="en-US" dirty="0" err="1" smtClean="0"/>
              <a:t>Grimus</a:t>
            </a:r>
            <a:r>
              <a:rPr lang="en-US" dirty="0" smtClean="0"/>
              <a:t>, </a:t>
            </a:r>
            <a:r>
              <a:rPr lang="en-US" dirty="0" err="1" smtClean="0"/>
              <a:t>Lavoura</a:t>
            </a:r>
            <a:r>
              <a:rPr lang="en-US" dirty="0" smtClean="0"/>
              <a:t> et al.  (2007)</a:t>
            </a:r>
            <a:endParaRPr lang="en-US" dirty="0"/>
          </a:p>
        </p:txBody>
      </p:sp>
    </p:spTree>
    <p:extLst>
      <p:ext uri="{BB962C8B-B14F-4D97-AF65-F5344CB8AC3E}">
        <p14:creationId xmlns:p14="http://schemas.microsoft.com/office/powerpoint/2010/main" val="225475385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5694" y="276794"/>
            <a:ext cx="9856694" cy="1021976"/>
          </a:xfrm>
        </p:spPr>
        <p:txBody>
          <a:bodyPr>
            <a:noAutofit/>
          </a:bodyPr>
          <a:lstStyle/>
          <a:p>
            <a:pPr marL="571500" indent="-571500">
              <a:buFont typeface="Wingdings" panose="05000000000000000000" pitchFamily="2" charset="2"/>
              <a:buChar char="v"/>
            </a:pPr>
            <a:r>
              <a:rPr lang="en-US" sz="4000" b="1" dirty="0" smtClean="0">
                <a:latin typeface="Baskerville Old Face" panose="02020602080505020303" pitchFamily="18" charset="0"/>
              </a:rPr>
              <a:t>Preliminary Result : Fitting 3 Resonances</a:t>
            </a:r>
            <a:endParaRPr lang="en-US" sz="4000" b="1" dirty="0">
              <a:latin typeface="Baskerville Old Face" panose="02020602080505020303" pitchFamily="18" charset="0"/>
            </a:endParaRP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1110035" y="1298770"/>
            <a:ext cx="9399493" cy="5502080"/>
          </a:xfrm>
          <a:prstGeom prst="rect">
            <a:avLst/>
          </a:prstGeom>
        </p:spPr>
      </p:pic>
    </p:spTree>
    <p:extLst>
      <p:ext uri="{BB962C8B-B14F-4D97-AF65-F5344CB8AC3E}">
        <p14:creationId xmlns:p14="http://schemas.microsoft.com/office/powerpoint/2010/main" val="51951194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204912" y="1581150"/>
            <a:ext cx="9782175" cy="3695700"/>
          </a:xfrm>
          <a:prstGeom prst="rect">
            <a:avLst/>
          </a:prstGeom>
        </p:spPr>
      </p:pic>
    </p:spTree>
    <p:extLst>
      <p:ext uri="{BB962C8B-B14F-4D97-AF65-F5344CB8AC3E}">
        <p14:creationId xmlns:p14="http://schemas.microsoft.com/office/powerpoint/2010/main" val="236815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Why New Mass Matrix Ansatz?</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0" name="Rectangle 9"/>
          <p:cNvSpPr/>
          <p:nvPr/>
        </p:nvSpPr>
        <p:spPr>
          <a:xfrm>
            <a:off x="1369453" y="1706698"/>
            <a:ext cx="10556186" cy="4401205"/>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000" b="1"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The 2HDM has a potential problem with flavor changing neutral currents (FCNC) mediated by the neutral scalars, which arises when both Higgs doublets couple to up and down type quarks, and FCNC could be induced at large rates that may jeopardize the model</a:t>
            </a:r>
            <a:r>
              <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rPr>
              <a:t>.</a:t>
            </a:r>
          </a:p>
          <a:p>
            <a:pPr marL="285750" indent="-285750">
              <a:buFont typeface="Wingdings" panose="05000000000000000000" pitchFamily="2" charset="2"/>
              <a:buChar char="v"/>
            </a:pPr>
            <a:endParaRPr lang="en-US" sz="2000" b="1"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rgbClr val="1DAD73"/>
                </a:solidFill>
                <a:effectLst>
                  <a:reflection blurRad="6350" stA="53000" endA="300" endPos="35500" dir="5400000" sy="-90000" algn="bl" rotWithShape="0"/>
                </a:effectLst>
                <a:latin typeface="Bookman Old Style" panose="02050604050505020204" pitchFamily="18" charset="0"/>
              </a:rPr>
              <a:t>Assumption about specific Yukawa structure of the model can be the possible solutions to this FCNC problem in 2HDM. </a:t>
            </a:r>
            <a:endParaRPr lang="en-US" sz="2000" b="1" dirty="0" smtClean="0">
              <a:ln w="0"/>
              <a:solidFill>
                <a:srgbClr val="1DAD73"/>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endParaRPr lang="en-US" sz="2000" b="1" dirty="0" smtClean="0">
              <a:ln w="0"/>
              <a:solidFill>
                <a:srgbClr val="FF390E"/>
              </a:solidFill>
              <a:effectLst>
                <a:reflection blurRad="6350" stA="53000" endA="300" endPos="35500" dir="5400000" sy="-90000" algn="bl" rotWithShape="0"/>
              </a:effectLst>
              <a:latin typeface="Bookman Old Style" panose="02050604050505020204" pitchFamily="18" charset="0"/>
            </a:endParaRPr>
          </a:p>
          <a:p>
            <a:pPr marL="285750" indent="-285750">
              <a:buFont typeface="Wingdings" panose="05000000000000000000" pitchFamily="2" charset="2"/>
              <a:buChar char="v"/>
            </a:pPr>
            <a:r>
              <a:rPr lang="en-US" sz="2000" b="1" dirty="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rPr>
              <a:t>Depending upon the  specific choices for the Yukawa matrices, the versions of the 2HDM are defined as type-I, type-II or type-III, which involve the following mechanisms, that are aimed either to eliminate the otherwise unbearable FCNC problem or at least to keep it under control</a:t>
            </a:r>
          </a:p>
          <a:p>
            <a:endParaRPr lang="en-US" sz="2000" b="1" dirty="0" smtClean="0">
              <a:ln w="0"/>
              <a:solidFill>
                <a:schemeClr val="accent1">
                  <a:lumMod val="75000"/>
                </a:schemeClr>
              </a:solidFill>
              <a:effectLst>
                <a:reflection blurRad="6350" stA="53000" endA="300" endPos="35500" dir="5400000" sy="-90000" algn="bl" rotWithShape="0"/>
              </a:effectLst>
              <a:latin typeface="Bookman Old Style" panose="02050604050505020204" pitchFamily="18" charset="0"/>
            </a:endParaRPr>
          </a:p>
          <a:p>
            <a:endParaRPr lang="en-US" sz="2000" b="1" dirty="0">
              <a:ln w="0"/>
              <a:solidFill>
                <a:srgbClr val="FF390E"/>
              </a:solidFill>
              <a:effectLst>
                <a:reflection blurRad="6350" stA="53000" endA="300" endPos="35500" dir="5400000" sy="-90000" algn="bl" rotWithShape="0"/>
              </a:effectLst>
              <a:latin typeface="Bookman Old Style" panose="02050604050505020204" pitchFamily="18" charset="0"/>
            </a:endParaRPr>
          </a:p>
        </p:txBody>
      </p:sp>
    </p:spTree>
    <p:extLst>
      <p:ext uri="{BB962C8B-B14F-4D97-AF65-F5344CB8AC3E}">
        <p14:creationId xmlns:p14="http://schemas.microsoft.com/office/powerpoint/2010/main" val="22002663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4313" y="1371600"/>
            <a:ext cx="4891276" cy="5364287"/>
          </a:xfr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9177" y="1371601"/>
            <a:ext cx="5025435" cy="5364286"/>
          </a:xfrm>
          <a:prstGeom prst="rect">
            <a:avLst/>
          </a:prstGeom>
        </p:spPr>
      </p:pic>
    </p:spTree>
    <p:extLst>
      <p:ext uri="{BB962C8B-B14F-4D97-AF65-F5344CB8AC3E}">
        <p14:creationId xmlns:p14="http://schemas.microsoft.com/office/powerpoint/2010/main" val="238715538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1838052" y="787782"/>
            <a:ext cx="9328711" cy="5556250"/>
          </a:xfrm>
          <a:prstGeom prst="rect">
            <a:avLst/>
          </a:prstGeom>
        </p:spPr>
      </p:pic>
    </p:spTree>
    <p:extLst>
      <p:ext uri="{BB962C8B-B14F-4D97-AF65-F5344CB8AC3E}">
        <p14:creationId xmlns:p14="http://schemas.microsoft.com/office/powerpoint/2010/main" val="371485597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4327" y="1152907"/>
            <a:ext cx="8977746" cy="5317166"/>
          </a:xfrm>
          <a:prstGeom prst="rect">
            <a:avLst/>
          </a:prstGeom>
        </p:spPr>
      </p:pic>
      <p:pic>
        <p:nvPicPr>
          <p:cNvPr id="8" name="Picture 7"/>
          <p:cNvPicPr>
            <a:picLocks noChangeAspect="1"/>
          </p:cNvPicPr>
          <p:nvPr/>
        </p:nvPicPr>
        <p:blipFill>
          <a:blip r:embed="rId3">
            <a:clrChange>
              <a:clrFrom>
                <a:srgbClr val="250629"/>
              </a:clrFrom>
              <a:clrTo>
                <a:srgbClr val="250629">
                  <a:alpha val="0"/>
                </a:srgbClr>
              </a:clrTo>
            </a:clrChange>
          </a:blip>
          <a:stretch>
            <a:fillRect/>
          </a:stretch>
        </p:blipFill>
        <p:spPr>
          <a:xfrm>
            <a:off x="2828092" y="6435658"/>
            <a:ext cx="5915025" cy="342900"/>
          </a:xfrm>
          <a:prstGeom prst="rect">
            <a:avLst/>
          </a:prstGeom>
        </p:spPr>
      </p:pic>
    </p:spTree>
    <p:extLst>
      <p:ext uri="{BB962C8B-B14F-4D97-AF65-F5344CB8AC3E}">
        <p14:creationId xmlns:p14="http://schemas.microsoft.com/office/powerpoint/2010/main" val="206203702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1522268" y="1152907"/>
            <a:ext cx="9867900" cy="5139120"/>
          </a:xfrm>
          <a:prstGeom prst="rect">
            <a:avLst/>
          </a:prstGeom>
        </p:spPr>
      </p:pic>
    </p:spTree>
    <p:extLst>
      <p:ext uri="{BB962C8B-B14F-4D97-AF65-F5344CB8AC3E}">
        <p14:creationId xmlns:p14="http://schemas.microsoft.com/office/powerpoint/2010/main" val="213808400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 and T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2758" y="1152907"/>
            <a:ext cx="5437858" cy="4819754"/>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6215" y="1152907"/>
            <a:ext cx="5785785" cy="4819754"/>
          </a:xfrm>
          <a:prstGeom prst="rect">
            <a:avLst/>
          </a:prstGeom>
        </p:spPr>
      </p:pic>
    </p:spTree>
    <p:extLst>
      <p:ext uri="{BB962C8B-B14F-4D97-AF65-F5344CB8AC3E}">
        <p14:creationId xmlns:p14="http://schemas.microsoft.com/office/powerpoint/2010/main" val="103910141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Boundedness of Higgs Potential</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1995055" y="867284"/>
            <a:ext cx="9857876" cy="5235581"/>
          </a:xfrm>
          <a:prstGeom prst="rect">
            <a:avLst/>
          </a:prstGeom>
        </p:spPr>
      </p:pic>
    </p:spTree>
    <p:extLst>
      <p:ext uri="{BB962C8B-B14F-4D97-AF65-F5344CB8AC3E}">
        <p14:creationId xmlns:p14="http://schemas.microsoft.com/office/powerpoint/2010/main" val="277975383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21527" y="43633"/>
            <a:ext cx="11166764" cy="707886"/>
          </a:xfrm>
          <a:prstGeom prst="rect">
            <a:avLst/>
          </a:prstGeom>
        </p:spPr>
        <p:txBody>
          <a:bodyPr wrap="square">
            <a:spAutoFit/>
          </a:bodyPr>
          <a:lstStyle/>
          <a:p>
            <a:pPr marL="1028700" lvl="1" indent="-571500">
              <a:buFont typeface="Wingdings" panose="05000000000000000000" pitchFamily="2" charset="2"/>
              <a:buChar char="q"/>
            </a:pP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2HDM : Remarks</a:t>
            </a:r>
            <a:endParaRPr lang="en-US"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blip>
          <a:stretch>
            <a:fillRect/>
          </a:stretch>
        </p:blipFill>
        <p:spPr>
          <a:xfrm>
            <a:off x="2434069" y="1587289"/>
            <a:ext cx="8204542" cy="3973275"/>
          </a:xfrm>
          <a:prstGeom prst="rect">
            <a:avLst/>
          </a:prstGeom>
        </p:spPr>
      </p:pic>
    </p:spTree>
    <p:extLst>
      <p:ext uri="{BB962C8B-B14F-4D97-AF65-F5344CB8AC3E}">
        <p14:creationId xmlns:p14="http://schemas.microsoft.com/office/powerpoint/2010/main" val="238342049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8849" y="76221"/>
            <a:ext cx="9963151" cy="1280890"/>
          </a:xfrm>
        </p:spPr>
        <p:txBody>
          <a:bodyPr>
            <a:normAutofit fontScale="90000"/>
          </a:bodyPr>
          <a:lstStyle/>
          <a:p>
            <a:pPr marL="571500" indent="-571500">
              <a:buFont typeface="Wingdings" panose="05000000000000000000" pitchFamily="2" charset="2"/>
              <a:buChar char="q"/>
            </a:pPr>
            <a:r>
              <a:rPr lang="en-US"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Score </a:t>
            </a:r>
            <a: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card for the Higgs interpretation </a:t>
            </a:r>
            <a:r>
              <a:rPr lang="en-US"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at </a:t>
            </a:r>
            <a: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the Large Hadron Collider (LHC) </a:t>
            </a:r>
            <a: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r>
            <a:br>
              <a:rPr lang="en-US"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br>
            <a:endParaRPr lang="en-US" dirty="0">
              <a:solidFill>
                <a:srgbClr val="1DAD73"/>
              </a:solidFill>
            </a:endParaRPr>
          </a:p>
        </p:txBody>
      </p:sp>
      <p:pic>
        <p:nvPicPr>
          <p:cNvPr id="7" name="Picture 6"/>
          <p:cNvPicPr>
            <a:picLocks noChangeAspect="1"/>
          </p:cNvPicPr>
          <p:nvPr/>
        </p:nvPicPr>
        <p:blipFill>
          <a:blip r:embed="rId2"/>
          <a:stretch>
            <a:fillRect/>
          </a:stretch>
        </p:blipFill>
        <p:spPr>
          <a:xfrm>
            <a:off x="2923503" y="2110351"/>
            <a:ext cx="6754001" cy="4535147"/>
          </a:xfrm>
          <a:prstGeom prst="rect">
            <a:avLst/>
          </a:prstGeom>
          <a:ln w="88900" cap="sq" cmpd="thickThin">
            <a:solidFill>
              <a:srgbClr val="000000"/>
            </a:solidFill>
            <a:prstDash val="solid"/>
            <a:miter lim="800000"/>
          </a:ln>
          <a:effectLst>
            <a:innerShdw blurRad="76200">
              <a:srgbClr val="000000"/>
            </a:innerShdw>
          </a:effectLst>
        </p:spPr>
      </p:pic>
      <p:sp>
        <p:nvSpPr>
          <p:cNvPr id="8" name="object 5"/>
          <p:cNvSpPr/>
          <p:nvPr/>
        </p:nvSpPr>
        <p:spPr>
          <a:xfrm>
            <a:off x="9917883" y="716666"/>
            <a:ext cx="2033739" cy="1766868"/>
          </a:xfrm>
          <a:prstGeom prst="rect">
            <a:avLst/>
          </a:prstGeom>
          <a:blipFill>
            <a:blip r:embed="rId3" cstate="print"/>
            <a:stretch>
              <a:fillRect/>
            </a:stretch>
          </a:blipFill>
        </p:spPr>
        <p:txBody>
          <a:bodyPr wrap="square" lIns="0" tIns="0" rIns="0" bIns="0" rtlCol="0"/>
          <a:lstStyle/>
          <a:p>
            <a:endParaRPr/>
          </a:p>
        </p:txBody>
      </p:sp>
      <p:pic>
        <p:nvPicPr>
          <p:cNvPr id="3" name="Picture 2"/>
          <p:cNvPicPr>
            <a:picLocks noChangeAspect="1"/>
          </p:cNvPicPr>
          <p:nvPr/>
        </p:nvPicPr>
        <p:blipFill>
          <a:blip r:embed="rId4"/>
          <a:stretch>
            <a:fillRect/>
          </a:stretch>
        </p:blipFill>
        <p:spPr>
          <a:xfrm>
            <a:off x="2442581" y="988590"/>
            <a:ext cx="5529551" cy="1121761"/>
          </a:xfrm>
          <a:prstGeom prst="rect">
            <a:avLst/>
          </a:prstGeom>
        </p:spPr>
      </p:pic>
    </p:spTree>
    <p:extLst>
      <p:ext uri="{BB962C8B-B14F-4D97-AF65-F5344CB8AC3E}">
        <p14:creationId xmlns:p14="http://schemas.microsoft.com/office/powerpoint/2010/main" val="58359228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1647462" y="787782"/>
            <a:ext cx="4790941" cy="4436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2" descr="Related image"/>
          <p:cNvPicPr>
            <a:picLocks noChangeAspect="1" noChangeArrowheads="1"/>
          </p:cNvPicPr>
          <p:nvPr/>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6774287" y="787782"/>
            <a:ext cx="4932609" cy="4436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2498501" y="0"/>
            <a:ext cx="11921544" cy="707886"/>
          </a:xfrm>
          <a:prstGeom prst="rect">
            <a:avLst/>
          </a:prstGeom>
        </p:spPr>
        <p:txBody>
          <a:bodyPr wrap="square">
            <a:spAutoFit/>
          </a:bodyPr>
          <a:lstStyle/>
          <a:p>
            <a:pPr marL="571500" indent="-571500">
              <a:buFont typeface="Wingdings" panose="05000000000000000000" pitchFamily="2" charset="2"/>
              <a:buChar char="q"/>
            </a:pPr>
            <a:r>
              <a:rPr lang="en-US" sz="4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Higgs Production at the LHC </a:t>
            </a:r>
            <a:endParaRPr lang="en-US" sz="4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4">
            <a:clrChange>
              <a:clrFrom>
                <a:srgbClr val="FFFFFF"/>
              </a:clrFrom>
              <a:clrTo>
                <a:srgbClr val="FFFFFF">
                  <a:alpha val="0"/>
                </a:srgbClr>
              </a:clrTo>
            </a:clrChange>
          </a:blip>
          <a:stretch>
            <a:fillRect/>
          </a:stretch>
        </p:blipFill>
        <p:spPr>
          <a:xfrm>
            <a:off x="1609858" y="5487236"/>
            <a:ext cx="9890976" cy="11325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2753107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1596979" y="787782"/>
            <a:ext cx="4790941" cy="4436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Rectangle 1"/>
          <p:cNvSpPr/>
          <p:nvPr/>
        </p:nvSpPr>
        <p:spPr>
          <a:xfrm>
            <a:off x="332785" y="0"/>
            <a:ext cx="13108466" cy="584775"/>
          </a:xfrm>
          <a:prstGeom prst="rect">
            <a:avLst/>
          </a:prstGeom>
        </p:spPr>
        <p:txBody>
          <a:bodyPr wrap="square">
            <a:spAutoFit/>
          </a:bodyPr>
          <a:lstStyle/>
          <a:p>
            <a:pPr marL="571500"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Arial"/>
                <a:cs typeface="Arial"/>
              </a:rPr>
              <a:t>Production and Decay Modes of Higgs Boson  at the LHC </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3" name="Picture 2"/>
          <p:cNvPicPr>
            <a:picLocks noChangeAspect="1"/>
          </p:cNvPicPr>
          <p:nvPr/>
        </p:nvPicPr>
        <p:blipFill>
          <a:blip r:embed="rId3">
            <a:clrChange>
              <a:clrFrom>
                <a:srgbClr val="FFFFFF"/>
              </a:clrFrom>
              <a:clrTo>
                <a:srgbClr val="FFFFFF">
                  <a:alpha val="0"/>
                </a:srgbClr>
              </a:clrTo>
            </a:clrChange>
          </a:blip>
          <a:stretch>
            <a:fillRect/>
          </a:stretch>
        </p:blipFill>
        <p:spPr>
          <a:xfrm>
            <a:off x="1609858" y="5487236"/>
            <a:ext cx="9890976" cy="11325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6673320" y="787782"/>
            <a:ext cx="4827515" cy="443668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78317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Why New Mass Matrix Ansatz?</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mc:AlternateContent xmlns:mc="http://schemas.openxmlformats.org/markup-compatibility/2006" xmlns:a14="http://schemas.microsoft.com/office/drawing/2010/main">
        <mc:Choice Requires="a14">
          <p:sp>
            <p:nvSpPr>
              <p:cNvPr id="10" name="Rectangle 9"/>
              <p:cNvSpPr/>
              <p:nvPr/>
            </p:nvSpPr>
            <p:spPr>
              <a:xfrm>
                <a:off x="1168503" y="1822608"/>
                <a:ext cx="10556186" cy="3919919"/>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Solution 1 ~ </a:t>
                </a:r>
                <a:r>
                  <a:rPr lang="en-US" sz="2400" b="1" dirty="0">
                    <a:ln w="0"/>
                    <a:solidFill>
                      <a:srgbClr val="00B050"/>
                    </a:solidFill>
                    <a:effectLst>
                      <a:reflection blurRad="6350" stA="53000" endA="300" endPos="35500" dir="5400000" sy="-90000" algn="bl" rotWithShape="0"/>
                    </a:effectLst>
                    <a:latin typeface="Bookman Old Style" panose="02050604050505020204" pitchFamily="18" charset="0"/>
                  </a:rPr>
                  <a:t>Discrete </a:t>
                </a: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Symmetries :</a:t>
                </a:r>
              </a:p>
              <a:p>
                <a:endParaRPr lang="en-US" sz="2400" b="1" dirty="0">
                  <a:ln w="0"/>
                  <a:solidFill>
                    <a:srgbClr val="0070C0"/>
                  </a:solidFill>
                  <a:effectLst>
                    <a:reflection blurRad="6350" stA="53000" endA="300" endPos="35500" dir="5400000" sy="-90000" algn="bl" rotWithShape="0"/>
                  </a:effectLst>
                  <a:latin typeface="Bookman Old Style" panose="02050604050505020204" pitchFamily="18" charset="0"/>
                </a:endParaRPr>
              </a:p>
              <a:p>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One solution is invoking a discrete symmetry such that it  allows a given fermion type (u or d-quarks for instance) to couple to a single Higgs doublet, and in such case FCNC's are absent at tree-level.  In particular, when both types of quarks get masses from a single Higgs field (either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r>
                  <a:rPr lang="en-US" sz="2000" b="1" dirty="0" err="1"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err="1"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=0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or </a:t>
                </a:r>
                <a14:m>
                  <m:oMath xmlns:m="http://schemas.openxmlformats.org/officeDocument/2006/math">
                    <m:acc>
                      <m:accPr>
                        <m:chr m:val="̃"/>
                        <m:ctrlPr>
                          <a:rPr lang="en-US" sz="2000" b="1" i="1" smtClean="0">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14:m>
                  <m:oMath xmlns:m="http://schemas.openxmlformats.org/officeDocument/2006/math">
                    <m:acc>
                      <m:accPr>
                        <m:chr m:val="̃"/>
                        <m:ctrlPr>
                          <a:rPr lang="en-US" sz="2000" b="1" i="1" smtClean="0">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=0), the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resulting model is known as </a:t>
                </a:r>
                <a:r>
                  <a:rPr lang="en-US" sz="2000" b="1" dirty="0">
                    <a:ln w="0"/>
                    <a:solidFill>
                      <a:srgbClr val="FF6600"/>
                    </a:solidFill>
                    <a:effectLst>
                      <a:reflection blurRad="6350" stA="53000" endA="300" endPos="35500" dir="5400000" sy="-90000" algn="bl" rotWithShape="0"/>
                    </a:effectLst>
                    <a:latin typeface="Bookman Old Style" panose="02050604050505020204" pitchFamily="18" charset="0"/>
                  </a:rPr>
                  <a:t>type-I 2HDM</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a:t>
                </a:r>
                <a:endPar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endParaRPr>
              </a:p>
              <a:p>
                <a:endParaRPr lang="en-US" sz="2000" b="1" dirty="0">
                  <a:ln w="0"/>
                  <a:solidFill>
                    <a:srgbClr val="0070C0"/>
                  </a:solidFill>
                  <a:effectLst>
                    <a:reflection blurRad="6350" stA="53000" endA="300" endPos="35500" dir="5400000" sy="-90000" algn="bl" rotWithShape="0"/>
                  </a:effectLst>
                  <a:latin typeface="Bookman Old Style" panose="02050604050505020204" pitchFamily="18" charset="0"/>
                </a:endParaRPr>
              </a:p>
              <a:p>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(b) On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the other hand, when each type of quark couples to a different Higgs doublet (either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14:m>
                  <m:oMath xmlns:m="http://schemas.openxmlformats.org/officeDocument/2006/math">
                    <m:acc>
                      <m:accPr>
                        <m:chr m:val="̃"/>
                        <m:ctrlPr>
                          <a:rPr lang="en-US" sz="2000" b="1" i="1">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=0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or </a:t>
                </a:r>
                <a14:m>
                  <m:oMath xmlns:m="http://schemas.openxmlformats.org/officeDocument/2006/math">
                    <m:acc>
                      <m:accPr>
                        <m:chr m:val="̃"/>
                        <m:ctrlPr>
                          <a:rPr lang="en-US" sz="2000" b="1" i="1">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=0),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the model is referred as the </a:t>
                </a:r>
                <a:r>
                  <a:rPr lang="en-US" sz="2000" b="1" dirty="0">
                    <a:ln w="0"/>
                    <a:solidFill>
                      <a:srgbClr val="FF390E"/>
                    </a:solidFill>
                    <a:effectLst>
                      <a:reflection blurRad="6350" stA="53000" endA="300" endPos="35500" dir="5400000" sy="-90000" algn="bl" rotWithShape="0"/>
                    </a:effectLst>
                    <a:latin typeface="Bookman Old Style" panose="02050604050505020204" pitchFamily="18" charset="0"/>
                  </a:rPr>
                  <a:t>type-II 2HDM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which arises at tree-level in the minimal SUSY extension for the SM (MSSM).</a:t>
                </a:r>
                <a:endPar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endParaRPr>
              </a:p>
              <a:p>
                <a:endParaRPr lang="en-US" sz="2000" b="1" dirty="0">
                  <a:ln w="0"/>
                  <a:solidFill>
                    <a:srgbClr val="FF390E"/>
                  </a:solidFill>
                  <a:effectLst>
                    <a:reflection blurRad="6350" stA="53000" endA="300" endPos="35500" dir="5400000" sy="-90000" algn="bl" rotWithShape="0"/>
                  </a:effectLst>
                  <a:latin typeface="Bookman Old Style" panose="02050604050505020204" pitchFamily="18"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1168503" y="1822608"/>
                <a:ext cx="10556186" cy="3919919"/>
              </a:xfrm>
              <a:prstGeom prst="rect">
                <a:avLst/>
              </a:prstGeom>
              <a:blipFill rotWithShape="0">
                <a:blip r:embed="rId2"/>
                <a:stretch>
                  <a:fillRect l="-809" t="-1244" r="-1098"/>
                </a:stretch>
              </a:blipFill>
            </p:spPr>
            <p:txBody>
              <a:bodyPr/>
              <a:lstStyle/>
              <a:p>
                <a:r>
                  <a:rPr lang="en-US">
                    <a:noFill/>
                  </a:rPr>
                  <a:t> </a:t>
                </a:r>
              </a:p>
            </p:txBody>
          </p:sp>
        </mc:Fallback>
      </mc:AlternateContent>
    </p:spTree>
    <p:extLst>
      <p:ext uri="{BB962C8B-B14F-4D97-AF65-F5344CB8AC3E}">
        <p14:creationId xmlns:p14="http://schemas.microsoft.com/office/powerpoint/2010/main" val="29963272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1838052" y="787782"/>
            <a:ext cx="9328711" cy="5556250"/>
          </a:xfrm>
          <a:prstGeom prst="rect">
            <a:avLst/>
          </a:prstGeom>
        </p:spPr>
      </p:pic>
    </p:spTree>
    <p:extLst>
      <p:ext uri="{BB962C8B-B14F-4D97-AF65-F5344CB8AC3E}">
        <p14:creationId xmlns:p14="http://schemas.microsoft.com/office/powerpoint/2010/main" val="100040099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064327" y="1152907"/>
            <a:ext cx="8977746" cy="5317166"/>
          </a:xfrm>
          <a:prstGeom prst="rect">
            <a:avLst/>
          </a:prstGeom>
        </p:spPr>
      </p:pic>
      <p:pic>
        <p:nvPicPr>
          <p:cNvPr id="8" name="Picture 7"/>
          <p:cNvPicPr>
            <a:picLocks noChangeAspect="1"/>
          </p:cNvPicPr>
          <p:nvPr/>
        </p:nvPicPr>
        <p:blipFill>
          <a:blip r:embed="rId3">
            <a:clrChange>
              <a:clrFrom>
                <a:srgbClr val="250629"/>
              </a:clrFrom>
              <a:clrTo>
                <a:srgbClr val="250629">
                  <a:alpha val="0"/>
                </a:srgbClr>
              </a:clrTo>
            </a:clrChange>
          </a:blip>
          <a:stretch>
            <a:fillRect/>
          </a:stretch>
        </p:blipFill>
        <p:spPr>
          <a:xfrm>
            <a:off x="2828092" y="6435658"/>
            <a:ext cx="5915025" cy="342900"/>
          </a:xfrm>
          <a:prstGeom prst="rect">
            <a:avLst/>
          </a:prstGeom>
        </p:spPr>
      </p:pic>
    </p:spTree>
    <p:extLst>
      <p:ext uri="{BB962C8B-B14F-4D97-AF65-F5344CB8AC3E}">
        <p14:creationId xmlns:p14="http://schemas.microsoft.com/office/powerpoint/2010/main" val="375846477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9942" y="64506"/>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Benchmark Points :</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9119491" y="6344032"/>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1522268" y="1152907"/>
            <a:ext cx="9867900" cy="5139120"/>
          </a:xfrm>
          <a:prstGeom prst="rect">
            <a:avLst/>
          </a:prstGeom>
        </p:spPr>
      </p:pic>
    </p:spTree>
    <p:extLst>
      <p:ext uri="{BB962C8B-B14F-4D97-AF65-F5344CB8AC3E}">
        <p14:creationId xmlns:p14="http://schemas.microsoft.com/office/powerpoint/2010/main" val="246749272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09106" y="0"/>
            <a:ext cx="11166764" cy="646331"/>
          </a:xfrm>
          <a:prstGeom prst="rect">
            <a:avLst/>
          </a:prstGeom>
        </p:spPr>
        <p:txBody>
          <a:bodyPr wrap="square">
            <a:spAutoFit/>
          </a:bodyPr>
          <a:lstStyle/>
          <a:p>
            <a:pPr marL="1028700" lvl="1" indent="-571500">
              <a:buFont typeface="Wingdings" panose="05000000000000000000" pitchFamily="2" charset="2"/>
              <a:buChar char="q"/>
            </a:pPr>
            <a:r>
              <a:rPr lang="en-US" sz="36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S and T Parameters</a:t>
            </a:r>
            <a:endParaRPr lang="en-US" sz="36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7" name="Rectangle 6"/>
          <p:cNvSpPr/>
          <p:nvPr/>
        </p:nvSpPr>
        <p:spPr>
          <a:xfrm>
            <a:off x="8523746" y="6102146"/>
            <a:ext cx="2927403" cy="400110"/>
          </a:xfrm>
          <a:prstGeom prst="rect">
            <a:avLst/>
          </a:prstGeom>
          <a:noFill/>
        </p:spPr>
        <p:txBody>
          <a:bodyPr wrap="none" lIns="91440" tIns="45720" rIns="91440" bIns="45720">
            <a:spAutoFit/>
          </a:bodyPr>
          <a:lstStyle/>
          <a:p>
            <a:pPr algn="ctr"/>
            <a:r>
              <a:rPr lang="en-US" sz="2000" b="1" cap="none" spc="0" dirty="0" err="1" smtClean="0">
                <a:ln w="0"/>
                <a:solidFill>
                  <a:srgbClr val="FF0000"/>
                </a:solidFill>
                <a:effectLst>
                  <a:outerShdw blurRad="38100" dist="25400" dir="5400000" algn="ctr" rotWithShape="0">
                    <a:srgbClr val="6E747A">
                      <a:alpha val="43000"/>
                    </a:srgbClr>
                  </a:outerShdw>
                </a:effectLst>
              </a:rPr>
              <a:t>Babu</a:t>
            </a:r>
            <a:r>
              <a:rPr lang="en-US" sz="2000" b="1" cap="none" spc="0" dirty="0" smtClean="0">
                <a:ln w="0"/>
                <a:solidFill>
                  <a:srgbClr val="FF0000"/>
                </a:solidFill>
                <a:effectLst>
                  <a:outerShdw blurRad="38100" dist="25400" dir="5400000" algn="ctr" rotWithShape="0">
                    <a:srgbClr val="6E747A">
                      <a:alpha val="43000"/>
                    </a:srgbClr>
                  </a:outerShdw>
                </a:effectLst>
              </a:rPr>
              <a:t> and Jana (2017)</a:t>
            </a:r>
            <a:endParaRPr lang="en-US" sz="2000" b="1" cap="none" spc="0" dirty="0">
              <a:ln w="0"/>
              <a:solidFill>
                <a:srgbClr val="FF0000"/>
              </a:solidFill>
              <a:effectLst>
                <a:outerShdw blurRad="38100" dist="25400" dir="5400000" algn="ctr" rotWithShape="0">
                  <a:srgbClr val="6E747A">
                    <a:alpha val="43000"/>
                  </a:srgbClr>
                </a:outerShdw>
              </a:effectLst>
            </a:endParaRPr>
          </a:p>
        </p:txBody>
      </p:sp>
      <p:pic>
        <p:nvPicPr>
          <p:cNvPr id="3" name="Picture 2"/>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22758" y="1152907"/>
            <a:ext cx="5437858" cy="4819754"/>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06215" y="1152907"/>
            <a:ext cx="5785785" cy="4819754"/>
          </a:xfrm>
          <a:prstGeom prst="rect">
            <a:avLst/>
          </a:prstGeom>
        </p:spPr>
      </p:pic>
    </p:spTree>
    <p:extLst>
      <p:ext uri="{BB962C8B-B14F-4D97-AF65-F5344CB8AC3E}">
        <p14:creationId xmlns:p14="http://schemas.microsoft.com/office/powerpoint/2010/main" val="326611904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279" y="329899"/>
            <a:ext cx="10159092" cy="1280890"/>
          </a:xfrm>
        </p:spPr>
        <p:txBody>
          <a:bodyPr/>
          <a:lstStyle/>
          <a:p>
            <a:pPr marL="571500" indent="-571500">
              <a:buFont typeface="Wingdings" panose="05000000000000000000" pitchFamily="2" charset="2"/>
              <a:buChar char="v"/>
            </a:pPr>
            <a:r>
              <a:rPr lang="en-US" b="1" u="sng" dirty="0" smtClean="0">
                <a:solidFill>
                  <a:srgbClr val="FF390E"/>
                </a:solidFill>
                <a:latin typeface="Cooper Black" panose="0208090404030B020404" pitchFamily="18" charset="0"/>
              </a:rPr>
              <a:t>ZZ Resonance  :</a:t>
            </a:r>
            <a:r>
              <a:rPr lang="en-US" u="sng" dirty="0">
                <a:solidFill>
                  <a:srgbClr val="FF390E"/>
                </a:solidFill>
              </a:rPr>
              <a:t> </a:t>
            </a:r>
            <a:r>
              <a:rPr lang="en-US" u="sng" dirty="0" smtClean="0">
                <a:solidFill>
                  <a:srgbClr val="FF390E"/>
                </a:solidFill>
              </a:rPr>
              <a:t/>
            </a:r>
            <a:br>
              <a:rPr lang="en-US" u="sng" dirty="0" smtClean="0">
                <a:solidFill>
                  <a:srgbClr val="FF390E"/>
                </a:solidFill>
              </a:rPr>
            </a:br>
            <a:r>
              <a:rPr lang="en-US" u="sng" dirty="0" smtClean="0">
                <a:latin typeface="Imprint MT Shadow" panose="04020605060303030202" pitchFamily="82" charset="0"/>
              </a:rPr>
              <a:t>with 3.6 </a:t>
            </a:r>
            <a:r>
              <a:rPr lang="el-GR" u="sng" dirty="0" smtClean="0">
                <a:latin typeface="Calibri" panose="020F0502020204030204" pitchFamily="34" charset="0"/>
                <a:cs typeface="Calibri" panose="020F0502020204030204" pitchFamily="34" charset="0"/>
              </a:rPr>
              <a:t>σ</a:t>
            </a:r>
            <a:r>
              <a:rPr lang="en-US" u="sng" dirty="0" smtClean="0">
                <a:latin typeface="Imprint MT Shadow" panose="04020605060303030202" pitchFamily="82" charset="0"/>
                <a:cs typeface="Calibri" panose="020F0502020204030204" pitchFamily="34" charset="0"/>
              </a:rPr>
              <a:t> local significance</a:t>
            </a:r>
            <a:endParaRPr lang="en-US" u="sng" dirty="0">
              <a:latin typeface="Imprint MT Shadow" panose="04020605060303030202" pitchFamily="82" charset="0"/>
            </a:endParaRPr>
          </a:p>
        </p:txBody>
      </p:sp>
      <p:pic>
        <p:nvPicPr>
          <p:cNvPr id="7" name="Content Placeholder 6"/>
          <p:cNvPicPr>
            <a:picLocks noGrp="1" noChangeAspect="1"/>
          </p:cNvPicPr>
          <p:nvPr>
            <p:ph idx="1"/>
          </p:nvPr>
        </p:nvPicPr>
        <p:blipFill>
          <a:blip r:embed="rId2"/>
          <a:stretch>
            <a:fillRect/>
          </a:stretch>
        </p:blipFill>
        <p:spPr>
          <a:xfrm>
            <a:off x="921695" y="2112135"/>
            <a:ext cx="5264949" cy="40917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p:cNvPicPr>
            <a:picLocks noChangeAspect="1"/>
          </p:cNvPicPr>
          <p:nvPr/>
        </p:nvPicPr>
        <p:blipFill>
          <a:blip r:embed="rId3"/>
          <a:stretch>
            <a:fillRect/>
          </a:stretch>
        </p:blipFill>
        <p:spPr>
          <a:xfrm>
            <a:off x="6611647" y="2112135"/>
            <a:ext cx="5078781" cy="40917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Rectangle 8"/>
          <p:cNvSpPr/>
          <p:nvPr/>
        </p:nvSpPr>
        <p:spPr>
          <a:xfrm>
            <a:off x="8895905" y="6277239"/>
            <a:ext cx="2959465" cy="584775"/>
          </a:xfrm>
          <a:prstGeom prst="rect">
            <a:avLst/>
          </a:prstGeom>
        </p:spPr>
        <p:txBody>
          <a:bodyPr wrap="none">
            <a:spAutoFit/>
          </a:bodyPr>
          <a:lstStyle/>
          <a:p>
            <a:r>
              <a:rPr lang="fr-FR" sz="1600" b="1" i="1" dirty="0" err="1">
                <a:hlinkClick r:id="rId4"/>
              </a:rPr>
              <a:t>Eur</a:t>
            </a:r>
            <a:r>
              <a:rPr lang="fr-FR" sz="1600" b="1" i="1" dirty="0">
                <a:hlinkClick r:id="rId4"/>
              </a:rPr>
              <a:t>. Phys. J. C 78 (2018) 293</a:t>
            </a:r>
            <a:r>
              <a:rPr lang="fr-FR" sz="1600" b="1" i="1" dirty="0"/>
              <a:t> </a:t>
            </a:r>
            <a:endParaRPr lang="fr-FR" sz="1600" b="1" i="1" dirty="0" smtClean="0"/>
          </a:p>
          <a:p>
            <a:r>
              <a:rPr lang="en-US" sz="1600" b="1" dirty="0" smtClean="0"/>
              <a:t>e-print</a:t>
            </a:r>
            <a:r>
              <a:rPr lang="en-US" sz="1600" b="1" dirty="0"/>
              <a:t> </a:t>
            </a:r>
            <a:r>
              <a:rPr lang="en-US" sz="1600" b="1" dirty="0">
                <a:hlinkClick r:id="rId5"/>
              </a:rPr>
              <a:t>arXiv:1712.06386</a:t>
            </a:r>
            <a:endParaRPr lang="en-US" sz="1600" dirty="0"/>
          </a:p>
        </p:txBody>
      </p:sp>
    </p:spTree>
    <p:extLst>
      <p:ext uri="{BB962C8B-B14F-4D97-AF65-F5344CB8AC3E}">
        <p14:creationId xmlns:p14="http://schemas.microsoft.com/office/powerpoint/2010/main" val="1866003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6279" y="329899"/>
            <a:ext cx="10159092" cy="1280890"/>
          </a:xfrm>
        </p:spPr>
        <p:txBody>
          <a:bodyPr/>
          <a:lstStyle/>
          <a:p>
            <a:pPr marL="571500" indent="-571500">
              <a:buFont typeface="Wingdings" panose="05000000000000000000" pitchFamily="2" charset="2"/>
              <a:buChar char="v"/>
            </a:pPr>
            <a:r>
              <a:rPr lang="en-US" b="1" u="sng" dirty="0" err="1" smtClean="0">
                <a:solidFill>
                  <a:srgbClr val="FF390E"/>
                </a:solidFill>
                <a:latin typeface="Cooper Black" panose="0208090404030B020404" pitchFamily="18" charset="0"/>
              </a:rPr>
              <a:t>hh</a:t>
            </a:r>
            <a:r>
              <a:rPr lang="en-US" b="1" u="sng" dirty="0" smtClean="0">
                <a:solidFill>
                  <a:srgbClr val="FF390E"/>
                </a:solidFill>
                <a:latin typeface="Cooper Black" panose="0208090404030B020404" pitchFamily="18" charset="0"/>
              </a:rPr>
              <a:t> Resonance at 280 GeV  :</a:t>
            </a:r>
            <a:r>
              <a:rPr lang="en-US" u="sng" dirty="0">
                <a:solidFill>
                  <a:srgbClr val="FF390E"/>
                </a:solidFill>
              </a:rPr>
              <a:t> </a:t>
            </a:r>
            <a:r>
              <a:rPr lang="en-US" u="sng" dirty="0" smtClean="0">
                <a:solidFill>
                  <a:srgbClr val="FF390E"/>
                </a:solidFill>
              </a:rPr>
              <a:t/>
            </a:r>
            <a:br>
              <a:rPr lang="en-US" u="sng" dirty="0" smtClean="0">
                <a:solidFill>
                  <a:srgbClr val="FF390E"/>
                </a:solidFill>
              </a:rPr>
            </a:br>
            <a:r>
              <a:rPr lang="en-US" u="sng" dirty="0" smtClean="0">
                <a:latin typeface="Imprint MT Shadow" panose="04020605060303030202" pitchFamily="82" charset="0"/>
              </a:rPr>
              <a:t>with 2.3</a:t>
            </a:r>
            <a:r>
              <a:rPr lang="el-GR" u="sng" dirty="0" smtClean="0">
                <a:latin typeface="Calibri" panose="020F0502020204030204" pitchFamily="34" charset="0"/>
                <a:cs typeface="Calibri" panose="020F0502020204030204" pitchFamily="34" charset="0"/>
              </a:rPr>
              <a:t>σ</a:t>
            </a:r>
            <a:r>
              <a:rPr lang="en-US" u="sng" dirty="0" smtClean="0">
                <a:latin typeface="Imprint MT Shadow" panose="04020605060303030202" pitchFamily="82" charset="0"/>
                <a:cs typeface="Calibri" panose="020F0502020204030204" pitchFamily="34" charset="0"/>
              </a:rPr>
              <a:t> global significance</a:t>
            </a:r>
            <a:endParaRPr lang="en-US" u="sng" dirty="0">
              <a:latin typeface="Imprint MT Shadow" panose="04020605060303030202" pitchFamily="82" charset="0"/>
            </a:endParaRPr>
          </a:p>
        </p:txBody>
      </p:sp>
      <p:sp>
        <p:nvSpPr>
          <p:cNvPr id="9" name="Rectangle 8"/>
          <p:cNvSpPr/>
          <p:nvPr/>
        </p:nvSpPr>
        <p:spPr>
          <a:xfrm>
            <a:off x="9157252" y="6161329"/>
            <a:ext cx="3387603" cy="615553"/>
          </a:xfrm>
          <a:prstGeom prst="rect">
            <a:avLst/>
          </a:prstGeom>
        </p:spPr>
        <p:txBody>
          <a:bodyPr wrap="square">
            <a:spAutoFit/>
          </a:bodyPr>
          <a:lstStyle/>
          <a:p>
            <a:r>
              <a:rPr lang="fr-FR" sz="1600" b="1" i="1" dirty="0" smtClean="0"/>
              <a:t> </a:t>
            </a:r>
          </a:p>
          <a:p>
            <a:r>
              <a:rPr lang="en-US" b="1" dirty="0" err="1" smtClean="0">
                <a:solidFill>
                  <a:srgbClr val="002060"/>
                </a:solidFill>
              </a:rPr>
              <a:t>eprint</a:t>
            </a:r>
            <a:r>
              <a:rPr lang="en-US" b="1" dirty="0" smtClean="0">
                <a:solidFill>
                  <a:srgbClr val="002060"/>
                </a:solidFill>
              </a:rPr>
              <a:t> : arxiv : 1804.0617</a:t>
            </a:r>
            <a:endParaRPr lang="en-US" b="1" dirty="0">
              <a:solidFill>
                <a:srgbClr val="002060"/>
              </a:solidFill>
            </a:endParaRPr>
          </a:p>
        </p:txBody>
      </p:sp>
      <p:pic>
        <p:nvPicPr>
          <p:cNvPr id="10" name="Content Placeholder 6"/>
          <p:cNvPicPr>
            <a:picLocks noGrp="1" noChangeAspect="1"/>
          </p:cNvPicPr>
          <p:nvPr>
            <p:ph idx="1"/>
          </p:nvPr>
        </p:nvPicPr>
        <p:blipFill>
          <a:blip r:embed="rId2"/>
          <a:stretch>
            <a:fillRect/>
          </a:stretch>
        </p:blipFill>
        <p:spPr>
          <a:xfrm>
            <a:off x="2189408" y="1722783"/>
            <a:ext cx="7736467" cy="4635556"/>
          </a:xfrm>
          <a:prstGeom prst="rect">
            <a:avLst/>
          </a:prstGeom>
        </p:spPr>
      </p:pic>
    </p:spTree>
    <p:extLst>
      <p:ext uri="{BB962C8B-B14F-4D97-AF65-F5344CB8AC3E}">
        <p14:creationId xmlns:p14="http://schemas.microsoft.com/office/powerpoint/2010/main" val="105308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Why New Mass Matrix Ansatz?</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mc:AlternateContent xmlns:mc="http://schemas.openxmlformats.org/markup-compatibility/2006" xmlns:a14="http://schemas.microsoft.com/office/drawing/2010/main">
        <mc:Choice Requires="a14">
          <p:sp>
            <p:nvSpPr>
              <p:cNvPr id="10" name="Rectangle 9"/>
              <p:cNvSpPr/>
              <p:nvPr/>
            </p:nvSpPr>
            <p:spPr>
              <a:xfrm>
                <a:off x="1168503" y="1822608"/>
                <a:ext cx="10556186" cy="3624262"/>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Solution 2 </a:t>
                </a:r>
                <a:r>
                  <a:rPr lang="en-US" sz="2400" b="1" dirty="0">
                    <a:ln w="0"/>
                    <a:solidFill>
                      <a:srgbClr val="00B050"/>
                    </a:solidFill>
                    <a:effectLst>
                      <a:reflection blurRad="6350" stA="53000" endA="300" endPos="35500" dir="5400000" sy="-90000" algn="bl" rotWithShape="0"/>
                    </a:effectLst>
                    <a:latin typeface="Bookman Old Style" panose="02050604050505020204" pitchFamily="18" charset="0"/>
                  </a:rPr>
                  <a:t>~  Radiative Suppression </a:t>
                </a: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a:t>
                </a:r>
              </a:p>
              <a:p>
                <a:endParaRPr lang="en-US" sz="2400" b="1" dirty="0">
                  <a:ln w="0"/>
                  <a:solidFill>
                    <a:srgbClr val="0070C0"/>
                  </a:solidFill>
                  <a:effectLst>
                    <a:reflection blurRad="6350" stA="53000" endA="300" endPos="35500" dir="5400000" sy="-90000" algn="bl" rotWithShape="0"/>
                  </a:effectLst>
                  <a:latin typeface="Bookman Old Style" panose="02050604050505020204" pitchFamily="18" charset="0"/>
                </a:endParaRPr>
              </a:p>
              <a:p>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If there exists a hierarchy between </a:t>
                </a:r>
                <a14:m>
                  <m:oMath xmlns:m="http://schemas.openxmlformats.org/officeDocument/2006/math">
                    <m:acc>
                      <m:accPr>
                        <m:chr m:val="̃"/>
                        <m:ctrlPr>
                          <a:rPr lang="en-US" sz="2000" b="1" i="1">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r>
                  <a:rPr lang="en-US" sz="2000" b="1" baseline="-25000" dirty="0" err="1" smtClean="0">
                    <a:ln w="0"/>
                    <a:solidFill>
                      <a:srgbClr val="0070C0"/>
                    </a:solidFill>
                    <a:effectLst>
                      <a:reflection blurRad="6350" stA="53000" endA="300" endPos="35500" dir="5400000" sy="-90000" algn="bl" rotWithShape="0"/>
                    </a:effectLst>
                    <a:latin typeface="Bookman Old Style" panose="02050604050505020204" pitchFamily="18" charset="0"/>
                  </a:rPr>
                  <a:t>u,d</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and </a:t>
                </a:r>
                <a:r>
                  <a:rPr lang="en-US" sz="2000" b="1" dirty="0" err="1"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err="1" smtClean="0">
                    <a:ln w="0"/>
                    <a:solidFill>
                      <a:srgbClr val="0070C0"/>
                    </a:solidFill>
                    <a:effectLst>
                      <a:reflection blurRad="6350" stA="53000" endA="300" endPos="35500" dir="5400000" sy="-90000" algn="bl" rotWithShape="0"/>
                    </a:effectLst>
                    <a:latin typeface="Bookman Old Style" panose="02050604050505020204" pitchFamily="18" charset="0"/>
                  </a:rPr>
                  <a:t>u,d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 FCNC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could be kept under control although each fermion type couples to both Higgs doublets. Namely, a given set of Yukawa matrices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r>
                  <a:rPr lang="en-US" sz="2000" b="1" dirty="0" err="1"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err="1"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a:t>
                </a:r>
                <a14:m>
                  <m:oMath xmlns:m="http://schemas.openxmlformats.org/officeDocument/2006/math">
                    <m:acc>
                      <m:accPr>
                        <m:chr m:val="̃"/>
                        <m:ctrlPr>
                          <a:rPr lang="en-US" sz="2000" b="1" i="1">
                            <a:solidFill>
                              <a:srgbClr val="0070C0"/>
                            </a:solidFill>
                            <a:latin typeface="Cambria Math" panose="02040503050406030204" pitchFamily="18" charset="0"/>
                          </a:rPr>
                        </m:ctrlPr>
                      </m:accPr>
                      <m:e>
                        <m:r>
                          <a:rPr lang="en-US" sz="2000" b="1" i="1" smtClean="0">
                            <a:solidFill>
                              <a:srgbClr val="0070C0"/>
                            </a:solidFill>
                            <a:latin typeface="Cambria Math" panose="02040503050406030204" pitchFamily="18" charset="0"/>
                          </a:rPr>
                          <m:t> </m:t>
                        </m:r>
                        <m:r>
                          <a:rPr lang="en-US" sz="2000" b="1" i="1">
                            <a:solidFill>
                              <a:srgbClr val="0070C0"/>
                            </a:solidFill>
                            <a:latin typeface="Cambria Math" panose="02040503050406030204" pitchFamily="18" charset="0"/>
                          </a:rPr>
                          <m:t>𝒀</m:t>
                        </m:r>
                      </m:e>
                    </m:acc>
                  </m:oMath>
                </a14:m>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 is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present at tree-level, while the other ones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(Y</a:t>
                </a:r>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u</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 </a:t>
                </a:r>
                <a14:m>
                  <m:oMath xmlns:m="http://schemas.openxmlformats.org/officeDocument/2006/math">
                    <m:acc>
                      <m:accPr>
                        <m:chr m:val="̃"/>
                        <m:ctrlPr>
                          <a:rPr lang="en-US" sz="2000" b="1" i="1">
                            <a:solidFill>
                              <a:srgbClr val="0070C0"/>
                            </a:solidFill>
                            <a:latin typeface="Cambria Math" panose="02040503050406030204" pitchFamily="18" charset="0"/>
                          </a:rPr>
                        </m:ctrlPr>
                      </m:accPr>
                      <m:e>
                        <m:r>
                          <a:rPr lang="en-US" sz="2000" b="1" i="1">
                            <a:solidFill>
                              <a:srgbClr val="0070C0"/>
                            </a:solidFill>
                            <a:latin typeface="Cambria Math" panose="02040503050406030204" pitchFamily="18" charset="0"/>
                          </a:rPr>
                          <m:t>𝒀</m:t>
                        </m:r>
                      </m:e>
                    </m:acc>
                  </m:oMath>
                </a14:m>
                <a:r>
                  <a:rPr lang="en-US" sz="2000" b="1" baseline="-25000" dirty="0" smtClean="0">
                    <a:ln w="0"/>
                    <a:solidFill>
                      <a:srgbClr val="0070C0"/>
                    </a:solidFill>
                    <a:effectLst>
                      <a:reflection blurRad="6350" stA="53000" endA="300" endPos="35500" dir="5400000" sy="-90000" algn="bl" rotWithShape="0"/>
                    </a:effectLst>
                    <a:latin typeface="Bookman Old Style" panose="02050604050505020204" pitchFamily="18" charset="0"/>
                  </a:rPr>
                  <a:t>d</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 are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absent at tree level and arise at one-loop level only as a radiative effect or via higher dimensional operator. </a:t>
                </a:r>
                <a:endPar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endParaRPr>
              </a:p>
              <a:p>
                <a:endParaRPr lang="en-US" sz="2000" b="1" dirty="0">
                  <a:ln w="0"/>
                  <a:solidFill>
                    <a:srgbClr val="0070C0"/>
                  </a:solidFill>
                  <a:effectLst>
                    <a:reflection blurRad="6350" stA="53000" endA="300" endPos="35500" dir="5400000" sy="-90000" algn="bl" rotWithShape="0"/>
                  </a:effectLst>
                  <a:latin typeface="Bookman Old Style" panose="02050604050505020204" pitchFamily="18" charset="0"/>
                </a:endParaRPr>
              </a:p>
              <a:p>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For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instance, when the type-II 2HDM structure is not protected by any symmetry in MSSM and is transformed into a type-III 2HDM, through the loop effects of </a:t>
                </a:r>
                <a:r>
                  <a:rPr lang="en-US" sz="2000" b="1" dirty="0" err="1">
                    <a:ln w="0"/>
                    <a:solidFill>
                      <a:srgbClr val="0070C0"/>
                    </a:solidFill>
                    <a:effectLst>
                      <a:reflection blurRad="6350" stA="53000" endA="300" endPos="35500" dir="5400000" sy="-90000" algn="bl" rotWithShape="0"/>
                    </a:effectLst>
                    <a:latin typeface="Bookman Old Style" panose="02050604050505020204" pitchFamily="18" charset="0"/>
                  </a:rPr>
                  <a:t>sfermions</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and </a:t>
                </a:r>
                <a:r>
                  <a:rPr lang="en-US" sz="2000" b="1" dirty="0" err="1">
                    <a:ln w="0"/>
                    <a:solidFill>
                      <a:srgbClr val="0070C0"/>
                    </a:solidFill>
                    <a:effectLst>
                      <a:reflection blurRad="6350" stA="53000" endA="300" endPos="35500" dir="5400000" sy="-90000" algn="bl" rotWithShape="0"/>
                    </a:effectLst>
                    <a:latin typeface="Bookman Old Style" panose="02050604050505020204" pitchFamily="18" charset="0"/>
                  </a:rPr>
                  <a:t>gauginos</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 </a:t>
                </a:r>
                <a:endParaRPr lang="en-US" sz="2000" b="1" dirty="0">
                  <a:ln w="0"/>
                  <a:solidFill>
                    <a:srgbClr val="FF390E"/>
                  </a:solidFill>
                  <a:effectLst>
                    <a:reflection blurRad="6350" stA="53000" endA="300" endPos="35500" dir="5400000" sy="-90000" algn="bl" rotWithShape="0"/>
                  </a:effectLst>
                  <a:latin typeface="Bookman Old Style" panose="02050604050505020204" pitchFamily="18" charset="0"/>
                </a:endParaRPr>
              </a:p>
            </p:txBody>
          </p:sp>
        </mc:Choice>
        <mc:Fallback xmlns="">
          <p:sp>
            <p:nvSpPr>
              <p:cNvPr id="10" name="Rectangle 9"/>
              <p:cNvSpPr>
                <a:spLocks noRot="1" noChangeAspect="1" noMove="1" noResize="1" noEditPoints="1" noAdjustHandles="1" noChangeArrowheads="1" noChangeShapeType="1" noTextEdit="1"/>
              </p:cNvSpPr>
              <p:nvPr/>
            </p:nvSpPr>
            <p:spPr>
              <a:xfrm>
                <a:off x="1168503" y="1822608"/>
                <a:ext cx="10556186" cy="3624262"/>
              </a:xfrm>
              <a:prstGeom prst="rect">
                <a:avLst/>
              </a:prstGeom>
              <a:blipFill rotWithShape="0">
                <a:blip r:embed="rId2"/>
                <a:stretch>
                  <a:fillRect l="-809" t="-1345" r="-1040" b="-4034"/>
                </a:stretch>
              </a:blipFill>
            </p:spPr>
            <p:txBody>
              <a:bodyPr/>
              <a:lstStyle/>
              <a:p>
                <a:r>
                  <a:rPr lang="en-US">
                    <a:noFill/>
                  </a:rPr>
                  <a:t> </a:t>
                </a:r>
              </a:p>
            </p:txBody>
          </p:sp>
        </mc:Fallback>
      </mc:AlternateContent>
    </p:spTree>
    <p:extLst>
      <p:ext uri="{BB962C8B-B14F-4D97-AF65-F5344CB8AC3E}">
        <p14:creationId xmlns:p14="http://schemas.microsoft.com/office/powerpoint/2010/main" val="2641836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2967" y="0"/>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Why New Mass Matrix Ansatz?</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10" name="Rectangle 9"/>
          <p:cNvSpPr/>
          <p:nvPr/>
        </p:nvSpPr>
        <p:spPr>
          <a:xfrm>
            <a:off x="1168503" y="1449913"/>
            <a:ext cx="10556186" cy="2677656"/>
          </a:xfrm>
          <a:prstGeom prst="rect">
            <a:avLst/>
          </a:prstGeom>
          <a:noFill/>
        </p:spPr>
        <p:txBody>
          <a:bodyPr wrap="square" lIns="91440" tIns="45720" rIns="91440" bIns="45720">
            <a:spAutoFit/>
          </a:bodyPr>
          <a:lstStyle/>
          <a:p>
            <a:pPr marL="285750" indent="-285750">
              <a:buFont typeface="Wingdings" panose="05000000000000000000" pitchFamily="2" charset="2"/>
              <a:buChar char="v"/>
            </a:pP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Solution 3 </a:t>
            </a:r>
            <a:r>
              <a:rPr lang="en-US" sz="2400" b="1" dirty="0">
                <a:ln w="0"/>
                <a:solidFill>
                  <a:srgbClr val="00B050"/>
                </a:solidFill>
                <a:effectLst>
                  <a:reflection blurRad="6350" stA="53000" endA="300" endPos="35500" dir="5400000" sy="-90000" algn="bl" rotWithShape="0"/>
                </a:effectLst>
                <a:latin typeface="Bookman Old Style" panose="02050604050505020204" pitchFamily="18" charset="0"/>
              </a:rPr>
              <a:t>~  Flavor </a:t>
            </a:r>
            <a:r>
              <a:rPr lang="en-US" sz="2400" b="1" dirty="0" smtClean="0">
                <a:ln w="0"/>
                <a:solidFill>
                  <a:srgbClr val="00B050"/>
                </a:solidFill>
                <a:effectLst>
                  <a:reflection blurRad="6350" stA="53000" endA="300" endPos="35500" dir="5400000" sy="-90000" algn="bl" rotWithShape="0"/>
                </a:effectLst>
                <a:latin typeface="Bookman Old Style" panose="02050604050505020204" pitchFamily="18" charset="0"/>
              </a:rPr>
              <a:t>Symmetry :</a:t>
            </a:r>
          </a:p>
          <a:p>
            <a:endParaRPr lang="en-US" sz="2400" b="1" dirty="0">
              <a:ln w="0"/>
              <a:solidFill>
                <a:srgbClr val="0070C0"/>
              </a:solidFill>
              <a:effectLst>
                <a:reflection blurRad="6350" stA="53000" endA="300" endPos="35500" dir="5400000" sy="-90000" algn="bl" rotWithShape="0"/>
              </a:effectLst>
              <a:latin typeface="Bookman Old Style" panose="02050604050505020204" pitchFamily="18" charset="0"/>
            </a:endParaRPr>
          </a:p>
          <a:p>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There is another way to achieve FCNC suppression by considering a certain form of the Yukawa matrices that reproduce the observed fermion masses and mixing angles, while both the doublet couple to each fermions and which is termed as type III 2HDM.  This could be done either by adopting the </a:t>
            </a:r>
            <a:r>
              <a:rPr lang="en-US" sz="2000" b="1" dirty="0" err="1">
                <a:ln w="0"/>
                <a:solidFill>
                  <a:srgbClr val="0070C0"/>
                </a:solidFill>
                <a:effectLst>
                  <a:reflection blurRad="6350" stA="53000" endA="300" endPos="35500" dir="5400000" sy="-90000" algn="bl" rotWithShape="0"/>
                </a:effectLst>
                <a:latin typeface="Bookman Old Style" panose="02050604050505020204" pitchFamily="18" charset="0"/>
              </a:rPr>
              <a:t>Frogart</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-Nielsen mechanism to generate the fermion mass hierarchies, or by considering a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certain ansatz for </a:t>
            </a:r>
            <a:r>
              <a:rPr lang="en-US" sz="2000" b="1" dirty="0">
                <a:ln w="0"/>
                <a:solidFill>
                  <a:srgbClr val="0070C0"/>
                </a:solidFill>
                <a:effectLst>
                  <a:reflection blurRad="6350" stA="53000" endA="300" endPos="35500" dir="5400000" sy="-90000" algn="bl" rotWithShape="0"/>
                </a:effectLst>
                <a:latin typeface="Bookman Old Style" panose="02050604050505020204" pitchFamily="18" charset="0"/>
              </a:rPr>
              <a:t>the fermion mass </a:t>
            </a:r>
            <a:r>
              <a:rPr lang="en-US" sz="2000" b="1" dirty="0" smtClean="0">
                <a:ln w="0"/>
                <a:solidFill>
                  <a:srgbClr val="0070C0"/>
                </a:solidFill>
                <a:effectLst>
                  <a:reflection blurRad="6350" stA="53000" endA="300" endPos="35500" dir="5400000" sy="-90000" algn="bl" rotWithShape="0"/>
                </a:effectLst>
                <a:latin typeface="Bookman Old Style" panose="02050604050505020204" pitchFamily="18" charset="0"/>
              </a:rPr>
              <a:t>matrices.</a:t>
            </a:r>
            <a:endParaRPr lang="en-US" sz="2000" b="1" dirty="0">
              <a:ln w="0"/>
              <a:solidFill>
                <a:srgbClr val="FF390E"/>
              </a:solidFill>
              <a:effectLst>
                <a:reflection blurRad="6350" stA="53000" endA="300" endPos="35500" dir="5400000" sy="-90000" algn="bl" rotWithShape="0"/>
              </a:effectLst>
              <a:latin typeface="Bookman Old Style" panose="02050604050505020204" pitchFamily="18" charset="0"/>
            </a:endParaRPr>
          </a:p>
        </p:txBody>
      </p:sp>
      <p:sp>
        <p:nvSpPr>
          <p:cNvPr id="4" name="TextBox 3"/>
          <p:cNvSpPr txBox="1"/>
          <p:nvPr/>
        </p:nvSpPr>
        <p:spPr>
          <a:xfrm>
            <a:off x="1545465" y="4385147"/>
            <a:ext cx="3557384" cy="369332"/>
          </a:xfrm>
          <a:prstGeom prst="rect">
            <a:avLst/>
          </a:prstGeom>
          <a:noFill/>
        </p:spPr>
        <p:txBody>
          <a:bodyPr wrap="none" rtlCol="0">
            <a:spAutoFit/>
          </a:bodyPr>
          <a:lstStyle/>
          <a:p>
            <a:pPr marL="285750" indent="-285750">
              <a:buFont typeface="Wingdings" panose="05000000000000000000" pitchFamily="2" charset="2"/>
              <a:buChar char="Ø"/>
            </a:pPr>
            <a:r>
              <a:rPr lang="en-US" b="1" dirty="0" smtClean="0">
                <a:solidFill>
                  <a:srgbClr val="FF6600"/>
                </a:solidFill>
              </a:rPr>
              <a:t>Cheng-Sher Ansatz  (1987) :</a:t>
            </a:r>
            <a:endParaRPr lang="en-US" b="1" dirty="0">
              <a:solidFill>
                <a:srgbClr val="FF6600"/>
              </a:solidFill>
            </a:endParaRPr>
          </a:p>
        </p:txBody>
      </p:sp>
      <p:pic>
        <p:nvPicPr>
          <p:cNvPr id="5" name="Picture 4"/>
          <p:cNvPicPr>
            <a:picLocks noChangeAspect="1"/>
          </p:cNvPicPr>
          <p:nvPr/>
        </p:nvPicPr>
        <p:blipFill>
          <a:blip r:embed="rId2">
            <a:clrChange>
              <a:clrFrom>
                <a:srgbClr val="FFFFFF"/>
              </a:clrFrom>
              <a:clrTo>
                <a:srgbClr val="FFFFFF">
                  <a:alpha val="0"/>
                </a:srgbClr>
              </a:clrTo>
            </a:clrChange>
          </a:blip>
          <a:stretch>
            <a:fillRect/>
          </a:stretch>
        </p:blipFill>
        <p:spPr>
          <a:xfrm>
            <a:off x="5177306" y="4385147"/>
            <a:ext cx="6645500" cy="2298988"/>
          </a:xfrm>
          <a:prstGeom prst="rect">
            <a:avLst/>
          </a:prstGeom>
        </p:spPr>
      </p:pic>
    </p:spTree>
    <p:extLst>
      <p:ext uri="{BB962C8B-B14F-4D97-AF65-F5344CB8AC3E}">
        <p14:creationId xmlns:p14="http://schemas.microsoft.com/office/powerpoint/2010/main" val="26058538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40088" y="643943"/>
            <a:ext cx="9387258" cy="1077218"/>
          </a:xfrm>
          <a:prstGeom prst="rect">
            <a:avLst/>
          </a:prstGeom>
        </p:spPr>
        <p:txBody>
          <a:bodyPr wrap="square">
            <a:spAutoFit/>
          </a:bodyPr>
          <a:lstStyle/>
          <a:p>
            <a:pPr marL="1028700" lvl="1" indent="-571500">
              <a:buFont typeface="Wingdings" panose="05000000000000000000" pitchFamily="2" charset="2"/>
              <a:buChar char="q"/>
            </a:pP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a:t>
            </a:r>
            <a:r>
              <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a:t>
            </a:r>
            <a:r>
              <a:rPr lang="en-US" sz="3200" b="1" dirty="0" smtClean="0">
                <a:ln w="12700">
                  <a:solidFill>
                    <a:schemeClr val="tx2">
                      <a:lumMod val="75000"/>
                    </a:schemeClr>
                  </a:solidFill>
                  <a:prstDash val="solid"/>
                </a:ln>
                <a:solidFill>
                  <a:srgbClr val="FF0000"/>
                </a:solidFill>
                <a:effectLst>
                  <a:outerShdw dist="38100" dir="2640000" algn="bl" rotWithShape="0">
                    <a:schemeClr val="tx2">
                      <a:lumMod val="75000"/>
                    </a:schemeClr>
                  </a:outerShdw>
                </a:effectLst>
              </a:rPr>
              <a:t>The </a:t>
            </a:r>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Two Higgs Doublet Model (2HDM)</a:t>
            </a:r>
          </a:p>
          <a:p>
            <a:pPr lvl="1"/>
            <a:r>
              <a:rPr lang="en-US" sz="32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            Why New Mass Matrix Ansatz?</a:t>
            </a:r>
            <a:endParaRPr lang="en-US" sz="32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pic>
        <p:nvPicPr>
          <p:cNvPr id="1026" name="Picture 2" descr="Related image"/>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81837" y="2446987"/>
            <a:ext cx="3471576" cy="228743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headless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287" y="2446986"/>
            <a:ext cx="4365941" cy="228743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3116687" y="1935862"/>
            <a:ext cx="2408349" cy="461665"/>
          </a:xfrm>
          <a:prstGeom prst="rect">
            <a:avLst/>
          </a:prstGeom>
          <a:noFill/>
        </p:spPr>
        <p:txBody>
          <a:bodyPr wrap="square" rtlCol="0">
            <a:spAutoFit/>
          </a:bodyPr>
          <a:lstStyle/>
          <a:p>
            <a:r>
              <a:rPr lang="en-US" sz="2400" b="1" dirty="0" smtClean="0">
                <a:solidFill>
                  <a:srgbClr val="7030A0"/>
                </a:solidFill>
                <a:latin typeface="Comic Sans MS" panose="030F0702030302020204" pitchFamily="66" charset="0"/>
              </a:rPr>
              <a:t>Problem : </a:t>
            </a:r>
            <a:endParaRPr lang="en-US" sz="2400" b="1" dirty="0">
              <a:solidFill>
                <a:srgbClr val="7030A0"/>
              </a:solidFill>
              <a:latin typeface="Comic Sans MS" panose="030F0702030302020204" pitchFamily="66" charset="0"/>
            </a:endParaRPr>
          </a:p>
        </p:txBody>
      </p:sp>
      <p:sp>
        <p:nvSpPr>
          <p:cNvPr id="8" name="Rectangle 7"/>
          <p:cNvSpPr/>
          <p:nvPr/>
        </p:nvSpPr>
        <p:spPr>
          <a:xfrm>
            <a:off x="8938510" y="1899407"/>
            <a:ext cx="2499402" cy="461665"/>
          </a:xfrm>
          <a:prstGeom prst="rect">
            <a:avLst/>
          </a:prstGeom>
        </p:spPr>
        <p:txBody>
          <a:bodyPr wrap="none">
            <a:spAutoFit/>
          </a:bodyPr>
          <a:lstStyle/>
          <a:p>
            <a:r>
              <a:rPr lang="en-US" sz="2400" b="1" dirty="0" smtClean="0">
                <a:solidFill>
                  <a:srgbClr val="00B050"/>
                </a:solidFill>
                <a:latin typeface="Comic Sans MS" panose="030F0702030302020204" pitchFamily="66" charset="0"/>
              </a:rPr>
              <a:t>Solution ????? </a:t>
            </a:r>
            <a:endParaRPr lang="en-US" sz="2400" b="1" dirty="0">
              <a:solidFill>
                <a:srgbClr val="00B050"/>
              </a:solidFill>
              <a:latin typeface="Comic Sans MS" panose="030F0702030302020204" pitchFamily="66" charset="0"/>
            </a:endParaRPr>
          </a:p>
        </p:txBody>
      </p:sp>
      <p:sp>
        <p:nvSpPr>
          <p:cNvPr id="9" name="TextBox 8"/>
          <p:cNvSpPr txBox="1"/>
          <p:nvPr/>
        </p:nvSpPr>
        <p:spPr>
          <a:xfrm>
            <a:off x="1695584" y="5903532"/>
            <a:ext cx="184731" cy="369332"/>
          </a:xfrm>
          <a:prstGeom prst="rect">
            <a:avLst/>
          </a:prstGeom>
          <a:noFill/>
        </p:spPr>
        <p:txBody>
          <a:bodyPr wrap="none" rtlCol="0">
            <a:spAutoFit/>
          </a:bodyPr>
          <a:lstStyle/>
          <a:p>
            <a:endParaRPr lang="en-US" dirty="0"/>
          </a:p>
        </p:txBody>
      </p:sp>
      <p:sp>
        <p:nvSpPr>
          <p:cNvPr id="11" name="Rectangle 10"/>
          <p:cNvSpPr/>
          <p:nvPr/>
        </p:nvSpPr>
        <p:spPr>
          <a:xfrm>
            <a:off x="2477036" y="5164868"/>
            <a:ext cx="8817736" cy="1569660"/>
          </a:xfrm>
          <a:prstGeom prst="rect">
            <a:avLst/>
          </a:prstGeom>
        </p:spPr>
        <p:txBody>
          <a:bodyPr wrap="square">
            <a:spAutoFit/>
          </a:bodyPr>
          <a:lstStyle/>
          <a:p>
            <a:r>
              <a:rPr lang="en-US" sz="2400" dirty="0" smtClean="0">
                <a:solidFill>
                  <a:srgbClr val="FF0000"/>
                </a:solidFill>
                <a:latin typeface="Bookman Old Style" panose="02050604050505020204" pitchFamily="18" charset="0"/>
              </a:rPr>
              <a:t>Removing/Killing </a:t>
            </a:r>
            <a:r>
              <a:rPr lang="en-US" sz="2400" dirty="0">
                <a:solidFill>
                  <a:srgbClr val="000000"/>
                </a:solidFill>
                <a:latin typeface="Bookman Old Style" panose="02050604050505020204" pitchFamily="18" charset="0"/>
              </a:rPr>
              <a:t>all </a:t>
            </a:r>
            <a:r>
              <a:rPr lang="en-US" sz="2400" u="sng" dirty="0">
                <a:solidFill>
                  <a:srgbClr val="000000"/>
                </a:solidFill>
                <a:latin typeface="Bookman Old Style" panose="02050604050505020204" pitchFamily="18" charset="0"/>
              </a:rPr>
              <a:t>FCNC</a:t>
            </a:r>
            <a:r>
              <a:rPr lang="en-US" sz="2400" dirty="0">
                <a:solidFill>
                  <a:srgbClr val="000000"/>
                </a:solidFill>
                <a:latin typeface="Bookman Old Style" panose="02050604050505020204" pitchFamily="18" charset="0"/>
              </a:rPr>
              <a:t> effects is not necessary for consistency with flavor violation constraints, hierarchical </a:t>
            </a:r>
            <a:r>
              <a:rPr lang="en-US" sz="2400" dirty="0" err="1">
                <a:solidFill>
                  <a:srgbClr val="000000"/>
                </a:solidFill>
                <a:latin typeface="Bookman Old Style" panose="02050604050505020204" pitchFamily="18" charset="0"/>
              </a:rPr>
              <a:t>yukawa</a:t>
            </a:r>
            <a:r>
              <a:rPr lang="en-US" sz="2400" dirty="0">
                <a:solidFill>
                  <a:srgbClr val="000000"/>
                </a:solidFill>
                <a:latin typeface="Bookman Old Style" panose="02050604050505020204" pitchFamily="18" charset="0"/>
              </a:rPr>
              <a:t> couplings of each Higgs with fermions is sufficient. It is this general 2HDM that we study here.</a:t>
            </a:r>
            <a:endParaRPr lang="en-US" sz="2400" dirty="0">
              <a:latin typeface="Bookman Old Style" panose="02050604050505020204" pitchFamily="18" charset="0"/>
            </a:endParaRPr>
          </a:p>
        </p:txBody>
      </p:sp>
      <p:sp>
        <p:nvSpPr>
          <p:cNvPr id="5" name="Multiply 4"/>
          <p:cNvSpPr/>
          <p:nvPr/>
        </p:nvSpPr>
        <p:spPr>
          <a:xfrm>
            <a:off x="9061222" y="2204623"/>
            <a:ext cx="1211330" cy="2529794"/>
          </a:xfrm>
          <a:prstGeom prst="mathMultiply">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6" name="TextBox 5"/>
          <p:cNvSpPr txBox="1"/>
          <p:nvPr/>
        </p:nvSpPr>
        <p:spPr>
          <a:xfrm>
            <a:off x="3958046" y="2827978"/>
            <a:ext cx="1331739" cy="369332"/>
          </a:xfrm>
          <a:prstGeom prst="rect">
            <a:avLst/>
          </a:prstGeom>
          <a:noFill/>
        </p:spPr>
        <p:txBody>
          <a:bodyPr wrap="square" rtlCol="0">
            <a:spAutoFit/>
          </a:bodyPr>
          <a:lstStyle/>
          <a:p>
            <a:r>
              <a:rPr lang="en-US" dirty="0" smtClean="0"/>
              <a:t>( FCNC )</a:t>
            </a:r>
            <a:endParaRPr lang="en-US" dirty="0"/>
          </a:p>
        </p:txBody>
      </p:sp>
      <p:sp>
        <p:nvSpPr>
          <p:cNvPr id="10" name="TextBox 9"/>
          <p:cNvSpPr txBox="1"/>
          <p:nvPr/>
        </p:nvSpPr>
        <p:spPr>
          <a:xfrm>
            <a:off x="7734615" y="3840478"/>
            <a:ext cx="843501" cy="369332"/>
          </a:xfrm>
          <a:prstGeom prst="rect">
            <a:avLst/>
          </a:prstGeom>
          <a:noFill/>
        </p:spPr>
        <p:txBody>
          <a:bodyPr wrap="none" rtlCol="0">
            <a:spAutoFit/>
          </a:bodyPr>
          <a:lstStyle/>
          <a:p>
            <a:r>
              <a:rPr lang="en-US" dirty="0" smtClean="0"/>
              <a:t>FCNC</a:t>
            </a:r>
            <a:endParaRPr lang="en-US" dirty="0"/>
          </a:p>
        </p:txBody>
      </p:sp>
    </p:spTree>
    <p:extLst>
      <p:ext uri="{BB962C8B-B14F-4D97-AF65-F5344CB8AC3E}">
        <p14:creationId xmlns:p14="http://schemas.microsoft.com/office/powerpoint/2010/main" val="736186396"/>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63696</TotalTime>
  <Words>1611</Words>
  <Application>Microsoft Office PowerPoint</Application>
  <PresentationFormat>Widescreen</PresentationFormat>
  <Paragraphs>192</Paragraphs>
  <Slides>65</Slides>
  <Notes>2</Notes>
  <HiddenSlides>0</HiddenSlides>
  <MMClips>0</MMClips>
  <ScaleCrop>false</ScaleCrop>
  <HeadingPairs>
    <vt:vector size="6" baseType="variant">
      <vt:variant>
        <vt:lpstr>Fonts Used</vt:lpstr>
      </vt:variant>
      <vt:variant>
        <vt:i4>21</vt:i4>
      </vt:variant>
      <vt:variant>
        <vt:lpstr>Theme</vt:lpstr>
      </vt:variant>
      <vt:variant>
        <vt:i4>1</vt:i4>
      </vt:variant>
      <vt:variant>
        <vt:lpstr>Slide Titles</vt:lpstr>
      </vt:variant>
      <vt:variant>
        <vt:i4>65</vt:i4>
      </vt:variant>
    </vt:vector>
  </HeadingPairs>
  <TitlesOfParts>
    <vt:vector size="87" baseType="lpstr">
      <vt:lpstr>Arial Unicode MS</vt:lpstr>
      <vt:lpstr>NSimSun</vt:lpstr>
      <vt:lpstr>Arial</vt:lpstr>
      <vt:lpstr>Arial Black</vt:lpstr>
      <vt:lpstr>Arial Rounded MT Bold</vt:lpstr>
      <vt:lpstr>Bahnschrift Light</vt:lpstr>
      <vt:lpstr>Baskerville Old Face</vt:lpstr>
      <vt:lpstr>Bodoni MT Black</vt:lpstr>
      <vt:lpstr>Book Antiqua</vt:lpstr>
      <vt:lpstr>Bookman Old Style</vt:lpstr>
      <vt:lpstr>Calibri</vt:lpstr>
      <vt:lpstr>Cambria Math</vt:lpstr>
      <vt:lpstr>Century Gothic</vt:lpstr>
      <vt:lpstr>Comic Sans MS</vt:lpstr>
      <vt:lpstr>Cooper Black</vt:lpstr>
      <vt:lpstr>Copperplate Gothic Bold</vt:lpstr>
      <vt:lpstr>Imprint MT Shadow</vt:lpstr>
      <vt:lpstr>Lucida Handwriting</vt:lpstr>
      <vt:lpstr>Times New Roman</vt:lpstr>
      <vt:lpstr>Wingdings</vt:lpstr>
      <vt:lpstr>Wingdings 3</vt:lpstr>
      <vt:lpstr>Wisp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Phenomenology </vt:lpstr>
      <vt:lpstr>CP- even Neutral Heavy Higgs (H) Phenomenology :</vt:lpstr>
      <vt:lpstr>PowerPoint Presentation</vt:lpstr>
      <vt:lpstr>PowerPoint Presentation</vt:lpstr>
      <vt:lpstr>PowerPoint Presentation</vt:lpstr>
      <vt:lpstr>PowerPoint Presentation</vt:lpstr>
      <vt:lpstr>PowerPoint Presentation</vt:lpstr>
      <vt:lpstr>CP- odd Neutral Pseudo-scalar (A) Phenomenology :</vt:lpstr>
      <vt:lpstr>CP- odd Neutral Pseudo-scalar (A) Phenomenology :</vt:lpstr>
      <vt:lpstr>Zh Resonance at 440 GeV  :  with 3.6 σ local significance</vt:lpstr>
      <vt:lpstr>Zh Resonance at 440 GeV  :  with 3.6 σ local significance</vt:lpstr>
      <vt:lpstr>Zh Resonance Explanation :</vt:lpstr>
      <vt:lpstr>Zh Resonance Explanation :</vt:lpstr>
      <vt:lpstr>PowerPoint Presentation</vt:lpstr>
      <vt:lpstr>PowerPoint Presentation</vt:lpstr>
      <vt:lpstr>PowerPoint Presentation</vt:lpstr>
      <vt:lpstr>Conclusions</vt:lpstr>
      <vt:lpstr>PowerPoint Presentation</vt:lpstr>
      <vt:lpstr>PowerPoint Presentation</vt:lpstr>
      <vt:lpstr>PowerPoint Presentation</vt:lpstr>
      <vt:lpstr>CP- even Neutral Heavy Higgs (H) Phenomenology :</vt:lpstr>
      <vt:lpstr>CP- even Neutral Heavy Higgs (H) Phenomenology :</vt:lpstr>
      <vt:lpstr>PowerPoint Presentation</vt:lpstr>
      <vt:lpstr>PowerPoint Presentation</vt:lpstr>
      <vt:lpstr>Preliminary Result : Fitting 3 Resonances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Score card for the Higgs interpretation at the Large Hadron Collider (LHC)  </vt:lpstr>
      <vt:lpstr>PowerPoint Presentation</vt:lpstr>
      <vt:lpstr>PowerPoint Presentation</vt:lpstr>
      <vt:lpstr>PowerPoint Presentation</vt:lpstr>
      <vt:lpstr>PowerPoint Presentation</vt:lpstr>
      <vt:lpstr>PowerPoint Presentation</vt:lpstr>
      <vt:lpstr>PowerPoint Presentation</vt:lpstr>
      <vt:lpstr>ZZ Resonance  :  with 3.6 σ local significance</vt:lpstr>
      <vt:lpstr>hh Resonance at 280 GeV  :  with 2.3σ global significance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Minimal left right symmetric model Higgs phenomenology at the LHC for photon initiated processes</dc:title>
  <dc:creator>SUDIP JANA</dc:creator>
  <cp:lastModifiedBy>SUDIP JANA</cp:lastModifiedBy>
  <cp:revision>674</cp:revision>
  <dcterms:created xsi:type="dcterms:W3CDTF">2017-04-05T11:24:39Z</dcterms:created>
  <dcterms:modified xsi:type="dcterms:W3CDTF">2018-10-14T15:47:51Z</dcterms:modified>
</cp:coreProperties>
</file>