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handoutMasterIdLst>
    <p:handoutMasterId r:id="rId2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0080625" cy="7559675"/>
  <p:notesSz cx="7772400" cy="10058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620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E2D2C68-1093-4141-9642-E7F99B37F33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32BBA1-5D37-49ED-A4F8-A19E0C5C7F9A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6BF817-E0E4-497A-B732-0569D4F1E228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9FA7B0-EE4A-4FA1-86A6-BDCB98C985B5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3B8625C3-4117-4AA6-8233-2736291897C7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5238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7EE34F-3E28-430D-BD98-37489C4CFA5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868C4A-CDE6-4B9A-B714-49D429C29E7C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CN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19544123-25AA-45D8-8B78-B7F86BB5479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1D5256-995E-4535-80C8-87D5D5DF3E4F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95CAA-4A37-4634-96E3-13D48439395F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35904A-AE75-40BD-8083-3B31BCFF0F4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2732A866-FB4B-4537-B682-0E439B4ECBB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04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altLang="zh-CN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3DD301-705F-46AF-BDE1-8FD2DB08790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1EDA8D4-3C8B-4AF1-8CF0-FA5D30E4807E}" type="slidenum">
              <a:t>1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73FD3D-C65A-4149-B516-BEC59F6E522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A71B89-EB94-451D-BFDD-505D2F09220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5873F2-14A2-486F-8EE0-48618496662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375A997-9A58-4858-AF35-DDD4ACE54F36}" type="slidenum">
              <a:t>10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58DCC7-C4E4-40C0-B21C-FA6C31DFB94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B579F9-8A30-4EB9-891A-B6E7CEFD2B4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83105-9B30-4D95-846D-BE41B1EB789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DDC3EC1-2C6A-4D3A-8A68-FA39D3271B2D}" type="slidenum">
              <a:t>11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90D072-9CC8-41AC-8D57-220E0296199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022721-C1DF-4B31-81A6-81BE18D2F30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12ED47-51E5-4DE1-B8CC-861C9A8ABE2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4FD648F-8778-4653-8AA0-D70A94BD7D65}" type="slidenum">
              <a:t>12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F6ADCC-2BAE-4C80-AE85-FEAB3CF1ED5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CD4428-0977-4590-81BA-6B8A57283C0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2EB43-3C67-41C5-A6F8-95634E830FB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3F16FE0-5D0F-4E26-96A2-F88F0BE277EB}" type="slidenum">
              <a:t>13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C48A11-C837-4BEB-AD65-20213591EE2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E1A276-8CDE-4B00-867B-A184CF2E110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0FD26-CFBB-411F-9DCC-1F5B5FEF527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E057996-B6A9-4596-B56D-C13E8ED43B53}" type="slidenum">
              <a:t>14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9D284F-B255-423F-B0D3-C8917577248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04BE4A-A3D8-4CE5-BE89-FFF3FA3633E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C2155-CBFA-4831-9232-B5DC75B423D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C4A1B1E-A185-476D-B0CF-2B145FF70F46}" type="slidenum">
              <a:t>15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A327CD-4158-4906-A1B4-A6021D12780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4548EE-889E-46CE-B0A3-D710CE5C85B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D124EF-F531-492E-84FA-E6AE5F25A1F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807071A-4F87-4025-9733-C71361093E17}" type="slidenum">
              <a:t>16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3BEB2D-2531-4BC5-A06E-60F7B07359B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78B05C-414C-4500-B7AD-CB0D6215438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>
            <a:spAutoFit/>
          </a:bodyPr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B30D2-FF12-4B20-BD8B-68B65716807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C358F5A7-BB66-4158-97FB-19C5AFD2C0F8}" type="slidenum">
              <a:t>17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72F375-0543-412E-8FEB-04D3654DF32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0C5E14-7933-4A13-B6AE-EF8FB05DF56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D2F115-EEAC-4BC7-9F9A-B069DDD8236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03E7FC0-8333-464C-8184-6BCCF267E1B7}" type="slidenum">
              <a:t>18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B06351-501F-4839-AED6-8EB7987ADC4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BF4D4F-E5F8-474D-B935-91093A5EE15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9364B5-9E66-49C1-96AB-E4290B5FC70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CBD2FE23-5D21-4534-A1BB-8C6FF902A35E}" type="slidenum">
              <a:t>19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8D50A0-92BE-4481-8579-76CAC6FCCB1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25CEEE-1B9B-4210-9AC9-91E93F80275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>
            <a:spAutoFit/>
          </a:bodyPr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827F44-87BF-483E-B8C8-A5C3D5FC64D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06BBABB-9999-4269-81C1-7436C9E5DD8C}" type="slidenum">
              <a:t>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CB15B7-8510-4DDC-96CB-229F4982DB3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19B436-31B8-4B3F-A108-87A3D0B52E5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>
            <a:spAutoFit/>
          </a:bodyPr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3D5CFF-A36D-4351-BEB9-0F778013673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E1B27E3-9585-43E2-AEDD-5783C90DAA2C}" type="slidenum">
              <a:t>20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5F2D5C-1743-455B-A4F3-E251B85BC8B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86C566-0C75-4F55-9620-C9BFF5076C6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5F7E4E-E938-4EDE-A9EC-76DBF317BFC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C1BB98B-203F-4018-AE6E-50A37F6A3566}" type="slidenum">
              <a:t>21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AD0562-22B5-40F4-B75C-175DB6B23E4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50CF07-1639-40AA-A6C4-458AD53A080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9E297E-28A3-4C5F-8EA4-9F3DFE1F318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A4C4950-9D64-4F50-824A-432306501AA0}" type="slidenum">
              <a:t>22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161CA3-516C-4746-BA0B-D1027BAD59A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F5C4C4-84EE-4DA5-83C2-9861C526CC2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A5A3E-0C62-4C63-A5F8-A3966ABEFEF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95CEF30-D11E-448D-97E2-942EA9B5A6CB}" type="slidenum">
              <a:t>23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506E64-01AB-46BE-83E6-301094804F5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3C5336-FF2C-468C-93A8-8738A7B5001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261AB-09FA-4453-B2D3-EDBBFFFF0F0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6288722-FE89-440C-8EA2-657831326277}" type="slidenum">
              <a:t>24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0DED7C-7DE2-4681-84F7-FAEB6E95985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3D262C-21F5-47CF-994E-EFF191FEAFE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596CF3-0345-4823-8006-67792F60473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35561A2-6E4C-430A-A515-685594867F9E}" type="slidenum">
              <a:t>25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F2744A-C5C1-42AD-AFA0-58BE233AFA1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63A74D-03B0-47FA-AD8E-7B626C058C9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CA2799-7C2A-4CBB-9C5E-00981D91A94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AF034C7-4F55-4CA6-ADD9-67D2D2A20011}" type="slidenum">
              <a:t>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AD96B2-CD3B-49F4-9446-1FC436D8D25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DFE0E5-6FEC-463E-97B9-25C783DE89E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08EB6D-3B3A-47F7-A814-75CD349C4AC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0353896-539E-49FD-8D2A-9D8FFE2CFB0D}" type="slidenum">
              <a:t>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2B0345-F5A0-4BA6-B527-CCE795893D3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098A0D-8270-4EDE-A110-D1A4C95E438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>
            <a:spAutoFit/>
          </a:bodyPr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3B6D14-F7DC-4D39-A77B-7B7EA60CA7B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5EBDD5F-5C35-45CC-906B-EC460498FA9F}" type="slidenum">
              <a:t>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B11A07-0F19-4218-8C60-7BBEB709EF4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FEAEBB-ED8C-4CCE-8B59-63380A73300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>
            <a:spAutoFit/>
          </a:bodyPr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07780-BD61-4BB9-8FF0-6126186CDCD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ABF002D-AC96-4A1F-9FD9-007A27464DEE}" type="slidenum">
              <a:t>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A7403E-59E3-430C-8E7F-00932DA5072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C46C50-2149-4229-BB65-6DE21A76542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>
            <a:spAutoFit/>
          </a:bodyPr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D77CE1-0FDF-4943-BD18-1BCFAD8C048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70353B2-AAD4-44C9-8B7C-479438B322DB}" type="slidenum">
              <a:t>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C53975-A4D9-4CBC-B937-CB47594E10F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0BB6F5-172B-49B2-B392-BBE88B9CC6E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>
            <a:spAutoFit/>
          </a:bodyPr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4DC1A8-1A1D-445A-A69F-EB15F4C384E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D560499-608B-4AB3-8F66-BCF0C6DB7616}" type="slidenum">
              <a:t>8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0E0687-F648-402C-8717-B7DF8683BFB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D9224E-F6E6-44C8-BF7E-1E1B5F44496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/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CFFF1-4D24-48C4-A117-4BCEB3E564A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F66642A-1457-4BF2-9EBA-44DB26174153}" type="slidenum">
              <a:t>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B812B2-E36D-4804-ACE9-A4915E6094B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728788" y="846138"/>
            <a:ext cx="4314825" cy="323691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9488DB-B4CF-47AC-B374-63C2BF73DE7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40159" y="4402440"/>
            <a:ext cx="6292079" cy="4741200"/>
          </a:xfrm>
        </p:spPr>
        <p:txBody>
          <a:bodyPr>
            <a:spAutoFit/>
          </a:bodyPr>
          <a:lstStyle/>
          <a:p>
            <a:pPr indent="0"/>
            <a:endParaRPr lang="en-US" altLang="zh-CN" sz="2770">
              <a:latin typeface="Arial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FBFC7-26D7-4762-A8E5-096E698624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AB5DEA-3D5F-465E-B90C-8B51414674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5BF3E-8304-4D56-A480-BC703F626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DBA17-AAEA-4CA0-9713-ED19CE658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8A6B1-8B6B-491D-AB1A-990FE3051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2E692E-F71F-4CC7-B6A8-294EDE8E167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5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96568-C78E-446D-8DDB-DB2DACD98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B33E-6D71-4751-9B36-1E4F2E2A1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600F0-DCED-49B6-B866-BB8E9F78E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EC758-AEF6-4333-8246-FF36A718D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CC4B4-DE07-4FE3-8989-1637783E5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94670D2-6BF9-48D7-9FE0-8912156324C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66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60E577-12C2-4131-9F74-9F8A5A3151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6A92AE-2CF7-40FA-B50A-787BFD0A6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71BA4-76DA-41D7-A5BD-174729B5F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F6BE6-A2B5-4098-B38D-B11B03505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7130A-4BD7-4F8F-8EDD-A6860B0E9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0FC992-8891-4F54-B43B-058BDB6468A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3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EA70C-C97D-4932-B1A4-ABD42DD23E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17E81D-CAD8-4FBB-B2AC-917959B3E9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F7772-44A9-407D-A75A-55F4A96D4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81255-0CA0-4422-AD57-AB04E276A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8FD95-7DEF-46A3-83C1-D46F0F56B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67C3E1-A31C-460F-9102-C9195BD5109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11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C7EF3-C55A-4C9F-9D6B-C6AF012D2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E004D-C779-4F32-A340-7C2A1546D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1F0D9-8606-47AB-8B82-6B7DB0CAB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35527-AFEF-4F74-BC8F-602D477DE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988CB-30EB-44E9-B137-81662422A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490B89-01AA-49DE-ADBB-CA80E7C3750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623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FAC12-B3D1-4F5D-9036-C5B1511A3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36C7D-7A10-48F9-A556-EF1FCE96E6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EB85E-C721-42EB-848B-71C345183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FBC71-6B02-4193-B7D2-73299F80C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A50B3-4001-41AE-A762-E57CDC4B3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68F5B0-CA19-42D1-8D55-A269CCDFFEC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07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44056-69A1-454C-8F9D-D16D7F3C8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A14DF-0D78-410C-8A4E-0F152C95B1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824038"/>
            <a:ext cx="4459287" cy="4384675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24F82F-B4CD-45DF-B3B8-5C1E025D9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824038"/>
            <a:ext cx="4460875" cy="4384675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0EE8C4-3B17-45BE-8330-7DF2A84EE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897DE-6FC1-4274-85EA-2B6BD72F2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98CAD7-E0D0-4BCC-B567-EFF59A95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99C58D-0588-4455-B822-3B4BD0B43E9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11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7F27E-525D-4D79-B005-6681A7C3E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BEC6D9-6413-4BDC-95A7-BD49A792B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B3EC15-B1A9-4E47-946A-1A578A3E9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FAB3B3-8A16-4813-88DD-8EDDDB41FC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6CD760-C16A-4165-9CCD-4F3B9AC32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81D4D8-C5A8-48D1-8BB0-CEB34DD7C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78F591-862E-43E4-84C5-0737C64BA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AB9A7F-3349-46B0-BEAA-E5DC7C25F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8A388E1-678A-45F9-B762-01E3FF26F1F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872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73CAE-4618-4C32-A7F2-143FC33CF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FAA9E8-43B4-48D2-AC42-50B67D841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460225-EDED-40E9-B422-BBF1EC5FD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65B477-58F8-461F-AB4B-EF6F4A5A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5CE29F-D029-4EA6-81F7-6A65D3A43EC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520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2A32FB-4726-4522-AD42-8F3C1041F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C3A0E5-3F9E-4004-B706-A003E5DDD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06EC3-9A80-449E-B2FD-C7048844C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77C0E7-8834-4244-BD59-BA49A47AEC1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20213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D1751-621C-447C-BCF7-FE0F01435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A15A1-0FD6-4157-B0B9-D69DA50B6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57F740-AF56-44FD-AE5C-A789422CF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8B7990-C61A-4C28-9D1B-92C95A73C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B19C1-8947-431B-A921-C46017EF2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07B200-0000-4774-B1A8-E67B7604F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DDB8C6-EDA9-4CFE-8877-6FE60C3DAF4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05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35F8A-8390-43BC-B74F-9424BE674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D0750-F21F-4B42-A73F-94F775039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2AF0D-F33B-4F58-8270-A5B4DC269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2213C-FCFB-4915-9F5A-F37B4F53E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38634-A88F-4D37-8EBE-A2CD9BE58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BFA8A8-9276-4F03-8EBA-CE8D985AF5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505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8BF0E-5822-47F7-BC11-A07504BD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DDE124-5FFA-48BF-AA04-0EDD2FE5CC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B3F96B-0497-4C76-AD74-7E43FA8862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D78C55-AD78-4089-A0D5-1569B685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C861FE-2CA9-476A-A490-E8B11FC02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A823A-E70B-463A-8DA6-1A09E909C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58CE0F-0D19-4F0B-A44F-EB882956169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17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813E1-67D5-44F5-8923-07860C0DB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556397-DC45-4801-9BE4-D483598BB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0327A-3E2D-4B63-929E-0A38F8521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835E1-1409-4A82-A801-3714C3762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9AF26-340D-407E-9B17-7A2110279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4F5342-984F-4153-B2E3-8A805BA8764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840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358814-67C9-4D5D-A2A5-6E71AC1F9A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87338"/>
            <a:ext cx="2266950" cy="5921375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792B0A-99F6-4D53-85FE-DB9E02CFD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87338"/>
            <a:ext cx="6653212" cy="5921375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5C1EB-55E1-4E49-AE24-B07E87BE1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678F5-7313-4CCC-B2F8-06A211D9E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87B4C-BAF5-4328-B5F5-DF58496AA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48E9D7-A2EC-4EB0-BE54-8E64893054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86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AA447-8B0B-4886-8A60-028E60C78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C4736-C697-46DF-8F26-855814BF6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DE3D1-79B4-45EC-8E4A-0917C475A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F551E-BEEA-4B91-AAEA-7F1F2CB2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E1397-1DFD-4EFE-93E0-C91149774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DA574F-085C-4046-A8CC-BA3B5EB9D0C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4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6981F-EB6A-43B0-9039-9AFDB4176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E4AC0-F13A-4013-90C5-ADFC29DA74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D21F3E-0143-4233-AD4E-C737975833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DBC91D-4EDF-40DD-ADA7-8A224E789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9B75B-984C-465B-A0C4-0EF8E0B8A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72785-780C-4480-A4B3-222508CCD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691F39-B857-4227-A17E-D69CBB0FAD6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0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4B5F2-A9C4-4778-88C7-530655577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7CF47A-3D5A-436D-BABC-780B94DCD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9B4F5-BF77-471F-8AB9-D47D232DA1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80C3DD-0927-4F39-96C8-597CDB6C7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390DB7-D96B-429C-B163-DDD47BAA10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D24102-7451-4CEA-BE9B-8E1FD4E44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61538C-DFA4-4B86-A93C-69EFB50A7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CBEDA0-F20A-4F02-8A04-75A5F7696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5D2F004-CAE7-436A-9AA3-C0E566A1021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5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E041F-7407-4A6B-8E66-7F5D625CB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B0D709-3177-4E62-BF5C-04E1D1A52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17801B-265E-46FD-850A-A978440B1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745FF2-2A3F-4495-9238-CFBA0E58E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F2590D-F7D8-4111-A40D-17C017505FE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44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257624-C967-45EE-A6C6-AC8088389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BD4062-26B4-456C-9A8C-89B867B97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51E15F-4C43-4982-ADB7-468F4A659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6349EE4-B73C-4076-B4B5-45ABB469D10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0358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764B4-6DCB-4840-A973-592E476C6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C2718-26AC-46A2-843C-5039645DF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957B94-45E5-4E96-BACC-E14E8A2421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9EBCA1-49A6-4B9F-8610-689AD4CAF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D3A5FF-630A-4C22-830B-C70B69BFA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FA7E5-D07C-41DA-9CF3-151FAD4E3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79634F-A138-4557-9657-7ADB95BDAB2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80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51BD-9677-4296-B960-D71648BD9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448ED7-8B38-4C67-BB00-883B47FC48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A33B2D-7CD8-44E0-9020-CC4FF1EDC5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29AAD8-3687-46F7-90B6-BDDC36B23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A97A66-D885-41BA-BB02-6CA3866DB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93D8BB-9F81-437D-AB4A-8C9252D89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54BD07-84E8-40C5-8FD5-31C83D1B5E9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59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F9A738-5AAC-4F27-991D-862AA8902E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4AE68B-0BD3-489A-B1B6-13922AA30F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AE081-7AE8-425B-9DA2-07B251F9DDC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1D36B-6CA8-4707-895A-3775E5F71B2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876F3-B657-4BB3-84C4-AF76766299C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B5DFB801-7664-419C-91D9-4106C1720CA3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CN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en-US" altLang="zh-CN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5DE71CF7-D95D-448C-B53D-C116C2E48F6F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>
            <a:off x="-58320" y="108000"/>
            <a:ext cx="7794360" cy="1607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128C3F82-9993-4B03-BD33-DB47BA982C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87640"/>
            <a:ext cx="7020000" cy="124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4306E2-9765-40C0-9FD8-7720A9334E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823760"/>
            <a:ext cx="907200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C3E22A-1CFE-4AE4-8F7E-059151E1EBBD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6886440"/>
            <a:ext cx="2348280" cy="5209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FBBB4-FA49-472B-88C4-D5475C1C27F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000" y="6886440"/>
            <a:ext cx="3195000" cy="5209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254ED0-397B-4CAD-A03B-E0A55C16DB3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000" y="6886440"/>
            <a:ext cx="2348280" cy="5209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08AF61D7-AC38-45C1-B7BB-36557E396382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hangingPunct="0">
        <a:tabLst/>
        <a:defRPr lang="en-US" altLang="zh-CN" sz="5610" b="0" i="0" u="none" strike="noStrike" kern="1200">
          <a:ln>
            <a:noFill/>
          </a:ln>
          <a:latin typeface="Liberation Sans" pitchFamily="34"/>
        </a:defRPr>
      </a:lvl1pPr>
    </p:titleStyle>
    <p:bodyStyle>
      <a:lvl1pPr marL="0" marR="0" indent="0" rtl="0" hangingPunct="0">
        <a:spcBef>
          <a:spcPts val="0"/>
        </a:spcBef>
        <a:spcAft>
          <a:spcPts val="2035"/>
        </a:spcAft>
        <a:tabLst/>
        <a:defRPr lang="en-US" altLang="zh-CN" sz="4620" b="0" i="0" u="none" strike="noStrike" kern="1200">
          <a:ln>
            <a:noFill/>
          </a:ln>
          <a:latin typeface="Liberation Sans" pitchFamily="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9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10.png"/><Relationship Id="rId9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0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6.png"/><Relationship Id="rId11" Type="http://schemas.openxmlformats.org/officeDocument/2006/relationships/image" Target="../media/image70.png"/><Relationship Id="rId5" Type="http://schemas.openxmlformats.org/officeDocument/2006/relationships/image" Target="../media/image65.png"/><Relationship Id="rId10" Type="http://schemas.openxmlformats.org/officeDocument/2006/relationships/image" Target="../media/image69.png"/><Relationship Id="rId4" Type="http://schemas.openxmlformats.org/officeDocument/2006/relationships/image" Target="../media/image61.png"/><Relationship Id="rId9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18" Type="http://schemas.openxmlformats.org/officeDocument/2006/relationships/image" Target="../media/image87.png"/><Relationship Id="rId3" Type="http://schemas.openxmlformats.org/officeDocument/2006/relationships/image" Target="../media/image18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17" Type="http://schemas.openxmlformats.org/officeDocument/2006/relationships/image" Target="../media/image86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5" Type="http://schemas.openxmlformats.org/officeDocument/2006/relationships/image" Target="../media/image84.png"/><Relationship Id="rId10" Type="http://schemas.openxmlformats.org/officeDocument/2006/relationships/image" Target="../media/image79.png"/><Relationship Id="rId19" Type="http://schemas.openxmlformats.org/officeDocument/2006/relationships/image" Target="../media/image88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18" Type="http://schemas.openxmlformats.org/officeDocument/2006/relationships/image" Target="../media/image90.png"/><Relationship Id="rId3" Type="http://schemas.openxmlformats.org/officeDocument/2006/relationships/image" Target="../media/image18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17" Type="http://schemas.openxmlformats.org/officeDocument/2006/relationships/image" Target="../media/image87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86.png"/><Relationship Id="rId20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5" Type="http://schemas.openxmlformats.org/officeDocument/2006/relationships/image" Target="../media/image85.png"/><Relationship Id="rId10" Type="http://schemas.openxmlformats.org/officeDocument/2006/relationships/image" Target="../media/image80.png"/><Relationship Id="rId19" Type="http://schemas.openxmlformats.org/officeDocument/2006/relationships/image" Target="../media/image91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95.png"/><Relationship Id="rId4" Type="http://schemas.openxmlformats.org/officeDocument/2006/relationships/image" Target="../media/image48.png"/><Relationship Id="rId9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1F589-C0F9-4C96-8CE6-57B4CCB7D96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-1198799"/>
            <a:ext cx="9784080" cy="5569560"/>
          </a:xfrm>
        </p:spPr>
        <p:txBody>
          <a:bodyPr>
            <a:spAutoFit/>
          </a:bodyPr>
          <a:lstStyle/>
          <a:p>
            <a:pPr lvl="0"/>
            <a:br>
              <a:rPr lang="en-US" sz="3600"/>
            </a:br>
            <a:r>
              <a:rPr lang="en-US" sz="3600"/>
              <a:t>Gamma Ray Constraints on New Physics Interpretations of IceCube Data</a:t>
            </a:r>
            <a:br>
              <a:rPr lang="en-US" sz="3600"/>
            </a:br>
            <a:endParaRPr lang="en-US" sz="36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897940-8B52-4B3E-8111-A9BC71CC3B0F}"/>
              </a:ext>
            </a:extLst>
          </p:cNvPr>
          <p:cNvSpPr txBox="1"/>
          <p:nvPr/>
        </p:nvSpPr>
        <p:spPr>
          <a:xfrm>
            <a:off x="1737359" y="3587040"/>
            <a:ext cx="6583679" cy="2072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Yicong Sui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Washington University in St. Louis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In collaboration with Bhupal Dev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B5685585-8F8C-4DD2-B2FF-2E7D08DA29A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31920" y="6158520"/>
            <a:ext cx="2377439" cy="97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80F5E-A4D3-4967-90C5-1CBC579054D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/>
              <a:t>New Physics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278B1C-DF87-4825-A2D6-D06D4E88E7F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3600"/>
              <a:t>Dark Matter </a:t>
            </a:r>
            <a:r>
              <a:rPr lang="en-US" sz="3600" u="sng"/>
              <a:t>3 Body Final State</a:t>
            </a:r>
            <a:r>
              <a:rPr lang="en-US" sz="3600"/>
              <a:t> Decay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38FB11EC-844A-4CB2-9E3E-8E4A056E556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3999" y="6410160"/>
            <a:ext cx="8648280" cy="409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4AA5EC-CAAC-4DFC-B86F-0461C28E43AF}"/>
              </a:ext>
            </a:extLst>
          </p:cNvPr>
          <p:cNvSpPr txBox="1"/>
          <p:nvPr/>
        </p:nvSpPr>
        <p:spPr>
          <a:xfrm>
            <a:off x="389880" y="5705280"/>
            <a:ext cx="7108199" cy="7700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Effective Lagrangian of DM model: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DAD9A6-60BA-47B8-A69C-B703DBC8CBA5}"/>
              </a:ext>
            </a:extLst>
          </p:cNvPr>
          <p:cNvSpPr txBox="1"/>
          <p:nvPr/>
        </p:nvSpPr>
        <p:spPr>
          <a:xfrm>
            <a:off x="774000" y="2452320"/>
            <a:ext cx="21945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Main channel</a:t>
            </a: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879104A6-7936-4037-B1FA-3172E446CCBD}"/>
              </a:ext>
            </a:extLst>
          </p:cNvPr>
          <p:cNvSpPr/>
          <p:nvPr/>
        </p:nvSpPr>
        <p:spPr>
          <a:xfrm>
            <a:off x="2366640" y="2707200"/>
            <a:ext cx="601919" cy="45719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5507C0-888F-4F35-8278-B9FAC2FD7AA5}"/>
              </a:ext>
            </a:extLst>
          </p:cNvPr>
          <p:cNvGrpSpPr/>
          <p:nvPr/>
        </p:nvGrpSpPr>
        <p:grpSpPr>
          <a:xfrm>
            <a:off x="779040" y="2692440"/>
            <a:ext cx="3986640" cy="1833120"/>
            <a:chOff x="779040" y="2692440"/>
            <a:chExt cx="3986640" cy="1833120"/>
          </a:xfrm>
        </p:grpSpPr>
        <p:sp>
          <p:nvSpPr>
            <p:cNvPr id="9" name="Straight Connector 8">
              <a:extLst>
                <a:ext uri="{FF2B5EF4-FFF2-40B4-BE49-F238E27FC236}">
                  <a16:creationId xmlns:a16="http://schemas.microsoft.com/office/drawing/2014/main" id="{629287E7-90F6-4B47-A339-8D025492BC35}"/>
                </a:ext>
              </a:extLst>
            </p:cNvPr>
            <p:cNvSpPr/>
            <p:nvPr/>
          </p:nvSpPr>
          <p:spPr>
            <a:xfrm>
              <a:off x="1172880" y="3786120"/>
              <a:ext cx="8665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10" name="Straight Connector 9">
              <a:extLst>
                <a:ext uri="{FF2B5EF4-FFF2-40B4-BE49-F238E27FC236}">
                  <a16:creationId xmlns:a16="http://schemas.microsoft.com/office/drawing/2014/main" id="{6889AF91-C1CA-4EF5-B1FB-212AEE1BC7F8}"/>
                </a:ext>
              </a:extLst>
            </p:cNvPr>
            <p:cNvSpPr/>
            <p:nvPr/>
          </p:nvSpPr>
          <p:spPr>
            <a:xfrm flipV="1">
              <a:off x="2020319" y="3237120"/>
              <a:ext cx="947880" cy="5490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custDash>
                <a:ds d="144567" sp="144567"/>
                <a:ds d="144567" sp="144567"/>
              </a:custDash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11" name="Straight Connector 10">
              <a:extLst>
                <a:ext uri="{FF2B5EF4-FFF2-40B4-BE49-F238E27FC236}">
                  <a16:creationId xmlns:a16="http://schemas.microsoft.com/office/drawing/2014/main" id="{39B3153A-4820-4914-9365-19B796A82EE6}"/>
                </a:ext>
              </a:extLst>
            </p:cNvPr>
            <p:cNvSpPr/>
            <p:nvPr/>
          </p:nvSpPr>
          <p:spPr>
            <a:xfrm>
              <a:off x="2020319" y="3786120"/>
              <a:ext cx="885961" cy="47268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pic>
          <p:nvPicPr>
            <p:cNvPr id="12" name="">
              <a:extLst>
                <a:ext uri="{FF2B5EF4-FFF2-40B4-BE49-F238E27FC236}">
                  <a16:creationId xmlns:a16="http://schemas.microsoft.com/office/drawing/2014/main" id="{4B91C3BB-0EAE-45AE-954C-F9F1CD2EC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79040" y="3659760"/>
              <a:ext cx="319680" cy="237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">
              <a:extLst>
                <a:ext uri="{FF2B5EF4-FFF2-40B4-BE49-F238E27FC236}">
                  <a16:creationId xmlns:a16="http://schemas.microsoft.com/office/drawing/2014/main" id="{E36EC90C-6FD8-4105-B975-6B20728F8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2949480" y="4328640"/>
              <a:ext cx="213120" cy="196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">
              <a:extLst>
                <a:ext uri="{FF2B5EF4-FFF2-40B4-BE49-F238E27FC236}">
                  <a16:creationId xmlns:a16="http://schemas.microsoft.com/office/drawing/2014/main" id="{91688A39-A5FD-4A19-BD7D-AC2463682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2647080" y="3086280"/>
              <a:ext cx="163800" cy="2296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Straight Connector 14">
              <a:extLst>
                <a:ext uri="{FF2B5EF4-FFF2-40B4-BE49-F238E27FC236}">
                  <a16:creationId xmlns:a16="http://schemas.microsoft.com/office/drawing/2014/main" id="{35092B9C-19D1-4F91-B112-6DA66309BD36}"/>
                </a:ext>
              </a:extLst>
            </p:cNvPr>
            <p:cNvSpPr/>
            <p:nvPr/>
          </p:nvSpPr>
          <p:spPr>
            <a:xfrm flipV="1">
              <a:off x="2968559" y="2922119"/>
              <a:ext cx="551520" cy="3150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16" name="Straight Connector 15">
              <a:extLst>
                <a:ext uri="{FF2B5EF4-FFF2-40B4-BE49-F238E27FC236}">
                  <a16:creationId xmlns:a16="http://schemas.microsoft.com/office/drawing/2014/main" id="{E6C60F49-E027-444E-92CB-A8F97BF350E1}"/>
                </a:ext>
              </a:extLst>
            </p:cNvPr>
            <p:cNvSpPr/>
            <p:nvPr/>
          </p:nvSpPr>
          <p:spPr>
            <a:xfrm>
              <a:off x="2968559" y="3237120"/>
              <a:ext cx="551520" cy="3150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pic>
          <p:nvPicPr>
            <p:cNvPr id="17" name="">
              <a:extLst>
                <a:ext uri="{FF2B5EF4-FFF2-40B4-BE49-F238E27FC236}">
                  <a16:creationId xmlns:a16="http://schemas.microsoft.com/office/drawing/2014/main" id="{17413B57-1BEC-428C-8385-24EE61618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310200" y="2692440"/>
              <a:ext cx="131040" cy="2296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">
              <a:extLst>
                <a:ext uri="{FF2B5EF4-FFF2-40B4-BE49-F238E27FC236}">
                  <a16:creationId xmlns:a16="http://schemas.microsoft.com/office/drawing/2014/main" id="{48AF5641-3E24-4270-8FB8-3766ACB49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3301920" y="3552480"/>
              <a:ext cx="139320" cy="28692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9E8247B-91CC-40D0-99C5-00DE3D4B43DB}"/>
                </a:ext>
              </a:extLst>
            </p:cNvPr>
            <p:cNvGrpSpPr/>
            <p:nvPr/>
          </p:nvGrpSpPr>
          <p:grpSpPr>
            <a:xfrm>
              <a:off x="3520079" y="2776320"/>
              <a:ext cx="352081" cy="306000"/>
              <a:chOff x="3520079" y="2776320"/>
              <a:chExt cx="352081" cy="306000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8F9BCEA-7071-4F50-B529-5AA7C0A51ADB}"/>
                  </a:ext>
                </a:extLst>
              </p:cNvPr>
              <p:cNvGrpSpPr/>
              <p:nvPr/>
            </p:nvGrpSpPr>
            <p:grpSpPr>
              <a:xfrm>
                <a:off x="3520079" y="2842920"/>
                <a:ext cx="135721" cy="154800"/>
                <a:chOff x="3520079" y="2842920"/>
                <a:chExt cx="135721" cy="154800"/>
              </a:xfrm>
            </p:grpSpPr>
            <p:sp>
              <p:nv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E11F929A-C4FF-447B-A5A5-E73BC57D0D19}"/>
                    </a:ext>
                  </a:extLst>
                </p:cNvPr>
                <p:cNvSpPr/>
                <p:nvPr/>
              </p:nvSpPr>
              <p:spPr>
                <a:xfrm flipV="1">
                  <a:off x="3520079" y="2842920"/>
                  <a:ext cx="135721" cy="774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3BE7BBEF-9605-445E-909B-DC33CF94D4C2}"/>
                    </a:ext>
                  </a:extLst>
                </p:cNvPr>
                <p:cNvSpPr/>
                <p:nvPr/>
              </p:nvSpPr>
              <p:spPr>
                <a:xfrm>
                  <a:off x="3520079" y="2920320"/>
                  <a:ext cx="135721" cy="774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  <p:sp>
            <p:nvSpPr>
              <p:cNvPr id="23" name="Straight Connector 22">
                <a:extLst>
                  <a:ext uri="{FF2B5EF4-FFF2-40B4-BE49-F238E27FC236}">
                    <a16:creationId xmlns:a16="http://schemas.microsoft.com/office/drawing/2014/main" id="{C9E91847-25E2-4E92-AFDE-0C0B4E8D4413}"/>
                  </a:ext>
                </a:extLst>
              </p:cNvPr>
              <p:cNvSpPr/>
              <p:nvPr/>
            </p:nvSpPr>
            <p:spPr>
              <a:xfrm flipV="1">
                <a:off x="3655800" y="2803320"/>
                <a:ext cx="146880" cy="396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endParaRPr>
              </a:p>
            </p:txBody>
          </p:sp>
          <p:sp>
            <p:nvSpPr>
              <p:cNvPr id="24" name="Straight Connector 23">
                <a:extLst>
                  <a:ext uri="{FF2B5EF4-FFF2-40B4-BE49-F238E27FC236}">
                    <a16:creationId xmlns:a16="http://schemas.microsoft.com/office/drawing/2014/main" id="{93A3A3CB-1AC2-49A4-9591-425356F292DA}"/>
                  </a:ext>
                </a:extLst>
              </p:cNvPr>
              <p:cNvSpPr/>
              <p:nvPr/>
            </p:nvSpPr>
            <p:spPr>
              <a:xfrm>
                <a:off x="3655800" y="2842920"/>
                <a:ext cx="149400" cy="5147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endParaRPr>
              </a:p>
            </p:txBody>
          </p:sp>
          <p:sp>
            <p:nvSpPr>
              <p:cNvPr id="25" name="Straight Connector 24">
                <a:extLst>
                  <a:ext uri="{FF2B5EF4-FFF2-40B4-BE49-F238E27FC236}">
                    <a16:creationId xmlns:a16="http://schemas.microsoft.com/office/drawing/2014/main" id="{558C047F-9E7D-4A4D-89FC-5FC2CDF8D87E}"/>
                  </a:ext>
                </a:extLst>
              </p:cNvPr>
              <p:cNvSpPr/>
              <p:nvPr/>
            </p:nvSpPr>
            <p:spPr>
              <a:xfrm flipV="1">
                <a:off x="3655800" y="2958840"/>
                <a:ext cx="146880" cy="396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endParaRPr>
              </a:p>
            </p:txBody>
          </p:sp>
          <p:sp>
            <p:nvSpPr>
              <p:cNvPr id="26" name="Straight Connector 25">
                <a:extLst>
                  <a:ext uri="{FF2B5EF4-FFF2-40B4-BE49-F238E27FC236}">
                    <a16:creationId xmlns:a16="http://schemas.microsoft.com/office/drawing/2014/main" id="{AF52F54C-F79E-4AD1-9009-32695548ECFB}"/>
                  </a:ext>
                </a:extLst>
              </p:cNvPr>
              <p:cNvSpPr/>
              <p:nvPr/>
            </p:nvSpPr>
            <p:spPr>
              <a:xfrm>
                <a:off x="3655800" y="2998440"/>
                <a:ext cx="149400" cy="5148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endParaRP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B3A2A32C-7DD9-4D50-BC23-7968E0BF687A}"/>
                  </a:ext>
                </a:extLst>
              </p:cNvPr>
              <p:cNvGrpSpPr/>
              <p:nvPr/>
            </p:nvGrpSpPr>
            <p:grpSpPr>
              <a:xfrm>
                <a:off x="3805200" y="2866680"/>
                <a:ext cx="66960" cy="57599"/>
                <a:chOff x="3805200" y="2866680"/>
                <a:chExt cx="66960" cy="57599"/>
              </a:xfrm>
            </p:grpSpPr>
            <p:sp>
              <p:nv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F8A4B80E-DADD-42CD-857E-063B095058D5}"/>
                    </a:ext>
                  </a:extLst>
                </p:cNvPr>
                <p:cNvSpPr/>
                <p:nvPr/>
              </p:nvSpPr>
              <p:spPr>
                <a:xfrm flipV="1">
                  <a:off x="3805200" y="2876040"/>
                  <a:ext cx="31680" cy="180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9CB4460D-03DD-4FD9-BE38-4C982B454F73}"/>
                    </a:ext>
                  </a:extLst>
                </p:cNvPr>
                <p:cNvSpPr/>
                <p:nvPr/>
              </p:nvSpPr>
              <p:spPr>
                <a:xfrm>
                  <a:off x="3805200" y="2894040"/>
                  <a:ext cx="31680" cy="180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68D9D92E-9702-4E35-BBB1-9DCD93F979C5}"/>
                    </a:ext>
                  </a:extLst>
                </p:cNvPr>
                <p:cNvSpPr/>
                <p:nvPr/>
              </p:nvSpPr>
              <p:spPr>
                <a:xfrm flipV="1">
                  <a:off x="3837240" y="2866680"/>
                  <a:ext cx="34200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ACF84B38-6BD4-4AAC-A3EA-70DE956A5B82}"/>
                    </a:ext>
                  </a:extLst>
                </p:cNvPr>
                <p:cNvSpPr/>
                <p:nvPr/>
              </p:nvSpPr>
              <p:spPr>
                <a:xfrm>
                  <a:off x="3837240" y="2876040"/>
                  <a:ext cx="34920" cy="1188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19D56924-A699-4CD0-B2A8-B285F187B721}"/>
                    </a:ext>
                  </a:extLst>
                </p:cNvPr>
                <p:cNvSpPr/>
                <p:nvPr/>
              </p:nvSpPr>
              <p:spPr>
                <a:xfrm flipV="1">
                  <a:off x="3837240" y="2903040"/>
                  <a:ext cx="34200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BC533B10-F86E-4356-BE71-6B7B30F12AB4}"/>
                    </a:ext>
                  </a:extLst>
                </p:cNvPr>
                <p:cNvSpPr/>
                <p:nvPr/>
              </p:nvSpPr>
              <p:spPr>
                <a:xfrm>
                  <a:off x="3837240" y="2912400"/>
                  <a:ext cx="34920" cy="1187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8E831AF3-BEE0-46FF-90DE-A632E59DA1A4}"/>
                  </a:ext>
                </a:extLst>
              </p:cNvPr>
              <p:cNvGrpSpPr/>
              <p:nvPr/>
            </p:nvGrpSpPr>
            <p:grpSpPr>
              <a:xfrm>
                <a:off x="3804480" y="3023640"/>
                <a:ext cx="67320" cy="58680"/>
                <a:chOff x="3804480" y="3023640"/>
                <a:chExt cx="67320" cy="58680"/>
              </a:xfrm>
            </p:grpSpPr>
            <p:sp>
              <p:nv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3DE1C870-B723-4863-B103-7A10B3290274}"/>
                    </a:ext>
                  </a:extLst>
                </p:cNvPr>
                <p:cNvSpPr/>
                <p:nvPr/>
              </p:nvSpPr>
              <p:spPr>
                <a:xfrm flipV="1">
                  <a:off x="3804480" y="3033000"/>
                  <a:ext cx="32400" cy="18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87DE0B7D-FFA2-4E2F-8010-1FE5665DC9B5}"/>
                    </a:ext>
                  </a:extLst>
                </p:cNvPr>
                <p:cNvSpPr/>
                <p:nvPr/>
              </p:nvSpPr>
              <p:spPr>
                <a:xfrm>
                  <a:off x="3804480" y="3051720"/>
                  <a:ext cx="32400" cy="1835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740B0D37-253A-4EA6-823A-1CED4D879310}"/>
                    </a:ext>
                  </a:extLst>
                </p:cNvPr>
                <p:cNvSpPr/>
                <p:nvPr/>
              </p:nvSpPr>
              <p:spPr>
                <a:xfrm flipV="1">
                  <a:off x="3836520" y="3023640"/>
                  <a:ext cx="34920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4B7EAFAF-869C-4D9F-9F95-A58162734E83}"/>
                    </a:ext>
                  </a:extLst>
                </p:cNvPr>
                <p:cNvSpPr/>
                <p:nvPr/>
              </p:nvSpPr>
              <p:spPr>
                <a:xfrm>
                  <a:off x="3836520" y="3033000"/>
                  <a:ext cx="35280" cy="1224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AC52C72-7236-4961-959D-F73843FE88D7}"/>
                    </a:ext>
                  </a:extLst>
                </p:cNvPr>
                <p:cNvSpPr/>
                <p:nvPr/>
              </p:nvSpPr>
              <p:spPr>
                <a:xfrm flipV="1">
                  <a:off x="3836520" y="3060720"/>
                  <a:ext cx="34920" cy="935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30EDCA35-2827-4D57-90F3-BB7635212785}"/>
                    </a:ext>
                  </a:extLst>
                </p:cNvPr>
                <p:cNvSpPr/>
                <p:nvPr/>
              </p:nvSpPr>
              <p:spPr>
                <a:xfrm>
                  <a:off x="3836520" y="3070079"/>
                  <a:ext cx="35280" cy="122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C24C474-3988-42E7-A1AE-E4A2A7F56F9D}"/>
                  </a:ext>
                </a:extLst>
              </p:cNvPr>
              <p:cNvGrpSpPr/>
              <p:nvPr/>
            </p:nvGrpSpPr>
            <p:grpSpPr>
              <a:xfrm>
                <a:off x="3803040" y="2931479"/>
                <a:ext cx="67680" cy="58321"/>
                <a:chOff x="3803040" y="2931479"/>
                <a:chExt cx="67680" cy="58321"/>
              </a:xfrm>
            </p:grpSpPr>
            <p:sp>
              <p:nv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ABA01050-D165-4BCF-B4C6-80973CDA4A2B}"/>
                    </a:ext>
                  </a:extLst>
                </p:cNvPr>
                <p:cNvSpPr/>
                <p:nvPr/>
              </p:nvSpPr>
              <p:spPr>
                <a:xfrm flipV="1">
                  <a:off x="3803040" y="2940840"/>
                  <a:ext cx="32400" cy="1835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75F367DF-9D82-4662-8348-A1757DF2D54D}"/>
                    </a:ext>
                  </a:extLst>
                </p:cNvPr>
                <p:cNvSpPr/>
                <p:nvPr/>
              </p:nvSpPr>
              <p:spPr>
                <a:xfrm>
                  <a:off x="3803040" y="2959199"/>
                  <a:ext cx="32400" cy="18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F89E8B5B-3A18-4490-8FA1-2EEE3E581B6A}"/>
                    </a:ext>
                  </a:extLst>
                </p:cNvPr>
                <p:cNvSpPr/>
                <p:nvPr/>
              </p:nvSpPr>
              <p:spPr>
                <a:xfrm flipV="1">
                  <a:off x="3835440" y="2931479"/>
                  <a:ext cx="34920" cy="936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214B793D-9858-48F8-B4B0-72FF5360BBAC}"/>
                    </a:ext>
                  </a:extLst>
                </p:cNvPr>
                <p:cNvSpPr/>
                <p:nvPr/>
              </p:nvSpPr>
              <p:spPr>
                <a:xfrm>
                  <a:off x="3835440" y="2940840"/>
                  <a:ext cx="35280" cy="1224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F19A7DA3-DCE6-4139-B43A-E75CF8C1B59F}"/>
                    </a:ext>
                  </a:extLst>
                </p:cNvPr>
                <p:cNvSpPr/>
                <p:nvPr/>
              </p:nvSpPr>
              <p:spPr>
                <a:xfrm flipV="1">
                  <a:off x="3835440" y="2968199"/>
                  <a:ext cx="34920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2414596B-EC1C-4293-BAB0-27CEAB6209E1}"/>
                    </a:ext>
                  </a:extLst>
                </p:cNvPr>
                <p:cNvSpPr/>
                <p:nvPr/>
              </p:nvSpPr>
              <p:spPr>
                <a:xfrm>
                  <a:off x="3835440" y="2977559"/>
                  <a:ext cx="35280" cy="122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AE32DEF6-8B4F-45BB-A2B3-400FD6A41BBD}"/>
                  </a:ext>
                </a:extLst>
              </p:cNvPr>
              <p:cNvGrpSpPr/>
              <p:nvPr/>
            </p:nvGrpSpPr>
            <p:grpSpPr>
              <a:xfrm>
                <a:off x="3803040" y="2776320"/>
                <a:ext cx="66599" cy="57240"/>
                <a:chOff x="3803040" y="2776320"/>
                <a:chExt cx="66599" cy="57240"/>
              </a:xfrm>
            </p:grpSpPr>
            <p:sp>
              <p:nv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F5C47339-0C8D-484A-8C62-674664FDDF0B}"/>
                    </a:ext>
                  </a:extLst>
                </p:cNvPr>
                <p:cNvSpPr/>
                <p:nvPr/>
              </p:nvSpPr>
              <p:spPr>
                <a:xfrm flipV="1">
                  <a:off x="3803040" y="2785320"/>
                  <a:ext cx="31680" cy="180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8D990A6F-4A3D-414A-ACD1-27D3149177A2}"/>
                    </a:ext>
                  </a:extLst>
                </p:cNvPr>
                <p:cNvSpPr/>
                <p:nvPr/>
              </p:nvSpPr>
              <p:spPr>
                <a:xfrm>
                  <a:off x="3803040" y="2803680"/>
                  <a:ext cx="31680" cy="180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A67A3005-231D-4CF7-9BC4-49CDF7D37B14}"/>
                    </a:ext>
                  </a:extLst>
                </p:cNvPr>
                <p:cNvSpPr/>
                <p:nvPr/>
              </p:nvSpPr>
              <p:spPr>
                <a:xfrm flipV="1">
                  <a:off x="3834720" y="2776320"/>
                  <a:ext cx="34199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B8BB9BE0-4B86-4C31-947B-1733BA1E01A8}"/>
                    </a:ext>
                  </a:extLst>
                </p:cNvPr>
                <p:cNvSpPr/>
                <p:nvPr/>
              </p:nvSpPr>
              <p:spPr>
                <a:xfrm>
                  <a:off x="3834720" y="2785320"/>
                  <a:ext cx="34919" cy="1188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EC7FCC7D-01FC-45B6-A8BA-D4A90FD37DD8}"/>
                    </a:ext>
                  </a:extLst>
                </p:cNvPr>
                <p:cNvSpPr/>
                <p:nvPr/>
              </p:nvSpPr>
              <p:spPr>
                <a:xfrm flipV="1">
                  <a:off x="3834720" y="2812680"/>
                  <a:ext cx="34199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766B8B90-9D2C-4872-9961-996829D65BE6}"/>
                    </a:ext>
                  </a:extLst>
                </p:cNvPr>
                <p:cNvSpPr/>
                <p:nvPr/>
              </p:nvSpPr>
              <p:spPr>
                <a:xfrm>
                  <a:off x="3834720" y="2821680"/>
                  <a:ext cx="34919" cy="1188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69F7CBB-71BC-457E-9C47-7C1FD596814C}"/>
                </a:ext>
              </a:extLst>
            </p:cNvPr>
            <p:cNvGrpSpPr/>
            <p:nvPr/>
          </p:nvGrpSpPr>
          <p:grpSpPr>
            <a:xfrm>
              <a:off x="3520079" y="3409200"/>
              <a:ext cx="352081" cy="306360"/>
              <a:chOff x="3520079" y="3409200"/>
              <a:chExt cx="352081" cy="306360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07284CB4-0447-4AEC-A2BD-E84085BFBF0A}"/>
                  </a:ext>
                </a:extLst>
              </p:cNvPr>
              <p:cNvGrpSpPr/>
              <p:nvPr/>
            </p:nvGrpSpPr>
            <p:grpSpPr>
              <a:xfrm>
                <a:off x="3520079" y="3476160"/>
                <a:ext cx="135721" cy="154800"/>
                <a:chOff x="3520079" y="3476160"/>
                <a:chExt cx="135721" cy="154800"/>
              </a:xfrm>
            </p:grpSpPr>
            <p:sp>
              <p:nv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6D8C8B64-C135-43A9-AE9D-C781FFBC4760}"/>
                    </a:ext>
                  </a:extLst>
                </p:cNvPr>
                <p:cNvSpPr/>
                <p:nvPr/>
              </p:nvSpPr>
              <p:spPr>
                <a:xfrm flipV="1">
                  <a:off x="3520079" y="3476160"/>
                  <a:ext cx="135721" cy="774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FD8D4276-3E9B-4937-83EE-68BCD299DEB6}"/>
                    </a:ext>
                  </a:extLst>
                </p:cNvPr>
                <p:cNvSpPr/>
                <p:nvPr/>
              </p:nvSpPr>
              <p:spPr>
                <a:xfrm>
                  <a:off x="3520079" y="3553560"/>
                  <a:ext cx="135721" cy="774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  <p:sp>
            <p:nvSpPr>
              <p:cNvPr id="59" name="Straight Connector 58">
                <a:extLst>
                  <a:ext uri="{FF2B5EF4-FFF2-40B4-BE49-F238E27FC236}">
                    <a16:creationId xmlns:a16="http://schemas.microsoft.com/office/drawing/2014/main" id="{876A873D-364F-4ACA-852E-2DAA72B9BFC7}"/>
                  </a:ext>
                </a:extLst>
              </p:cNvPr>
              <p:cNvSpPr/>
              <p:nvPr/>
            </p:nvSpPr>
            <p:spPr>
              <a:xfrm flipV="1">
                <a:off x="3655800" y="3436200"/>
                <a:ext cx="146880" cy="396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endParaRPr>
              </a:p>
            </p:txBody>
          </p:sp>
          <p:sp>
            <p:nvSpPr>
              <p:cNvPr id="60" name="Straight Connector 59">
                <a:extLst>
                  <a:ext uri="{FF2B5EF4-FFF2-40B4-BE49-F238E27FC236}">
                    <a16:creationId xmlns:a16="http://schemas.microsoft.com/office/drawing/2014/main" id="{256EF6F0-2014-4B11-BB20-7FA910CF5A5F}"/>
                  </a:ext>
                </a:extLst>
              </p:cNvPr>
              <p:cNvSpPr/>
              <p:nvPr/>
            </p:nvSpPr>
            <p:spPr>
              <a:xfrm>
                <a:off x="3655800" y="3476160"/>
                <a:ext cx="149400" cy="5148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endParaRPr>
              </a:p>
            </p:txBody>
          </p:sp>
          <p:sp>
            <p:nvSpPr>
              <p:cNvPr id="61" name="Straight Connector 60">
                <a:extLst>
                  <a:ext uri="{FF2B5EF4-FFF2-40B4-BE49-F238E27FC236}">
                    <a16:creationId xmlns:a16="http://schemas.microsoft.com/office/drawing/2014/main" id="{6202DC63-D918-4D44-83A2-3809B3F4D338}"/>
                  </a:ext>
                </a:extLst>
              </p:cNvPr>
              <p:cNvSpPr/>
              <p:nvPr/>
            </p:nvSpPr>
            <p:spPr>
              <a:xfrm flipV="1">
                <a:off x="3655800" y="3592080"/>
                <a:ext cx="146880" cy="3959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endParaRPr>
              </a:p>
            </p:txBody>
          </p:sp>
          <p:sp>
            <p:nvSpPr>
              <p:cNvPr id="62" name="Straight Connector 61">
                <a:extLst>
                  <a:ext uri="{FF2B5EF4-FFF2-40B4-BE49-F238E27FC236}">
                    <a16:creationId xmlns:a16="http://schemas.microsoft.com/office/drawing/2014/main" id="{94AE4C8F-8916-4F6D-AD6F-985CF3243DCE}"/>
                  </a:ext>
                </a:extLst>
              </p:cNvPr>
              <p:cNvSpPr/>
              <p:nvPr/>
            </p:nvSpPr>
            <p:spPr>
              <a:xfrm>
                <a:off x="3655800" y="3631679"/>
                <a:ext cx="149400" cy="5148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</a:ln>
            </p:spPr>
            <p:txBody>
              <a:bodyPr vert="horz" wrap="none" lIns="90000" tIns="45000" rIns="90000" bIns="45000" anchor="ctr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endParaRPr>
              </a:p>
            </p:txBody>
          </p: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AEBD4C12-B51A-46DB-A0EE-6A221E1B4F46}"/>
                  </a:ext>
                </a:extLst>
              </p:cNvPr>
              <p:cNvGrpSpPr/>
              <p:nvPr/>
            </p:nvGrpSpPr>
            <p:grpSpPr>
              <a:xfrm>
                <a:off x="3805200" y="3499920"/>
                <a:ext cx="66960" cy="57600"/>
                <a:chOff x="3805200" y="3499920"/>
                <a:chExt cx="66960" cy="57600"/>
              </a:xfrm>
            </p:grpSpPr>
            <p:sp>
              <p:nv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03E605-B7DE-4DDE-9838-5F43CFC27E27}"/>
                    </a:ext>
                  </a:extLst>
                </p:cNvPr>
                <p:cNvSpPr/>
                <p:nvPr/>
              </p:nvSpPr>
              <p:spPr>
                <a:xfrm flipV="1">
                  <a:off x="3805200" y="3509279"/>
                  <a:ext cx="31680" cy="180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7EF9AA44-2195-4B62-9C80-C7C6BB375A0A}"/>
                    </a:ext>
                  </a:extLst>
                </p:cNvPr>
                <p:cNvSpPr/>
                <p:nvPr/>
              </p:nvSpPr>
              <p:spPr>
                <a:xfrm>
                  <a:off x="3805200" y="3527279"/>
                  <a:ext cx="31680" cy="180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6B22E1FE-D258-44AB-A836-B67BCAC8D340}"/>
                    </a:ext>
                  </a:extLst>
                </p:cNvPr>
                <p:cNvSpPr/>
                <p:nvPr/>
              </p:nvSpPr>
              <p:spPr>
                <a:xfrm flipV="1">
                  <a:off x="3837240" y="3499920"/>
                  <a:ext cx="34200" cy="935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83F6F3BD-27A8-42BA-BB74-5967C07BB747}"/>
                    </a:ext>
                  </a:extLst>
                </p:cNvPr>
                <p:cNvSpPr/>
                <p:nvPr/>
              </p:nvSpPr>
              <p:spPr>
                <a:xfrm>
                  <a:off x="3837240" y="3509279"/>
                  <a:ext cx="34920" cy="1188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B6133605-B38B-4985-A611-70EA2848FB41}"/>
                    </a:ext>
                  </a:extLst>
                </p:cNvPr>
                <p:cNvSpPr/>
                <p:nvPr/>
              </p:nvSpPr>
              <p:spPr>
                <a:xfrm flipV="1">
                  <a:off x="3837240" y="3536280"/>
                  <a:ext cx="34200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6AF4B06F-85FC-4959-A44B-F12E93AE6086}"/>
                    </a:ext>
                  </a:extLst>
                </p:cNvPr>
                <p:cNvSpPr/>
                <p:nvPr/>
              </p:nvSpPr>
              <p:spPr>
                <a:xfrm>
                  <a:off x="3837240" y="3545640"/>
                  <a:ext cx="34920" cy="1188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16B85626-2F10-48F1-B3D6-E16A255378AC}"/>
                  </a:ext>
                </a:extLst>
              </p:cNvPr>
              <p:cNvGrpSpPr/>
              <p:nvPr/>
            </p:nvGrpSpPr>
            <p:grpSpPr>
              <a:xfrm>
                <a:off x="3804480" y="3656880"/>
                <a:ext cx="67320" cy="58680"/>
                <a:chOff x="3804480" y="3656880"/>
                <a:chExt cx="67320" cy="58680"/>
              </a:xfrm>
            </p:grpSpPr>
            <p:sp>
              <p:nv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B272A673-0C62-4E8A-B129-F053C737F23E}"/>
                    </a:ext>
                  </a:extLst>
                </p:cNvPr>
                <p:cNvSpPr/>
                <p:nvPr/>
              </p:nvSpPr>
              <p:spPr>
                <a:xfrm flipV="1">
                  <a:off x="3804480" y="3666239"/>
                  <a:ext cx="32400" cy="1836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CA562945-EAF5-458C-AA0C-29F9430E18AA}"/>
                    </a:ext>
                  </a:extLst>
                </p:cNvPr>
                <p:cNvSpPr/>
                <p:nvPr/>
              </p:nvSpPr>
              <p:spPr>
                <a:xfrm>
                  <a:off x="3804480" y="3684600"/>
                  <a:ext cx="32400" cy="18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289564AC-B864-4754-BABD-B0BE36ADA0FA}"/>
                    </a:ext>
                  </a:extLst>
                </p:cNvPr>
                <p:cNvSpPr/>
                <p:nvPr/>
              </p:nvSpPr>
              <p:spPr>
                <a:xfrm flipV="1">
                  <a:off x="3836520" y="3656880"/>
                  <a:ext cx="34920" cy="935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E5D063F8-315B-41A6-9FC8-0B4851ABCB21}"/>
                    </a:ext>
                  </a:extLst>
                </p:cNvPr>
                <p:cNvSpPr/>
                <p:nvPr/>
              </p:nvSpPr>
              <p:spPr>
                <a:xfrm>
                  <a:off x="3836520" y="3666239"/>
                  <a:ext cx="35280" cy="1224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EA2E28B0-5330-4B85-A5FB-93E39A87F0CB}"/>
                    </a:ext>
                  </a:extLst>
                </p:cNvPr>
                <p:cNvSpPr/>
                <p:nvPr/>
              </p:nvSpPr>
              <p:spPr>
                <a:xfrm flipV="1">
                  <a:off x="3836520" y="3693959"/>
                  <a:ext cx="34920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3C2A6D4D-403F-411F-A092-809D0C6C266F}"/>
                    </a:ext>
                  </a:extLst>
                </p:cNvPr>
                <p:cNvSpPr/>
                <p:nvPr/>
              </p:nvSpPr>
              <p:spPr>
                <a:xfrm>
                  <a:off x="3836520" y="3703319"/>
                  <a:ext cx="35280" cy="1224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55115AC9-324D-455F-8CC8-7D56C31F9D5A}"/>
                  </a:ext>
                </a:extLst>
              </p:cNvPr>
              <p:cNvGrpSpPr/>
              <p:nvPr/>
            </p:nvGrpSpPr>
            <p:grpSpPr>
              <a:xfrm>
                <a:off x="3803040" y="3564360"/>
                <a:ext cx="67680" cy="58680"/>
                <a:chOff x="3803040" y="3564360"/>
                <a:chExt cx="67680" cy="58680"/>
              </a:xfrm>
            </p:grpSpPr>
            <p:sp>
              <p:nv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B8B19334-1814-4E43-9633-EAC97E2E157F}"/>
                    </a:ext>
                  </a:extLst>
                </p:cNvPr>
                <p:cNvSpPr/>
                <p:nvPr/>
              </p:nvSpPr>
              <p:spPr>
                <a:xfrm flipV="1">
                  <a:off x="3803040" y="3573720"/>
                  <a:ext cx="32400" cy="18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9384EA1E-724D-43E3-A7D0-36DF3D5AF500}"/>
                    </a:ext>
                  </a:extLst>
                </p:cNvPr>
                <p:cNvSpPr/>
                <p:nvPr/>
              </p:nvSpPr>
              <p:spPr>
                <a:xfrm>
                  <a:off x="3803040" y="3592080"/>
                  <a:ext cx="32400" cy="18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DD0439F9-B7DD-4634-AB1F-30137949FFD1}"/>
                    </a:ext>
                  </a:extLst>
                </p:cNvPr>
                <p:cNvSpPr/>
                <p:nvPr/>
              </p:nvSpPr>
              <p:spPr>
                <a:xfrm flipV="1">
                  <a:off x="3835440" y="3564360"/>
                  <a:ext cx="34920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8550AA7D-CC4A-4F0E-B6E5-933D11568799}"/>
                    </a:ext>
                  </a:extLst>
                </p:cNvPr>
                <p:cNvSpPr/>
                <p:nvPr/>
              </p:nvSpPr>
              <p:spPr>
                <a:xfrm>
                  <a:off x="3835440" y="3573720"/>
                  <a:ext cx="35280" cy="1224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C20E65D4-0CD3-4658-87CD-E3D0FD96E68B}"/>
                    </a:ext>
                  </a:extLst>
                </p:cNvPr>
                <p:cNvSpPr/>
                <p:nvPr/>
              </p:nvSpPr>
              <p:spPr>
                <a:xfrm flipV="1">
                  <a:off x="3835440" y="3601440"/>
                  <a:ext cx="34920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5F02A149-EED0-4F84-90CB-2B79525A7A6C}"/>
                    </a:ext>
                  </a:extLst>
                </p:cNvPr>
                <p:cNvSpPr/>
                <p:nvPr/>
              </p:nvSpPr>
              <p:spPr>
                <a:xfrm>
                  <a:off x="3835440" y="3610800"/>
                  <a:ext cx="35280" cy="1224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D9420150-FE81-45FF-B576-64E4A0DF9458}"/>
                  </a:ext>
                </a:extLst>
              </p:cNvPr>
              <p:cNvGrpSpPr/>
              <p:nvPr/>
            </p:nvGrpSpPr>
            <p:grpSpPr>
              <a:xfrm>
                <a:off x="3803040" y="3409200"/>
                <a:ext cx="66599" cy="57599"/>
                <a:chOff x="3803040" y="3409200"/>
                <a:chExt cx="66599" cy="57599"/>
              </a:xfrm>
            </p:grpSpPr>
            <p:sp>
              <p:nv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694432CB-E1B6-4F2B-BF54-44BD309537D9}"/>
                    </a:ext>
                  </a:extLst>
                </p:cNvPr>
                <p:cNvSpPr/>
                <p:nvPr/>
              </p:nvSpPr>
              <p:spPr>
                <a:xfrm flipV="1">
                  <a:off x="3803040" y="3418560"/>
                  <a:ext cx="31680" cy="180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239614E4-016F-416C-9272-AA2649B7A6DB}"/>
                    </a:ext>
                  </a:extLst>
                </p:cNvPr>
                <p:cNvSpPr/>
                <p:nvPr/>
              </p:nvSpPr>
              <p:spPr>
                <a:xfrm>
                  <a:off x="3803040" y="3436560"/>
                  <a:ext cx="31680" cy="180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78E01EDF-36A2-47CA-A977-B70788B4AFAA}"/>
                    </a:ext>
                  </a:extLst>
                </p:cNvPr>
                <p:cNvSpPr/>
                <p:nvPr/>
              </p:nvSpPr>
              <p:spPr>
                <a:xfrm flipV="1">
                  <a:off x="3834720" y="3409200"/>
                  <a:ext cx="34199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10FA652C-2CF1-4C41-873B-AFDB24837561}"/>
                    </a:ext>
                  </a:extLst>
                </p:cNvPr>
                <p:cNvSpPr/>
                <p:nvPr/>
              </p:nvSpPr>
              <p:spPr>
                <a:xfrm>
                  <a:off x="3834720" y="3418560"/>
                  <a:ext cx="34919" cy="1188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40FECAC9-FE4D-45DD-B5C9-C70B521B3BEC}"/>
                    </a:ext>
                  </a:extLst>
                </p:cNvPr>
                <p:cNvSpPr/>
                <p:nvPr/>
              </p:nvSpPr>
              <p:spPr>
                <a:xfrm flipV="1">
                  <a:off x="3834720" y="3445560"/>
                  <a:ext cx="34199" cy="936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8635AAD1-8C70-42FE-A975-04921CB5391B}"/>
                    </a:ext>
                  </a:extLst>
                </p:cNvPr>
                <p:cNvSpPr/>
                <p:nvPr/>
              </p:nvSpPr>
              <p:spPr>
                <a:xfrm>
                  <a:off x="3834720" y="3454920"/>
                  <a:ext cx="34919" cy="1187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C1D57A5-00EC-4A03-AA4E-2A26A6CB8F07}"/>
                </a:ext>
              </a:extLst>
            </p:cNvPr>
            <p:cNvSpPr txBox="1"/>
            <p:nvPr/>
          </p:nvSpPr>
          <p:spPr>
            <a:xfrm>
              <a:off x="3872160" y="2828519"/>
              <a:ext cx="866520" cy="2322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0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everything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A1C3362-750B-4C5C-8414-5CCA10642135}"/>
                </a:ext>
              </a:extLst>
            </p:cNvPr>
            <p:cNvSpPr txBox="1"/>
            <p:nvPr/>
          </p:nvSpPr>
          <p:spPr>
            <a:xfrm>
              <a:off x="3899160" y="3453840"/>
              <a:ext cx="866520" cy="2322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0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everything</a:t>
              </a:r>
            </a:p>
          </p:txBody>
        </p:sp>
      </p:grp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ABA223E6-85E5-44F8-BB79-1995CFF679D4}"/>
              </a:ext>
            </a:extLst>
          </p:cNvPr>
          <p:cNvSpPr/>
          <p:nvPr/>
        </p:nvSpPr>
        <p:spPr>
          <a:xfrm>
            <a:off x="3281039" y="4444560"/>
            <a:ext cx="1005480" cy="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4" fill="none">
                <a:moveTo>
                  <a:pt x="0" y="0"/>
                </a:moveTo>
                <a:lnTo>
                  <a:pt x="279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4CE2196-0EB2-4536-B0F6-10C35AA9B892}"/>
              </a:ext>
            </a:extLst>
          </p:cNvPr>
          <p:cNvSpPr txBox="1"/>
          <p:nvPr/>
        </p:nvSpPr>
        <p:spPr>
          <a:xfrm>
            <a:off x="4261680" y="4114800"/>
            <a:ext cx="27792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Maximum Energy neutrino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Explaining the high energy bump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68D29CF-C50D-478A-8560-1B45AE56D33C}"/>
              </a:ext>
            </a:extLst>
          </p:cNvPr>
          <p:cNvGrpSpPr/>
          <p:nvPr/>
        </p:nvGrpSpPr>
        <p:grpSpPr>
          <a:xfrm>
            <a:off x="5669279" y="5705280"/>
            <a:ext cx="3636646" cy="474317"/>
            <a:chOff x="5669279" y="5705280"/>
            <a:chExt cx="3636646" cy="474317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2C771AF-3244-4923-89E7-4435CADA5429}"/>
                </a:ext>
              </a:extLst>
            </p:cNvPr>
            <p:cNvSpPr txBox="1"/>
            <p:nvPr/>
          </p:nvSpPr>
          <p:spPr>
            <a:xfrm>
              <a:off x="5669279" y="5705280"/>
              <a:ext cx="3636646" cy="47431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3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A model independent Decay Process with        and        (   ) being free parameters.  </a:t>
              </a:r>
            </a:p>
          </p:txBody>
        </p:sp>
        <p:pic>
          <p:nvPicPr>
            <p:cNvPr id="97" name="">
              <a:extLst>
                <a:ext uri="{FF2B5EF4-FFF2-40B4-BE49-F238E27FC236}">
                  <a16:creationId xmlns:a16="http://schemas.microsoft.com/office/drawing/2014/main" id="{8C644829-F5A2-485E-9B21-76E349157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6471720" y="5956199"/>
              <a:ext cx="101520" cy="14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">
              <a:extLst>
                <a:ext uri="{FF2B5EF4-FFF2-40B4-BE49-F238E27FC236}">
                  <a16:creationId xmlns:a16="http://schemas.microsoft.com/office/drawing/2014/main" id="{F98C11DF-7E21-4B68-AAEC-A291AC448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lum/>
              <a:alphaModFix/>
            </a:blip>
            <a:srcRect/>
            <a:stretch>
              <a:fillRect/>
            </a:stretch>
          </p:blipFill>
          <p:spPr>
            <a:xfrm>
              <a:off x="8835840" y="5782319"/>
              <a:ext cx="307800" cy="1375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">
              <a:extLst>
                <a:ext uri="{FF2B5EF4-FFF2-40B4-BE49-F238E27FC236}">
                  <a16:creationId xmlns:a16="http://schemas.microsoft.com/office/drawing/2014/main" id="{AC4A4EA2-22A7-4B29-9980-F7FE0AA37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lum/>
              <a:alphaModFix/>
            </a:blip>
            <a:srcRect/>
            <a:stretch>
              <a:fillRect/>
            </a:stretch>
          </p:blipFill>
          <p:spPr>
            <a:xfrm>
              <a:off x="6075000" y="5984640"/>
              <a:ext cx="277200" cy="11232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0" name="">
            <a:extLst>
              <a:ext uri="{FF2B5EF4-FFF2-40B4-BE49-F238E27FC236}">
                <a16:creationId xmlns:a16="http://schemas.microsoft.com/office/drawing/2014/main" id="{95E4B28B-1582-438F-A00E-AA82D12BFEC0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5846760" y="2838960"/>
            <a:ext cx="3571560" cy="36144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60B02BFC-587F-45AF-9A11-29F48DE75FEC}"/>
              </a:ext>
            </a:extLst>
          </p:cNvPr>
          <p:cNvSpPr/>
          <p:nvPr/>
        </p:nvSpPr>
        <p:spPr>
          <a:xfrm>
            <a:off x="6309360" y="3200400"/>
            <a:ext cx="1188360" cy="100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02" h="2794" fill="none">
                <a:moveTo>
                  <a:pt x="3302" y="0"/>
                </a:moveTo>
                <a:lnTo>
                  <a:pt x="0" y="2794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head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64204DB3-178D-4067-83EC-59292EB0D137}"/>
              </a:ext>
            </a:extLst>
          </p:cNvPr>
          <p:cNvSpPr/>
          <p:nvPr/>
        </p:nvSpPr>
        <p:spPr>
          <a:xfrm>
            <a:off x="3931920" y="6288120"/>
            <a:ext cx="822960" cy="6400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19080">
            <a:solidFill>
              <a:srgbClr val="FF0000"/>
            </a:solidFill>
            <a:custDash>
              <a:ds d="197000" sp="197000"/>
            </a:custDash>
          </a:ln>
        </p:spPr>
        <p:txBody>
          <a:bodyPr vert="horz" wrap="none" lIns="99360" tIns="54360" rIns="99360" bIns="5436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C617BCC9-1E26-4EB0-9DFC-AC4AE633A32F}"/>
              </a:ext>
            </a:extLst>
          </p:cNvPr>
          <p:cNvSpPr/>
          <p:nvPr/>
        </p:nvSpPr>
        <p:spPr>
          <a:xfrm>
            <a:off x="6107039" y="6317279"/>
            <a:ext cx="457200" cy="5216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19080">
            <a:solidFill>
              <a:srgbClr val="FF0000"/>
            </a:solidFill>
            <a:custDash>
              <a:ds d="197000" sp="197000"/>
            </a:custDash>
          </a:ln>
        </p:spPr>
        <p:txBody>
          <a:bodyPr vert="horz" wrap="none" lIns="99360" tIns="54360" rIns="99360" bIns="5436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24773E4-7A34-4758-AEDC-C1272A45D631}"/>
              </a:ext>
            </a:extLst>
          </p:cNvPr>
          <p:cNvSpPr txBox="1"/>
          <p:nvPr/>
        </p:nvSpPr>
        <p:spPr>
          <a:xfrm>
            <a:off x="972000" y="4892040"/>
            <a:ext cx="7680960" cy="373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Always have high energy neutrino yields for this model: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AB6714F-6E2D-4F6F-80FF-A96FC262670C}"/>
              </a:ext>
            </a:extLst>
          </p:cNvPr>
          <p:cNvSpPr txBox="1"/>
          <p:nvPr/>
        </p:nvSpPr>
        <p:spPr>
          <a:xfrm>
            <a:off x="6126480" y="7040880"/>
            <a:ext cx="5303520" cy="290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Inspired by neutrino Dirac mass model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58A395F-2A38-444A-A232-AAC4D7D104A9}"/>
              </a:ext>
            </a:extLst>
          </p:cNvPr>
          <p:cNvSpPr txBox="1"/>
          <p:nvPr/>
        </p:nvSpPr>
        <p:spPr>
          <a:xfrm>
            <a:off x="365760" y="7032600"/>
            <a:ext cx="5709240" cy="38583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Feldstein et al (PRD '13); </a:t>
            </a:r>
            <a:r>
              <a:rPr lang="en-US" sz="10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Esmaili</a:t>
            </a:r>
            <a:r>
              <a:rPr lang="en-US" sz="1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, </a:t>
            </a:r>
            <a:r>
              <a:rPr lang="en-US" sz="10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Serpico</a:t>
            </a:r>
            <a:r>
              <a:rPr lang="en-US" sz="1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(JCAP '13); </a:t>
            </a:r>
            <a:r>
              <a:rPr lang="en-US" sz="10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Murase</a:t>
            </a:r>
            <a:r>
              <a:rPr lang="en-US" sz="1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et al (PRL '15); </a:t>
            </a:r>
            <a:r>
              <a:rPr lang="en-US" sz="10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Boucenna</a:t>
            </a:r>
            <a:r>
              <a:rPr lang="en-US" sz="1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et al (JCAP '15); Dev et al (JCAP '16); di Bari et al (JCAP '16); Cohen et al (PRL '17)</a:t>
            </a:r>
          </a:p>
        </p:txBody>
      </p:sp>
      <p:pic>
        <p:nvPicPr>
          <p:cNvPr id="107" name="">
            <a:extLst>
              <a:ext uri="{FF2B5EF4-FFF2-40B4-BE49-F238E27FC236}">
                <a16:creationId xmlns:a16="http://schemas.microsoft.com/office/drawing/2014/main" id="{E354B61C-7B7D-481B-BD75-98767D6315A4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7387200" y="4761719"/>
            <a:ext cx="1820519" cy="633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build="p"/>
      <p:bldP spid="105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5F068-4543-4DE8-8187-FA9DA627E8C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16000" y="-110160"/>
            <a:ext cx="7556399" cy="2043719"/>
          </a:xfrm>
        </p:spPr>
        <p:txBody>
          <a:bodyPr/>
          <a:lstStyle/>
          <a:p>
            <a:pPr lvl="0"/>
            <a:r>
              <a:rPr lang="en-US" sz="4800"/>
              <a:t>Simulation Process to get  Flux at Earth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EDB5910-5238-42B6-BA69-08DA4EF746E3}"/>
              </a:ext>
            </a:extLst>
          </p:cNvPr>
          <p:cNvSpPr/>
          <p:nvPr/>
        </p:nvSpPr>
        <p:spPr>
          <a:xfrm>
            <a:off x="5461200" y="1737359"/>
            <a:ext cx="2834640" cy="1463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3333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Monte Carlo :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Madgraph5 + pyhtia 8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Deal with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decay of one DM particle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CDBBD30C-4666-4B0B-BD82-72BE6718059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1440" y="1760400"/>
            <a:ext cx="5212080" cy="30859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2199447-B005-4AF5-BB24-B2CC703C0877}"/>
              </a:ext>
            </a:extLst>
          </p:cNvPr>
          <p:cNvSpPr/>
          <p:nvPr/>
        </p:nvSpPr>
        <p:spPr>
          <a:xfrm>
            <a:off x="4641120" y="2468880"/>
            <a:ext cx="819720" cy="91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278" h="254" fill="none">
                <a:moveTo>
                  <a:pt x="2278" y="0"/>
                </a:moveTo>
                <a:lnTo>
                  <a:pt x="0" y="254"/>
                </a:lnTo>
              </a:path>
            </a:pathLst>
          </a:cu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vert="horz" wrap="none" lIns="109080" tIns="64080" rIns="109080" bIns="6408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809738-97F5-43D5-9159-A13D0DB8B7D7}"/>
              </a:ext>
            </a:extLst>
          </p:cNvPr>
          <p:cNvGrpSpPr/>
          <p:nvPr/>
        </p:nvGrpSpPr>
        <p:grpSpPr>
          <a:xfrm>
            <a:off x="1806480" y="1688399"/>
            <a:ext cx="2834640" cy="1531439"/>
            <a:chOff x="1806480" y="1688399"/>
            <a:chExt cx="2834640" cy="153143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69A7266-BBCF-4EFA-8A9B-3250BC05D8D3}"/>
                </a:ext>
              </a:extLst>
            </p:cNvPr>
            <p:cNvGrpSpPr/>
            <p:nvPr/>
          </p:nvGrpSpPr>
          <p:grpSpPr>
            <a:xfrm>
              <a:off x="2066040" y="1828800"/>
              <a:ext cx="2231640" cy="1280159"/>
              <a:chOff x="2066040" y="1828800"/>
              <a:chExt cx="2231640" cy="1280159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5F2B0E4-7DC3-4809-9EC2-FDE937C661C6}"/>
                  </a:ext>
                </a:extLst>
              </p:cNvPr>
              <p:cNvGrpSpPr/>
              <p:nvPr/>
            </p:nvGrpSpPr>
            <p:grpSpPr>
              <a:xfrm>
                <a:off x="2066040" y="1828800"/>
                <a:ext cx="2231640" cy="1280159"/>
                <a:chOff x="2066040" y="1828800"/>
                <a:chExt cx="2231640" cy="1280159"/>
              </a:xfrm>
            </p:grpSpPr>
            <p:sp>
              <p:nvSpPr>
                <p:cNvPr id="9" name="Freeform: Shape 8">
                  <a:extLst>
                    <a:ext uri="{FF2B5EF4-FFF2-40B4-BE49-F238E27FC236}">
                      <a16:creationId xmlns:a16="http://schemas.microsoft.com/office/drawing/2014/main" id="{591B9BFF-A886-4E66-A75E-F92957A3F07B}"/>
                    </a:ext>
                  </a:extLst>
                </p:cNvPr>
                <p:cNvSpPr/>
                <p:nvPr/>
              </p:nvSpPr>
              <p:spPr>
                <a:xfrm>
                  <a:off x="2066040" y="2370960"/>
                  <a:ext cx="271800" cy="27180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163 f10 1"/>
                    <a:gd name="f16" fmla="*/ 18437 f10 1"/>
                    <a:gd name="f17" fmla="*/ 18437 f11 1"/>
                    <a:gd name="f18" fmla="*/ 3163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0 f10 1"/>
                    <a:gd name="f25" fmla="*/ 10800 f11 1"/>
                    <a:gd name="f26" fmla="*/ 21600 f11 1"/>
                    <a:gd name="f27" fmla="*/ 21600 f10 1"/>
                    <a:gd name="f28" fmla="+- 0 0 f19"/>
                    <a:gd name="f29" fmla="+- f20 0 f1"/>
                    <a:gd name="f30" fmla="+- f21 0 f1"/>
                    <a:gd name="f31" fmla="*/ f28 f0 1"/>
                    <a:gd name="f32" fmla="+- f30 0 f29"/>
                    <a:gd name="f33" fmla="*/ f31 1 f5"/>
                    <a:gd name="f34" fmla="+- f33 0 f1"/>
                    <a:gd name="f35" fmla="cos 1 f34"/>
                    <a:gd name="f36" fmla="sin 1 f34"/>
                    <a:gd name="f37" fmla="+- 0 0 f35"/>
                    <a:gd name="f38" fmla="+- 0 0 f36"/>
                    <a:gd name="f39" fmla="*/ 10800 f37 1"/>
                    <a:gd name="f40" fmla="*/ 10800 f38 1"/>
                    <a:gd name="f41" fmla="*/ f39 f39 1"/>
                    <a:gd name="f42" fmla="*/ f40 f40 1"/>
                    <a:gd name="f43" fmla="+- f41 f42 0"/>
                    <a:gd name="f44" fmla="sqrt f43"/>
                    <a:gd name="f45" fmla="*/ f6 1 f44"/>
                    <a:gd name="f46" fmla="*/ f37 f45 1"/>
                    <a:gd name="f47" fmla="*/ f38 f45 1"/>
                    <a:gd name="f48" fmla="+- 10800 0 f46"/>
                    <a:gd name="f49" fmla="+- 10800 0 f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9">
                      <a:pos x="f22" y="f23"/>
                    </a:cxn>
                    <a:cxn ang="f29">
                      <a:pos x="f15" y="f18"/>
                    </a:cxn>
                    <a:cxn ang="f29">
                      <a:pos x="f24" y="f25"/>
                    </a:cxn>
                    <a:cxn ang="f29">
                      <a:pos x="f15" y="f17"/>
                    </a:cxn>
                    <a:cxn ang="f29">
                      <a:pos x="f22" y="f26"/>
                    </a:cxn>
                    <a:cxn ang="f29">
                      <a:pos x="f16" y="f17"/>
                    </a:cxn>
                    <a:cxn ang="f29">
                      <a:pos x="f27" y="f25"/>
                    </a:cxn>
                    <a:cxn ang="f29">
                      <a:pos x="f16" y="f18"/>
                    </a:cxn>
                  </a:cxnLst>
                  <a:rect l="f15" t="f18" r="f16" b="f17"/>
                  <a:pathLst>
                    <a:path w="21600" h="21600">
                      <a:moveTo>
                        <a:pt x="f48" y="f49"/>
                      </a:moveTo>
                      <a:arcTo wR="f9" hR="f9" stAng="f29" swAng="f32"/>
                      <a:close/>
                    </a:path>
                  </a:pathLst>
                </a:custGeom>
                <a:solidFill>
                  <a:srgbClr val="66FFFF"/>
                </a:solidFill>
                <a:ln w="0">
                  <a:solidFill>
                    <a:srgbClr val="3465A4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>
                  <a:noAutofit/>
                </a:bodyPr>
                <a:lstStyle/>
                <a:p>
                  <a:pPr marL="0" marR="0" lvl="0" indent="0" algn="ctr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900" b="1" i="0" u="none" strike="noStrike" kern="1200" cap="none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DM</a:t>
                  </a:r>
                </a:p>
              </p:txBody>
            </p:sp>
            <p:sp>
              <p:nvSpPr>
                <p:cNvPr id="10" name="Straight Connector 9">
                  <a:extLst>
                    <a:ext uri="{FF2B5EF4-FFF2-40B4-BE49-F238E27FC236}">
                      <a16:creationId xmlns:a16="http://schemas.microsoft.com/office/drawing/2014/main" id="{E8D2AD34-2BB7-46DF-A02E-26A5ED5F0ACB}"/>
                    </a:ext>
                  </a:extLst>
                </p:cNvPr>
                <p:cNvSpPr/>
                <p:nvPr/>
              </p:nvSpPr>
              <p:spPr>
                <a:xfrm flipV="1">
                  <a:off x="2337840" y="2132640"/>
                  <a:ext cx="731520" cy="365760"/>
                </a:xfrm>
                <a:prstGeom prst="line">
                  <a:avLst/>
                </a:prstGeom>
                <a:noFill/>
                <a:ln w="0">
                  <a:solidFill>
                    <a:srgbClr val="FFFF00"/>
                  </a:solidFill>
                  <a:prstDash val="solid"/>
                  <a:tailEnd type="arrow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71D3C23B-514D-4E1D-9CB4-0F34EFF771F4}"/>
                    </a:ext>
                  </a:extLst>
                </p:cNvPr>
                <p:cNvSpPr/>
                <p:nvPr/>
              </p:nvSpPr>
              <p:spPr>
                <a:xfrm>
                  <a:off x="2337840" y="2498760"/>
                  <a:ext cx="767520" cy="309960"/>
                </a:xfrm>
                <a:prstGeom prst="line">
                  <a:avLst/>
                </a:prstGeom>
                <a:noFill/>
                <a:ln w="0">
                  <a:solidFill>
                    <a:srgbClr val="FFFF00"/>
                  </a:solidFill>
                  <a:prstDash val="solid"/>
                  <a:tailEnd type="arrow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E32DAE4B-1275-4108-9E89-5100C4FFE7C5}"/>
                    </a:ext>
                  </a:extLst>
                </p:cNvPr>
                <p:cNvSpPr/>
                <p:nvPr/>
              </p:nvSpPr>
              <p:spPr>
                <a:xfrm>
                  <a:off x="2550600" y="1979640"/>
                  <a:ext cx="254520" cy="2545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163 f10 1"/>
                    <a:gd name="f16" fmla="*/ 18437 f10 1"/>
                    <a:gd name="f17" fmla="*/ 18437 f11 1"/>
                    <a:gd name="f18" fmla="*/ 3163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0 f10 1"/>
                    <a:gd name="f25" fmla="*/ 10800 f11 1"/>
                    <a:gd name="f26" fmla="*/ 21600 f11 1"/>
                    <a:gd name="f27" fmla="*/ 21600 f10 1"/>
                    <a:gd name="f28" fmla="+- 0 0 f19"/>
                    <a:gd name="f29" fmla="+- f20 0 f1"/>
                    <a:gd name="f30" fmla="+- f21 0 f1"/>
                    <a:gd name="f31" fmla="*/ f28 f0 1"/>
                    <a:gd name="f32" fmla="+- f30 0 f29"/>
                    <a:gd name="f33" fmla="*/ f31 1 f5"/>
                    <a:gd name="f34" fmla="+- f33 0 f1"/>
                    <a:gd name="f35" fmla="cos 1 f34"/>
                    <a:gd name="f36" fmla="sin 1 f34"/>
                    <a:gd name="f37" fmla="+- 0 0 f35"/>
                    <a:gd name="f38" fmla="+- 0 0 f36"/>
                    <a:gd name="f39" fmla="*/ 10800 f37 1"/>
                    <a:gd name="f40" fmla="*/ 10800 f38 1"/>
                    <a:gd name="f41" fmla="*/ f39 f39 1"/>
                    <a:gd name="f42" fmla="*/ f40 f40 1"/>
                    <a:gd name="f43" fmla="+- f41 f42 0"/>
                    <a:gd name="f44" fmla="sqrt f43"/>
                    <a:gd name="f45" fmla="*/ f6 1 f44"/>
                    <a:gd name="f46" fmla="*/ f37 f45 1"/>
                    <a:gd name="f47" fmla="*/ f38 f45 1"/>
                    <a:gd name="f48" fmla="+- 10800 0 f46"/>
                    <a:gd name="f49" fmla="+- 10800 0 f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9">
                      <a:pos x="f22" y="f23"/>
                    </a:cxn>
                    <a:cxn ang="f29">
                      <a:pos x="f15" y="f18"/>
                    </a:cxn>
                    <a:cxn ang="f29">
                      <a:pos x="f24" y="f25"/>
                    </a:cxn>
                    <a:cxn ang="f29">
                      <a:pos x="f15" y="f17"/>
                    </a:cxn>
                    <a:cxn ang="f29">
                      <a:pos x="f22" y="f26"/>
                    </a:cxn>
                    <a:cxn ang="f29">
                      <a:pos x="f16" y="f17"/>
                    </a:cxn>
                    <a:cxn ang="f29">
                      <a:pos x="f27" y="f25"/>
                    </a:cxn>
                    <a:cxn ang="f29">
                      <a:pos x="f16" y="f18"/>
                    </a:cxn>
                  </a:cxnLst>
                  <a:rect l="f15" t="f18" r="f16" b="f17"/>
                  <a:pathLst>
                    <a:path w="21600" h="21600">
                      <a:moveTo>
                        <a:pt x="f48" y="f49"/>
                      </a:moveTo>
                      <a:arcTo wR="f9" hR="f9" stAng="f29" swAng="f32"/>
                      <a:close/>
                    </a:path>
                  </a:pathLst>
                </a:custGeom>
                <a:solidFill>
                  <a:srgbClr val="729FCF"/>
                </a:solidFill>
                <a:ln w="0">
                  <a:solidFill>
                    <a:srgbClr val="3465A4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>
                  <a:noAutofit/>
                </a:bodyPr>
                <a:lstStyle/>
                <a:p>
                  <a:pPr marL="0" marR="0" lvl="0" indent="0" algn="ctr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1000" b="1" i="0" u="none" strike="noStrike" kern="1200" cap="none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h</a:t>
                  </a:r>
                </a:p>
              </p:txBody>
            </p: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0EAEDFB0-DB51-4395-B38C-02810C6C8979}"/>
                    </a:ext>
                  </a:extLst>
                </p:cNvPr>
                <p:cNvGrpSpPr/>
                <p:nvPr/>
              </p:nvGrpSpPr>
              <p:grpSpPr>
                <a:xfrm>
                  <a:off x="2922479" y="2898720"/>
                  <a:ext cx="205920" cy="179280"/>
                  <a:chOff x="2922479" y="2898720"/>
                  <a:chExt cx="205920" cy="179280"/>
                </a:xfrm>
              </p:grpSpPr>
              <p:sp>
                <p:nvSpPr>
                  <p:cNvPr id="14" name="Freeform: Shape 13">
                    <a:extLst>
                      <a:ext uri="{FF2B5EF4-FFF2-40B4-BE49-F238E27FC236}">
                        <a16:creationId xmlns:a16="http://schemas.microsoft.com/office/drawing/2014/main" id="{63E7F5ED-769D-4FF0-810E-02F681257D99}"/>
                      </a:ext>
                    </a:extLst>
                  </p:cNvPr>
                  <p:cNvSpPr/>
                  <p:nvPr/>
                </p:nvSpPr>
                <p:spPr>
                  <a:xfrm>
                    <a:off x="2922479" y="2898720"/>
                    <a:ext cx="205920" cy="17928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*/ 5419351 1 1725033"/>
                      <a:gd name="f6" fmla="*/ 10800 10800 1"/>
                      <a:gd name="f7" fmla="+- 0 0 0"/>
                      <a:gd name="f8" fmla="+- 0 0 360"/>
                      <a:gd name="f9" fmla="val 10800"/>
                      <a:gd name="f10" fmla="*/ f3 1 21600"/>
                      <a:gd name="f11" fmla="*/ f4 1 21600"/>
                      <a:gd name="f12" fmla="*/ 0 f5 1"/>
                      <a:gd name="f13" fmla="*/ f7 f0 1"/>
                      <a:gd name="f14" fmla="*/ f8 f0 1"/>
                      <a:gd name="f15" fmla="*/ 3163 f10 1"/>
                      <a:gd name="f16" fmla="*/ 18437 f10 1"/>
                      <a:gd name="f17" fmla="*/ 18437 f11 1"/>
                      <a:gd name="f18" fmla="*/ 3163 f11 1"/>
                      <a:gd name="f19" fmla="*/ f12 1 f2"/>
                      <a:gd name="f20" fmla="*/ f13 1 f2"/>
                      <a:gd name="f21" fmla="*/ f14 1 f2"/>
                      <a:gd name="f22" fmla="*/ 10800 f10 1"/>
                      <a:gd name="f23" fmla="*/ 0 f11 1"/>
                      <a:gd name="f24" fmla="*/ 0 f10 1"/>
                      <a:gd name="f25" fmla="*/ 10800 f11 1"/>
                      <a:gd name="f26" fmla="*/ 21600 f11 1"/>
                      <a:gd name="f27" fmla="*/ 21600 f10 1"/>
                      <a:gd name="f28" fmla="+- 0 0 f19"/>
                      <a:gd name="f29" fmla="+- f20 0 f1"/>
                      <a:gd name="f30" fmla="+- f21 0 f1"/>
                      <a:gd name="f31" fmla="*/ f28 f0 1"/>
                      <a:gd name="f32" fmla="+- f30 0 f29"/>
                      <a:gd name="f33" fmla="*/ f31 1 f5"/>
                      <a:gd name="f34" fmla="+- f33 0 f1"/>
                      <a:gd name="f35" fmla="cos 1 f34"/>
                      <a:gd name="f36" fmla="sin 1 f34"/>
                      <a:gd name="f37" fmla="+- 0 0 f35"/>
                      <a:gd name="f38" fmla="+- 0 0 f36"/>
                      <a:gd name="f39" fmla="*/ 10800 f37 1"/>
                      <a:gd name="f40" fmla="*/ 10800 f38 1"/>
                      <a:gd name="f41" fmla="*/ f39 f39 1"/>
                      <a:gd name="f42" fmla="*/ f40 f40 1"/>
                      <a:gd name="f43" fmla="+- f41 f42 0"/>
                      <a:gd name="f44" fmla="sqrt f43"/>
                      <a:gd name="f45" fmla="*/ f6 1 f44"/>
                      <a:gd name="f46" fmla="*/ f37 f45 1"/>
                      <a:gd name="f47" fmla="*/ f38 f45 1"/>
                      <a:gd name="f48" fmla="+- 10800 0 f46"/>
                      <a:gd name="f49" fmla="+- 10800 0 f47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9">
                        <a:pos x="f22" y="f23"/>
                      </a:cxn>
                      <a:cxn ang="f29">
                        <a:pos x="f15" y="f18"/>
                      </a:cxn>
                      <a:cxn ang="f29">
                        <a:pos x="f24" y="f25"/>
                      </a:cxn>
                      <a:cxn ang="f29">
                        <a:pos x="f15" y="f17"/>
                      </a:cxn>
                      <a:cxn ang="f29">
                        <a:pos x="f22" y="f26"/>
                      </a:cxn>
                      <a:cxn ang="f29">
                        <a:pos x="f16" y="f17"/>
                      </a:cxn>
                      <a:cxn ang="f29">
                        <a:pos x="f27" y="f25"/>
                      </a:cxn>
                      <a:cxn ang="f29">
                        <a:pos x="f16" y="f18"/>
                      </a:cxn>
                    </a:cxnLst>
                    <a:rect l="f15" t="f18" r="f16" b="f17"/>
                    <a:pathLst>
                      <a:path w="21600" h="21600">
                        <a:moveTo>
                          <a:pt x="f48" y="f49"/>
                        </a:moveTo>
                        <a:arcTo wR="f9" hR="f9" stAng="f29" swAng="f32"/>
                        <a:close/>
                      </a:path>
                    </a:pathLst>
                  </a:custGeom>
                  <a:solidFill>
                    <a:srgbClr val="99FF99"/>
                  </a:solidFill>
                  <a:ln w="0">
                    <a:solidFill>
                      <a:srgbClr val="3465A4"/>
                    </a:solidFill>
                    <a:prstDash val="solid"/>
                  </a:ln>
                </p:spPr>
                <p:txBody>
                  <a:bodyPr vert="horz" wrap="none" lIns="90000" tIns="45000" rIns="90000" bIns="45000" anchor="ctr" anchorCtr="0" compatLnSpc="0">
                    <a:noAutofit/>
                  </a:bodyPr>
                  <a:lstStyle/>
                  <a:p>
                    <a:pPr marL="0" marR="0" lvl="0" indent="0" rtl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</a:pPr>
                    <a:endParaRPr lang="en-US" sz="1800" b="0" i="0" u="none" strike="noStrike" kern="1200" cap="none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endParaRPr>
                  </a:p>
                </p:txBody>
              </p:sp>
              <p:pic>
                <p:nvPicPr>
                  <p:cNvPr id="15" name="">
                    <a:extLst>
                      <a:ext uri="{FF2B5EF4-FFF2-40B4-BE49-F238E27FC236}">
                        <a16:creationId xmlns:a16="http://schemas.microsoft.com/office/drawing/2014/main" id="{53FD6B6F-5C09-4E8D-9EF6-37022B14A9B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lum/>
                    <a:alphaModFix/>
                  </a:blip>
                  <a:srcRect/>
                  <a:stretch>
                    <a:fillRect/>
                  </a:stretch>
                </p:blipFill>
                <p:spPr>
                  <a:xfrm>
                    <a:off x="2978639" y="2957039"/>
                    <a:ext cx="96120" cy="8208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C616A9D2-0733-4317-938E-C7FD2482474B}"/>
                    </a:ext>
                  </a:extLst>
                </p:cNvPr>
                <p:cNvSpPr/>
                <p:nvPr/>
              </p:nvSpPr>
              <p:spPr>
                <a:xfrm>
                  <a:off x="3013920" y="1828800"/>
                  <a:ext cx="548640" cy="45720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163 f10 1"/>
                    <a:gd name="f16" fmla="*/ 18437 f10 1"/>
                    <a:gd name="f17" fmla="*/ 18437 f11 1"/>
                    <a:gd name="f18" fmla="*/ 3163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0 f10 1"/>
                    <a:gd name="f25" fmla="*/ 10800 f11 1"/>
                    <a:gd name="f26" fmla="*/ 21600 f11 1"/>
                    <a:gd name="f27" fmla="*/ 21600 f10 1"/>
                    <a:gd name="f28" fmla="+- 0 0 f19"/>
                    <a:gd name="f29" fmla="+- f20 0 f1"/>
                    <a:gd name="f30" fmla="+- f21 0 f1"/>
                    <a:gd name="f31" fmla="*/ f28 f0 1"/>
                    <a:gd name="f32" fmla="+- f30 0 f29"/>
                    <a:gd name="f33" fmla="*/ f31 1 f5"/>
                    <a:gd name="f34" fmla="+- f33 0 f1"/>
                    <a:gd name="f35" fmla="cos 1 f34"/>
                    <a:gd name="f36" fmla="sin 1 f34"/>
                    <a:gd name="f37" fmla="+- 0 0 f35"/>
                    <a:gd name="f38" fmla="+- 0 0 f36"/>
                    <a:gd name="f39" fmla="*/ 10800 f37 1"/>
                    <a:gd name="f40" fmla="*/ 10800 f38 1"/>
                    <a:gd name="f41" fmla="*/ f39 f39 1"/>
                    <a:gd name="f42" fmla="*/ f40 f40 1"/>
                    <a:gd name="f43" fmla="+- f41 f42 0"/>
                    <a:gd name="f44" fmla="sqrt f43"/>
                    <a:gd name="f45" fmla="*/ f6 1 f44"/>
                    <a:gd name="f46" fmla="*/ f37 f45 1"/>
                    <a:gd name="f47" fmla="*/ f38 f45 1"/>
                    <a:gd name="f48" fmla="+- 10800 0 f46"/>
                    <a:gd name="f49" fmla="+- 10800 0 f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9">
                      <a:pos x="f22" y="f23"/>
                    </a:cxn>
                    <a:cxn ang="f29">
                      <a:pos x="f15" y="f18"/>
                    </a:cxn>
                    <a:cxn ang="f29">
                      <a:pos x="f24" y="f25"/>
                    </a:cxn>
                    <a:cxn ang="f29">
                      <a:pos x="f15" y="f17"/>
                    </a:cxn>
                    <a:cxn ang="f29">
                      <a:pos x="f22" y="f26"/>
                    </a:cxn>
                    <a:cxn ang="f29">
                      <a:pos x="f16" y="f17"/>
                    </a:cxn>
                    <a:cxn ang="f29">
                      <a:pos x="f27" y="f25"/>
                    </a:cxn>
                    <a:cxn ang="f29">
                      <a:pos x="f16" y="f18"/>
                    </a:cxn>
                  </a:cxnLst>
                  <a:rect l="f15" t="f18" r="f16" b="f17"/>
                  <a:pathLst>
                    <a:path w="21600" h="21600">
                      <a:moveTo>
                        <a:pt x="f48" y="f49"/>
                      </a:moveTo>
                      <a:arcTo wR="f9" hR="f9" stAng="f29" swAng="f32"/>
                      <a:close/>
                    </a:path>
                  </a:pathLst>
                </a:custGeom>
                <a:solidFill>
                  <a:srgbClr val="FF3333"/>
                </a:solidFill>
                <a:ln>
                  <a:noFill/>
                  <a:prstDash val="solid"/>
                </a:ln>
              </p:spPr>
              <p:txBody>
                <a:bodyPr vert="horz" wrap="none" lIns="90000" tIns="45000" rIns="90000" bIns="45000" anchor="ctr" anchorCtr="0" compatLnSpc="0">
                  <a:noAutofit/>
                </a:bodyPr>
                <a:lstStyle/>
                <a:p>
                  <a:pPr marL="0" marR="0" lvl="0" indent="0" algn="ctr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900" b="1" i="0" u="none" strike="noStrike" kern="1200" cap="none">
                      <a:ln>
                        <a:noFill/>
                      </a:ln>
                      <a:solidFill>
                        <a:srgbClr val="FFFFFF"/>
                      </a:solidFill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All kins of</a:t>
                  </a:r>
                </a:p>
                <a:p>
                  <a:pPr marL="0" marR="0" lvl="0" indent="0" algn="ctr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900" b="1" i="0" u="none" strike="noStrike" kern="1200" cap="none">
                      <a:ln>
                        <a:noFill/>
                      </a:ln>
                      <a:solidFill>
                        <a:srgbClr val="FFFFFF"/>
                      </a:solidFill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interactions</a:t>
                  </a: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066D9F63-16E4-4B65-BA69-2AF00C4CB0E8}"/>
                    </a:ext>
                  </a:extLst>
                </p:cNvPr>
                <p:cNvGrpSpPr/>
                <p:nvPr/>
              </p:nvGrpSpPr>
              <p:grpSpPr>
                <a:xfrm>
                  <a:off x="3562560" y="2924639"/>
                  <a:ext cx="197280" cy="184320"/>
                  <a:chOff x="3562560" y="2924639"/>
                  <a:chExt cx="197280" cy="184320"/>
                </a:xfrm>
              </p:grpSpPr>
              <p:sp>
                <p:nvSpPr>
                  <p:cNvPr id="18" name="Freeform: Shape 17">
                    <a:extLst>
                      <a:ext uri="{FF2B5EF4-FFF2-40B4-BE49-F238E27FC236}">
                        <a16:creationId xmlns:a16="http://schemas.microsoft.com/office/drawing/2014/main" id="{3370C4DC-A2BB-4DB7-9550-26F5A8C88FE4}"/>
                      </a:ext>
                    </a:extLst>
                  </p:cNvPr>
                  <p:cNvSpPr/>
                  <p:nvPr/>
                </p:nvSpPr>
                <p:spPr>
                  <a:xfrm>
                    <a:off x="3562560" y="2924639"/>
                    <a:ext cx="197280" cy="18432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*/ 5419351 1 1725033"/>
                      <a:gd name="f6" fmla="*/ 10800 10800 1"/>
                      <a:gd name="f7" fmla="+- 0 0 0"/>
                      <a:gd name="f8" fmla="+- 0 0 360"/>
                      <a:gd name="f9" fmla="val 10800"/>
                      <a:gd name="f10" fmla="*/ f3 1 21600"/>
                      <a:gd name="f11" fmla="*/ f4 1 21600"/>
                      <a:gd name="f12" fmla="*/ 0 f5 1"/>
                      <a:gd name="f13" fmla="*/ f7 f0 1"/>
                      <a:gd name="f14" fmla="*/ f8 f0 1"/>
                      <a:gd name="f15" fmla="*/ 3163 f10 1"/>
                      <a:gd name="f16" fmla="*/ 18437 f10 1"/>
                      <a:gd name="f17" fmla="*/ 18437 f11 1"/>
                      <a:gd name="f18" fmla="*/ 3163 f11 1"/>
                      <a:gd name="f19" fmla="*/ f12 1 f2"/>
                      <a:gd name="f20" fmla="*/ f13 1 f2"/>
                      <a:gd name="f21" fmla="*/ f14 1 f2"/>
                      <a:gd name="f22" fmla="*/ 10800 f10 1"/>
                      <a:gd name="f23" fmla="*/ 0 f11 1"/>
                      <a:gd name="f24" fmla="*/ 0 f10 1"/>
                      <a:gd name="f25" fmla="*/ 10800 f11 1"/>
                      <a:gd name="f26" fmla="*/ 21600 f11 1"/>
                      <a:gd name="f27" fmla="*/ 21600 f10 1"/>
                      <a:gd name="f28" fmla="+- 0 0 f19"/>
                      <a:gd name="f29" fmla="+- f20 0 f1"/>
                      <a:gd name="f30" fmla="+- f21 0 f1"/>
                      <a:gd name="f31" fmla="*/ f28 f0 1"/>
                      <a:gd name="f32" fmla="+- f30 0 f29"/>
                      <a:gd name="f33" fmla="*/ f31 1 f5"/>
                      <a:gd name="f34" fmla="+- f33 0 f1"/>
                      <a:gd name="f35" fmla="cos 1 f34"/>
                      <a:gd name="f36" fmla="sin 1 f34"/>
                      <a:gd name="f37" fmla="+- 0 0 f35"/>
                      <a:gd name="f38" fmla="+- 0 0 f36"/>
                      <a:gd name="f39" fmla="*/ 10800 f37 1"/>
                      <a:gd name="f40" fmla="*/ 10800 f38 1"/>
                      <a:gd name="f41" fmla="*/ f39 f39 1"/>
                      <a:gd name="f42" fmla="*/ f40 f40 1"/>
                      <a:gd name="f43" fmla="+- f41 f42 0"/>
                      <a:gd name="f44" fmla="sqrt f43"/>
                      <a:gd name="f45" fmla="*/ f6 1 f44"/>
                      <a:gd name="f46" fmla="*/ f37 f45 1"/>
                      <a:gd name="f47" fmla="*/ f38 f45 1"/>
                      <a:gd name="f48" fmla="+- 10800 0 f46"/>
                      <a:gd name="f49" fmla="+- 10800 0 f47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9">
                        <a:pos x="f22" y="f23"/>
                      </a:cxn>
                      <a:cxn ang="f29">
                        <a:pos x="f15" y="f18"/>
                      </a:cxn>
                      <a:cxn ang="f29">
                        <a:pos x="f24" y="f25"/>
                      </a:cxn>
                      <a:cxn ang="f29">
                        <a:pos x="f15" y="f17"/>
                      </a:cxn>
                      <a:cxn ang="f29">
                        <a:pos x="f22" y="f26"/>
                      </a:cxn>
                      <a:cxn ang="f29">
                        <a:pos x="f16" y="f17"/>
                      </a:cxn>
                      <a:cxn ang="f29">
                        <a:pos x="f27" y="f25"/>
                      </a:cxn>
                      <a:cxn ang="f29">
                        <a:pos x="f16" y="f18"/>
                      </a:cxn>
                    </a:cxnLst>
                    <a:rect l="f15" t="f18" r="f16" b="f17"/>
                    <a:pathLst>
                      <a:path w="21600" h="21600">
                        <a:moveTo>
                          <a:pt x="f48" y="f49"/>
                        </a:moveTo>
                        <a:arcTo wR="f9" hR="f9" stAng="f29" swAng="f32"/>
                        <a:close/>
                      </a:path>
                    </a:pathLst>
                  </a:custGeom>
                  <a:solidFill>
                    <a:srgbClr val="99FF99"/>
                  </a:solidFill>
                  <a:ln w="0">
                    <a:solidFill>
                      <a:srgbClr val="3465A4"/>
                    </a:solidFill>
                    <a:prstDash val="solid"/>
                  </a:ln>
                </p:spPr>
                <p:txBody>
                  <a:bodyPr vert="horz" wrap="none" lIns="90000" tIns="45000" rIns="90000" bIns="45000" anchor="ctr" anchorCtr="0" compatLnSpc="0">
                    <a:noAutofit/>
                  </a:bodyPr>
                  <a:lstStyle/>
                  <a:p>
                    <a:pPr marL="0" marR="0" lvl="0" indent="0" rtl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</a:pPr>
                    <a:endParaRPr lang="en-US" sz="1800" b="0" i="0" u="none" strike="noStrike" kern="1200" cap="none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endParaRPr>
                  </a:p>
                </p:txBody>
              </p:sp>
              <p:pic>
                <p:nvPicPr>
                  <p:cNvPr id="19" name="">
                    <a:extLst>
                      <a:ext uri="{FF2B5EF4-FFF2-40B4-BE49-F238E27FC236}">
                        <a16:creationId xmlns:a16="http://schemas.microsoft.com/office/drawing/2014/main" id="{DAB0CADE-E2BA-4C84-8321-BAA8E999151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lum/>
                    <a:alphaModFix/>
                  </a:blip>
                  <a:srcRect/>
                  <a:stretch>
                    <a:fillRect/>
                  </a:stretch>
                </p:blipFill>
                <p:spPr>
                  <a:xfrm>
                    <a:off x="3616200" y="2984759"/>
                    <a:ext cx="92160" cy="8424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E8B2D442-599B-494B-B0A6-5F0CB8608EC8}"/>
                    </a:ext>
                  </a:extLst>
                </p:cNvPr>
                <p:cNvSpPr/>
                <p:nvPr/>
              </p:nvSpPr>
              <p:spPr>
                <a:xfrm>
                  <a:off x="4111200" y="2651760"/>
                  <a:ext cx="186480" cy="18288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163 f10 1"/>
                    <a:gd name="f16" fmla="*/ 18437 f10 1"/>
                    <a:gd name="f17" fmla="*/ 18437 f11 1"/>
                    <a:gd name="f18" fmla="*/ 3163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0 f10 1"/>
                    <a:gd name="f25" fmla="*/ 10800 f11 1"/>
                    <a:gd name="f26" fmla="*/ 21600 f11 1"/>
                    <a:gd name="f27" fmla="*/ 21600 f10 1"/>
                    <a:gd name="f28" fmla="+- 0 0 f19"/>
                    <a:gd name="f29" fmla="+- f20 0 f1"/>
                    <a:gd name="f30" fmla="+- f21 0 f1"/>
                    <a:gd name="f31" fmla="*/ f28 f0 1"/>
                    <a:gd name="f32" fmla="+- f30 0 f29"/>
                    <a:gd name="f33" fmla="*/ f31 1 f5"/>
                    <a:gd name="f34" fmla="+- f33 0 f1"/>
                    <a:gd name="f35" fmla="cos 1 f34"/>
                    <a:gd name="f36" fmla="sin 1 f34"/>
                    <a:gd name="f37" fmla="+- 0 0 f35"/>
                    <a:gd name="f38" fmla="+- 0 0 f36"/>
                    <a:gd name="f39" fmla="*/ 10800 f37 1"/>
                    <a:gd name="f40" fmla="*/ 10800 f38 1"/>
                    <a:gd name="f41" fmla="*/ f39 f39 1"/>
                    <a:gd name="f42" fmla="*/ f40 f40 1"/>
                    <a:gd name="f43" fmla="+- f41 f42 0"/>
                    <a:gd name="f44" fmla="sqrt f43"/>
                    <a:gd name="f45" fmla="*/ f6 1 f44"/>
                    <a:gd name="f46" fmla="*/ f37 f45 1"/>
                    <a:gd name="f47" fmla="*/ f38 f45 1"/>
                    <a:gd name="f48" fmla="+- 10800 0 f46"/>
                    <a:gd name="f49" fmla="+- 10800 0 f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9">
                      <a:pos x="f22" y="f23"/>
                    </a:cxn>
                    <a:cxn ang="f29">
                      <a:pos x="f15" y="f18"/>
                    </a:cxn>
                    <a:cxn ang="f29">
                      <a:pos x="f24" y="f25"/>
                    </a:cxn>
                    <a:cxn ang="f29">
                      <a:pos x="f15" y="f17"/>
                    </a:cxn>
                    <a:cxn ang="f29">
                      <a:pos x="f22" y="f26"/>
                    </a:cxn>
                    <a:cxn ang="f29">
                      <a:pos x="f16" y="f17"/>
                    </a:cxn>
                    <a:cxn ang="f29">
                      <a:pos x="f27" y="f25"/>
                    </a:cxn>
                    <a:cxn ang="f29">
                      <a:pos x="f16" y="f18"/>
                    </a:cxn>
                  </a:cxnLst>
                  <a:rect l="f15" t="f18" r="f16" b="f17"/>
                  <a:pathLst>
                    <a:path w="21600" h="21600">
                      <a:moveTo>
                        <a:pt x="f48" y="f49"/>
                      </a:moveTo>
                      <a:arcTo wR="f9" hR="f9" stAng="f29" swAng="f32"/>
                      <a:close/>
                    </a:path>
                  </a:pathLst>
                </a:custGeom>
                <a:solidFill>
                  <a:srgbClr val="009900"/>
                </a:solidFill>
                <a:ln w="0">
                  <a:solidFill>
                    <a:srgbClr val="3465A4"/>
                  </a:solidFill>
                  <a:prstDash val="solid"/>
                </a:ln>
              </p:spPr>
              <p:txBody>
                <a:bodyPr vert="horz" wrap="none" lIns="90000" tIns="45000" rIns="90000" bIns="45000" anchor="ctr" anchorCtr="0" compatLnSpc="0">
                  <a:noAutofit/>
                </a:bodyPr>
                <a:lstStyle/>
                <a:p>
                  <a:pPr marL="0" marR="0" lvl="0" indent="0" algn="ctr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1200" b="1" i="0" u="none" strike="noStrike" kern="1200" cap="none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e</a:t>
                  </a:r>
                </a:p>
              </p:txBody>
            </p: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9F3A9FA6-2692-43F5-9B6D-E43F57B2EE92}"/>
                    </a:ext>
                  </a:extLst>
                </p:cNvPr>
                <p:cNvGrpSpPr/>
                <p:nvPr/>
              </p:nvGrpSpPr>
              <p:grpSpPr>
                <a:xfrm>
                  <a:off x="3893400" y="2795760"/>
                  <a:ext cx="217800" cy="191880"/>
                  <a:chOff x="3893400" y="2795760"/>
                  <a:chExt cx="217800" cy="191880"/>
                </a:xfrm>
              </p:grpSpPr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92FA01B2-816B-4364-A3F8-894448B264F4}"/>
                      </a:ext>
                    </a:extLst>
                  </p:cNvPr>
                  <p:cNvSpPr/>
                  <p:nvPr/>
                </p:nvSpPr>
                <p:spPr>
                  <a:xfrm>
                    <a:off x="3893400" y="2795760"/>
                    <a:ext cx="217800" cy="19188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*/ 5419351 1 1725033"/>
                      <a:gd name="f6" fmla="*/ 10800 10800 1"/>
                      <a:gd name="f7" fmla="+- 0 0 0"/>
                      <a:gd name="f8" fmla="+- 0 0 360"/>
                      <a:gd name="f9" fmla="val 10800"/>
                      <a:gd name="f10" fmla="*/ f3 1 21600"/>
                      <a:gd name="f11" fmla="*/ f4 1 21600"/>
                      <a:gd name="f12" fmla="*/ 0 f5 1"/>
                      <a:gd name="f13" fmla="*/ f7 f0 1"/>
                      <a:gd name="f14" fmla="*/ f8 f0 1"/>
                      <a:gd name="f15" fmla="*/ 3163 f10 1"/>
                      <a:gd name="f16" fmla="*/ 18437 f10 1"/>
                      <a:gd name="f17" fmla="*/ 18437 f11 1"/>
                      <a:gd name="f18" fmla="*/ 3163 f11 1"/>
                      <a:gd name="f19" fmla="*/ f12 1 f2"/>
                      <a:gd name="f20" fmla="*/ f13 1 f2"/>
                      <a:gd name="f21" fmla="*/ f14 1 f2"/>
                      <a:gd name="f22" fmla="*/ 10800 f10 1"/>
                      <a:gd name="f23" fmla="*/ 0 f11 1"/>
                      <a:gd name="f24" fmla="*/ 0 f10 1"/>
                      <a:gd name="f25" fmla="*/ 10800 f11 1"/>
                      <a:gd name="f26" fmla="*/ 21600 f11 1"/>
                      <a:gd name="f27" fmla="*/ 21600 f10 1"/>
                      <a:gd name="f28" fmla="+- 0 0 f19"/>
                      <a:gd name="f29" fmla="+- f20 0 f1"/>
                      <a:gd name="f30" fmla="+- f21 0 f1"/>
                      <a:gd name="f31" fmla="*/ f28 f0 1"/>
                      <a:gd name="f32" fmla="+- f30 0 f29"/>
                      <a:gd name="f33" fmla="*/ f31 1 f5"/>
                      <a:gd name="f34" fmla="+- f33 0 f1"/>
                      <a:gd name="f35" fmla="cos 1 f34"/>
                      <a:gd name="f36" fmla="sin 1 f34"/>
                      <a:gd name="f37" fmla="+- 0 0 f35"/>
                      <a:gd name="f38" fmla="+- 0 0 f36"/>
                      <a:gd name="f39" fmla="*/ 10800 f37 1"/>
                      <a:gd name="f40" fmla="*/ 10800 f38 1"/>
                      <a:gd name="f41" fmla="*/ f39 f39 1"/>
                      <a:gd name="f42" fmla="*/ f40 f40 1"/>
                      <a:gd name="f43" fmla="+- f41 f42 0"/>
                      <a:gd name="f44" fmla="sqrt f43"/>
                      <a:gd name="f45" fmla="*/ f6 1 f44"/>
                      <a:gd name="f46" fmla="*/ f37 f45 1"/>
                      <a:gd name="f47" fmla="*/ f38 f45 1"/>
                      <a:gd name="f48" fmla="+- 10800 0 f46"/>
                      <a:gd name="f49" fmla="+- 10800 0 f47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9">
                        <a:pos x="f22" y="f23"/>
                      </a:cxn>
                      <a:cxn ang="f29">
                        <a:pos x="f15" y="f18"/>
                      </a:cxn>
                      <a:cxn ang="f29">
                        <a:pos x="f24" y="f25"/>
                      </a:cxn>
                      <a:cxn ang="f29">
                        <a:pos x="f15" y="f17"/>
                      </a:cxn>
                      <a:cxn ang="f29">
                        <a:pos x="f22" y="f26"/>
                      </a:cxn>
                      <a:cxn ang="f29">
                        <a:pos x="f16" y="f17"/>
                      </a:cxn>
                      <a:cxn ang="f29">
                        <a:pos x="f27" y="f25"/>
                      </a:cxn>
                      <a:cxn ang="f29">
                        <a:pos x="f16" y="f18"/>
                      </a:cxn>
                    </a:cxnLst>
                    <a:rect l="f15" t="f18" r="f16" b="f17"/>
                    <a:pathLst>
                      <a:path w="21600" h="21600">
                        <a:moveTo>
                          <a:pt x="f48" y="f49"/>
                        </a:moveTo>
                        <a:arcTo wR="f9" hR="f9" stAng="f29" swAng="f32"/>
                        <a:close/>
                      </a:path>
                    </a:pathLst>
                  </a:custGeom>
                  <a:solidFill>
                    <a:srgbClr val="FFFFFF"/>
                  </a:solidFill>
                  <a:ln w="0">
                    <a:solidFill>
                      <a:srgbClr val="3465A4"/>
                    </a:solidFill>
                    <a:prstDash val="solid"/>
                  </a:ln>
                </p:spPr>
                <p:txBody>
                  <a:bodyPr vert="horz" wrap="none" lIns="90000" tIns="45000" rIns="90000" bIns="45000" anchor="ctr" anchorCtr="0" compatLnSpc="0">
                    <a:noAutofit/>
                  </a:bodyPr>
                  <a:lstStyle/>
                  <a:p>
                    <a:pPr marL="0" marR="0" lvl="0" indent="0" rtl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</a:pPr>
                    <a:endParaRPr lang="en-US" sz="1800" b="0" i="0" u="none" strike="noStrike" kern="1200" cap="none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endParaRPr>
                  </a:p>
                </p:txBody>
              </p:sp>
              <p:pic>
                <p:nvPicPr>
                  <p:cNvPr id="23" name="">
                    <a:extLst>
                      <a:ext uri="{FF2B5EF4-FFF2-40B4-BE49-F238E27FC236}">
                        <a16:creationId xmlns:a16="http://schemas.microsoft.com/office/drawing/2014/main" id="{7C14B1E8-2535-4531-BD28-84A6137F13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lum/>
                    <a:alphaModFix/>
                  </a:blip>
                  <a:srcRect/>
                  <a:stretch>
                    <a:fillRect/>
                  </a:stretch>
                </p:blipFill>
                <p:spPr>
                  <a:xfrm>
                    <a:off x="3934079" y="2831039"/>
                    <a:ext cx="114840" cy="12816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B48828FE-D771-4465-ABD2-9F7E6B85DDC3}"/>
                  </a:ext>
                </a:extLst>
              </p:cNvPr>
              <p:cNvGrpSpPr/>
              <p:nvPr/>
            </p:nvGrpSpPr>
            <p:grpSpPr>
              <a:xfrm>
                <a:off x="3379680" y="1920239"/>
                <a:ext cx="822960" cy="1005840"/>
                <a:chOff x="3379680" y="1920239"/>
                <a:chExt cx="822960" cy="1005840"/>
              </a:xfrm>
            </p:grpSpPr>
            <p:sp>
              <p:nv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6EF94D8C-1515-475E-ACCF-FD51671445E1}"/>
                    </a:ext>
                  </a:extLst>
                </p:cNvPr>
                <p:cNvSpPr/>
                <p:nvPr/>
              </p:nvSpPr>
              <p:spPr>
                <a:xfrm>
                  <a:off x="3379680" y="2286000"/>
                  <a:ext cx="365760" cy="640079"/>
                </a:xfrm>
                <a:prstGeom prst="line">
                  <a:avLst/>
                </a:prstGeom>
                <a:noFill/>
                <a:ln w="0">
                  <a:solidFill>
                    <a:srgbClr val="FFFF00"/>
                  </a:solidFill>
                  <a:prstDash val="solid"/>
                  <a:tailEnd type="arrow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1E0AAC7B-8ECA-462F-8B8F-166F5DBE3EE8}"/>
                    </a:ext>
                  </a:extLst>
                </p:cNvPr>
                <p:cNvSpPr/>
                <p:nvPr/>
              </p:nvSpPr>
              <p:spPr>
                <a:xfrm>
                  <a:off x="3427920" y="2230560"/>
                  <a:ext cx="548640" cy="548640"/>
                </a:xfrm>
                <a:prstGeom prst="line">
                  <a:avLst/>
                </a:prstGeom>
                <a:noFill/>
                <a:ln w="0">
                  <a:solidFill>
                    <a:srgbClr val="FFFF00"/>
                  </a:solidFill>
                  <a:prstDash val="solid"/>
                  <a:tailEnd type="arrow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170B2328-7084-4F7F-A330-90A666A3CF74}"/>
                    </a:ext>
                  </a:extLst>
                </p:cNvPr>
                <p:cNvSpPr/>
                <p:nvPr/>
              </p:nvSpPr>
              <p:spPr>
                <a:xfrm>
                  <a:off x="3512160" y="2180160"/>
                  <a:ext cx="676079" cy="457200"/>
                </a:xfrm>
                <a:prstGeom prst="line">
                  <a:avLst/>
                </a:prstGeom>
                <a:noFill/>
                <a:ln w="0">
                  <a:solidFill>
                    <a:srgbClr val="FFFF00"/>
                  </a:solidFill>
                  <a:prstDash val="solid"/>
                  <a:tailEnd type="arrow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751A675-B758-4BBB-8C66-C9504B0F644C}"/>
                    </a:ext>
                  </a:extLst>
                </p:cNvPr>
                <p:cNvSpPr/>
                <p:nvPr/>
              </p:nvSpPr>
              <p:spPr>
                <a:xfrm>
                  <a:off x="3562560" y="2103120"/>
                  <a:ext cx="640080" cy="182880"/>
                </a:xfrm>
                <a:prstGeom prst="line">
                  <a:avLst/>
                </a:prstGeom>
                <a:noFill/>
                <a:ln w="0">
                  <a:solidFill>
                    <a:srgbClr val="FFFF00"/>
                  </a:solidFill>
                  <a:prstDash val="solid"/>
                  <a:tailEnd type="arrow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  <p:sp>
              <p:nv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8DA0AAD5-6763-45AE-BA73-D7F1A43E9446}"/>
                    </a:ext>
                  </a:extLst>
                </p:cNvPr>
                <p:cNvSpPr/>
                <p:nvPr/>
              </p:nvSpPr>
              <p:spPr>
                <a:xfrm flipV="1">
                  <a:off x="3562560" y="1920239"/>
                  <a:ext cx="640080" cy="91441"/>
                </a:xfrm>
                <a:prstGeom prst="line">
                  <a:avLst/>
                </a:prstGeom>
                <a:noFill/>
                <a:ln w="0">
                  <a:solidFill>
                    <a:srgbClr val="FFFF00"/>
                  </a:solidFill>
                  <a:prstDash val="solid"/>
                  <a:tailEnd type="arrow"/>
                </a:ln>
              </p:spPr>
              <p:txBody>
                <a:bodyPr vert="horz" wrap="none" lIns="90000" tIns="45000" rIns="90000" bIns="45000" anchor="ctr" anchorCtr="0" compatLnSpc="0"/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>
                    <a:ln>
                      <a:noFill/>
                    </a:ln>
                    <a:latin typeface="Liberation Sans" pitchFamily="18"/>
                    <a:ea typeface="Noto Sans CJK SC Regular" pitchFamily="2"/>
                    <a:cs typeface="FreeSans" pitchFamily="2"/>
                  </a:endParaRPr>
                </a:p>
              </p:txBody>
            </p:sp>
          </p:grpSp>
        </p:grp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7DC8404-728C-4AD7-A3A5-15EF1FFFCA93}"/>
                </a:ext>
              </a:extLst>
            </p:cNvPr>
            <p:cNvSpPr/>
            <p:nvPr/>
          </p:nvSpPr>
          <p:spPr>
            <a:xfrm>
              <a:off x="1806480" y="1688399"/>
              <a:ext cx="2834640" cy="15314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57240">
              <a:solidFill>
                <a:srgbClr val="FF3333"/>
              </a:solidFill>
              <a:custDash>
                <a:ds d="159748" sp="100000"/>
                <a:ds d="159748" sp="100000"/>
                <a:ds d="127673" sp="100000"/>
              </a:custDash>
            </a:ln>
          </p:spPr>
          <p:txBody>
            <a:bodyPr vert="horz" wrap="none" lIns="118440" tIns="73440" rIns="118440" bIns="7344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47A8E17-B408-4D90-8CEE-B56A9DE02971}"/>
              </a:ext>
            </a:extLst>
          </p:cNvPr>
          <p:cNvSpPr/>
          <p:nvPr/>
        </p:nvSpPr>
        <p:spPr>
          <a:xfrm>
            <a:off x="457200" y="1554479"/>
            <a:ext cx="4572000" cy="274319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57240">
            <a:solidFill>
              <a:srgbClr val="3465A4"/>
            </a:solidFill>
            <a:custDash>
              <a:ds d="197000" sp="197000"/>
            </a:custDash>
          </a:ln>
        </p:spPr>
        <p:txBody>
          <a:bodyPr vert="horz" wrap="non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107576A-C0B4-46FB-8AB8-8B01EDFFE11A}"/>
              </a:ext>
            </a:extLst>
          </p:cNvPr>
          <p:cNvSpPr/>
          <p:nvPr/>
        </p:nvSpPr>
        <p:spPr>
          <a:xfrm>
            <a:off x="5486399" y="3383280"/>
            <a:ext cx="2834640" cy="1463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Average over all directions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for fluxes at production;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Integration of contributing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DM in the whole galaxy;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…...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D41D15F-8AFF-42E1-BD2C-008FD38838ED}"/>
              </a:ext>
            </a:extLst>
          </p:cNvPr>
          <p:cNvSpPr/>
          <p:nvPr/>
        </p:nvSpPr>
        <p:spPr>
          <a:xfrm>
            <a:off x="4754879" y="3657600"/>
            <a:ext cx="731159" cy="5482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2" h="1524" fill="none">
                <a:moveTo>
                  <a:pt x="2032" y="1524"/>
                </a:moveTo>
                <a:lnTo>
                  <a:pt x="0" y="0"/>
                </a:lnTo>
              </a:path>
            </a:pathLst>
          </a:custGeom>
          <a:noFill/>
          <a:ln w="57240">
            <a:solidFill>
              <a:srgbClr val="3399FF"/>
            </a:solidFill>
            <a:prstDash val="solid"/>
            <a:tailEnd type="arrow"/>
          </a:ln>
        </p:spPr>
        <p:txBody>
          <a:bodyPr vert="horz" wrap="none" lIns="118440" tIns="73440" rIns="118440" bIns="7344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34" name="">
            <a:extLst>
              <a:ext uri="{FF2B5EF4-FFF2-40B4-BE49-F238E27FC236}">
                <a16:creationId xmlns:a16="http://schemas.microsoft.com/office/drawing/2014/main" id="{66957B2B-3D75-41EF-A009-3BBA5A04E5BF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l="7413" t="4904" r="11032" b="6454"/>
          <a:stretch>
            <a:fillRect/>
          </a:stretch>
        </p:blipFill>
        <p:spPr>
          <a:xfrm>
            <a:off x="182880" y="4846680"/>
            <a:ext cx="2011320" cy="164556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A4635CB-F21A-42B5-97C6-587F78AAC4D0}"/>
              </a:ext>
            </a:extLst>
          </p:cNvPr>
          <p:cNvSpPr/>
          <p:nvPr/>
        </p:nvSpPr>
        <p:spPr>
          <a:xfrm>
            <a:off x="1188719" y="4280400"/>
            <a:ext cx="1162440" cy="14799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230" h="4112" fill="none">
                <a:moveTo>
                  <a:pt x="3230" y="0"/>
                </a:moveTo>
                <a:lnTo>
                  <a:pt x="0" y="4112"/>
                </a:lnTo>
              </a:path>
            </a:pathLst>
          </a:custGeom>
          <a:noFill/>
          <a:ln w="57240">
            <a:solidFill>
              <a:srgbClr val="FFFF00"/>
            </a:solidFill>
            <a:prstDash val="solid"/>
            <a:tailEnd type="arrow"/>
          </a:ln>
        </p:spPr>
        <p:txBody>
          <a:bodyPr vert="horz" wrap="none" lIns="118440" tIns="73440" rIns="118440" bIns="7344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A0A8824-0BCB-4EB3-BE09-44E28FFF22E8}"/>
              </a:ext>
            </a:extLst>
          </p:cNvPr>
          <p:cNvSpPr txBox="1"/>
          <p:nvPr/>
        </p:nvSpPr>
        <p:spPr>
          <a:xfrm>
            <a:off x="8412480" y="2103120"/>
            <a:ext cx="1463039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Spectrum at Production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B52C44-3BBC-4A0D-A97F-7B532008FAAE}"/>
              </a:ext>
            </a:extLst>
          </p:cNvPr>
          <p:cNvSpPr txBox="1"/>
          <p:nvPr/>
        </p:nvSpPr>
        <p:spPr>
          <a:xfrm>
            <a:off x="8503920" y="4023360"/>
            <a:ext cx="1371599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J factor or D factor</a:t>
            </a:r>
          </a:p>
        </p:txBody>
      </p:sp>
      <p:pic>
        <p:nvPicPr>
          <p:cNvPr id="38" name="">
            <a:extLst>
              <a:ext uri="{FF2B5EF4-FFF2-40B4-BE49-F238E27FC236}">
                <a16:creationId xmlns:a16="http://schemas.microsoft.com/office/drawing/2014/main" id="{60135731-6777-4C83-8C99-816AEE6B0DF6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2558519" y="4972320"/>
            <a:ext cx="6296039" cy="1622519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780D221-406B-41FD-8C3A-4535E90CEBF2}"/>
              </a:ext>
            </a:extLst>
          </p:cNvPr>
          <p:cNvSpPr/>
          <p:nvPr/>
        </p:nvSpPr>
        <p:spPr>
          <a:xfrm>
            <a:off x="4718880" y="5724720"/>
            <a:ext cx="731519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rgbClr val="FF0000"/>
            </a:solidFill>
            <a:custDash>
              <a:ds d="313580" sp="100000"/>
            </a:custDash>
          </a:ln>
        </p:spPr>
        <p:txBody>
          <a:bodyPr vert="horz" wrap="non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C45E0CA-6B5D-41EB-86B5-947AA6043F19}"/>
              </a:ext>
            </a:extLst>
          </p:cNvPr>
          <p:cNvSpPr/>
          <p:nvPr/>
        </p:nvSpPr>
        <p:spPr>
          <a:xfrm>
            <a:off x="5486399" y="5669279"/>
            <a:ext cx="3383280" cy="10972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rgbClr val="3465A4"/>
            </a:solidFill>
            <a:custDash>
              <a:ds d="197000" sp="197000"/>
            </a:custDash>
          </a:ln>
        </p:spPr>
        <p:txBody>
          <a:bodyPr vert="horz" wrap="non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F691A09-2C99-4667-AD0C-85A5C1E64674}"/>
              </a:ext>
            </a:extLst>
          </p:cNvPr>
          <p:cNvSpPr txBox="1"/>
          <p:nvPr/>
        </p:nvSpPr>
        <p:spPr>
          <a:xfrm rot="18362921">
            <a:off x="734049" y="4301984"/>
            <a:ext cx="2468880" cy="489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>
                <a:ln>
                  <a:noFill/>
                </a:ln>
                <a:solidFill>
                  <a:srgbClr val="FFFF66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Neutrino flux on earth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B4A5D39-18E9-40DC-AD01-5699521E6EE1}"/>
              </a:ext>
            </a:extLst>
          </p:cNvPr>
          <p:cNvSpPr txBox="1"/>
          <p:nvPr/>
        </p:nvSpPr>
        <p:spPr>
          <a:xfrm>
            <a:off x="365760" y="7188479"/>
            <a:ext cx="6309360" cy="858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This page is an example float chart for galactic flux, similar for extragalactic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FC79BBA-AB9A-4CCA-A9F6-B1886C636832}"/>
              </a:ext>
            </a:extLst>
          </p:cNvPr>
          <p:cNvSpPr txBox="1"/>
          <p:nvPr/>
        </p:nvSpPr>
        <p:spPr>
          <a:xfrm>
            <a:off x="365760" y="3931920"/>
            <a:ext cx="9144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solidFill>
                  <a:srgbClr val="FFFF66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NFW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37" grpId="1" build="p"/>
      <p:bldP spid="43" grpId="2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6F7C344-D53C-427C-9B24-8D6CC30AD81A}"/>
              </a:ext>
            </a:extLst>
          </p:cNvPr>
          <p:cNvGrpSpPr/>
          <p:nvPr/>
        </p:nvGrpSpPr>
        <p:grpSpPr>
          <a:xfrm>
            <a:off x="5009760" y="1736999"/>
            <a:ext cx="4987800" cy="3344759"/>
            <a:chOff x="5009760" y="1736999"/>
            <a:chExt cx="4987800" cy="3344759"/>
          </a:xfrm>
        </p:grpSpPr>
        <p:pic>
          <p:nvPicPr>
            <p:cNvPr id="3" name="">
              <a:extLst>
                <a:ext uri="{FF2B5EF4-FFF2-40B4-BE49-F238E27FC236}">
                  <a16:creationId xmlns:a16="http://schemas.microsoft.com/office/drawing/2014/main" id="{8664A33C-B469-4266-9381-4A39016A3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009760" y="1736999"/>
              <a:ext cx="4987800" cy="33447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">
              <a:extLst>
                <a:ext uri="{FF2B5EF4-FFF2-40B4-BE49-F238E27FC236}">
                  <a16:creationId xmlns:a16="http://schemas.microsoft.com/office/drawing/2014/main" id="{0C21B4D3-74AF-4EB7-A110-4C13207E20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5652000" y="2089800"/>
              <a:ext cx="1519560" cy="1458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468D6EDD-7708-48C6-8E1E-35DDF1BE89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82880" y="115920"/>
            <a:ext cx="7315200" cy="1591560"/>
          </a:xfrm>
        </p:spPr>
        <p:txBody>
          <a:bodyPr/>
          <a:lstStyle/>
          <a:p>
            <a:pPr lvl="0"/>
            <a:r>
              <a:rPr lang="en-US" sz="4800"/>
              <a:t>Monte Carlo of DM model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3DCB855-0944-4E21-A181-E63BD8201E73}"/>
              </a:ext>
            </a:extLst>
          </p:cNvPr>
          <p:cNvSpPr/>
          <p:nvPr/>
        </p:nvSpPr>
        <p:spPr>
          <a:xfrm>
            <a:off x="7955280" y="2651760"/>
            <a:ext cx="1188360" cy="91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02" h="254" fill="none">
                <a:moveTo>
                  <a:pt x="0" y="0"/>
                </a:moveTo>
                <a:lnTo>
                  <a:pt x="3302" y="254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9AD40D-0907-49B7-9070-6619039C0B22}"/>
              </a:ext>
            </a:extLst>
          </p:cNvPr>
          <p:cNvSpPr txBox="1"/>
          <p:nvPr/>
        </p:nvSpPr>
        <p:spPr>
          <a:xfrm>
            <a:off x="6583679" y="2468880"/>
            <a:ext cx="1445896" cy="8872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High energy neutrino peak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4DDDC7-7021-4C48-910C-0460BB8649BF}"/>
              </a:ext>
            </a:extLst>
          </p:cNvPr>
          <p:cNvSpPr txBox="1"/>
          <p:nvPr/>
        </p:nvSpPr>
        <p:spPr>
          <a:xfrm>
            <a:off x="1271519" y="5461920"/>
            <a:ext cx="530352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Event reconstruction:</a:t>
            </a:r>
          </a:p>
        </p:txBody>
      </p:sp>
      <p:pic>
        <p:nvPicPr>
          <p:cNvPr id="9" name="">
            <a:extLst>
              <a:ext uri="{FF2B5EF4-FFF2-40B4-BE49-F238E27FC236}">
                <a16:creationId xmlns:a16="http://schemas.microsoft.com/office/drawing/2014/main" id="{C45F172F-150C-46EC-9823-96C10668A7A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797279" y="5304960"/>
            <a:ext cx="4746960" cy="6955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82296F-313D-4AB7-819B-8AF655612554}"/>
              </a:ext>
            </a:extLst>
          </p:cNvPr>
          <p:cNvSpPr txBox="1"/>
          <p:nvPr/>
        </p:nvSpPr>
        <p:spPr>
          <a:xfrm>
            <a:off x="897839" y="6282000"/>
            <a:ext cx="850392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A is the effective area provided by Icecube group that converts fluxes to events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1862EDF-4DB5-4B28-92F8-CC33C83D5882}"/>
              </a:ext>
            </a:extLst>
          </p:cNvPr>
          <p:cNvSpPr/>
          <p:nvPr/>
        </p:nvSpPr>
        <p:spPr>
          <a:xfrm rot="5192400">
            <a:off x="8571097" y="4736365"/>
            <a:ext cx="822960" cy="640080"/>
          </a:xfrm>
          <a:custGeom>
            <a:avLst>
              <a:gd name="f0" fmla="val 60000"/>
              <a:gd name="f1" fmla="val 5400000"/>
              <a:gd name="f2" fmla="val 5500"/>
            </a:avLst>
            <a:gdLst>
              <a:gd name="f3" fmla="val 21600000"/>
              <a:gd name="f4" fmla="val 10800000"/>
              <a:gd name="f5" fmla="val 5400000"/>
              <a:gd name="f6" fmla="val 180"/>
              <a:gd name="f7" fmla="val w"/>
              <a:gd name="f8" fmla="val h"/>
              <a:gd name="f9" fmla="val 0"/>
              <a:gd name="f10" fmla="*/ 5419351 1 1725033"/>
              <a:gd name="f11" fmla="sqrt 2"/>
              <a:gd name="f12" fmla="*/ 10800 10800 1"/>
              <a:gd name="f13" fmla="val 10800"/>
              <a:gd name="f14" fmla="val 21599999"/>
              <a:gd name="f15" fmla="min 0 21600"/>
              <a:gd name="f16" fmla="max 0 21600"/>
              <a:gd name="f17" fmla="*/ f10 1 2"/>
              <a:gd name="f18" fmla="*/ f7 1 21600"/>
              <a:gd name="f19" fmla="*/ f8 1 21600"/>
              <a:gd name="f20" fmla="*/ f10 1 180"/>
              <a:gd name="f21" fmla="*/ f11 1 2"/>
              <a:gd name="f22" fmla="pin 0 f0 21599999"/>
              <a:gd name="f23" fmla="pin 0 f2 10800"/>
              <a:gd name="f24" fmla="pin 0 f1 21599999"/>
              <a:gd name="f25" fmla="+- f16 0 f15"/>
              <a:gd name="f26" fmla="+- 10800 f23 0"/>
              <a:gd name="f27" fmla="+- f23 0 2700"/>
              <a:gd name="f28" fmla="+- 0 0 f22"/>
              <a:gd name="f29" fmla="+- 0 0 f24"/>
              <a:gd name="f30" fmla="*/ f23 f23 1"/>
              <a:gd name="f31" fmla="*/ 0 f18 1"/>
              <a:gd name="f32" fmla="*/ 21600 f18 1"/>
              <a:gd name="f33" fmla="*/ 21600 f19 1"/>
              <a:gd name="f34" fmla="*/ 0 f19 1"/>
              <a:gd name="f35" fmla="*/ f25 1 2"/>
              <a:gd name="f36" fmla="+- 21600 0 f26"/>
              <a:gd name="f37" fmla="+- f28 f5 0"/>
              <a:gd name="f38" fmla="+- f29 f5 0"/>
              <a:gd name="f39" fmla="+- f15 f35 0"/>
              <a:gd name="f40" fmla="*/ f35 f35 1"/>
              <a:gd name="f41" fmla="*/ f37 f6 1"/>
              <a:gd name="f42" fmla="*/ f38 f6 1"/>
              <a:gd name="f43" fmla="min f26 f36"/>
              <a:gd name="f44" fmla="max f26 f36"/>
              <a:gd name="f45" fmla="*/ f41 1 f4"/>
              <a:gd name="f46" fmla="*/ f42 1 f4"/>
              <a:gd name="f47" fmla="+- f44 0 f43"/>
              <a:gd name="f48" fmla="+- 0 0 f45"/>
              <a:gd name="f49" fmla="+- 0 0 f46"/>
              <a:gd name="f50" fmla="*/ f47 1 2"/>
              <a:gd name="f51" fmla="val f48"/>
              <a:gd name="f52" fmla="val f49"/>
              <a:gd name="f53" fmla="+- f43 f50 0"/>
              <a:gd name="f54" fmla="*/ f50 f50 1"/>
              <a:gd name="f55" fmla="*/ f51 f20 1"/>
              <a:gd name="f56" fmla="*/ f52 f20 1"/>
              <a:gd name="f57" fmla="+- f52 45 0"/>
              <a:gd name="f58" fmla="*/ f51 f10 1"/>
              <a:gd name="f59" fmla="*/ f52 f10 1"/>
              <a:gd name="f60" fmla="+- 0 0 f55"/>
              <a:gd name="f61" fmla="+- 0 0 f56"/>
              <a:gd name="f62" fmla="*/ f57 f10 1"/>
              <a:gd name="f63" fmla="*/ f58 1 f6"/>
              <a:gd name="f64" fmla="*/ f59 1 f6"/>
              <a:gd name="f65" fmla="*/ f60 f4 1"/>
              <a:gd name="f66" fmla="*/ f61 f4 1"/>
              <a:gd name="f67" fmla="*/ f62 1 180"/>
              <a:gd name="f68" fmla="+- 0 0 f63"/>
              <a:gd name="f69" fmla="+- 0 0 f64"/>
              <a:gd name="f70" fmla="*/ f65 1 f10"/>
              <a:gd name="f71" fmla="*/ f66 1 f10"/>
              <a:gd name="f72" fmla="+- 0 0 f67"/>
              <a:gd name="f73" fmla="+- f68 f10 0"/>
              <a:gd name="f74" fmla="+- f69 f10 0"/>
              <a:gd name="f75" fmla="+- f70 0 f5"/>
              <a:gd name="f76" fmla="+- f71 0 f5"/>
              <a:gd name="f77" fmla="*/ f72 f4 1"/>
              <a:gd name="f78" fmla="+- f73 f17 0"/>
              <a:gd name="f79" fmla="+- f74 f17 0"/>
              <a:gd name="f80" fmla="cos 1 f75"/>
              <a:gd name="f81" fmla="sin 1 f75"/>
              <a:gd name="f82" fmla="cos 1 f76"/>
              <a:gd name="f83" fmla="sin 1 f76"/>
              <a:gd name="f84" fmla="*/ f77 1 f10"/>
              <a:gd name="f85" fmla="+- 0 0 f78"/>
              <a:gd name="f86" fmla="+- 0 0 f79"/>
              <a:gd name="f87" fmla="+- 0 0 f80"/>
              <a:gd name="f88" fmla="+- 0 0 f81"/>
              <a:gd name="f89" fmla="+- 0 0 f82"/>
              <a:gd name="f90" fmla="+- 0 0 f83"/>
              <a:gd name="f91" fmla="+- f84 0 f5"/>
              <a:gd name="f92" fmla="*/ f85 f4 1"/>
              <a:gd name="f93" fmla="*/ f86 f4 1"/>
              <a:gd name="f94" fmla="*/ 10800 f87 1"/>
              <a:gd name="f95" fmla="*/ 10800 f88 1"/>
              <a:gd name="f96" fmla="*/ 10800 f89 1"/>
              <a:gd name="f97" fmla="*/ 10800 f90 1"/>
              <a:gd name="f98" fmla="*/ f26 f87 1"/>
              <a:gd name="f99" fmla="*/ f26 f88 1"/>
              <a:gd name="f100" fmla="*/ f26 f89 1"/>
              <a:gd name="f101" fmla="*/ f26 f90 1"/>
              <a:gd name="f102" fmla="*/ 13500 f89 1"/>
              <a:gd name="f103" fmla="*/ 13500 f90 1"/>
              <a:gd name="f104" fmla="*/ f27 f89 1"/>
              <a:gd name="f105" fmla="*/ f27 f90 1"/>
              <a:gd name="f106" fmla="cos 1 f91"/>
              <a:gd name="f107" fmla="sin 1 f91"/>
              <a:gd name="f108" fmla="*/ f92 1 f10"/>
              <a:gd name="f109" fmla="*/ f93 1 f10"/>
              <a:gd name="f110" fmla="+- f94 10800 0"/>
              <a:gd name="f111" fmla="+- f95 10800 0"/>
              <a:gd name="f112" fmla="+- f96 10800 0"/>
              <a:gd name="f113" fmla="+- f97 10800 0"/>
              <a:gd name="f114" fmla="+- f98 10800 0"/>
              <a:gd name="f115" fmla="+- f99 10800 0"/>
              <a:gd name="f116" fmla="+- f100 10800 0"/>
              <a:gd name="f117" fmla="+- f101 10800 0"/>
              <a:gd name="f118" fmla="+- f102 10800 0"/>
              <a:gd name="f119" fmla="+- f103 10800 0"/>
              <a:gd name="f120" fmla="+- f104 10800 0"/>
              <a:gd name="f121" fmla="+- f105 10800 0"/>
              <a:gd name="f122" fmla="+- 0 0 f106"/>
              <a:gd name="f123" fmla="+- 0 0 f107"/>
              <a:gd name="f124" fmla="+- f108 0 f5"/>
              <a:gd name="f125" fmla="+- f109 0 f5"/>
              <a:gd name="f126" fmla="+- f121 0 f119"/>
              <a:gd name="f127" fmla="+- f120 0 f118"/>
              <a:gd name="f128" fmla="cos 1 f124"/>
              <a:gd name="f129" fmla="sin 1 f124"/>
              <a:gd name="f130" fmla="cos 1 f125"/>
              <a:gd name="f131" fmla="sin 1 f125"/>
              <a:gd name="f132" fmla="+- f117 0 f53"/>
              <a:gd name="f133" fmla="+- f116 0 f53"/>
              <a:gd name="f134" fmla="+- f115 0 f53"/>
              <a:gd name="f135" fmla="+- f114 0 f53"/>
              <a:gd name="f136" fmla="+- f111 0 f39"/>
              <a:gd name="f137" fmla="+- f110 0 f39"/>
              <a:gd name="f138" fmla="+- f113 0 f39"/>
              <a:gd name="f139" fmla="+- f112 0 f39"/>
              <a:gd name="f140" fmla="*/ f126 f126 1"/>
              <a:gd name="f141" fmla="*/ f127 f127 1"/>
              <a:gd name="f142" fmla="+- 0 0 f128"/>
              <a:gd name="f143" fmla="+- 0 0 f129"/>
              <a:gd name="f144" fmla="+- 0 0 f130"/>
              <a:gd name="f145" fmla="+- 0 0 f131"/>
              <a:gd name="f146" fmla="at2 f132 f133"/>
              <a:gd name="f147" fmla="at2 f134 f135"/>
              <a:gd name="f148" fmla="at2 f136 f137"/>
              <a:gd name="f149" fmla="at2 f138 f139"/>
              <a:gd name="f150" fmla="+- f140 f141 0"/>
              <a:gd name="f151" fmla="*/ 10800 f142 1"/>
              <a:gd name="f152" fmla="*/ 10800 f143 1"/>
              <a:gd name="f153" fmla="*/ f23 f144 1"/>
              <a:gd name="f154" fmla="*/ f23 f145 1"/>
              <a:gd name="f155" fmla="+- f146 f5 0"/>
              <a:gd name="f156" fmla="+- f147 f5 0"/>
              <a:gd name="f157" fmla="+- f148 f5 0"/>
              <a:gd name="f158" fmla="+- f149 f5 0"/>
              <a:gd name="f159" fmla="sqrt f150"/>
              <a:gd name="f160" fmla="*/ f151 f151 1"/>
              <a:gd name="f161" fmla="*/ f152 f152 1"/>
              <a:gd name="f162" fmla="*/ f153 f153 1"/>
              <a:gd name="f163" fmla="*/ f154 f154 1"/>
              <a:gd name="f164" fmla="*/ f155 f10 1"/>
              <a:gd name="f165" fmla="*/ f156 f10 1"/>
              <a:gd name="f166" fmla="*/ f157 f10 1"/>
              <a:gd name="f167" fmla="*/ f158 f10 1"/>
              <a:gd name="f168" fmla="*/ f21 f159 1"/>
              <a:gd name="f169" fmla="+- f160 f161 0"/>
              <a:gd name="f170" fmla="+- f162 f163 0"/>
              <a:gd name="f171" fmla="*/ f164 1 f4"/>
              <a:gd name="f172" fmla="*/ f165 1 f4"/>
              <a:gd name="f173" fmla="*/ f166 1 f4"/>
              <a:gd name="f174" fmla="*/ f167 1 f4"/>
              <a:gd name="f175" fmla="*/ f168 f122 1"/>
              <a:gd name="f176" fmla="*/ f168 f123 1"/>
              <a:gd name="f177" fmla="sqrt f169"/>
              <a:gd name="f178" fmla="sqrt f170"/>
              <a:gd name="f179" fmla="+- 0 0 f171"/>
              <a:gd name="f180" fmla="+- 0 0 f172"/>
              <a:gd name="f181" fmla="+- 0 0 f173"/>
              <a:gd name="f182" fmla="+- 0 0 f174"/>
              <a:gd name="f183" fmla="+- f120 f175 0"/>
              <a:gd name="f184" fmla="+- f121 f176 0"/>
              <a:gd name="f185" fmla="*/ f12 1 f177"/>
              <a:gd name="f186" fmla="*/ f30 1 f178"/>
              <a:gd name="f187" fmla="+- 0 0 f179"/>
              <a:gd name="f188" fmla="+- 0 0 f180"/>
              <a:gd name="f189" fmla="+- 0 0 f181"/>
              <a:gd name="f190" fmla="+- 0 0 f182"/>
              <a:gd name="f191" fmla="*/ f142 f185 1"/>
              <a:gd name="f192" fmla="*/ f143 f185 1"/>
              <a:gd name="f193" fmla="*/ f144 f186 1"/>
              <a:gd name="f194" fmla="*/ f145 f186 1"/>
              <a:gd name="f195" fmla="*/ f187 f4 1"/>
              <a:gd name="f196" fmla="*/ f188 f4 1"/>
              <a:gd name="f197" fmla="*/ f189 f4 1"/>
              <a:gd name="f198" fmla="*/ f190 f4 1"/>
              <a:gd name="f199" fmla="+- 10800 0 f191"/>
              <a:gd name="f200" fmla="+- 10800 0 f192"/>
              <a:gd name="f201" fmla="+- 10800 0 f193"/>
              <a:gd name="f202" fmla="+- 10800 0 f194"/>
              <a:gd name="f203" fmla="*/ f195 1 f10"/>
              <a:gd name="f204" fmla="*/ f196 1 f10"/>
              <a:gd name="f205" fmla="*/ f197 1 f10"/>
              <a:gd name="f206" fmla="*/ f198 1 f10"/>
              <a:gd name="f207" fmla="*/ f199 f18 1"/>
              <a:gd name="f208" fmla="*/ f200 f19 1"/>
              <a:gd name="f209" fmla="*/ f201 f18 1"/>
              <a:gd name="f210" fmla="*/ f202 f19 1"/>
              <a:gd name="f211" fmla="+- f203 0 f5"/>
              <a:gd name="f212" fmla="+- f204 0 f5"/>
              <a:gd name="f213" fmla="+- f205 0 f5"/>
              <a:gd name="f214" fmla="+- f206 0 f5"/>
              <a:gd name="f215" fmla="cos 1 f211"/>
              <a:gd name="f216" fmla="sin 1 f211"/>
              <a:gd name="f217" fmla="+- f212 0 f211"/>
              <a:gd name="f218" fmla="cos 1 f213"/>
              <a:gd name="f219" fmla="sin 1 f213"/>
              <a:gd name="f220" fmla="+- f214 0 f213"/>
              <a:gd name="f221" fmla="+- 0 0 f215"/>
              <a:gd name="f222" fmla="+- 0 0 f216"/>
              <a:gd name="f223" fmla="+- f217 0 f3"/>
              <a:gd name="f224" fmla="+- 0 0 f218"/>
              <a:gd name="f225" fmla="+- 0 0 f219"/>
              <a:gd name="f226" fmla="+- f220 f3 0"/>
              <a:gd name="f227" fmla="*/ f50 f221 1"/>
              <a:gd name="f228" fmla="*/ f50 f222 1"/>
              <a:gd name="f229" fmla="?: f217 f223 f217"/>
              <a:gd name="f230" fmla="*/ f35 f224 1"/>
              <a:gd name="f231" fmla="*/ f35 f225 1"/>
              <a:gd name="f232" fmla="?: f220 f220 f226"/>
              <a:gd name="f233" fmla="*/ f227 f227 1"/>
              <a:gd name="f234" fmla="*/ f228 f228 1"/>
              <a:gd name="f235" fmla="*/ f230 f230 1"/>
              <a:gd name="f236" fmla="*/ f231 f231 1"/>
              <a:gd name="f237" fmla="+- f233 f234 0"/>
              <a:gd name="f238" fmla="+- f235 f236 0"/>
              <a:gd name="f239" fmla="sqrt f237"/>
              <a:gd name="f240" fmla="sqrt f238"/>
              <a:gd name="f241" fmla="*/ f54 1 f239"/>
              <a:gd name="f242" fmla="*/ f40 1 f240"/>
              <a:gd name="f243" fmla="*/ f221 f241 1"/>
              <a:gd name="f244" fmla="*/ f222 f241 1"/>
              <a:gd name="f245" fmla="*/ f224 f242 1"/>
              <a:gd name="f246" fmla="*/ f225 f242 1"/>
              <a:gd name="f247" fmla="+- f53 0 f243"/>
              <a:gd name="f248" fmla="+- f53 0 f244"/>
              <a:gd name="f249" fmla="+- f39 0 f245"/>
              <a:gd name="f250" fmla="+- f39 0 f246"/>
            </a:gdLst>
            <a:ahLst>
              <a:ahPolar gdRefAng="f0" minAng="f9" maxAng="f14">
                <a:pos x="f207" y="f208"/>
              </a:ahPolar>
              <a:ahPolar gdRefR="f2" minR="f9" maxR="f13" gdRefAng="f1" minAng="f9" maxAng="f14">
                <a:pos x="f209" y="f210"/>
              </a:ahPolar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247" y="f248"/>
                </a:moveTo>
                <a:arcTo wR="f50" hR="f50" stAng="f211" swAng="f229"/>
                <a:lnTo>
                  <a:pt x="f249" y="f250"/>
                </a:lnTo>
                <a:arcTo wR="f35" hR="f35" stAng="f213" swAng="f232"/>
                <a:lnTo>
                  <a:pt x="f119" y="f118"/>
                </a:lnTo>
                <a:lnTo>
                  <a:pt x="f184" y="f183"/>
                </a:lnTo>
                <a:lnTo>
                  <a:pt x="f121" y="f12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21C52F-9660-460E-96C4-B06A42417549}"/>
              </a:ext>
            </a:extLst>
          </p:cNvPr>
          <p:cNvGrpSpPr/>
          <p:nvPr/>
        </p:nvGrpSpPr>
        <p:grpSpPr>
          <a:xfrm>
            <a:off x="49680" y="1707480"/>
            <a:ext cx="4950360" cy="3293279"/>
            <a:chOff x="49680" y="1707480"/>
            <a:chExt cx="4950360" cy="3293279"/>
          </a:xfrm>
        </p:grpSpPr>
        <p:pic>
          <p:nvPicPr>
            <p:cNvPr id="13" name="">
              <a:extLst>
                <a:ext uri="{FF2B5EF4-FFF2-40B4-BE49-F238E27FC236}">
                  <a16:creationId xmlns:a16="http://schemas.microsoft.com/office/drawing/2014/main" id="{F7E626FC-76CA-4910-A6EE-4D52EF37B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49680" y="1707480"/>
              <a:ext cx="4950360" cy="32932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">
              <a:extLst>
                <a:ext uri="{FF2B5EF4-FFF2-40B4-BE49-F238E27FC236}">
                  <a16:creationId xmlns:a16="http://schemas.microsoft.com/office/drawing/2014/main" id="{12488C29-F7DC-49E9-BCA5-A1FE41252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647280" y="1983240"/>
              <a:ext cx="1902960" cy="1828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D7C72EE-6768-4994-81A7-68F07CC435F1}"/>
              </a:ext>
            </a:extLst>
          </p:cNvPr>
          <p:cNvSpPr/>
          <p:nvPr/>
        </p:nvSpPr>
        <p:spPr>
          <a:xfrm rot="10799400">
            <a:off x="822544" y="4773671"/>
            <a:ext cx="822960" cy="640080"/>
          </a:xfrm>
          <a:custGeom>
            <a:avLst>
              <a:gd name="f0" fmla="val 60000"/>
              <a:gd name="f1" fmla="val 5400000"/>
              <a:gd name="f2" fmla="val 5500"/>
            </a:avLst>
            <a:gdLst>
              <a:gd name="f3" fmla="val 21600000"/>
              <a:gd name="f4" fmla="val 10800000"/>
              <a:gd name="f5" fmla="val 5400000"/>
              <a:gd name="f6" fmla="val 180"/>
              <a:gd name="f7" fmla="val w"/>
              <a:gd name="f8" fmla="val h"/>
              <a:gd name="f9" fmla="val 0"/>
              <a:gd name="f10" fmla="*/ 5419351 1 1725033"/>
              <a:gd name="f11" fmla="sqrt 2"/>
              <a:gd name="f12" fmla="*/ 10800 10800 1"/>
              <a:gd name="f13" fmla="val 10800"/>
              <a:gd name="f14" fmla="val 21599999"/>
              <a:gd name="f15" fmla="min 0 21600"/>
              <a:gd name="f16" fmla="max 0 21600"/>
              <a:gd name="f17" fmla="*/ f10 1 2"/>
              <a:gd name="f18" fmla="*/ f7 1 21600"/>
              <a:gd name="f19" fmla="*/ f8 1 21600"/>
              <a:gd name="f20" fmla="*/ f10 1 180"/>
              <a:gd name="f21" fmla="*/ f11 1 2"/>
              <a:gd name="f22" fmla="pin 0 f0 21599999"/>
              <a:gd name="f23" fmla="pin 0 f2 10800"/>
              <a:gd name="f24" fmla="pin 0 f1 21599999"/>
              <a:gd name="f25" fmla="+- f16 0 f15"/>
              <a:gd name="f26" fmla="+- 10800 f23 0"/>
              <a:gd name="f27" fmla="+- f23 0 2700"/>
              <a:gd name="f28" fmla="+- 0 0 f22"/>
              <a:gd name="f29" fmla="+- 0 0 f24"/>
              <a:gd name="f30" fmla="*/ f23 f23 1"/>
              <a:gd name="f31" fmla="*/ 0 f18 1"/>
              <a:gd name="f32" fmla="*/ 21600 f18 1"/>
              <a:gd name="f33" fmla="*/ 21600 f19 1"/>
              <a:gd name="f34" fmla="*/ 0 f19 1"/>
              <a:gd name="f35" fmla="*/ f25 1 2"/>
              <a:gd name="f36" fmla="+- 21600 0 f26"/>
              <a:gd name="f37" fmla="+- f28 f5 0"/>
              <a:gd name="f38" fmla="+- f29 f5 0"/>
              <a:gd name="f39" fmla="+- f15 f35 0"/>
              <a:gd name="f40" fmla="*/ f35 f35 1"/>
              <a:gd name="f41" fmla="*/ f37 f6 1"/>
              <a:gd name="f42" fmla="*/ f38 f6 1"/>
              <a:gd name="f43" fmla="min f26 f36"/>
              <a:gd name="f44" fmla="max f26 f36"/>
              <a:gd name="f45" fmla="*/ f41 1 f4"/>
              <a:gd name="f46" fmla="*/ f42 1 f4"/>
              <a:gd name="f47" fmla="+- f44 0 f43"/>
              <a:gd name="f48" fmla="+- 0 0 f45"/>
              <a:gd name="f49" fmla="+- 0 0 f46"/>
              <a:gd name="f50" fmla="*/ f47 1 2"/>
              <a:gd name="f51" fmla="val f48"/>
              <a:gd name="f52" fmla="val f49"/>
              <a:gd name="f53" fmla="+- f43 f50 0"/>
              <a:gd name="f54" fmla="*/ f50 f50 1"/>
              <a:gd name="f55" fmla="*/ f51 f20 1"/>
              <a:gd name="f56" fmla="*/ f52 f20 1"/>
              <a:gd name="f57" fmla="+- f52 45 0"/>
              <a:gd name="f58" fmla="*/ f51 f10 1"/>
              <a:gd name="f59" fmla="*/ f52 f10 1"/>
              <a:gd name="f60" fmla="+- 0 0 f55"/>
              <a:gd name="f61" fmla="+- 0 0 f56"/>
              <a:gd name="f62" fmla="*/ f57 f10 1"/>
              <a:gd name="f63" fmla="*/ f58 1 f6"/>
              <a:gd name="f64" fmla="*/ f59 1 f6"/>
              <a:gd name="f65" fmla="*/ f60 f4 1"/>
              <a:gd name="f66" fmla="*/ f61 f4 1"/>
              <a:gd name="f67" fmla="*/ f62 1 180"/>
              <a:gd name="f68" fmla="+- 0 0 f63"/>
              <a:gd name="f69" fmla="+- 0 0 f64"/>
              <a:gd name="f70" fmla="*/ f65 1 f10"/>
              <a:gd name="f71" fmla="*/ f66 1 f10"/>
              <a:gd name="f72" fmla="+- 0 0 f67"/>
              <a:gd name="f73" fmla="+- f68 f10 0"/>
              <a:gd name="f74" fmla="+- f69 f10 0"/>
              <a:gd name="f75" fmla="+- f70 0 f5"/>
              <a:gd name="f76" fmla="+- f71 0 f5"/>
              <a:gd name="f77" fmla="*/ f72 f4 1"/>
              <a:gd name="f78" fmla="+- f73 f17 0"/>
              <a:gd name="f79" fmla="+- f74 f17 0"/>
              <a:gd name="f80" fmla="cos 1 f75"/>
              <a:gd name="f81" fmla="sin 1 f75"/>
              <a:gd name="f82" fmla="cos 1 f76"/>
              <a:gd name="f83" fmla="sin 1 f76"/>
              <a:gd name="f84" fmla="*/ f77 1 f10"/>
              <a:gd name="f85" fmla="+- 0 0 f78"/>
              <a:gd name="f86" fmla="+- 0 0 f79"/>
              <a:gd name="f87" fmla="+- 0 0 f80"/>
              <a:gd name="f88" fmla="+- 0 0 f81"/>
              <a:gd name="f89" fmla="+- 0 0 f82"/>
              <a:gd name="f90" fmla="+- 0 0 f83"/>
              <a:gd name="f91" fmla="+- f84 0 f5"/>
              <a:gd name="f92" fmla="*/ f85 f4 1"/>
              <a:gd name="f93" fmla="*/ f86 f4 1"/>
              <a:gd name="f94" fmla="*/ 10800 f87 1"/>
              <a:gd name="f95" fmla="*/ 10800 f88 1"/>
              <a:gd name="f96" fmla="*/ 10800 f89 1"/>
              <a:gd name="f97" fmla="*/ 10800 f90 1"/>
              <a:gd name="f98" fmla="*/ f26 f87 1"/>
              <a:gd name="f99" fmla="*/ f26 f88 1"/>
              <a:gd name="f100" fmla="*/ f26 f89 1"/>
              <a:gd name="f101" fmla="*/ f26 f90 1"/>
              <a:gd name="f102" fmla="*/ 13500 f89 1"/>
              <a:gd name="f103" fmla="*/ 13500 f90 1"/>
              <a:gd name="f104" fmla="*/ f27 f89 1"/>
              <a:gd name="f105" fmla="*/ f27 f90 1"/>
              <a:gd name="f106" fmla="cos 1 f91"/>
              <a:gd name="f107" fmla="sin 1 f91"/>
              <a:gd name="f108" fmla="*/ f92 1 f10"/>
              <a:gd name="f109" fmla="*/ f93 1 f10"/>
              <a:gd name="f110" fmla="+- f94 10800 0"/>
              <a:gd name="f111" fmla="+- f95 10800 0"/>
              <a:gd name="f112" fmla="+- f96 10800 0"/>
              <a:gd name="f113" fmla="+- f97 10800 0"/>
              <a:gd name="f114" fmla="+- f98 10800 0"/>
              <a:gd name="f115" fmla="+- f99 10800 0"/>
              <a:gd name="f116" fmla="+- f100 10800 0"/>
              <a:gd name="f117" fmla="+- f101 10800 0"/>
              <a:gd name="f118" fmla="+- f102 10800 0"/>
              <a:gd name="f119" fmla="+- f103 10800 0"/>
              <a:gd name="f120" fmla="+- f104 10800 0"/>
              <a:gd name="f121" fmla="+- f105 10800 0"/>
              <a:gd name="f122" fmla="+- 0 0 f106"/>
              <a:gd name="f123" fmla="+- 0 0 f107"/>
              <a:gd name="f124" fmla="+- f108 0 f5"/>
              <a:gd name="f125" fmla="+- f109 0 f5"/>
              <a:gd name="f126" fmla="+- f121 0 f119"/>
              <a:gd name="f127" fmla="+- f120 0 f118"/>
              <a:gd name="f128" fmla="cos 1 f124"/>
              <a:gd name="f129" fmla="sin 1 f124"/>
              <a:gd name="f130" fmla="cos 1 f125"/>
              <a:gd name="f131" fmla="sin 1 f125"/>
              <a:gd name="f132" fmla="+- f117 0 f53"/>
              <a:gd name="f133" fmla="+- f116 0 f53"/>
              <a:gd name="f134" fmla="+- f115 0 f53"/>
              <a:gd name="f135" fmla="+- f114 0 f53"/>
              <a:gd name="f136" fmla="+- f111 0 f39"/>
              <a:gd name="f137" fmla="+- f110 0 f39"/>
              <a:gd name="f138" fmla="+- f113 0 f39"/>
              <a:gd name="f139" fmla="+- f112 0 f39"/>
              <a:gd name="f140" fmla="*/ f126 f126 1"/>
              <a:gd name="f141" fmla="*/ f127 f127 1"/>
              <a:gd name="f142" fmla="+- 0 0 f128"/>
              <a:gd name="f143" fmla="+- 0 0 f129"/>
              <a:gd name="f144" fmla="+- 0 0 f130"/>
              <a:gd name="f145" fmla="+- 0 0 f131"/>
              <a:gd name="f146" fmla="at2 f132 f133"/>
              <a:gd name="f147" fmla="at2 f134 f135"/>
              <a:gd name="f148" fmla="at2 f136 f137"/>
              <a:gd name="f149" fmla="at2 f138 f139"/>
              <a:gd name="f150" fmla="+- f140 f141 0"/>
              <a:gd name="f151" fmla="*/ 10800 f142 1"/>
              <a:gd name="f152" fmla="*/ 10800 f143 1"/>
              <a:gd name="f153" fmla="*/ f23 f144 1"/>
              <a:gd name="f154" fmla="*/ f23 f145 1"/>
              <a:gd name="f155" fmla="+- f146 f5 0"/>
              <a:gd name="f156" fmla="+- f147 f5 0"/>
              <a:gd name="f157" fmla="+- f148 f5 0"/>
              <a:gd name="f158" fmla="+- f149 f5 0"/>
              <a:gd name="f159" fmla="sqrt f150"/>
              <a:gd name="f160" fmla="*/ f151 f151 1"/>
              <a:gd name="f161" fmla="*/ f152 f152 1"/>
              <a:gd name="f162" fmla="*/ f153 f153 1"/>
              <a:gd name="f163" fmla="*/ f154 f154 1"/>
              <a:gd name="f164" fmla="*/ f155 f10 1"/>
              <a:gd name="f165" fmla="*/ f156 f10 1"/>
              <a:gd name="f166" fmla="*/ f157 f10 1"/>
              <a:gd name="f167" fmla="*/ f158 f10 1"/>
              <a:gd name="f168" fmla="*/ f21 f159 1"/>
              <a:gd name="f169" fmla="+- f160 f161 0"/>
              <a:gd name="f170" fmla="+- f162 f163 0"/>
              <a:gd name="f171" fmla="*/ f164 1 f4"/>
              <a:gd name="f172" fmla="*/ f165 1 f4"/>
              <a:gd name="f173" fmla="*/ f166 1 f4"/>
              <a:gd name="f174" fmla="*/ f167 1 f4"/>
              <a:gd name="f175" fmla="*/ f168 f122 1"/>
              <a:gd name="f176" fmla="*/ f168 f123 1"/>
              <a:gd name="f177" fmla="sqrt f169"/>
              <a:gd name="f178" fmla="sqrt f170"/>
              <a:gd name="f179" fmla="+- 0 0 f171"/>
              <a:gd name="f180" fmla="+- 0 0 f172"/>
              <a:gd name="f181" fmla="+- 0 0 f173"/>
              <a:gd name="f182" fmla="+- 0 0 f174"/>
              <a:gd name="f183" fmla="+- f120 f175 0"/>
              <a:gd name="f184" fmla="+- f121 f176 0"/>
              <a:gd name="f185" fmla="*/ f12 1 f177"/>
              <a:gd name="f186" fmla="*/ f30 1 f178"/>
              <a:gd name="f187" fmla="+- 0 0 f179"/>
              <a:gd name="f188" fmla="+- 0 0 f180"/>
              <a:gd name="f189" fmla="+- 0 0 f181"/>
              <a:gd name="f190" fmla="+- 0 0 f182"/>
              <a:gd name="f191" fmla="*/ f142 f185 1"/>
              <a:gd name="f192" fmla="*/ f143 f185 1"/>
              <a:gd name="f193" fmla="*/ f144 f186 1"/>
              <a:gd name="f194" fmla="*/ f145 f186 1"/>
              <a:gd name="f195" fmla="*/ f187 f4 1"/>
              <a:gd name="f196" fmla="*/ f188 f4 1"/>
              <a:gd name="f197" fmla="*/ f189 f4 1"/>
              <a:gd name="f198" fmla="*/ f190 f4 1"/>
              <a:gd name="f199" fmla="+- 10800 0 f191"/>
              <a:gd name="f200" fmla="+- 10800 0 f192"/>
              <a:gd name="f201" fmla="+- 10800 0 f193"/>
              <a:gd name="f202" fmla="+- 10800 0 f194"/>
              <a:gd name="f203" fmla="*/ f195 1 f10"/>
              <a:gd name="f204" fmla="*/ f196 1 f10"/>
              <a:gd name="f205" fmla="*/ f197 1 f10"/>
              <a:gd name="f206" fmla="*/ f198 1 f10"/>
              <a:gd name="f207" fmla="*/ f199 f18 1"/>
              <a:gd name="f208" fmla="*/ f200 f19 1"/>
              <a:gd name="f209" fmla="*/ f201 f18 1"/>
              <a:gd name="f210" fmla="*/ f202 f19 1"/>
              <a:gd name="f211" fmla="+- f203 0 f5"/>
              <a:gd name="f212" fmla="+- f204 0 f5"/>
              <a:gd name="f213" fmla="+- f205 0 f5"/>
              <a:gd name="f214" fmla="+- f206 0 f5"/>
              <a:gd name="f215" fmla="cos 1 f211"/>
              <a:gd name="f216" fmla="sin 1 f211"/>
              <a:gd name="f217" fmla="+- f212 0 f211"/>
              <a:gd name="f218" fmla="cos 1 f213"/>
              <a:gd name="f219" fmla="sin 1 f213"/>
              <a:gd name="f220" fmla="+- f214 0 f213"/>
              <a:gd name="f221" fmla="+- 0 0 f215"/>
              <a:gd name="f222" fmla="+- 0 0 f216"/>
              <a:gd name="f223" fmla="+- f217 0 f3"/>
              <a:gd name="f224" fmla="+- 0 0 f218"/>
              <a:gd name="f225" fmla="+- 0 0 f219"/>
              <a:gd name="f226" fmla="+- f220 f3 0"/>
              <a:gd name="f227" fmla="*/ f50 f221 1"/>
              <a:gd name="f228" fmla="*/ f50 f222 1"/>
              <a:gd name="f229" fmla="?: f217 f223 f217"/>
              <a:gd name="f230" fmla="*/ f35 f224 1"/>
              <a:gd name="f231" fmla="*/ f35 f225 1"/>
              <a:gd name="f232" fmla="?: f220 f220 f226"/>
              <a:gd name="f233" fmla="*/ f227 f227 1"/>
              <a:gd name="f234" fmla="*/ f228 f228 1"/>
              <a:gd name="f235" fmla="*/ f230 f230 1"/>
              <a:gd name="f236" fmla="*/ f231 f231 1"/>
              <a:gd name="f237" fmla="+- f233 f234 0"/>
              <a:gd name="f238" fmla="+- f235 f236 0"/>
              <a:gd name="f239" fmla="sqrt f237"/>
              <a:gd name="f240" fmla="sqrt f238"/>
              <a:gd name="f241" fmla="*/ f54 1 f239"/>
              <a:gd name="f242" fmla="*/ f40 1 f240"/>
              <a:gd name="f243" fmla="*/ f221 f241 1"/>
              <a:gd name="f244" fmla="*/ f222 f241 1"/>
              <a:gd name="f245" fmla="*/ f224 f242 1"/>
              <a:gd name="f246" fmla="*/ f225 f242 1"/>
              <a:gd name="f247" fmla="+- f53 0 f243"/>
              <a:gd name="f248" fmla="+- f53 0 f244"/>
              <a:gd name="f249" fmla="+- f39 0 f245"/>
              <a:gd name="f250" fmla="+- f39 0 f246"/>
            </a:gdLst>
            <a:ahLst>
              <a:ahPolar gdRefAng="f0" minAng="f9" maxAng="f14">
                <a:pos x="f207" y="f208"/>
              </a:ahPolar>
              <a:ahPolar gdRefR="f2" minR="f9" maxR="f13" gdRefAng="f1" minAng="f9" maxAng="f14">
                <a:pos x="f209" y="f210"/>
              </a:ahPolar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247" y="f248"/>
                </a:moveTo>
                <a:arcTo wR="f50" hR="f50" stAng="f211" swAng="f229"/>
                <a:lnTo>
                  <a:pt x="f249" y="f250"/>
                </a:lnTo>
                <a:arcTo wR="f35" hR="f35" stAng="f213" swAng="f232"/>
                <a:lnTo>
                  <a:pt x="f119" y="f118"/>
                </a:lnTo>
                <a:lnTo>
                  <a:pt x="f184" y="f183"/>
                </a:lnTo>
                <a:lnTo>
                  <a:pt x="f121" y="f12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4C92033-4649-404C-81D7-727A1C89B558}"/>
              </a:ext>
            </a:extLst>
          </p:cNvPr>
          <p:cNvSpPr/>
          <p:nvPr/>
        </p:nvSpPr>
        <p:spPr>
          <a:xfrm>
            <a:off x="3931920" y="2651760"/>
            <a:ext cx="2559960" cy="2739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112" h="762" fill="none">
                <a:moveTo>
                  <a:pt x="7112" y="0"/>
                </a:moveTo>
                <a:lnTo>
                  <a:pt x="0" y="76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C56DF0-DED3-4C78-AE80-5DFF8B97AF1D}"/>
              </a:ext>
            </a:extLst>
          </p:cNvPr>
          <p:cNvGrpSpPr/>
          <p:nvPr/>
        </p:nvGrpSpPr>
        <p:grpSpPr>
          <a:xfrm>
            <a:off x="365400" y="1377721"/>
            <a:ext cx="8778240" cy="5886720"/>
            <a:chOff x="274320" y="1707480"/>
            <a:chExt cx="8778240" cy="5886720"/>
          </a:xfrm>
        </p:grpSpPr>
        <p:pic>
          <p:nvPicPr>
            <p:cNvPr id="18" name="">
              <a:extLst>
                <a:ext uri="{FF2B5EF4-FFF2-40B4-BE49-F238E27FC236}">
                  <a16:creationId xmlns:a16="http://schemas.microsoft.com/office/drawing/2014/main" id="{6EEA5B8D-1B0B-473B-ADE0-9A46A55D1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74320" y="1707480"/>
              <a:ext cx="8778240" cy="58867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">
              <a:extLst>
                <a:ext uri="{FF2B5EF4-FFF2-40B4-BE49-F238E27FC236}">
                  <a16:creationId xmlns:a16="http://schemas.microsoft.com/office/drawing/2014/main" id="{4D329C01-3258-4E5A-A370-EBABA3F55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1404360" y="2328480"/>
              <a:ext cx="2674800" cy="25704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C5EED9-D6D7-4F3E-90E7-8863C350A795}"/>
              </a:ext>
            </a:extLst>
          </p:cNvPr>
          <p:cNvGrpSpPr/>
          <p:nvPr/>
        </p:nvGrpSpPr>
        <p:grpSpPr>
          <a:xfrm>
            <a:off x="253428" y="1377721"/>
            <a:ext cx="9073440" cy="6036120"/>
            <a:chOff x="127440" y="1491480"/>
            <a:chExt cx="9073440" cy="603612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E560D48-6958-4028-8CDF-6426D4B4204F}"/>
                </a:ext>
              </a:extLst>
            </p:cNvPr>
            <p:cNvGrpSpPr/>
            <p:nvPr/>
          </p:nvGrpSpPr>
          <p:grpSpPr>
            <a:xfrm>
              <a:off x="127440" y="1491480"/>
              <a:ext cx="9073440" cy="6036120"/>
              <a:chOff x="127440" y="1491480"/>
              <a:chExt cx="9073440" cy="6036120"/>
            </a:xfrm>
          </p:grpSpPr>
          <p:pic>
            <p:nvPicPr>
              <p:cNvPr id="22" name="">
                <a:extLst>
                  <a:ext uri="{FF2B5EF4-FFF2-40B4-BE49-F238E27FC236}">
                    <a16:creationId xmlns:a16="http://schemas.microsoft.com/office/drawing/2014/main" id="{F7BC4C8E-8053-4524-ACA1-C0CB9F0811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127440" y="1491480"/>
                <a:ext cx="9073440" cy="603612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">
                <a:extLst>
                  <a:ext uri="{FF2B5EF4-FFF2-40B4-BE49-F238E27FC236}">
                    <a16:creationId xmlns:a16="http://schemas.microsoft.com/office/drawing/2014/main" id="{10909FEC-4FC8-49DE-B7DB-FA6EC03076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1207799" y="1972080"/>
                <a:ext cx="2674800" cy="25704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62779-D55B-4D95-B330-F3AD3776F60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/>
              <a:t>Photon flux graph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9B4C584-B171-4D45-892B-1A0D4BA5AE42}"/>
              </a:ext>
            </a:extLst>
          </p:cNvPr>
          <p:cNvSpPr/>
          <p:nvPr/>
        </p:nvSpPr>
        <p:spPr>
          <a:xfrm rot="10771800">
            <a:off x="2827930" y="4673219"/>
            <a:ext cx="2377439" cy="1645920"/>
          </a:xfrm>
          <a:custGeom>
            <a:avLst>
              <a:gd name="f0" fmla="val 120000"/>
              <a:gd name="f1" fmla="val 5460000"/>
              <a:gd name="f2" fmla="val 5477"/>
            </a:avLst>
            <a:gdLst>
              <a:gd name="f3" fmla="val 21600000"/>
              <a:gd name="f4" fmla="val 10800000"/>
              <a:gd name="f5" fmla="val 5400000"/>
              <a:gd name="f6" fmla="val 180"/>
              <a:gd name="f7" fmla="val w"/>
              <a:gd name="f8" fmla="val h"/>
              <a:gd name="f9" fmla="val 0"/>
              <a:gd name="f10" fmla="*/ 5419351 1 1725033"/>
              <a:gd name="f11" fmla="sqrt 2"/>
              <a:gd name="f12" fmla="*/ 10800 10800 1"/>
              <a:gd name="f13" fmla="val 10800"/>
              <a:gd name="f14" fmla="val 21599999"/>
              <a:gd name="f15" fmla="min 0 21600"/>
              <a:gd name="f16" fmla="max 0 21600"/>
              <a:gd name="f17" fmla="*/ f10 1 2"/>
              <a:gd name="f18" fmla="*/ f7 1 21600"/>
              <a:gd name="f19" fmla="*/ f8 1 21600"/>
              <a:gd name="f20" fmla="*/ f10 1 180"/>
              <a:gd name="f21" fmla="*/ f11 1 2"/>
              <a:gd name="f22" fmla="pin 0 f0 21599999"/>
              <a:gd name="f23" fmla="pin 0 f2 10800"/>
              <a:gd name="f24" fmla="pin 0 f1 21599999"/>
              <a:gd name="f25" fmla="+- f16 0 f15"/>
              <a:gd name="f26" fmla="+- 10800 f23 0"/>
              <a:gd name="f27" fmla="+- f23 0 2700"/>
              <a:gd name="f28" fmla="+- 0 0 f22"/>
              <a:gd name="f29" fmla="+- 0 0 f24"/>
              <a:gd name="f30" fmla="*/ f23 f23 1"/>
              <a:gd name="f31" fmla="*/ 0 f18 1"/>
              <a:gd name="f32" fmla="*/ 21600 f18 1"/>
              <a:gd name="f33" fmla="*/ 21600 f19 1"/>
              <a:gd name="f34" fmla="*/ 0 f19 1"/>
              <a:gd name="f35" fmla="*/ f25 1 2"/>
              <a:gd name="f36" fmla="+- 21600 0 f26"/>
              <a:gd name="f37" fmla="+- f28 f5 0"/>
              <a:gd name="f38" fmla="+- f29 f5 0"/>
              <a:gd name="f39" fmla="+- f15 f35 0"/>
              <a:gd name="f40" fmla="*/ f35 f35 1"/>
              <a:gd name="f41" fmla="*/ f37 f6 1"/>
              <a:gd name="f42" fmla="*/ f38 f6 1"/>
              <a:gd name="f43" fmla="min f26 f36"/>
              <a:gd name="f44" fmla="max f26 f36"/>
              <a:gd name="f45" fmla="*/ f41 1 f4"/>
              <a:gd name="f46" fmla="*/ f42 1 f4"/>
              <a:gd name="f47" fmla="+- f44 0 f43"/>
              <a:gd name="f48" fmla="+- 0 0 f45"/>
              <a:gd name="f49" fmla="+- 0 0 f46"/>
              <a:gd name="f50" fmla="*/ f47 1 2"/>
              <a:gd name="f51" fmla="val f48"/>
              <a:gd name="f52" fmla="val f49"/>
              <a:gd name="f53" fmla="+- f43 f50 0"/>
              <a:gd name="f54" fmla="*/ f50 f50 1"/>
              <a:gd name="f55" fmla="*/ f51 f20 1"/>
              <a:gd name="f56" fmla="*/ f52 f20 1"/>
              <a:gd name="f57" fmla="+- f52 45 0"/>
              <a:gd name="f58" fmla="*/ f51 f10 1"/>
              <a:gd name="f59" fmla="*/ f52 f10 1"/>
              <a:gd name="f60" fmla="+- 0 0 f55"/>
              <a:gd name="f61" fmla="+- 0 0 f56"/>
              <a:gd name="f62" fmla="*/ f57 f10 1"/>
              <a:gd name="f63" fmla="*/ f58 1 f6"/>
              <a:gd name="f64" fmla="*/ f59 1 f6"/>
              <a:gd name="f65" fmla="*/ f60 f4 1"/>
              <a:gd name="f66" fmla="*/ f61 f4 1"/>
              <a:gd name="f67" fmla="*/ f62 1 180"/>
              <a:gd name="f68" fmla="+- 0 0 f63"/>
              <a:gd name="f69" fmla="+- 0 0 f64"/>
              <a:gd name="f70" fmla="*/ f65 1 f10"/>
              <a:gd name="f71" fmla="*/ f66 1 f10"/>
              <a:gd name="f72" fmla="+- 0 0 f67"/>
              <a:gd name="f73" fmla="+- f68 f10 0"/>
              <a:gd name="f74" fmla="+- f69 f10 0"/>
              <a:gd name="f75" fmla="+- f70 0 f5"/>
              <a:gd name="f76" fmla="+- f71 0 f5"/>
              <a:gd name="f77" fmla="*/ f72 f4 1"/>
              <a:gd name="f78" fmla="+- f73 f17 0"/>
              <a:gd name="f79" fmla="+- f74 f17 0"/>
              <a:gd name="f80" fmla="cos 1 f75"/>
              <a:gd name="f81" fmla="sin 1 f75"/>
              <a:gd name="f82" fmla="cos 1 f76"/>
              <a:gd name="f83" fmla="sin 1 f76"/>
              <a:gd name="f84" fmla="*/ f77 1 f10"/>
              <a:gd name="f85" fmla="+- 0 0 f78"/>
              <a:gd name="f86" fmla="+- 0 0 f79"/>
              <a:gd name="f87" fmla="+- 0 0 f80"/>
              <a:gd name="f88" fmla="+- 0 0 f81"/>
              <a:gd name="f89" fmla="+- 0 0 f82"/>
              <a:gd name="f90" fmla="+- 0 0 f83"/>
              <a:gd name="f91" fmla="+- f84 0 f5"/>
              <a:gd name="f92" fmla="*/ f85 f4 1"/>
              <a:gd name="f93" fmla="*/ f86 f4 1"/>
              <a:gd name="f94" fmla="*/ 10800 f87 1"/>
              <a:gd name="f95" fmla="*/ 10800 f88 1"/>
              <a:gd name="f96" fmla="*/ 10800 f89 1"/>
              <a:gd name="f97" fmla="*/ 10800 f90 1"/>
              <a:gd name="f98" fmla="*/ f26 f87 1"/>
              <a:gd name="f99" fmla="*/ f26 f88 1"/>
              <a:gd name="f100" fmla="*/ f26 f89 1"/>
              <a:gd name="f101" fmla="*/ f26 f90 1"/>
              <a:gd name="f102" fmla="*/ 13500 f89 1"/>
              <a:gd name="f103" fmla="*/ 13500 f90 1"/>
              <a:gd name="f104" fmla="*/ f27 f89 1"/>
              <a:gd name="f105" fmla="*/ f27 f90 1"/>
              <a:gd name="f106" fmla="cos 1 f91"/>
              <a:gd name="f107" fmla="sin 1 f91"/>
              <a:gd name="f108" fmla="*/ f92 1 f10"/>
              <a:gd name="f109" fmla="*/ f93 1 f10"/>
              <a:gd name="f110" fmla="+- f94 10800 0"/>
              <a:gd name="f111" fmla="+- f95 10800 0"/>
              <a:gd name="f112" fmla="+- f96 10800 0"/>
              <a:gd name="f113" fmla="+- f97 10800 0"/>
              <a:gd name="f114" fmla="+- f98 10800 0"/>
              <a:gd name="f115" fmla="+- f99 10800 0"/>
              <a:gd name="f116" fmla="+- f100 10800 0"/>
              <a:gd name="f117" fmla="+- f101 10800 0"/>
              <a:gd name="f118" fmla="+- f102 10800 0"/>
              <a:gd name="f119" fmla="+- f103 10800 0"/>
              <a:gd name="f120" fmla="+- f104 10800 0"/>
              <a:gd name="f121" fmla="+- f105 10800 0"/>
              <a:gd name="f122" fmla="+- 0 0 f106"/>
              <a:gd name="f123" fmla="+- 0 0 f107"/>
              <a:gd name="f124" fmla="+- f108 0 f5"/>
              <a:gd name="f125" fmla="+- f109 0 f5"/>
              <a:gd name="f126" fmla="+- f121 0 f119"/>
              <a:gd name="f127" fmla="+- f120 0 f118"/>
              <a:gd name="f128" fmla="cos 1 f124"/>
              <a:gd name="f129" fmla="sin 1 f124"/>
              <a:gd name="f130" fmla="cos 1 f125"/>
              <a:gd name="f131" fmla="sin 1 f125"/>
              <a:gd name="f132" fmla="+- f117 0 f53"/>
              <a:gd name="f133" fmla="+- f116 0 f53"/>
              <a:gd name="f134" fmla="+- f115 0 f53"/>
              <a:gd name="f135" fmla="+- f114 0 f53"/>
              <a:gd name="f136" fmla="+- f111 0 f39"/>
              <a:gd name="f137" fmla="+- f110 0 f39"/>
              <a:gd name="f138" fmla="+- f113 0 f39"/>
              <a:gd name="f139" fmla="+- f112 0 f39"/>
              <a:gd name="f140" fmla="*/ f126 f126 1"/>
              <a:gd name="f141" fmla="*/ f127 f127 1"/>
              <a:gd name="f142" fmla="+- 0 0 f128"/>
              <a:gd name="f143" fmla="+- 0 0 f129"/>
              <a:gd name="f144" fmla="+- 0 0 f130"/>
              <a:gd name="f145" fmla="+- 0 0 f131"/>
              <a:gd name="f146" fmla="at2 f132 f133"/>
              <a:gd name="f147" fmla="at2 f134 f135"/>
              <a:gd name="f148" fmla="at2 f136 f137"/>
              <a:gd name="f149" fmla="at2 f138 f139"/>
              <a:gd name="f150" fmla="+- f140 f141 0"/>
              <a:gd name="f151" fmla="*/ 10800 f142 1"/>
              <a:gd name="f152" fmla="*/ 10800 f143 1"/>
              <a:gd name="f153" fmla="*/ f23 f144 1"/>
              <a:gd name="f154" fmla="*/ f23 f145 1"/>
              <a:gd name="f155" fmla="+- f146 f5 0"/>
              <a:gd name="f156" fmla="+- f147 f5 0"/>
              <a:gd name="f157" fmla="+- f148 f5 0"/>
              <a:gd name="f158" fmla="+- f149 f5 0"/>
              <a:gd name="f159" fmla="sqrt f150"/>
              <a:gd name="f160" fmla="*/ f151 f151 1"/>
              <a:gd name="f161" fmla="*/ f152 f152 1"/>
              <a:gd name="f162" fmla="*/ f153 f153 1"/>
              <a:gd name="f163" fmla="*/ f154 f154 1"/>
              <a:gd name="f164" fmla="*/ f155 f10 1"/>
              <a:gd name="f165" fmla="*/ f156 f10 1"/>
              <a:gd name="f166" fmla="*/ f157 f10 1"/>
              <a:gd name="f167" fmla="*/ f158 f10 1"/>
              <a:gd name="f168" fmla="*/ f21 f159 1"/>
              <a:gd name="f169" fmla="+- f160 f161 0"/>
              <a:gd name="f170" fmla="+- f162 f163 0"/>
              <a:gd name="f171" fmla="*/ f164 1 f4"/>
              <a:gd name="f172" fmla="*/ f165 1 f4"/>
              <a:gd name="f173" fmla="*/ f166 1 f4"/>
              <a:gd name="f174" fmla="*/ f167 1 f4"/>
              <a:gd name="f175" fmla="*/ f168 f122 1"/>
              <a:gd name="f176" fmla="*/ f168 f123 1"/>
              <a:gd name="f177" fmla="sqrt f169"/>
              <a:gd name="f178" fmla="sqrt f170"/>
              <a:gd name="f179" fmla="+- 0 0 f171"/>
              <a:gd name="f180" fmla="+- 0 0 f172"/>
              <a:gd name="f181" fmla="+- 0 0 f173"/>
              <a:gd name="f182" fmla="+- 0 0 f174"/>
              <a:gd name="f183" fmla="+- f120 f175 0"/>
              <a:gd name="f184" fmla="+- f121 f176 0"/>
              <a:gd name="f185" fmla="*/ f12 1 f177"/>
              <a:gd name="f186" fmla="*/ f30 1 f178"/>
              <a:gd name="f187" fmla="+- 0 0 f179"/>
              <a:gd name="f188" fmla="+- 0 0 f180"/>
              <a:gd name="f189" fmla="+- 0 0 f181"/>
              <a:gd name="f190" fmla="+- 0 0 f182"/>
              <a:gd name="f191" fmla="*/ f142 f185 1"/>
              <a:gd name="f192" fmla="*/ f143 f185 1"/>
              <a:gd name="f193" fmla="*/ f144 f186 1"/>
              <a:gd name="f194" fmla="*/ f145 f186 1"/>
              <a:gd name="f195" fmla="*/ f187 f4 1"/>
              <a:gd name="f196" fmla="*/ f188 f4 1"/>
              <a:gd name="f197" fmla="*/ f189 f4 1"/>
              <a:gd name="f198" fmla="*/ f190 f4 1"/>
              <a:gd name="f199" fmla="+- 10800 0 f191"/>
              <a:gd name="f200" fmla="+- 10800 0 f192"/>
              <a:gd name="f201" fmla="+- 10800 0 f193"/>
              <a:gd name="f202" fmla="+- 10800 0 f194"/>
              <a:gd name="f203" fmla="*/ f195 1 f10"/>
              <a:gd name="f204" fmla="*/ f196 1 f10"/>
              <a:gd name="f205" fmla="*/ f197 1 f10"/>
              <a:gd name="f206" fmla="*/ f198 1 f10"/>
              <a:gd name="f207" fmla="*/ f199 f18 1"/>
              <a:gd name="f208" fmla="*/ f200 f19 1"/>
              <a:gd name="f209" fmla="*/ f201 f18 1"/>
              <a:gd name="f210" fmla="*/ f202 f19 1"/>
              <a:gd name="f211" fmla="+- f203 0 f5"/>
              <a:gd name="f212" fmla="+- f204 0 f5"/>
              <a:gd name="f213" fmla="+- f205 0 f5"/>
              <a:gd name="f214" fmla="+- f206 0 f5"/>
              <a:gd name="f215" fmla="cos 1 f211"/>
              <a:gd name="f216" fmla="sin 1 f211"/>
              <a:gd name="f217" fmla="+- f212 0 f211"/>
              <a:gd name="f218" fmla="cos 1 f213"/>
              <a:gd name="f219" fmla="sin 1 f213"/>
              <a:gd name="f220" fmla="+- f214 0 f213"/>
              <a:gd name="f221" fmla="+- 0 0 f215"/>
              <a:gd name="f222" fmla="+- 0 0 f216"/>
              <a:gd name="f223" fmla="+- f217 0 f3"/>
              <a:gd name="f224" fmla="+- 0 0 f218"/>
              <a:gd name="f225" fmla="+- 0 0 f219"/>
              <a:gd name="f226" fmla="+- f220 f3 0"/>
              <a:gd name="f227" fmla="*/ f50 f221 1"/>
              <a:gd name="f228" fmla="*/ f50 f222 1"/>
              <a:gd name="f229" fmla="?: f217 f223 f217"/>
              <a:gd name="f230" fmla="*/ f35 f224 1"/>
              <a:gd name="f231" fmla="*/ f35 f225 1"/>
              <a:gd name="f232" fmla="?: f220 f220 f226"/>
              <a:gd name="f233" fmla="*/ f227 f227 1"/>
              <a:gd name="f234" fmla="*/ f228 f228 1"/>
              <a:gd name="f235" fmla="*/ f230 f230 1"/>
              <a:gd name="f236" fmla="*/ f231 f231 1"/>
              <a:gd name="f237" fmla="+- f233 f234 0"/>
              <a:gd name="f238" fmla="+- f235 f236 0"/>
              <a:gd name="f239" fmla="sqrt f237"/>
              <a:gd name="f240" fmla="sqrt f238"/>
              <a:gd name="f241" fmla="*/ f54 1 f239"/>
              <a:gd name="f242" fmla="*/ f40 1 f240"/>
              <a:gd name="f243" fmla="*/ f221 f241 1"/>
              <a:gd name="f244" fmla="*/ f222 f241 1"/>
              <a:gd name="f245" fmla="*/ f224 f242 1"/>
              <a:gd name="f246" fmla="*/ f225 f242 1"/>
              <a:gd name="f247" fmla="+- f53 0 f243"/>
              <a:gd name="f248" fmla="+- f53 0 f244"/>
              <a:gd name="f249" fmla="+- f39 0 f245"/>
              <a:gd name="f250" fmla="+- f39 0 f246"/>
            </a:gdLst>
            <a:ahLst>
              <a:ahPolar gdRefAng="f0" minAng="f9" maxAng="f14">
                <a:pos x="f207" y="f208"/>
              </a:ahPolar>
              <a:ahPolar gdRefR="f2" minR="f9" maxR="f13" gdRefAng="f1" minAng="f9" maxAng="f14">
                <a:pos x="f209" y="f210"/>
              </a:ahPolar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247" y="f248"/>
                </a:moveTo>
                <a:arcTo wR="f50" hR="f50" stAng="f211" swAng="f229"/>
                <a:lnTo>
                  <a:pt x="f249" y="f250"/>
                </a:lnTo>
                <a:arcTo wR="f35" hR="f35" stAng="f213" swAng="f232"/>
                <a:lnTo>
                  <a:pt x="f119" y="f118"/>
                </a:lnTo>
                <a:lnTo>
                  <a:pt x="f184" y="f183"/>
                </a:lnTo>
                <a:lnTo>
                  <a:pt x="f121" y="f12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C7F7B4-5439-4AC7-B939-00FB6DB765EE}"/>
              </a:ext>
            </a:extLst>
          </p:cNvPr>
          <p:cNvSpPr txBox="1"/>
          <p:nvPr/>
        </p:nvSpPr>
        <p:spPr>
          <a:xfrm rot="2308800">
            <a:off x="2732638" y="5806442"/>
            <a:ext cx="173735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integration</a:t>
            </a:r>
          </a:p>
        </p:txBody>
      </p:sp>
      <p:pic>
        <p:nvPicPr>
          <p:cNvPr id="5" name="">
            <a:extLst>
              <a:ext uri="{FF2B5EF4-FFF2-40B4-BE49-F238E27FC236}">
                <a16:creationId xmlns:a16="http://schemas.microsoft.com/office/drawing/2014/main" id="{4ED37FBC-AFD5-4105-B807-4B884C85E40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22600" y="6035040"/>
            <a:ext cx="228636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81D58C-C654-49BA-BB07-9198740A8F57}"/>
              </a:ext>
            </a:extLst>
          </p:cNvPr>
          <p:cNvSpPr txBox="1"/>
          <p:nvPr/>
        </p:nvSpPr>
        <p:spPr>
          <a:xfrm>
            <a:off x="5669279" y="2377439"/>
            <a:ext cx="4198621" cy="1102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>
                <a:ln>
                  <a:noFill/>
                </a:ln>
                <a:latin typeface="LM Roman 10" pitchFamily="18"/>
                <a:ea typeface="Noto Sans CJK SC Regular" pitchFamily="2"/>
                <a:cs typeface="FreeSans" pitchFamily="2"/>
              </a:rPr>
              <a:t>Photon Flux Constraint is the combined result of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 err="1">
                <a:ln>
                  <a:noFill/>
                </a:ln>
                <a:latin typeface="LM Roman 10" pitchFamily="18"/>
                <a:ea typeface="Noto Sans CJK SC Regular" pitchFamily="2"/>
                <a:cs typeface="FreeSans" pitchFamily="2"/>
              </a:rPr>
              <a:t>CASAMIA+HAWC</a:t>
            </a:r>
            <a:r>
              <a:rPr lang="en-US" sz="1400" b="0" i="0" u="none" strike="noStrike" kern="1200" cap="none" dirty="0" err="1">
                <a:ln>
                  <a:noFill/>
                </a:ln>
                <a:solidFill>
                  <a:srgbClr val="000000"/>
                </a:solidFill>
                <a:latin typeface="LM Roman 10" pitchFamily="18"/>
                <a:ea typeface="Noto Sans CJK SC Regular" pitchFamily="2"/>
                <a:cs typeface="FreeSans" pitchFamily="2"/>
              </a:rPr>
              <a:t>+milargo+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M Roman 10" pitchFamily="18"/>
                <a:ea typeface="Noto Sans CJK SC Regular" pitchFamily="2"/>
                <a:cs typeface="FreeSans" pitchFamily="2"/>
              </a:rPr>
              <a:t>ARGO+Fermi-LAT</a:t>
            </a:r>
            <a:endParaRPr lang="en-US" sz="1400" b="0" i="0" u="none" strike="noStrike" kern="1200" cap="none" dirty="0">
              <a:ln>
                <a:noFill/>
              </a:ln>
              <a:latin typeface="LM Roman 10" pitchFamily="18"/>
              <a:ea typeface="Noto Sans CJK SC Regular" pitchFamily="2"/>
              <a:cs typeface="FreeSans" pitchFamily="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6A784D5-2BC8-4F06-A995-95D4AF767C4C}"/>
              </a:ext>
            </a:extLst>
          </p:cNvPr>
          <p:cNvGrpSpPr/>
          <p:nvPr/>
        </p:nvGrpSpPr>
        <p:grpSpPr>
          <a:xfrm>
            <a:off x="4405679" y="3895920"/>
            <a:ext cx="5653440" cy="3657600"/>
            <a:chOff x="4405679" y="3895920"/>
            <a:chExt cx="5653440" cy="3657600"/>
          </a:xfrm>
        </p:grpSpPr>
        <p:pic>
          <p:nvPicPr>
            <p:cNvPr id="8" name="">
              <a:extLst>
                <a:ext uri="{FF2B5EF4-FFF2-40B4-BE49-F238E27FC236}">
                  <a16:creationId xmlns:a16="http://schemas.microsoft.com/office/drawing/2014/main" id="{04DE9AFF-FA26-4F80-976F-A72B37996E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4405679" y="3895920"/>
              <a:ext cx="5653440" cy="3657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">
              <a:extLst>
                <a:ext uri="{FF2B5EF4-FFF2-40B4-BE49-F238E27FC236}">
                  <a16:creationId xmlns:a16="http://schemas.microsoft.com/office/drawing/2014/main" id="{2732B1A9-509D-4397-AEDC-2133882AE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5237279" y="4223159"/>
              <a:ext cx="2260800" cy="2235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949469-67D8-4303-83BB-22D11F9DA022}"/>
              </a:ext>
            </a:extLst>
          </p:cNvPr>
          <p:cNvGrpSpPr/>
          <p:nvPr/>
        </p:nvGrpSpPr>
        <p:grpSpPr>
          <a:xfrm>
            <a:off x="0" y="1371959"/>
            <a:ext cx="5212080" cy="3350160"/>
            <a:chOff x="0" y="1371959"/>
            <a:chExt cx="5212080" cy="3350160"/>
          </a:xfrm>
        </p:grpSpPr>
        <p:pic>
          <p:nvPicPr>
            <p:cNvPr id="11" name="">
              <a:extLst>
                <a:ext uri="{FF2B5EF4-FFF2-40B4-BE49-F238E27FC236}">
                  <a16:creationId xmlns:a16="http://schemas.microsoft.com/office/drawing/2014/main" id="{BFEF5CFB-95AD-4219-8AD8-5FF7A0008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0" y="1371959"/>
              <a:ext cx="5212080" cy="33501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">
              <a:extLst>
                <a:ext uri="{FF2B5EF4-FFF2-40B4-BE49-F238E27FC236}">
                  <a16:creationId xmlns:a16="http://schemas.microsoft.com/office/drawing/2014/main" id="{2B8EF31C-5DD7-42AF-89FC-37DEF957E0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747720" y="3600000"/>
              <a:ext cx="1731960" cy="17136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71F00CC5-66EC-4842-815F-599A5563CDC6}"/>
              </a:ext>
            </a:extLst>
          </p:cNvPr>
          <p:cNvSpPr/>
          <p:nvPr/>
        </p:nvSpPr>
        <p:spPr>
          <a:xfrm>
            <a:off x="8321040" y="5852160"/>
            <a:ext cx="984885" cy="3463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EEC24DA-B3EE-4EDD-A37F-4064800F9893}"/>
              </a:ext>
            </a:extLst>
          </p:cNvPr>
          <p:cNvSpPr/>
          <p:nvPr/>
        </p:nvSpPr>
        <p:spPr>
          <a:xfrm>
            <a:off x="8412480" y="6766560"/>
            <a:ext cx="146303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0D5CC3-1042-442D-BD70-B051DA8EA5B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sz="3600"/>
              <a:t>Constraining the DM parameters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368917DE-513B-4061-A821-FCF941CD292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2359" y="2286000"/>
            <a:ext cx="2952359" cy="647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>
            <a:extLst>
              <a:ext uri="{FF2B5EF4-FFF2-40B4-BE49-F238E27FC236}">
                <a16:creationId xmlns:a16="http://schemas.microsoft.com/office/drawing/2014/main" id="{A86A85FD-7353-43F4-B574-1EB7FFE8DF3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834640" y="3200400"/>
            <a:ext cx="1552319" cy="561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C41A49-D031-4A19-ADA2-C7540959A8ED}"/>
              </a:ext>
            </a:extLst>
          </p:cNvPr>
          <p:cNvSpPr txBox="1"/>
          <p:nvPr/>
        </p:nvSpPr>
        <p:spPr>
          <a:xfrm>
            <a:off x="365760" y="3291839"/>
            <a:ext cx="512063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The likelihood ratio is:</a:t>
            </a:r>
          </a:p>
        </p:txBody>
      </p:sp>
      <p:pic>
        <p:nvPicPr>
          <p:cNvPr id="7" name="">
            <a:extLst>
              <a:ext uri="{FF2B5EF4-FFF2-40B4-BE49-F238E27FC236}">
                <a16:creationId xmlns:a16="http://schemas.microsoft.com/office/drawing/2014/main" id="{2CD9DC06-B9CB-43EC-ADF7-02DB4DA6815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760720" y="3383280"/>
            <a:ext cx="1885680" cy="23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ACD748-4D64-4C6E-B5BC-858A232AEA6F}"/>
              </a:ext>
            </a:extLst>
          </p:cNvPr>
          <p:cNvSpPr txBox="1"/>
          <p:nvPr/>
        </p:nvSpPr>
        <p:spPr>
          <a:xfrm>
            <a:off x="4754879" y="3311279"/>
            <a:ext cx="9144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where</a:t>
            </a:r>
          </a:p>
        </p:txBody>
      </p:sp>
      <p:pic>
        <p:nvPicPr>
          <p:cNvPr id="9" name="">
            <a:extLst>
              <a:ext uri="{FF2B5EF4-FFF2-40B4-BE49-F238E27FC236}">
                <a16:creationId xmlns:a16="http://schemas.microsoft.com/office/drawing/2014/main" id="{7DF3FAE1-2F48-4AE5-8258-29818C5473EF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333679" y="2504880"/>
            <a:ext cx="1495079" cy="23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6DC9DB4-A0DA-4B14-96E5-0C355C9E46C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2000" y="1742040"/>
            <a:ext cx="11449440" cy="43844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2800"/>
              <a:t> goodness of fit test:</a:t>
            </a:r>
          </a:p>
          <a:p>
            <a:pPr lvl="0">
              <a:buSzPct val="45000"/>
              <a:buFont typeface="StarSymbol"/>
              <a:buChar char="●"/>
            </a:pPr>
            <a:endParaRPr lang="en-US" sz="2200"/>
          </a:p>
        </p:txBody>
      </p:sp>
      <p:pic>
        <p:nvPicPr>
          <p:cNvPr id="11" name="">
            <a:extLst>
              <a:ext uri="{FF2B5EF4-FFF2-40B4-BE49-F238E27FC236}">
                <a16:creationId xmlns:a16="http://schemas.microsoft.com/office/drawing/2014/main" id="{5C682EF4-7E7D-40AD-BF2F-541B1E72E14D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29280" y="4086720"/>
            <a:ext cx="4924080" cy="68544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75E4194-5038-40B4-9F4A-CC8075ECB83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54880" y="5303520"/>
            <a:ext cx="11449440" cy="82296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2800"/>
              <a:t> Comparison with Gamma ray constraint: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99DFC07-862B-440E-8ADE-4C7AA743AE3A}"/>
              </a:ext>
            </a:extLst>
          </p:cNvPr>
          <p:cNvSpPr/>
          <p:nvPr/>
        </p:nvSpPr>
        <p:spPr>
          <a:xfrm>
            <a:off x="731519" y="6126480"/>
            <a:ext cx="2011680" cy="82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C3990BBC-9254-40DF-9C3D-83F4C261657B}"/>
              </a:ext>
            </a:extLst>
          </p:cNvPr>
          <p:cNvSpPr/>
          <p:nvPr/>
        </p:nvSpPr>
        <p:spPr>
          <a:xfrm>
            <a:off x="2743199" y="6492240"/>
            <a:ext cx="100584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6374B70-E0BD-4D3B-8E6F-30876A20530E}"/>
              </a:ext>
            </a:extLst>
          </p:cNvPr>
          <p:cNvSpPr/>
          <p:nvPr/>
        </p:nvSpPr>
        <p:spPr>
          <a:xfrm>
            <a:off x="3749040" y="6126480"/>
            <a:ext cx="3291839" cy="82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B3E93794-FFC0-4004-B820-8FA7CE6DD8D3}"/>
              </a:ext>
            </a:extLst>
          </p:cNvPr>
          <p:cNvSpPr/>
          <p:nvPr/>
        </p:nvSpPr>
        <p:spPr>
          <a:xfrm flipV="1">
            <a:off x="7040880" y="6035040"/>
            <a:ext cx="1188720" cy="4572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6DED2F11-9D56-42D8-AFEB-CD821DDE63FC}"/>
              </a:ext>
            </a:extLst>
          </p:cNvPr>
          <p:cNvSpPr/>
          <p:nvPr/>
        </p:nvSpPr>
        <p:spPr>
          <a:xfrm>
            <a:off x="7040880" y="6492240"/>
            <a:ext cx="1188720" cy="54864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5F6A16-BDE7-4737-93D8-4F3EB9B9B9AE}"/>
              </a:ext>
            </a:extLst>
          </p:cNvPr>
          <p:cNvSpPr txBox="1"/>
          <p:nvPr/>
        </p:nvSpPr>
        <p:spPr>
          <a:xfrm>
            <a:off x="7406640" y="5943600"/>
            <a:ext cx="4572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6EC0C5-0227-41F2-9259-EBE5228F0ADE}"/>
              </a:ext>
            </a:extLst>
          </p:cNvPr>
          <p:cNvSpPr txBox="1"/>
          <p:nvPr/>
        </p:nvSpPr>
        <p:spPr>
          <a:xfrm>
            <a:off x="7406640" y="6766560"/>
            <a:ext cx="4572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501AAF-67C9-40F9-B455-446612247324}"/>
              </a:ext>
            </a:extLst>
          </p:cNvPr>
          <p:cNvSpPr txBox="1"/>
          <p:nvPr/>
        </p:nvSpPr>
        <p:spPr>
          <a:xfrm>
            <a:off x="8321040" y="5852160"/>
            <a:ext cx="118871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veto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9C2784-43F6-4816-9157-86747B90FAC5}"/>
              </a:ext>
            </a:extLst>
          </p:cNvPr>
          <p:cNvSpPr txBox="1"/>
          <p:nvPr/>
        </p:nvSpPr>
        <p:spPr>
          <a:xfrm>
            <a:off x="8448479" y="6822000"/>
            <a:ext cx="1463039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allow region</a:t>
            </a:r>
          </a:p>
        </p:txBody>
      </p:sp>
      <p:pic>
        <p:nvPicPr>
          <p:cNvPr id="22" name="">
            <a:extLst>
              <a:ext uri="{FF2B5EF4-FFF2-40B4-BE49-F238E27FC236}">
                <a16:creationId xmlns:a16="http://schemas.microsoft.com/office/drawing/2014/main" id="{7E9FC4AE-2999-41F4-9795-1FBCDDC6DC03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3999600" y="6407279"/>
            <a:ext cx="2783520" cy="245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">
            <a:extLst>
              <a:ext uri="{FF2B5EF4-FFF2-40B4-BE49-F238E27FC236}">
                <a16:creationId xmlns:a16="http://schemas.microsoft.com/office/drawing/2014/main" id="{DDE0465B-7DDE-4205-994C-B6C5A0CB874B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1025280" y="6364080"/>
            <a:ext cx="1409399" cy="32364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04AD185-B15D-429B-B21C-DEEC1397C32E}"/>
              </a:ext>
            </a:extLst>
          </p:cNvPr>
          <p:cNvSpPr/>
          <p:nvPr/>
        </p:nvSpPr>
        <p:spPr>
          <a:xfrm>
            <a:off x="5943600" y="4206240"/>
            <a:ext cx="1920239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Given a CL</a:t>
            </a: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AA24F46B-CAD0-4983-9A9F-E35071A68CBA}"/>
              </a:ext>
            </a:extLst>
          </p:cNvPr>
          <p:cNvSpPr/>
          <p:nvPr/>
        </p:nvSpPr>
        <p:spPr>
          <a:xfrm>
            <a:off x="7863840" y="4572000"/>
            <a:ext cx="73152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DF67D69-E411-4560-BB8F-8CA040F1C987}"/>
              </a:ext>
            </a:extLst>
          </p:cNvPr>
          <p:cNvSpPr/>
          <p:nvPr/>
        </p:nvSpPr>
        <p:spPr>
          <a:xfrm>
            <a:off x="8595360" y="4206240"/>
            <a:ext cx="1371599" cy="7315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Favored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parameters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region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135FF-CD1B-40F0-A399-A6ECF4D654C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sz="2800"/>
              <a:t>Favored parameters region from Goodness of fit and Gamma ray constraint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5309B6A-D705-4360-9218-EA70C3E10EA9}"/>
              </a:ext>
            </a:extLst>
          </p:cNvPr>
          <p:cNvGrpSpPr/>
          <p:nvPr/>
        </p:nvGrpSpPr>
        <p:grpSpPr>
          <a:xfrm>
            <a:off x="3108959" y="1301759"/>
            <a:ext cx="6873120" cy="6255000"/>
            <a:chOff x="3108959" y="1301759"/>
            <a:chExt cx="6873120" cy="6255000"/>
          </a:xfrm>
        </p:grpSpPr>
        <p:pic>
          <p:nvPicPr>
            <p:cNvPr id="4" name="">
              <a:extLst>
                <a:ext uri="{FF2B5EF4-FFF2-40B4-BE49-F238E27FC236}">
                  <a16:creationId xmlns:a16="http://schemas.microsoft.com/office/drawing/2014/main" id="{89C99B5E-E78E-4BD7-B0AF-265D909E1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108959" y="1301759"/>
              <a:ext cx="6873120" cy="6255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">
              <a:extLst>
                <a:ext uri="{FF2B5EF4-FFF2-40B4-BE49-F238E27FC236}">
                  <a16:creationId xmlns:a16="http://schemas.microsoft.com/office/drawing/2014/main" id="{D25EEBA0-8A09-4C97-BF94-A16808E07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817760" y="2883600"/>
              <a:ext cx="244440" cy="183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">
              <a:extLst>
                <a:ext uri="{FF2B5EF4-FFF2-40B4-BE49-F238E27FC236}">
                  <a16:creationId xmlns:a16="http://schemas.microsoft.com/office/drawing/2014/main" id="{6B54C850-F952-4665-98B6-54A218571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4573440" y="3038040"/>
              <a:ext cx="254520" cy="1731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Straight Connector 6">
              <a:extLst>
                <a:ext uri="{FF2B5EF4-FFF2-40B4-BE49-F238E27FC236}">
                  <a16:creationId xmlns:a16="http://schemas.microsoft.com/office/drawing/2014/main" id="{B23679A7-E763-4106-BDFE-CBAD20843874}"/>
                </a:ext>
              </a:extLst>
            </p:cNvPr>
            <p:cNvSpPr/>
            <p:nvPr/>
          </p:nvSpPr>
          <p:spPr>
            <a:xfrm flipV="1">
              <a:off x="4206240" y="5852160"/>
              <a:ext cx="0" cy="822959"/>
            </a:xfrm>
            <a:prstGeom prst="line">
              <a:avLst/>
            </a:prstGeom>
            <a:noFill/>
            <a:ln w="29160">
              <a:solidFill>
                <a:srgbClr val="FF3333"/>
              </a:solidFill>
              <a:prstDash val="solid"/>
              <a:tailEnd type="arrow"/>
            </a:ln>
          </p:spPr>
          <p:txBody>
            <a:bodyPr vert="horz" wrap="none" lIns="104400" tIns="59400" rIns="104400" bIns="594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044D397-3F75-47E9-B181-1F3C0AE3F12C}"/>
              </a:ext>
            </a:extLst>
          </p:cNvPr>
          <p:cNvSpPr txBox="1"/>
          <p:nvPr/>
        </p:nvSpPr>
        <p:spPr>
          <a:xfrm>
            <a:off x="205200" y="2723400"/>
            <a:ext cx="2985675" cy="433819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Due to less statistics, only one sigma region is closed area.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Lower bound(Red) is very conservative, so much lower than the favored region from goodness of fit.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8368A-3DA8-4B47-91EC-0125CADE9A0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Outlines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6E520-2ACD-4B8C-80A4-26480B9142B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8000" y="2039759"/>
            <a:ext cx="9072000" cy="43844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Motivation: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PeV bump in IceCube data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Astrophysical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Multi messenger method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Particle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Dark Matter Decay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 b="1">
                <a:solidFill>
                  <a:srgbClr val="000000"/>
                </a:solidFill>
              </a:rPr>
              <a:t>Other Application of the Multi messenger method: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 b="1">
                <a:solidFill>
                  <a:srgbClr val="000000"/>
                </a:solidFill>
              </a:rPr>
              <a:t>Z’ model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Conclusion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3E35C-8924-47D4-88A9-7ECFFDE9FD2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3440" y="-254880"/>
            <a:ext cx="8822880" cy="1591560"/>
          </a:xfrm>
        </p:spPr>
        <p:txBody>
          <a:bodyPr/>
          <a:lstStyle/>
          <a:p>
            <a:pPr lvl="0"/>
            <a:r>
              <a:rPr lang="en-US" sz="3600"/>
              <a:t>Gap of IceCube Data and Z’ model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C4E771B7-C2E8-4104-88E8-ACACABF6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16920" y="989640"/>
            <a:ext cx="5303520" cy="3383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F392F2CC-A882-44C0-AAD3-C8D18F654A4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853160" y="721800"/>
            <a:ext cx="4473720" cy="32101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04E17AE-AE5B-4776-93A7-C63ECBD7E41C}"/>
              </a:ext>
            </a:extLst>
          </p:cNvPr>
          <p:cNvSpPr/>
          <p:nvPr/>
        </p:nvSpPr>
        <p:spPr>
          <a:xfrm>
            <a:off x="2730600" y="2480400"/>
            <a:ext cx="640080" cy="1463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rgbClr val="FF0000"/>
            </a:solidFill>
            <a:prstDash val="solid"/>
          </a:ln>
        </p:spPr>
        <p:txBody>
          <a:bodyPr vert="horz" wrap="non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B087CBF-0526-4A85-9793-AA10B372C4AB}"/>
              </a:ext>
            </a:extLst>
          </p:cNvPr>
          <p:cNvSpPr/>
          <p:nvPr/>
        </p:nvSpPr>
        <p:spPr>
          <a:xfrm>
            <a:off x="7498080" y="2161800"/>
            <a:ext cx="457200" cy="15872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rgbClr val="FF0000"/>
            </a:solidFill>
            <a:prstDash val="solid"/>
          </a:ln>
        </p:spPr>
        <p:txBody>
          <a:bodyPr vert="horz" wrap="non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1D73D4-3AED-42F7-A1C5-0E2EA5B33CC4}"/>
              </a:ext>
            </a:extLst>
          </p:cNvPr>
          <p:cNvGrpSpPr/>
          <p:nvPr/>
        </p:nvGrpSpPr>
        <p:grpSpPr>
          <a:xfrm>
            <a:off x="3307679" y="4385160"/>
            <a:ext cx="5029200" cy="346320"/>
            <a:chOff x="3307679" y="4385160"/>
            <a:chExt cx="5029200" cy="34632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6B3ED82-1815-402E-AC98-FC287A14E929}"/>
                </a:ext>
              </a:extLst>
            </p:cNvPr>
            <p:cNvSpPr txBox="1"/>
            <p:nvPr/>
          </p:nvSpPr>
          <p:spPr>
            <a:xfrm>
              <a:off x="3307679" y="4385160"/>
              <a:ext cx="5029200" cy="3463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Gap of icecube data at</a:t>
              </a:r>
            </a:p>
          </p:txBody>
        </p:sp>
        <p:pic>
          <p:nvPicPr>
            <p:cNvPr id="9" name="">
              <a:extLst>
                <a:ext uri="{FF2B5EF4-FFF2-40B4-BE49-F238E27FC236}">
                  <a16:creationId xmlns:a16="http://schemas.microsoft.com/office/drawing/2014/main" id="{0DC94CB1-723F-463F-8137-6BE966509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5742000" y="4449960"/>
              <a:ext cx="1617120" cy="2210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BE3A95F-AE10-4717-9AC1-F08042438B3B}"/>
              </a:ext>
            </a:extLst>
          </p:cNvPr>
          <p:cNvSpPr txBox="1"/>
          <p:nvPr/>
        </p:nvSpPr>
        <p:spPr>
          <a:xfrm>
            <a:off x="3117960" y="7117259"/>
            <a:ext cx="6702315" cy="4449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T. Araki et al (PRD '15); Cherry, Friedland, Shoemaker '14; </a:t>
            </a:r>
            <a:r>
              <a:rPr lang="en-US" sz="12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DiFranzo</a:t>
            </a: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, Hooper (PRD '15); </a:t>
            </a:r>
            <a:r>
              <a:rPr lang="en-US" sz="12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Heeck</a:t>
            </a: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(PLB '16); Dev et al (PLB '16)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440A756-190C-4C7C-9042-02DD199F4508}"/>
              </a:ext>
            </a:extLst>
          </p:cNvPr>
          <p:cNvSpPr/>
          <p:nvPr/>
        </p:nvSpPr>
        <p:spPr>
          <a:xfrm>
            <a:off x="3108959" y="3943440"/>
            <a:ext cx="456839" cy="536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70" h="1492" fill="none">
                <a:moveTo>
                  <a:pt x="0" y="0"/>
                </a:moveTo>
                <a:lnTo>
                  <a:pt x="1270" y="149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5DBDE38-3F6A-491C-A3D5-437599436F1E}"/>
              </a:ext>
            </a:extLst>
          </p:cNvPr>
          <p:cNvSpPr/>
          <p:nvPr/>
        </p:nvSpPr>
        <p:spPr>
          <a:xfrm>
            <a:off x="3566160" y="3566160"/>
            <a:ext cx="4023000" cy="914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176" h="2540" fill="none">
                <a:moveTo>
                  <a:pt x="11176" y="0"/>
                </a:moveTo>
                <a:lnTo>
                  <a:pt x="0" y="254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13" name="">
            <a:extLst>
              <a:ext uri="{FF2B5EF4-FFF2-40B4-BE49-F238E27FC236}">
                <a16:creationId xmlns:a16="http://schemas.microsoft.com/office/drawing/2014/main" id="{0B18D532-37B6-47FE-9D5B-4A1696C9BEEE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560319" y="6242760"/>
            <a:ext cx="4937760" cy="4021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21448A0-1C91-4270-985C-6CB668193BAF}"/>
              </a:ext>
            </a:extLst>
          </p:cNvPr>
          <p:cNvGrpSpPr/>
          <p:nvPr/>
        </p:nvGrpSpPr>
        <p:grpSpPr>
          <a:xfrm>
            <a:off x="548640" y="4743360"/>
            <a:ext cx="2018880" cy="1291680"/>
            <a:chOff x="548640" y="4743360"/>
            <a:chExt cx="2018880" cy="1291680"/>
          </a:xfrm>
        </p:grpSpPr>
        <p:pic>
          <p:nvPicPr>
            <p:cNvPr id="15" name="">
              <a:extLst>
                <a:ext uri="{FF2B5EF4-FFF2-40B4-BE49-F238E27FC236}">
                  <a16:creationId xmlns:a16="http://schemas.microsoft.com/office/drawing/2014/main" id="{21C1B5D7-5C04-40CF-AC71-C2F100D357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 l="30598" t="70093" r="63047" b="26674"/>
            <a:stretch>
              <a:fillRect/>
            </a:stretch>
          </p:blipFill>
          <p:spPr>
            <a:xfrm>
              <a:off x="1587600" y="5267520"/>
              <a:ext cx="495000" cy="1414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Straight Connector 15">
              <a:extLst>
                <a:ext uri="{FF2B5EF4-FFF2-40B4-BE49-F238E27FC236}">
                  <a16:creationId xmlns:a16="http://schemas.microsoft.com/office/drawing/2014/main" id="{47108768-0B13-4066-B59D-EE86A5E29E6F}"/>
                </a:ext>
              </a:extLst>
            </p:cNvPr>
            <p:cNvSpPr/>
            <p:nvPr/>
          </p:nvSpPr>
          <p:spPr>
            <a:xfrm>
              <a:off x="1152720" y="4982400"/>
              <a:ext cx="45720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17" name="Straight Connector 16">
              <a:extLst>
                <a:ext uri="{FF2B5EF4-FFF2-40B4-BE49-F238E27FC236}">
                  <a16:creationId xmlns:a16="http://schemas.microsoft.com/office/drawing/2014/main" id="{5398643C-FA11-4032-AC96-8F1F9824B1C2}"/>
                </a:ext>
              </a:extLst>
            </p:cNvPr>
            <p:cNvSpPr/>
            <p:nvPr/>
          </p:nvSpPr>
          <p:spPr>
            <a:xfrm>
              <a:off x="1152720" y="4982400"/>
              <a:ext cx="45720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18" name="Straight Connector 17">
              <a:extLst>
                <a:ext uri="{FF2B5EF4-FFF2-40B4-BE49-F238E27FC236}">
                  <a16:creationId xmlns:a16="http://schemas.microsoft.com/office/drawing/2014/main" id="{B87E0941-4ACC-4AC4-BDE9-6289287A8F3E}"/>
                </a:ext>
              </a:extLst>
            </p:cNvPr>
            <p:cNvSpPr/>
            <p:nvPr/>
          </p:nvSpPr>
          <p:spPr>
            <a:xfrm flipH="1" flipV="1">
              <a:off x="2077920" y="5348160"/>
              <a:ext cx="36576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19" name="Straight Connector 18">
              <a:extLst>
                <a:ext uri="{FF2B5EF4-FFF2-40B4-BE49-F238E27FC236}">
                  <a16:creationId xmlns:a16="http://schemas.microsoft.com/office/drawing/2014/main" id="{EDD547F0-A8B9-472E-8FFB-D60AB883BF8F}"/>
                </a:ext>
              </a:extLst>
            </p:cNvPr>
            <p:cNvSpPr/>
            <p:nvPr/>
          </p:nvSpPr>
          <p:spPr>
            <a:xfrm flipH="1">
              <a:off x="2077920" y="4982400"/>
              <a:ext cx="36576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20" name="Straight Connector 19">
              <a:extLst>
                <a:ext uri="{FF2B5EF4-FFF2-40B4-BE49-F238E27FC236}">
                  <a16:creationId xmlns:a16="http://schemas.microsoft.com/office/drawing/2014/main" id="{24AF31B0-58F9-4D33-AB62-6CEA6D7E400D}"/>
                </a:ext>
              </a:extLst>
            </p:cNvPr>
            <p:cNvSpPr/>
            <p:nvPr/>
          </p:nvSpPr>
          <p:spPr>
            <a:xfrm flipV="1">
              <a:off x="1152720" y="5348160"/>
              <a:ext cx="45720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2D873A9-D896-428A-94BE-4DECEED65607}"/>
                </a:ext>
              </a:extLst>
            </p:cNvPr>
            <p:cNvSpPr txBox="1"/>
            <p:nvPr/>
          </p:nvSpPr>
          <p:spPr>
            <a:xfrm>
              <a:off x="786960" y="4743360"/>
              <a:ext cx="640080" cy="2048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High E</a:t>
              </a:r>
            </a:p>
          </p:txBody>
        </p:sp>
        <p:pic>
          <p:nvPicPr>
            <p:cNvPr id="22" name="">
              <a:extLst>
                <a:ext uri="{FF2B5EF4-FFF2-40B4-BE49-F238E27FC236}">
                  <a16:creationId xmlns:a16="http://schemas.microsoft.com/office/drawing/2014/main" id="{F8A9F42B-1BD7-459E-9898-3E559368E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1244159" y="4799880"/>
              <a:ext cx="99360" cy="95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">
              <a:extLst>
                <a:ext uri="{FF2B5EF4-FFF2-40B4-BE49-F238E27FC236}">
                  <a16:creationId xmlns:a16="http://schemas.microsoft.com/office/drawing/2014/main" id="{13AFB4DC-46FD-4BD5-B530-C5DFF16F4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1244159" y="5772240"/>
              <a:ext cx="99360" cy="95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89FA076-C030-4F6F-9A76-DBD844BCD214}"/>
                </a:ext>
              </a:extLst>
            </p:cNvPr>
            <p:cNvSpPr txBox="1"/>
            <p:nvPr/>
          </p:nvSpPr>
          <p:spPr>
            <a:xfrm>
              <a:off x="548640" y="5715720"/>
              <a:ext cx="914400" cy="3193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Background</a:t>
              </a:r>
            </a:p>
          </p:txBody>
        </p:sp>
        <p:pic>
          <p:nvPicPr>
            <p:cNvPr id="25" name="">
              <a:extLst>
                <a:ext uri="{FF2B5EF4-FFF2-40B4-BE49-F238E27FC236}">
                  <a16:creationId xmlns:a16="http://schemas.microsoft.com/office/drawing/2014/main" id="{AAFB51AD-E164-448F-AE3F-66A5390FA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1724040" y="5388480"/>
              <a:ext cx="160200" cy="1425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">
              <a:extLst>
                <a:ext uri="{FF2B5EF4-FFF2-40B4-BE49-F238E27FC236}">
                  <a16:creationId xmlns:a16="http://schemas.microsoft.com/office/drawing/2014/main" id="{C4934418-5579-4D78-9043-1FF39D500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2468160" y="4800240"/>
              <a:ext cx="99360" cy="95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">
              <a:extLst>
                <a:ext uri="{FF2B5EF4-FFF2-40B4-BE49-F238E27FC236}">
                  <a16:creationId xmlns:a16="http://schemas.microsoft.com/office/drawing/2014/main" id="{B90BE93F-1AE5-4D42-80C2-5381760F6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2468160" y="5772240"/>
              <a:ext cx="99360" cy="95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0BDC627-46D7-4603-9915-05B0220B1988}"/>
                </a:ext>
              </a:extLst>
            </p:cNvPr>
            <p:cNvSpPr txBox="1"/>
            <p:nvPr/>
          </p:nvSpPr>
          <p:spPr>
            <a:xfrm>
              <a:off x="1999439" y="4755240"/>
              <a:ext cx="548640" cy="1760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6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Final state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F2BE35C-DB4C-4F9C-B81B-77F0014A0EFE}"/>
                </a:ext>
              </a:extLst>
            </p:cNvPr>
            <p:cNvSpPr txBox="1"/>
            <p:nvPr/>
          </p:nvSpPr>
          <p:spPr>
            <a:xfrm>
              <a:off x="1975680" y="5720760"/>
              <a:ext cx="548640" cy="1760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6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Final state</a:t>
              </a:r>
            </a:p>
          </p:txBody>
        </p:sp>
      </p:grpSp>
      <p:pic>
        <p:nvPicPr>
          <p:cNvPr id="30" name="">
            <a:extLst>
              <a:ext uri="{FF2B5EF4-FFF2-40B4-BE49-F238E27FC236}">
                <a16:creationId xmlns:a16="http://schemas.microsoft.com/office/drawing/2014/main" id="{C52BD52E-DED5-4C34-A71E-93971C9DE36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2989080" y="5209560"/>
            <a:ext cx="1491480" cy="27684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24EBC3A-A279-43EE-A0CF-9AF84495AC52}"/>
              </a:ext>
            </a:extLst>
          </p:cNvPr>
          <p:cNvSpPr txBox="1"/>
          <p:nvPr/>
        </p:nvSpPr>
        <p:spPr>
          <a:xfrm>
            <a:off x="2194560" y="6766560"/>
            <a:ext cx="7368540" cy="28259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300" b="1" i="0" u="none" strike="noStrike" kern="1200" cap="none">
                <a:ln>
                  <a:noFill/>
                </a:ln>
                <a:solidFill>
                  <a:srgbClr val="FF6600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Assumption: interaction only among muon and tau generation</a:t>
            </a:r>
          </a:p>
        </p:txBody>
      </p:sp>
      <p:pic>
        <p:nvPicPr>
          <p:cNvPr id="32" name="">
            <a:extLst>
              <a:ext uri="{FF2B5EF4-FFF2-40B4-BE49-F238E27FC236}">
                <a16:creationId xmlns:a16="http://schemas.microsoft.com/office/drawing/2014/main" id="{13B7367D-E2A0-45B7-A6FB-6E6E9525EF4C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5216040" y="5220720"/>
            <a:ext cx="2647800" cy="26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">
            <a:extLst>
              <a:ext uri="{FF2B5EF4-FFF2-40B4-BE49-F238E27FC236}">
                <a16:creationId xmlns:a16="http://schemas.microsoft.com/office/drawing/2014/main" id="{F409837C-7D89-4993-8B91-D82FE5BEC3FC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1281960" y="6585840"/>
            <a:ext cx="638280" cy="45504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8539B82-6B89-40F0-B9B0-FFBC84276225}"/>
              </a:ext>
            </a:extLst>
          </p:cNvPr>
          <p:cNvSpPr/>
          <p:nvPr/>
        </p:nvSpPr>
        <p:spPr>
          <a:xfrm>
            <a:off x="2103120" y="6583679"/>
            <a:ext cx="1828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80" h="508" fill="none">
                <a:moveTo>
                  <a:pt x="5080" y="0"/>
                </a:moveTo>
                <a:lnTo>
                  <a:pt x="0" y="508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9218ACF-6DAA-4F01-83C4-5198542A5D7A}"/>
              </a:ext>
            </a:extLst>
          </p:cNvPr>
          <p:cNvSpPr/>
          <p:nvPr/>
        </p:nvSpPr>
        <p:spPr>
          <a:xfrm>
            <a:off x="2441880" y="5324400"/>
            <a:ext cx="302400" cy="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41" h="8" fill="none">
                <a:moveTo>
                  <a:pt x="0" y="8"/>
                </a:moveTo>
                <a:lnTo>
                  <a:pt x="841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39080F9-0E7B-43AF-B21E-17F92185FD63}"/>
              </a:ext>
            </a:extLst>
          </p:cNvPr>
          <p:cNvSpPr/>
          <p:nvPr/>
        </p:nvSpPr>
        <p:spPr>
          <a:xfrm>
            <a:off x="3291839" y="4731480"/>
            <a:ext cx="273960" cy="3888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2" h="1081" fill="none">
                <a:moveTo>
                  <a:pt x="0" y="1081"/>
                </a:moveTo>
                <a:lnTo>
                  <a:pt x="762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F995E-6985-4EE7-823D-63947338BE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sz="3600"/>
              <a:t>Gamma radiation for the expanded model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AAB16F-1E91-4C86-AAB1-348C7E09AE7D}"/>
              </a:ext>
            </a:extLst>
          </p:cNvPr>
          <p:cNvGrpSpPr/>
          <p:nvPr/>
        </p:nvGrpSpPr>
        <p:grpSpPr>
          <a:xfrm>
            <a:off x="1713600" y="2232720"/>
            <a:ext cx="2076120" cy="1291680"/>
            <a:chOff x="1713600" y="2232720"/>
            <a:chExt cx="2076120" cy="1291680"/>
          </a:xfrm>
        </p:grpSpPr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57B63168-4FDB-42B8-ADD4-7059220A13BF}"/>
                </a:ext>
              </a:extLst>
            </p:cNvPr>
            <p:cNvSpPr/>
            <p:nvPr/>
          </p:nvSpPr>
          <p:spPr>
            <a:xfrm>
              <a:off x="2317680" y="2471760"/>
              <a:ext cx="45720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CB39EDFD-3075-4914-87BD-916480B41109}"/>
                </a:ext>
              </a:extLst>
            </p:cNvPr>
            <p:cNvSpPr/>
            <p:nvPr/>
          </p:nvSpPr>
          <p:spPr>
            <a:xfrm>
              <a:off x="2317680" y="2471760"/>
              <a:ext cx="45720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6" name="Straight Connector 5">
              <a:extLst>
                <a:ext uri="{FF2B5EF4-FFF2-40B4-BE49-F238E27FC236}">
                  <a16:creationId xmlns:a16="http://schemas.microsoft.com/office/drawing/2014/main" id="{D3E47A91-5263-4A8D-B421-C2B2D57A6639}"/>
                </a:ext>
              </a:extLst>
            </p:cNvPr>
            <p:cNvSpPr/>
            <p:nvPr/>
          </p:nvSpPr>
          <p:spPr>
            <a:xfrm flipH="1" flipV="1">
              <a:off x="3242879" y="2837520"/>
              <a:ext cx="36576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7" name="Straight Connector 6">
              <a:extLst>
                <a:ext uri="{FF2B5EF4-FFF2-40B4-BE49-F238E27FC236}">
                  <a16:creationId xmlns:a16="http://schemas.microsoft.com/office/drawing/2014/main" id="{FA47D579-09BF-4789-B878-C15ECA863EC7}"/>
                </a:ext>
              </a:extLst>
            </p:cNvPr>
            <p:cNvSpPr/>
            <p:nvPr/>
          </p:nvSpPr>
          <p:spPr>
            <a:xfrm flipH="1">
              <a:off x="3242879" y="2471760"/>
              <a:ext cx="36576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8" name="Straight Connector 7">
              <a:extLst>
                <a:ext uri="{FF2B5EF4-FFF2-40B4-BE49-F238E27FC236}">
                  <a16:creationId xmlns:a16="http://schemas.microsoft.com/office/drawing/2014/main" id="{55ADEF3B-D2E0-48E3-90D8-06BDE266B946}"/>
                </a:ext>
              </a:extLst>
            </p:cNvPr>
            <p:cNvSpPr/>
            <p:nvPr/>
          </p:nvSpPr>
          <p:spPr>
            <a:xfrm flipV="1">
              <a:off x="2317680" y="2837520"/>
              <a:ext cx="457200" cy="3657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9" name="Straight Connector 8">
              <a:extLst>
                <a:ext uri="{FF2B5EF4-FFF2-40B4-BE49-F238E27FC236}">
                  <a16:creationId xmlns:a16="http://schemas.microsoft.com/office/drawing/2014/main" id="{B6D9EAFB-4303-486F-88EE-8185DCD445C4}"/>
                </a:ext>
              </a:extLst>
            </p:cNvPr>
            <p:cNvSpPr/>
            <p:nvPr/>
          </p:nvSpPr>
          <p:spPr>
            <a:xfrm flipH="1">
              <a:off x="2774880" y="2837520"/>
              <a:ext cx="46799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DF3DA2-0B9B-43F7-8C35-4B99FEA56215}"/>
                </a:ext>
              </a:extLst>
            </p:cNvPr>
            <p:cNvSpPr txBox="1"/>
            <p:nvPr/>
          </p:nvSpPr>
          <p:spPr>
            <a:xfrm>
              <a:off x="1951920" y="2232720"/>
              <a:ext cx="640080" cy="2048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High E</a:t>
              </a:r>
            </a:p>
          </p:txBody>
        </p:sp>
        <p:pic>
          <p:nvPicPr>
            <p:cNvPr id="11" name="">
              <a:extLst>
                <a:ext uri="{FF2B5EF4-FFF2-40B4-BE49-F238E27FC236}">
                  <a16:creationId xmlns:a16="http://schemas.microsoft.com/office/drawing/2014/main" id="{42516FAB-5185-4A5B-8976-CDA1B69B79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409119" y="2289240"/>
              <a:ext cx="99360" cy="95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">
              <a:extLst>
                <a:ext uri="{FF2B5EF4-FFF2-40B4-BE49-F238E27FC236}">
                  <a16:creationId xmlns:a16="http://schemas.microsoft.com/office/drawing/2014/main" id="{F8BFBBDB-4C8E-4723-817D-9318B2C8E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409119" y="3261600"/>
              <a:ext cx="99360" cy="95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54E0AAA-3B13-4374-9F57-353D02B63531}"/>
                </a:ext>
              </a:extLst>
            </p:cNvPr>
            <p:cNvSpPr txBox="1"/>
            <p:nvPr/>
          </p:nvSpPr>
          <p:spPr>
            <a:xfrm>
              <a:off x="1713600" y="3205080"/>
              <a:ext cx="914400" cy="3193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Background</a:t>
              </a:r>
            </a:p>
          </p:txBody>
        </p:sp>
        <p:pic>
          <p:nvPicPr>
            <p:cNvPr id="14" name="">
              <a:extLst>
                <a:ext uri="{FF2B5EF4-FFF2-40B4-BE49-F238E27FC236}">
                  <a16:creationId xmlns:a16="http://schemas.microsoft.com/office/drawing/2014/main" id="{4F5A9A06-4DF6-4B62-BB97-86397820F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2889000" y="2877840"/>
              <a:ext cx="160200" cy="1425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215795-B1A8-479F-B723-0FD91B12ED05}"/>
                </a:ext>
              </a:extLst>
            </p:cNvPr>
            <p:cNvSpPr txBox="1"/>
            <p:nvPr/>
          </p:nvSpPr>
          <p:spPr>
            <a:xfrm>
              <a:off x="3164399" y="2244600"/>
              <a:ext cx="548640" cy="1760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6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Final state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614FE86-FB21-4664-8C72-638365D880E1}"/>
                </a:ext>
              </a:extLst>
            </p:cNvPr>
            <p:cNvSpPr txBox="1"/>
            <p:nvPr/>
          </p:nvSpPr>
          <p:spPr>
            <a:xfrm>
              <a:off x="3140639" y="3210120"/>
              <a:ext cx="548640" cy="1760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6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Final state</a:t>
              </a:r>
            </a:p>
          </p:txBody>
        </p:sp>
        <p:pic>
          <p:nvPicPr>
            <p:cNvPr id="17" name="">
              <a:extLst>
                <a:ext uri="{FF2B5EF4-FFF2-40B4-BE49-F238E27FC236}">
                  <a16:creationId xmlns:a16="http://schemas.microsoft.com/office/drawing/2014/main" id="{AE82C38C-ADFD-4E83-A194-8A4B25176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3656160" y="2261880"/>
              <a:ext cx="133560" cy="1191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">
              <a:extLst>
                <a:ext uri="{FF2B5EF4-FFF2-40B4-BE49-F238E27FC236}">
                  <a16:creationId xmlns:a16="http://schemas.microsoft.com/office/drawing/2014/main" id="{70362477-52C8-4F8F-A468-77C49227E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3626280" y="3215880"/>
              <a:ext cx="156960" cy="1058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Straight Connector 18">
              <a:extLst>
                <a:ext uri="{FF2B5EF4-FFF2-40B4-BE49-F238E27FC236}">
                  <a16:creationId xmlns:a16="http://schemas.microsoft.com/office/drawing/2014/main" id="{42811CCD-0EAA-4042-AD50-D1F83F68E141}"/>
                </a:ext>
              </a:extLst>
            </p:cNvPr>
            <p:cNvSpPr/>
            <p:nvPr/>
          </p:nvSpPr>
          <p:spPr>
            <a:xfrm>
              <a:off x="3366720" y="2701440"/>
              <a:ext cx="274319" cy="2743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custDash>
                <a:ds d="197000" sp="197000"/>
              </a:custDash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pic>
          <p:nvPicPr>
            <p:cNvPr id="20" name="">
              <a:extLst>
                <a:ext uri="{FF2B5EF4-FFF2-40B4-BE49-F238E27FC236}">
                  <a16:creationId xmlns:a16="http://schemas.microsoft.com/office/drawing/2014/main" id="{A6FB8DA7-7BE8-4F1F-B63D-828E1D8BBD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627360" y="2949480"/>
              <a:ext cx="85680" cy="10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7E5FDDE-7862-4C5A-A9A4-33FCAD820418}"/>
              </a:ext>
            </a:extLst>
          </p:cNvPr>
          <p:cNvSpPr/>
          <p:nvPr/>
        </p:nvSpPr>
        <p:spPr>
          <a:xfrm>
            <a:off x="3732480" y="2651760"/>
            <a:ext cx="1936440" cy="232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80" h="646" fill="none">
                <a:moveTo>
                  <a:pt x="0" y="646"/>
                </a:moveTo>
                <a:lnTo>
                  <a:pt x="5380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00B8B6-4CEA-48BE-A4F4-811E6ABD8BAB}"/>
              </a:ext>
            </a:extLst>
          </p:cNvPr>
          <p:cNvSpPr txBox="1"/>
          <p:nvPr/>
        </p:nvSpPr>
        <p:spPr>
          <a:xfrm>
            <a:off x="5760720" y="2506680"/>
            <a:ext cx="36576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cap="none">
                <a:ln>
                  <a:noFill/>
                </a:ln>
                <a:solidFill>
                  <a:srgbClr val="FF3333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Gamma photons get radiated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6EA60AD-5CD5-46CB-AA11-3A55C4B0E9C9}"/>
              </a:ext>
            </a:extLst>
          </p:cNvPr>
          <p:cNvGrpSpPr/>
          <p:nvPr/>
        </p:nvGrpSpPr>
        <p:grpSpPr>
          <a:xfrm>
            <a:off x="1988280" y="3657600"/>
            <a:ext cx="6424199" cy="462599"/>
            <a:chOff x="1988280" y="3657600"/>
            <a:chExt cx="6424199" cy="462599"/>
          </a:xfrm>
        </p:grpSpPr>
        <p:pic>
          <p:nvPicPr>
            <p:cNvPr id="24" name="">
              <a:extLst>
                <a:ext uri="{FF2B5EF4-FFF2-40B4-BE49-F238E27FC236}">
                  <a16:creationId xmlns:a16="http://schemas.microsoft.com/office/drawing/2014/main" id="{CEC3BC69-C4D9-48A5-B335-E87A45AD1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1988280" y="3657600"/>
              <a:ext cx="1085400" cy="390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">
              <a:extLst>
                <a:ext uri="{FF2B5EF4-FFF2-40B4-BE49-F238E27FC236}">
                  <a16:creationId xmlns:a16="http://schemas.microsoft.com/office/drawing/2014/main" id="{4594191D-8720-4C42-B662-EF64F3DD6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3135959" y="3663360"/>
              <a:ext cx="5276520" cy="4568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39465F5-D964-44A8-8FE3-E620753D1CC1}"/>
              </a:ext>
            </a:extLst>
          </p:cNvPr>
          <p:cNvSpPr txBox="1"/>
          <p:nvPr/>
        </p:nvSpPr>
        <p:spPr>
          <a:xfrm>
            <a:off x="731519" y="1737359"/>
            <a:ext cx="612648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If we do take e generation into account: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04E65B6-1D92-4F49-9B6B-290E9A1B0270}"/>
              </a:ext>
            </a:extLst>
          </p:cNvPr>
          <p:cNvGrpSpPr/>
          <p:nvPr/>
        </p:nvGrpSpPr>
        <p:grpSpPr>
          <a:xfrm>
            <a:off x="548640" y="1501920"/>
            <a:ext cx="8686800" cy="6035040"/>
            <a:chOff x="548640" y="1501920"/>
            <a:chExt cx="8686800" cy="603504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6773AF3-B8A4-4F33-8A52-9553C8AB1CE9}"/>
                </a:ext>
              </a:extLst>
            </p:cNvPr>
            <p:cNvGrpSpPr/>
            <p:nvPr/>
          </p:nvGrpSpPr>
          <p:grpSpPr>
            <a:xfrm>
              <a:off x="548640" y="1501920"/>
              <a:ext cx="8686800" cy="6035040"/>
              <a:chOff x="548640" y="1501920"/>
              <a:chExt cx="8686800" cy="6035040"/>
            </a:xfrm>
          </p:grpSpPr>
          <p:pic>
            <p:nvPicPr>
              <p:cNvPr id="29" name="">
                <a:extLst>
                  <a:ext uri="{FF2B5EF4-FFF2-40B4-BE49-F238E27FC236}">
                    <a16:creationId xmlns:a16="http://schemas.microsoft.com/office/drawing/2014/main" id="{6F6615C1-52F3-4F3D-AE79-EED5E708B5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548640" y="1501920"/>
                <a:ext cx="8686800" cy="6035040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12C0B537-3F79-4A18-B624-22588FAD30B9}"/>
                  </a:ext>
                </a:extLst>
              </p:cNvPr>
              <p:cNvGrpSpPr/>
              <p:nvPr/>
            </p:nvGrpSpPr>
            <p:grpSpPr>
              <a:xfrm>
                <a:off x="4330080" y="4578840"/>
                <a:ext cx="4082400" cy="857756"/>
                <a:chOff x="4330080" y="4578840"/>
                <a:chExt cx="4082400" cy="857756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3260BE4F-97B9-476C-B4E0-A5DAD43CF653}"/>
                    </a:ext>
                  </a:extLst>
                </p:cNvPr>
                <p:cNvSpPr txBox="1"/>
                <p:nvPr/>
              </p:nvSpPr>
              <p:spPr>
                <a:xfrm>
                  <a:off x="4330080" y="4578840"/>
                  <a:ext cx="4082400" cy="8577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0000" tIns="45000" rIns="90000" bIns="45000" anchorCtr="0" compatLnSpc="0">
                  <a:spAutoFit/>
                </a:bodyPr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1300" b="0" i="0" u="none" strike="noStrike" kern="1200" cap="none" dirty="0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Upper bound for g’. Excluding the                              </a:t>
                  </a:r>
                  <a:r>
                    <a:rPr lang="en-US" sz="1300" b="0" i="0" u="none" strike="noStrike" kern="1200" cap="none" dirty="0" err="1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BestFit</a:t>
                  </a:r>
                  <a:r>
                    <a:rPr lang="en-US" sz="1300" b="0" i="0" u="none" strike="noStrike" kern="1200" cap="none" dirty="0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 point given by </a:t>
                  </a:r>
                  <a:r>
                    <a:rPr lang="en-US" sz="1300" b="1" i="0" u="none" strike="noStrike" kern="1200" cap="none" dirty="0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Araki group</a:t>
                  </a:r>
                  <a:r>
                    <a:rPr lang="en-US" sz="1300" b="0" i="0" u="none" strike="noStrike" kern="1200" cap="none" dirty="0">
                      <a:ln>
                        <a:noFill/>
                      </a:ln>
                      <a:latin typeface="Liberation Sans" pitchFamily="18"/>
                      <a:ea typeface="Noto Sans CJK SC Regular" pitchFamily="2"/>
                      <a:cs typeface="FreeSans" pitchFamily="2"/>
                    </a:rPr>
                    <a:t>. Therefore, this assumption of e generation not interacting with Z’ is crucial for their model to hold.</a:t>
                  </a:r>
                </a:p>
              </p:txBody>
            </p:sp>
            <p:pic>
              <p:nvPicPr>
                <p:cNvPr id="32" name="">
                  <a:extLst>
                    <a:ext uri="{FF2B5EF4-FFF2-40B4-BE49-F238E27FC236}">
                      <a16:creationId xmlns:a16="http://schemas.microsoft.com/office/drawing/2014/main" id="{2E622A9C-6609-4294-AEF8-0225D70F1D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lum/>
                  <a:alphaModFix/>
                </a:blip>
                <a:srcRect/>
                <a:stretch>
                  <a:fillRect/>
                </a:stretch>
              </p:blipFill>
              <p:spPr>
                <a:xfrm>
                  <a:off x="6900840" y="4639680"/>
                  <a:ext cx="1167480" cy="16668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1" build="p"/>
      <p:bldP spid="2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02344-356D-401F-8B0D-F038EF556E3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Outlines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A2AEE-01B7-4707-A199-9BFD2BF6FA5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8000" y="2039759"/>
            <a:ext cx="9072000" cy="43844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Motivation: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PeV bump in IceCube data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Astrophysical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Multi messenger method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Particle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Dark Matter Decay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Other Application of the Multi messenger method: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Z’ model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 b="1">
                <a:solidFill>
                  <a:srgbClr val="000000"/>
                </a:solidFill>
              </a:rPr>
              <a:t>Conclusion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B8D46-7B89-4D9F-B0B9-E3D58D6C78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4E872-BA99-4788-8385-EB551D11784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8000" y="2039759"/>
            <a:ext cx="9072000" cy="43844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3200" dirty="0"/>
              <a:t>Motivation: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 dirty="0" err="1"/>
              <a:t>PeV</a:t>
            </a:r>
            <a:r>
              <a:rPr lang="en-US" sz="1800" dirty="0"/>
              <a:t> bump in </a:t>
            </a:r>
            <a:r>
              <a:rPr lang="en-US" sz="1800" dirty="0" err="1"/>
              <a:t>IceCube</a:t>
            </a:r>
            <a:r>
              <a:rPr lang="en-US" sz="1800" dirty="0"/>
              <a:t> data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 dirty="0"/>
              <a:t>Astrophysical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 dirty="0"/>
              <a:t>Multi messenger method (Gamma Ray Constraint)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 dirty="0"/>
              <a:t>Particle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 dirty="0"/>
              <a:t>Dark Matter Decay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 dirty="0"/>
              <a:t>Other Application of the Gamma Ray Constraint: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 dirty="0"/>
              <a:t>Z’ model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 dirty="0"/>
              <a:t>Conclusion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5292C-70CB-4FFB-9E54-4511123DCDB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/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D6D10-B5F2-412C-8207-AE8C9715FA8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2400"/>
              <a:t>Pure astrophysical explanation for the Icecube PeV bump is disfavored by the gamma ray constraint</a:t>
            </a:r>
          </a:p>
          <a:p>
            <a:pPr lvl="0">
              <a:buSzPct val="45000"/>
              <a:buFont typeface="StarSymbol"/>
              <a:buChar char="●"/>
            </a:pPr>
            <a:endParaRPr lang="en-US" sz="2400"/>
          </a:p>
          <a:p>
            <a:pPr lvl="0">
              <a:buSzPct val="45000"/>
              <a:buFont typeface="StarSymbol"/>
              <a:buChar char="●"/>
            </a:pPr>
            <a:r>
              <a:rPr lang="en-US" sz="2400"/>
              <a:t>The DM decay model: DM→ b b~ v could explain the bump with parameters confined in favored region</a:t>
            </a:r>
          </a:p>
          <a:p>
            <a:pPr lvl="0">
              <a:buSzPct val="45000"/>
              <a:buFont typeface="StarSymbol"/>
              <a:buChar char="●"/>
            </a:pPr>
            <a:endParaRPr lang="en-US" sz="2400"/>
          </a:p>
          <a:p>
            <a:pPr lvl="0">
              <a:buSzPct val="45000"/>
              <a:buFont typeface="StarSymbol"/>
              <a:buChar char="●"/>
            </a:pPr>
            <a:r>
              <a:rPr lang="en-US" sz="2400"/>
              <a:t>Gamma ray constraint could also be used to test the validity of New Physics models, for example, light Z’ model.</a:t>
            </a:r>
          </a:p>
          <a:p>
            <a:pPr lvl="0">
              <a:buSzPct val="45000"/>
              <a:buFont typeface="StarSymbol"/>
              <a:buChar char="●"/>
            </a:pPr>
            <a:endParaRPr lang="en-US" sz="15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319D6-D7AD-4278-9805-5202197C08B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680920" y="3247200"/>
            <a:ext cx="7020000" cy="1248120"/>
          </a:xfrm>
        </p:spPr>
        <p:txBody>
          <a:bodyPr/>
          <a:lstStyle/>
          <a:p>
            <a:pPr lvl="0"/>
            <a:r>
              <a:rPr lang="en-US"/>
              <a:t>Thank you!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AF99A-2FF8-4AEC-AD71-88D524E43CF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115920"/>
            <a:ext cx="7020000" cy="1591560"/>
          </a:xfrm>
        </p:spPr>
        <p:txBody>
          <a:bodyPr/>
          <a:lstStyle/>
          <a:p>
            <a:pPr lvl="0"/>
            <a:r>
              <a:rPr lang="en-US"/>
              <a:t>Back up slides, haven’t done yet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E2698F-6E4C-4541-B9DA-E9E9DDA91B0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dirty="0"/>
              <a:t>Derivation of the flux identity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dirty="0"/>
              <a:t>Derivation of Z’ model’s D factor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dirty="0"/>
              <a:t>Higher order cascades</a:t>
            </a:r>
          </a:p>
          <a:p>
            <a:pPr lvl="0">
              <a:buSzPct val="45000"/>
              <a:buFont typeface="StarSymbol"/>
              <a:buChar char="●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AC6AE1-D716-4DD5-9ED5-D177C89CF56E}"/>
              </a:ext>
            </a:extLst>
          </p:cNvPr>
          <p:cNvSpPr txBox="1"/>
          <p:nvPr/>
        </p:nvSpPr>
        <p:spPr>
          <a:xfrm>
            <a:off x="1188719" y="4937760"/>
            <a:ext cx="603504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Reminder of the relations between coupling constant and decay width:</a:t>
            </a:r>
          </a:p>
        </p:txBody>
      </p:sp>
      <p:pic>
        <p:nvPicPr>
          <p:cNvPr id="5" name="">
            <a:extLst>
              <a:ext uri="{FF2B5EF4-FFF2-40B4-BE49-F238E27FC236}">
                <a16:creationId xmlns:a16="http://schemas.microsoft.com/office/drawing/2014/main" id="{ECAC2D76-26A0-4F99-80A2-FE76D306BC2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10160" y="5486399"/>
            <a:ext cx="3590640" cy="98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">
            <a:extLst>
              <a:ext uri="{FF2B5EF4-FFF2-40B4-BE49-F238E27FC236}">
                <a16:creationId xmlns:a16="http://schemas.microsoft.com/office/drawing/2014/main" id="{FA08CF7D-3CFB-4B0A-AD5B-30262C35792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914400" y="6787800"/>
            <a:ext cx="7680960" cy="344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DEAB21D5-1603-41E4-A740-8E4C3BD7E9E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2720" y="339480"/>
            <a:ext cx="3962160" cy="666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>
            <a:extLst>
              <a:ext uri="{FF2B5EF4-FFF2-40B4-BE49-F238E27FC236}">
                <a16:creationId xmlns:a16="http://schemas.microsoft.com/office/drawing/2014/main" id="{01ED60BE-83EB-4EED-BD16-34981D2A9EA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933840" y="1320480"/>
            <a:ext cx="2906640" cy="4791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traight Connector 3">
            <a:extLst>
              <a:ext uri="{FF2B5EF4-FFF2-40B4-BE49-F238E27FC236}">
                <a16:creationId xmlns:a16="http://schemas.microsoft.com/office/drawing/2014/main" id="{4824E8D2-4300-40CB-9B68-10E37D74E31A}"/>
              </a:ext>
            </a:extLst>
          </p:cNvPr>
          <p:cNvSpPr/>
          <p:nvPr/>
        </p:nvSpPr>
        <p:spPr>
          <a:xfrm flipH="1">
            <a:off x="2011680" y="1920239"/>
            <a:ext cx="274320" cy="365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99F39F3B-8C76-40B1-A27E-DFD71606B21B}"/>
              </a:ext>
            </a:extLst>
          </p:cNvPr>
          <p:cNvSpPr/>
          <p:nvPr/>
        </p:nvSpPr>
        <p:spPr>
          <a:xfrm>
            <a:off x="2286360" y="1920239"/>
            <a:ext cx="91079" cy="365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36445FB5-0906-48CA-99DD-0DE774B4DAAE}"/>
              </a:ext>
            </a:extLst>
          </p:cNvPr>
          <p:cNvSpPr/>
          <p:nvPr/>
        </p:nvSpPr>
        <p:spPr>
          <a:xfrm>
            <a:off x="2942640" y="1848239"/>
            <a:ext cx="0" cy="64008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39130BB3-49C8-4622-8B35-0B7F0DF2A4B0}"/>
              </a:ext>
            </a:extLst>
          </p:cNvPr>
          <p:cNvSpPr/>
          <p:nvPr/>
        </p:nvSpPr>
        <p:spPr>
          <a:xfrm flipH="1">
            <a:off x="2668320" y="1848239"/>
            <a:ext cx="274320" cy="64008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934E014C-A1C1-49F6-A89A-2AB0FD6AB132}"/>
              </a:ext>
            </a:extLst>
          </p:cNvPr>
          <p:cNvSpPr/>
          <p:nvPr/>
        </p:nvSpPr>
        <p:spPr>
          <a:xfrm>
            <a:off x="2942640" y="1848239"/>
            <a:ext cx="274320" cy="64008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9" name="">
            <a:extLst>
              <a:ext uri="{FF2B5EF4-FFF2-40B4-BE49-F238E27FC236}">
                <a16:creationId xmlns:a16="http://schemas.microsoft.com/office/drawing/2014/main" id="{C5B45494-96E4-4728-AD83-0AF2E5C7991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726200" y="2377439"/>
            <a:ext cx="208080" cy="263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">
            <a:extLst>
              <a:ext uri="{FF2B5EF4-FFF2-40B4-BE49-F238E27FC236}">
                <a16:creationId xmlns:a16="http://schemas.microsoft.com/office/drawing/2014/main" id="{C0114636-DDF1-49E2-AB11-4286B535ABF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169360" y="2377439"/>
            <a:ext cx="208080" cy="2635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45967D-ED80-452B-905A-03DBA4DD316A}"/>
              </a:ext>
            </a:extLst>
          </p:cNvPr>
          <p:cNvSpPr txBox="1"/>
          <p:nvPr/>
        </p:nvSpPr>
        <p:spPr>
          <a:xfrm>
            <a:off x="5374079" y="488160"/>
            <a:ext cx="3594599" cy="53330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Same amount of 3 </a:t>
            </a:r>
            <a:r>
              <a:rPr lang="en-US" sz="15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pions</a:t>
            </a:r>
            <a:r>
              <a:rPr lang="en-US" sz="15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, and they have approximately same energy:</a:t>
            </a:r>
          </a:p>
        </p:txBody>
      </p:sp>
      <p:pic>
        <p:nvPicPr>
          <p:cNvPr id="12" name="">
            <a:extLst>
              <a:ext uri="{FF2B5EF4-FFF2-40B4-BE49-F238E27FC236}">
                <a16:creationId xmlns:a16="http://schemas.microsoft.com/office/drawing/2014/main" id="{B20602A7-E81C-4318-9999-28F87736B25C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551320" y="2488320"/>
            <a:ext cx="939959" cy="28404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3FA93E7A-C5EA-49C6-84ED-C5A914F1B0E2}"/>
              </a:ext>
            </a:extLst>
          </p:cNvPr>
          <p:cNvSpPr/>
          <p:nvPr/>
        </p:nvSpPr>
        <p:spPr>
          <a:xfrm>
            <a:off x="3662280" y="1737359"/>
            <a:ext cx="256320" cy="5864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C6971AA5-9C92-46AF-836F-74F2349D5722}"/>
              </a:ext>
            </a:extLst>
          </p:cNvPr>
          <p:cNvSpPr/>
          <p:nvPr/>
        </p:nvSpPr>
        <p:spPr>
          <a:xfrm>
            <a:off x="3662280" y="1737359"/>
            <a:ext cx="5040" cy="6962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F57E83A4-8754-43AF-B884-A627AC18695F}"/>
              </a:ext>
            </a:extLst>
          </p:cNvPr>
          <p:cNvSpPr/>
          <p:nvPr/>
        </p:nvSpPr>
        <p:spPr>
          <a:xfrm>
            <a:off x="3662280" y="1737359"/>
            <a:ext cx="507600" cy="476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16" name="">
            <a:extLst>
              <a:ext uri="{FF2B5EF4-FFF2-40B4-BE49-F238E27FC236}">
                <a16:creationId xmlns:a16="http://schemas.microsoft.com/office/drawing/2014/main" id="{6A3152FC-FAEF-4F48-B873-0BFCEE4F46AA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 rot="1416000">
            <a:off x="3463515" y="2656678"/>
            <a:ext cx="939959" cy="28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">
            <a:extLst>
              <a:ext uri="{FF2B5EF4-FFF2-40B4-BE49-F238E27FC236}">
                <a16:creationId xmlns:a16="http://schemas.microsoft.com/office/drawing/2014/main" id="{2C669211-B966-4625-B837-2C975BB96866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5506560" y="1242719"/>
            <a:ext cx="1305000" cy="24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">
            <a:extLst>
              <a:ext uri="{FF2B5EF4-FFF2-40B4-BE49-F238E27FC236}">
                <a16:creationId xmlns:a16="http://schemas.microsoft.com/office/drawing/2014/main" id="{98F5FC5E-177B-414E-9966-A1F782010F10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5458680" y="1551599"/>
            <a:ext cx="2486520" cy="208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">
            <a:extLst>
              <a:ext uri="{FF2B5EF4-FFF2-40B4-BE49-F238E27FC236}">
                <a16:creationId xmlns:a16="http://schemas.microsoft.com/office/drawing/2014/main" id="{A5606DE7-D422-45EC-9098-D0C1FC4DC40B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5458680" y="1868399"/>
            <a:ext cx="1300680" cy="23472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5DEF91D-D0D9-4B42-9C2A-85D239E58209}"/>
              </a:ext>
            </a:extLst>
          </p:cNvPr>
          <p:cNvSpPr txBox="1"/>
          <p:nvPr/>
        </p:nvSpPr>
        <p:spPr>
          <a:xfrm>
            <a:off x="6895800" y="1827720"/>
            <a:ext cx="2705400" cy="232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1 pion goes to 4 leptons,share share the E</a:t>
            </a:r>
          </a:p>
        </p:txBody>
      </p:sp>
      <p:pic>
        <p:nvPicPr>
          <p:cNvPr id="21" name="">
            <a:extLst>
              <a:ext uri="{FF2B5EF4-FFF2-40B4-BE49-F238E27FC236}">
                <a16:creationId xmlns:a16="http://schemas.microsoft.com/office/drawing/2014/main" id="{7BE148B1-1BB0-4F03-9731-0E5D35CC1B1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5120639" y="2250720"/>
            <a:ext cx="4372200" cy="186408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B512EB8-E36E-404C-878B-4CCF286B2062}"/>
              </a:ext>
            </a:extLst>
          </p:cNvPr>
          <p:cNvSpPr/>
          <p:nvPr/>
        </p:nvSpPr>
        <p:spPr>
          <a:xfrm>
            <a:off x="2834640" y="2926079"/>
            <a:ext cx="2377439" cy="45720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Derivative for Epi2</a:t>
            </a:r>
          </a:p>
        </p:txBody>
      </p:sp>
      <p:pic>
        <p:nvPicPr>
          <p:cNvPr id="23" name="">
            <a:extLst>
              <a:ext uri="{FF2B5EF4-FFF2-40B4-BE49-F238E27FC236}">
                <a16:creationId xmlns:a16="http://schemas.microsoft.com/office/drawing/2014/main" id="{6EF6433A-CE23-4EEE-8FF0-0E5DA856198A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55440" y="2906640"/>
            <a:ext cx="2797560" cy="65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">
            <a:extLst>
              <a:ext uri="{FF2B5EF4-FFF2-40B4-BE49-F238E27FC236}">
                <a16:creationId xmlns:a16="http://schemas.microsoft.com/office/drawing/2014/main" id="{62F7E48E-A30D-4A87-8A1E-6348822281BF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6148440" y="4188239"/>
            <a:ext cx="2271600" cy="232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7B07625D-9DCA-4EF7-BC4B-9BDA0A4E0084}"/>
              </a:ext>
            </a:extLst>
          </p:cNvPr>
          <p:cNvSpPr/>
          <p:nvPr/>
        </p:nvSpPr>
        <p:spPr>
          <a:xfrm>
            <a:off x="7231320" y="4462560"/>
            <a:ext cx="0" cy="6400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70DE98-9B25-4528-A0E2-7BF0C64E8A54}"/>
              </a:ext>
            </a:extLst>
          </p:cNvPr>
          <p:cNvSpPr txBox="1"/>
          <p:nvPr/>
        </p:nvSpPr>
        <p:spPr>
          <a:xfrm>
            <a:off x="6682680" y="4554000"/>
            <a:ext cx="21945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oscillation</a:t>
            </a:r>
          </a:p>
        </p:txBody>
      </p:sp>
      <p:pic>
        <p:nvPicPr>
          <p:cNvPr id="27" name="">
            <a:extLst>
              <a:ext uri="{FF2B5EF4-FFF2-40B4-BE49-F238E27FC236}">
                <a16:creationId xmlns:a16="http://schemas.microsoft.com/office/drawing/2014/main" id="{ACD28A76-0C3C-458E-B6D9-C0A086E3A0B2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5669279" y="5102640"/>
            <a:ext cx="3299400" cy="233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">
            <a:extLst>
              <a:ext uri="{FF2B5EF4-FFF2-40B4-BE49-F238E27FC236}">
                <a16:creationId xmlns:a16="http://schemas.microsoft.com/office/drawing/2014/main" id="{1AB6C1BD-7378-4167-8C94-B3A8703E5B4D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5707080" y="5372280"/>
            <a:ext cx="3291839" cy="20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">
            <a:extLst>
              <a:ext uri="{FF2B5EF4-FFF2-40B4-BE49-F238E27FC236}">
                <a16:creationId xmlns:a16="http://schemas.microsoft.com/office/drawing/2014/main" id="{9F471058-60CC-4095-A53B-6CE58AC7DB1E}"/>
              </a:ext>
            </a:extLst>
          </p:cNvPr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7329960" y="1280520"/>
            <a:ext cx="2507760" cy="18252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C41F893-0685-4ADB-9028-BAF8DDC85414}"/>
              </a:ext>
            </a:extLst>
          </p:cNvPr>
          <p:cNvSpPr/>
          <p:nvPr/>
        </p:nvSpPr>
        <p:spPr>
          <a:xfrm>
            <a:off x="3749040" y="5577840"/>
            <a:ext cx="2377439" cy="45720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Derivative for Epi2</a:t>
            </a:r>
          </a:p>
        </p:txBody>
      </p:sp>
      <p:pic>
        <p:nvPicPr>
          <p:cNvPr id="31" name="">
            <a:extLst>
              <a:ext uri="{FF2B5EF4-FFF2-40B4-BE49-F238E27FC236}">
                <a16:creationId xmlns:a16="http://schemas.microsoft.com/office/drawing/2014/main" id="{A62FDCD0-C93B-4614-894F-E68D6F498069}"/>
              </a:ext>
            </a:extLst>
          </p:cNvPr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>
            <a:off x="208440" y="5475240"/>
            <a:ext cx="2626200" cy="559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6E3A8FA-A78C-4959-9A1B-7C308FD704D1}"/>
              </a:ext>
            </a:extLst>
          </p:cNvPr>
          <p:cNvSpPr/>
          <p:nvPr/>
        </p:nvSpPr>
        <p:spPr>
          <a:xfrm>
            <a:off x="-91440" y="2834640"/>
            <a:ext cx="301752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6782B25-A3A5-4E23-A0DD-DA329E628089}"/>
              </a:ext>
            </a:extLst>
          </p:cNvPr>
          <p:cNvSpPr/>
          <p:nvPr/>
        </p:nvSpPr>
        <p:spPr>
          <a:xfrm>
            <a:off x="-91440" y="5303520"/>
            <a:ext cx="301752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65F9BA3D-663E-49FE-AF06-F000787E221A}"/>
              </a:ext>
            </a:extLst>
          </p:cNvPr>
          <p:cNvSpPr/>
          <p:nvPr/>
        </p:nvSpPr>
        <p:spPr>
          <a:xfrm>
            <a:off x="2743199" y="3561840"/>
            <a:ext cx="822961" cy="265607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1E25765A-8873-40C2-92AA-25A9EC823109}"/>
              </a:ext>
            </a:extLst>
          </p:cNvPr>
          <p:cNvSpPr/>
          <p:nvPr/>
        </p:nvSpPr>
        <p:spPr>
          <a:xfrm>
            <a:off x="2743199" y="5943600"/>
            <a:ext cx="640081" cy="27431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36" name="">
            <a:extLst>
              <a:ext uri="{FF2B5EF4-FFF2-40B4-BE49-F238E27FC236}">
                <a16:creationId xmlns:a16="http://schemas.microsoft.com/office/drawing/2014/main" id="{85D61046-474E-4BA0-81FE-CF026C54D6B5}"/>
              </a:ext>
            </a:extLst>
          </p:cNvPr>
          <p:cNvPicPr>
            <a:picLocks noChangeAspect="1"/>
          </p:cNvPicPr>
          <p:nvPr/>
        </p:nvPicPr>
        <p:blipFill>
          <a:blip r:embed="rId17">
            <a:lum/>
            <a:alphaModFix/>
          </a:blip>
          <a:srcRect/>
          <a:stretch>
            <a:fillRect/>
          </a:stretch>
        </p:blipFill>
        <p:spPr>
          <a:xfrm>
            <a:off x="1575360" y="6564240"/>
            <a:ext cx="3088080" cy="568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">
            <a:extLst>
              <a:ext uri="{FF2B5EF4-FFF2-40B4-BE49-F238E27FC236}">
                <a16:creationId xmlns:a16="http://schemas.microsoft.com/office/drawing/2014/main" id="{2F09C288-1BF4-4DF8-A66E-B96B2B2628A8}"/>
              </a:ext>
            </a:extLst>
          </p:cNvPr>
          <p:cNvPicPr>
            <a:picLocks noChangeAspect="1"/>
          </p:cNvPicPr>
          <p:nvPr/>
        </p:nvPicPr>
        <p:blipFill>
          <a:blip r:embed="rId18">
            <a:lum/>
            <a:alphaModFix/>
          </a:blip>
          <a:srcRect/>
          <a:stretch>
            <a:fillRect/>
          </a:stretch>
        </p:blipFill>
        <p:spPr>
          <a:xfrm>
            <a:off x="5631480" y="6654959"/>
            <a:ext cx="3151800" cy="4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86420E07-4302-48F5-BD6D-8480384E28A1}"/>
              </a:ext>
            </a:extLst>
          </p:cNvPr>
          <p:cNvSpPr/>
          <p:nvPr/>
        </p:nvSpPr>
        <p:spPr>
          <a:xfrm>
            <a:off x="4846320" y="6858000"/>
            <a:ext cx="64007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39" name="">
            <a:extLst>
              <a:ext uri="{FF2B5EF4-FFF2-40B4-BE49-F238E27FC236}">
                <a16:creationId xmlns:a16="http://schemas.microsoft.com/office/drawing/2014/main" id="{EA0E8706-8DE1-49E4-94D1-E9F6C4065E35}"/>
              </a:ext>
            </a:extLst>
          </p:cNvPr>
          <p:cNvPicPr>
            <a:picLocks noChangeAspect="1"/>
          </p:cNvPicPr>
          <p:nvPr/>
        </p:nvPicPr>
        <p:blipFill>
          <a:blip r:embed="rId19">
            <a:lum/>
            <a:alphaModFix/>
          </a:blip>
          <a:srcRect/>
          <a:stretch>
            <a:fillRect/>
          </a:stretch>
        </p:blipFill>
        <p:spPr>
          <a:xfrm>
            <a:off x="6400799" y="5721840"/>
            <a:ext cx="2060999" cy="31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9231DDE1-D86C-4810-9404-44648495C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2720" y="339480"/>
            <a:ext cx="3962160" cy="666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7910D1DC-01C6-4A44-856F-C9329BCE452B}"/>
              </a:ext>
            </a:extLst>
          </p:cNvPr>
          <p:cNvSpPr/>
          <p:nvPr/>
        </p:nvSpPr>
        <p:spPr>
          <a:xfrm flipV="1">
            <a:off x="2926079" y="1280159"/>
            <a:ext cx="457201" cy="26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" name="Straight Connector 3">
            <a:extLst>
              <a:ext uri="{FF2B5EF4-FFF2-40B4-BE49-F238E27FC236}">
                <a16:creationId xmlns:a16="http://schemas.microsoft.com/office/drawing/2014/main" id="{02155E7F-8316-44D7-9A25-93015E117E1F}"/>
              </a:ext>
            </a:extLst>
          </p:cNvPr>
          <p:cNvSpPr/>
          <p:nvPr/>
        </p:nvSpPr>
        <p:spPr>
          <a:xfrm flipV="1">
            <a:off x="2900160" y="1094040"/>
            <a:ext cx="311400" cy="2124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E72813FD-88EB-4CFC-9BE9-AB707B7F3B31}"/>
              </a:ext>
            </a:extLst>
          </p:cNvPr>
          <p:cNvSpPr/>
          <p:nvPr/>
        </p:nvSpPr>
        <p:spPr>
          <a:xfrm>
            <a:off x="2834640" y="1729439"/>
            <a:ext cx="629639" cy="11592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6" name="">
            <a:extLst>
              <a:ext uri="{FF2B5EF4-FFF2-40B4-BE49-F238E27FC236}">
                <a16:creationId xmlns:a16="http://schemas.microsoft.com/office/drawing/2014/main" id="{69D885FC-FABB-45E9-8D2E-114C5504812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358080" y="1108080"/>
            <a:ext cx="208080" cy="263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">
            <a:extLst>
              <a:ext uri="{FF2B5EF4-FFF2-40B4-BE49-F238E27FC236}">
                <a16:creationId xmlns:a16="http://schemas.microsoft.com/office/drawing/2014/main" id="{FDD09005-68AD-427D-B933-19B6229DAE2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247200" y="914400"/>
            <a:ext cx="208080" cy="2635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FC08E1-23A7-48A1-A444-23533A94C28D}"/>
              </a:ext>
            </a:extLst>
          </p:cNvPr>
          <p:cNvSpPr txBox="1"/>
          <p:nvPr/>
        </p:nvSpPr>
        <p:spPr>
          <a:xfrm>
            <a:off x="5374080" y="488160"/>
            <a:ext cx="3409200" cy="53330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Same amount of 3 </a:t>
            </a:r>
            <a:r>
              <a:rPr lang="en-US" sz="15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pions</a:t>
            </a:r>
            <a:r>
              <a:rPr lang="en-US" sz="15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, and they have approximately same energy:</a:t>
            </a:r>
          </a:p>
        </p:txBody>
      </p:sp>
      <p:pic>
        <p:nvPicPr>
          <p:cNvPr id="9" name="">
            <a:extLst>
              <a:ext uri="{FF2B5EF4-FFF2-40B4-BE49-F238E27FC236}">
                <a16:creationId xmlns:a16="http://schemas.microsoft.com/office/drawing/2014/main" id="{C5B651A8-0739-4139-A887-76C3D91B60F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rot="99000">
            <a:off x="3467555" y="1717714"/>
            <a:ext cx="939959" cy="28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">
            <a:extLst>
              <a:ext uri="{FF2B5EF4-FFF2-40B4-BE49-F238E27FC236}">
                <a16:creationId xmlns:a16="http://schemas.microsoft.com/office/drawing/2014/main" id="{80B46FB9-7DC9-48EB-AEEA-DEAAEED9180F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506560" y="1242719"/>
            <a:ext cx="1305000" cy="24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">
            <a:extLst>
              <a:ext uri="{FF2B5EF4-FFF2-40B4-BE49-F238E27FC236}">
                <a16:creationId xmlns:a16="http://schemas.microsoft.com/office/drawing/2014/main" id="{CE1CB06B-3E28-4C85-81C4-6640E8BE7179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5458680" y="1551599"/>
            <a:ext cx="2486520" cy="208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">
            <a:extLst>
              <a:ext uri="{FF2B5EF4-FFF2-40B4-BE49-F238E27FC236}">
                <a16:creationId xmlns:a16="http://schemas.microsoft.com/office/drawing/2014/main" id="{F917CB60-1D87-4D90-9AA0-FD67C4970B79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5458680" y="1868399"/>
            <a:ext cx="1300680" cy="23472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AE12A17-66EB-47B3-908C-58143668E403}"/>
              </a:ext>
            </a:extLst>
          </p:cNvPr>
          <p:cNvSpPr txBox="1"/>
          <p:nvPr/>
        </p:nvSpPr>
        <p:spPr>
          <a:xfrm>
            <a:off x="6895800" y="1827720"/>
            <a:ext cx="2705400" cy="232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1 pion goes to 4 leptons,share share the E</a:t>
            </a:r>
          </a:p>
        </p:txBody>
      </p:sp>
      <p:pic>
        <p:nvPicPr>
          <p:cNvPr id="14" name="">
            <a:extLst>
              <a:ext uri="{FF2B5EF4-FFF2-40B4-BE49-F238E27FC236}">
                <a16:creationId xmlns:a16="http://schemas.microsoft.com/office/drawing/2014/main" id="{10AC1C9D-9239-4D6C-89FC-FC6897B91E9C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5120639" y="2250720"/>
            <a:ext cx="4372200" cy="186408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4C4F019-533E-438A-8ACB-E44EE8647505}"/>
              </a:ext>
            </a:extLst>
          </p:cNvPr>
          <p:cNvSpPr/>
          <p:nvPr/>
        </p:nvSpPr>
        <p:spPr>
          <a:xfrm>
            <a:off x="2834640" y="2926079"/>
            <a:ext cx="2377439" cy="45720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Derivative for Epi2</a:t>
            </a:r>
          </a:p>
        </p:txBody>
      </p:sp>
      <p:pic>
        <p:nvPicPr>
          <p:cNvPr id="16" name="">
            <a:extLst>
              <a:ext uri="{FF2B5EF4-FFF2-40B4-BE49-F238E27FC236}">
                <a16:creationId xmlns:a16="http://schemas.microsoft.com/office/drawing/2014/main" id="{052E16D8-E794-4DE9-8D52-6598B8B71824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55440" y="2906640"/>
            <a:ext cx="2797560" cy="65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">
            <a:extLst>
              <a:ext uri="{FF2B5EF4-FFF2-40B4-BE49-F238E27FC236}">
                <a16:creationId xmlns:a16="http://schemas.microsoft.com/office/drawing/2014/main" id="{F5F1F2E4-DB8C-421D-B823-A30BE83F803D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6148440" y="4188239"/>
            <a:ext cx="2271600" cy="23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69B6FD6E-EBD0-49BA-BB74-5A8C61B0BBB4}"/>
              </a:ext>
            </a:extLst>
          </p:cNvPr>
          <p:cNvSpPr/>
          <p:nvPr/>
        </p:nvSpPr>
        <p:spPr>
          <a:xfrm>
            <a:off x="7231320" y="4462560"/>
            <a:ext cx="0" cy="6400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12B3A6-5630-4656-808F-DD46CC880826}"/>
              </a:ext>
            </a:extLst>
          </p:cNvPr>
          <p:cNvSpPr txBox="1"/>
          <p:nvPr/>
        </p:nvSpPr>
        <p:spPr>
          <a:xfrm>
            <a:off x="6682680" y="4554000"/>
            <a:ext cx="21945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oscillation</a:t>
            </a:r>
          </a:p>
        </p:txBody>
      </p:sp>
      <p:pic>
        <p:nvPicPr>
          <p:cNvPr id="20" name="">
            <a:extLst>
              <a:ext uri="{FF2B5EF4-FFF2-40B4-BE49-F238E27FC236}">
                <a16:creationId xmlns:a16="http://schemas.microsoft.com/office/drawing/2014/main" id="{097B4CD8-341C-4CC5-BC68-847094EB8B15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5669279" y="5102640"/>
            <a:ext cx="3299400" cy="233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">
            <a:extLst>
              <a:ext uri="{FF2B5EF4-FFF2-40B4-BE49-F238E27FC236}">
                <a16:creationId xmlns:a16="http://schemas.microsoft.com/office/drawing/2014/main" id="{EE0F6BC2-C6E3-4981-87BA-7993F85AC376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5707080" y="5372280"/>
            <a:ext cx="3291839" cy="20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">
            <a:extLst>
              <a:ext uri="{FF2B5EF4-FFF2-40B4-BE49-F238E27FC236}">
                <a16:creationId xmlns:a16="http://schemas.microsoft.com/office/drawing/2014/main" id="{EAC485A9-9095-4B6C-82FA-807306042A5D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6583679" y="5760720"/>
            <a:ext cx="1437840" cy="23868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06F0B2E-905E-47A0-AE68-99BE41856779}"/>
              </a:ext>
            </a:extLst>
          </p:cNvPr>
          <p:cNvSpPr/>
          <p:nvPr/>
        </p:nvSpPr>
        <p:spPr>
          <a:xfrm>
            <a:off x="3749040" y="5577840"/>
            <a:ext cx="2377439" cy="45720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Derivative for Epi2</a:t>
            </a:r>
          </a:p>
        </p:txBody>
      </p:sp>
      <p:pic>
        <p:nvPicPr>
          <p:cNvPr id="24" name="">
            <a:extLst>
              <a:ext uri="{FF2B5EF4-FFF2-40B4-BE49-F238E27FC236}">
                <a16:creationId xmlns:a16="http://schemas.microsoft.com/office/drawing/2014/main" id="{4A3F2C84-0AF7-4386-800B-DBF82864163B}"/>
              </a:ext>
            </a:extLst>
          </p:cNvPr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208440" y="5475240"/>
            <a:ext cx="2626200" cy="55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D0234F7-D32D-478C-A7DA-C31A4684AEF3}"/>
              </a:ext>
            </a:extLst>
          </p:cNvPr>
          <p:cNvSpPr/>
          <p:nvPr/>
        </p:nvSpPr>
        <p:spPr>
          <a:xfrm>
            <a:off x="-91440" y="2834640"/>
            <a:ext cx="301752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18C26BC-EA9C-424A-BC90-6589C525EF0E}"/>
              </a:ext>
            </a:extLst>
          </p:cNvPr>
          <p:cNvSpPr/>
          <p:nvPr/>
        </p:nvSpPr>
        <p:spPr>
          <a:xfrm>
            <a:off x="-91440" y="5303520"/>
            <a:ext cx="301752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C5156859-6521-4FDC-86D8-4BBEC4E92774}"/>
              </a:ext>
            </a:extLst>
          </p:cNvPr>
          <p:cNvSpPr/>
          <p:nvPr/>
        </p:nvSpPr>
        <p:spPr>
          <a:xfrm>
            <a:off x="2743199" y="3561840"/>
            <a:ext cx="822961" cy="265607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BF453B33-8B38-4D34-97B5-DE5E34ACC07C}"/>
              </a:ext>
            </a:extLst>
          </p:cNvPr>
          <p:cNvSpPr/>
          <p:nvPr/>
        </p:nvSpPr>
        <p:spPr>
          <a:xfrm>
            <a:off x="2743199" y="5943600"/>
            <a:ext cx="640081" cy="27431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29" name="">
            <a:extLst>
              <a:ext uri="{FF2B5EF4-FFF2-40B4-BE49-F238E27FC236}">
                <a16:creationId xmlns:a16="http://schemas.microsoft.com/office/drawing/2014/main" id="{71AD2801-8645-4B06-8DCD-F52D5A7794DE}"/>
              </a:ext>
            </a:extLst>
          </p:cNvPr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>
            <a:off x="1575360" y="6564240"/>
            <a:ext cx="3088080" cy="568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">
            <a:extLst>
              <a:ext uri="{FF2B5EF4-FFF2-40B4-BE49-F238E27FC236}">
                <a16:creationId xmlns:a16="http://schemas.microsoft.com/office/drawing/2014/main" id="{83E119B6-7A19-44B5-9A4C-C10DC34B4E26}"/>
              </a:ext>
            </a:extLst>
          </p:cNvPr>
          <p:cNvPicPr>
            <a:picLocks noChangeAspect="1"/>
          </p:cNvPicPr>
          <p:nvPr/>
        </p:nvPicPr>
        <p:blipFill>
          <a:blip r:embed="rId17">
            <a:lum/>
            <a:alphaModFix/>
          </a:blip>
          <a:srcRect/>
          <a:stretch>
            <a:fillRect/>
          </a:stretch>
        </p:blipFill>
        <p:spPr>
          <a:xfrm>
            <a:off x="5631480" y="6654959"/>
            <a:ext cx="3151800" cy="4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C4A1E87C-7674-4751-94EB-5C63503C7813}"/>
              </a:ext>
            </a:extLst>
          </p:cNvPr>
          <p:cNvSpPr/>
          <p:nvPr/>
        </p:nvSpPr>
        <p:spPr>
          <a:xfrm>
            <a:off x="4846320" y="6858000"/>
            <a:ext cx="64007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32" name="">
            <a:extLst>
              <a:ext uri="{FF2B5EF4-FFF2-40B4-BE49-F238E27FC236}">
                <a16:creationId xmlns:a16="http://schemas.microsoft.com/office/drawing/2014/main" id="{27B1B678-7AFB-45B4-A306-F10646A5D015}"/>
              </a:ext>
            </a:extLst>
          </p:cNvPr>
          <p:cNvPicPr>
            <a:picLocks noChangeAspect="1"/>
          </p:cNvPicPr>
          <p:nvPr/>
        </p:nvPicPr>
        <p:blipFill>
          <a:blip r:embed="rId18">
            <a:lum/>
            <a:alphaModFix/>
          </a:blip>
          <a:srcRect/>
          <a:stretch>
            <a:fillRect/>
          </a:stretch>
        </p:blipFill>
        <p:spPr>
          <a:xfrm>
            <a:off x="318600" y="1280159"/>
            <a:ext cx="126792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">
            <a:extLst>
              <a:ext uri="{FF2B5EF4-FFF2-40B4-BE49-F238E27FC236}">
                <a16:creationId xmlns:a16="http://schemas.microsoft.com/office/drawing/2014/main" id="{01836C00-AD12-4F43-8D22-D84A5BAFFF40}"/>
              </a:ext>
            </a:extLst>
          </p:cNvPr>
          <p:cNvPicPr>
            <a:picLocks noChangeAspect="1"/>
          </p:cNvPicPr>
          <p:nvPr/>
        </p:nvPicPr>
        <p:blipFill>
          <a:blip r:embed="rId19">
            <a:lum/>
            <a:alphaModFix/>
          </a:blip>
          <a:srcRect/>
          <a:stretch>
            <a:fillRect/>
          </a:stretch>
        </p:blipFill>
        <p:spPr>
          <a:xfrm>
            <a:off x="2088360" y="1094040"/>
            <a:ext cx="793080" cy="73476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24F7BF0-25D0-445A-8555-7E8754E72545}"/>
              </a:ext>
            </a:extLst>
          </p:cNvPr>
          <p:cNvSpPr txBox="1"/>
          <p:nvPr/>
        </p:nvSpPr>
        <p:spPr>
          <a:xfrm>
            <a:off x="1645920" y="1097280"/>
            <a:ext cx="640080" cy="858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2/3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1/3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28F097-9790-42A3-97A8-F4B5DB33D9B0}"/>
              </a:ext>
            </a:extLst>
          </p:cNvPr>
          <p:cNvSpPr txBox="1"/>
          <p:nvPr/>
        </p:nvSpPr>
        <p:spPr>
          <a:xfrm>
            <a:off x="822960" y="2560319"/>
            <a:ext cx="164592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pi0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645A2F8-4062-4020-8A3B-B712F2A6B60F}"/>
              </a:ext>
            </a:extLst>
          </p:cNvPr>
          <p:cNvSpPr txBox="1"/>
          <p:nvPr/>
        </p:nvSpPr>
        <p:spPr>
          <a:xfrm>
            <a:off x="640080" y="5048640"/>
            <a:ext cx="164592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pi+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D6F5DAC-7A65-442C-8CB2-760216236D74}"/>
              </a:ext>
            </a:extLst>
          </p:cNvPr>
          <p:cNvSpPr txBox="1"/>
          <p:nvPr/>
        </p:nvSpPr>
        <p:spPr>
          <a:xfrm>
            <a:off x="1231920" y="3165839"/>
            <a:ext cx="457200" cy="457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7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2378E9-0CE4-4528-9BB1-EC88D3FE11B6}"/>
              </a:ext>
            </a:extLst>
          </p:cNvPr>
          <p:cNvSpPr txBox="1"/>
          <p:nvPr/>
        </p:nvSpPr>
        <p:spPr>
          <a:xfrm>
            <a:off x="1528560" y="5721120"/>
            <a:ext cx="457200" cy="457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7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+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0B2AEE0-F391-44C3-8FDD-8B13A2B5C84A}"/>
              </a:ext>
            </a:extLst>
          </p:cNvPr>
          <p:cNvSpPr txBox="1"/>
          <p:nvPr/>
        </p:nvSpPr>
        <p:spPr>
          <a:xfrm>
            <a:off x="2360160" y="5483880"/>
            <a:ext cx="457200" cy="457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7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+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C7F8A88-7ACF-42A3-A5A0-B4C40B571100}"/>
              </a:ext>
            </a:extLst>
          </p:cNvPr>
          <p:cNvSpPr txBox="1"/>
          <p:nvPr/>
        </p:nvSpPr>
        <p:spPr>
          <a:xfrm>
            <a:off x="2360160" y="5833799"/>
            <a:ext cx="457200" cy="457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7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+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9D518FB-2A10-4C1F-8F42-7D7EDAD95A5F}"/>
              </a:ext>
            </a:extLst>
          </p:cNvPr>
          <p:cNvSpPr txBox="1"/>
          <p:nvPr/>
        </p:nvSpPr>
        <p:spPr>
          <a:xfrm>
            <a:off x="2355120" y="2948400"/>
            <a:ext cx="457200" cy="457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7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1B14858-62BA-415D-B751-FF507531BAA7}"/>
              </a:ext>
            </a:extLst>
          </p:cNvPr>
          <p:cNvSpPr txBox="1"/>
          <p:nvPr/>
        </p:nvSpPr>
        <p:spPr>
          <a:xfrm>
            <a:off x="2355120" y="3308400"/>
            <a:ext cx="457200" cy="457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7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0</a:t>
            </a:r>
          </a:p>
        </p:txBody>
      </p:sp>
      <p:pic>
        <p:nvPicPr>
          <p:cNvPr id="43" name="">
            <a:extLst>
              <a:ext uri="{FF2B5EF4-FFF2-40B4-BE49-F238E27FC236}">
                <a16:creationId xmlns:a16="http://schemas.microsoft.com/office/drawing/2014/main" id="{105C6806-E1D9-4CA8-9F87-FB128185DB96}"/>
              </a:ext>
            </a:extLst>
          </p:cNvPr>
          <p:cNvPicPr>
            <a:picLocks noChangeAspect="1"/>
          </p:cNvPicPr>
          <p:nvPr/>
        </p:nvPicPr>
        <p:blipFill>
          <a:blip r:embed="rId20">
            <a:lum/>
            <a:alphaModFix/>
          </a:blip>
          <a:srcRect/>
          <a:stretch>
            <a:fillRect/>
          </a:stretch>
        </p:blipFill>
        <p:spPr>
          <a:xfrm>
            <a:off x="7498080" y="1097280"/>
            <a:ext cx="1920239" cy="28332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Straight Connector 43">
            <a:extLst>
              <a:ext uri="{FF2B5EF4-FFF2-40B4-BE49-F238E27FC236}">
                <a16:creationId xmlns:a16="http://schemas.microsoft.com/office/drawing/2014/main" id="{70AB77BE-CAB5-44DD-B66A-D857F36622D4}"/>
              </a:ext>
            </a:extLst>
          </p:cNvPr>
          <p:cNvSpPr/>
          <p:nvPr/>
        </p:nvSpPr>
        <p:spPr>
          <a:xfrm flipV="1">
            <a:off x="1920239" y="1188719"/>
            <a:ext cx="5394961" cy="1828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3380297-0B9D-4384-8273-A23BFA2FCC87}"/>
              </a:ext>
            </a:extLst>
          </p:cNvPr>
          <p:cNvSpPr/>
          <p:nvPr/>
        </p:nvSpPr>
        <p:spPr>
          <a:xfrm>
            <a:off x="1828800" y="5577840"/>
            <a:ext cx="1828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4</a:t>
            </a:r>
          </a:p>
        </p:txBody>
      </p:sp>
      <p:sp>
        <p:nvSpPr>
          <p:cNvPr id="46" name="Straight Connector 45">
            <a:extLst>
              <a:ext uri="{FF2B5EF4-FFF2-40B4-BE49-F238E27FC236}">
                <a16:creationId xmlns:a16="http://schemas.microsoft.com/office/drawing/2014/main" id="{D8C82007-920F-4360-AA44-9DFADB4E1DFD}"/>
              </a:ext>
            </a:extLst>
          </p:cNvPr>
          <p:cNvSpPr/>
          <p:nvPr/>
        </p:nvSpPr>
        <p:spPr>
          <a:xfrm flipH="1">
            <a:off x="1920239" y="5048640"/>
            <a:ext cx="182881" cy="5292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C158548-8CEE-4C96-9A79-3E1D563ABD7A}"/>
              </a:ext>
            </a:extLst>
          </p:cNvPr>
          <p:cNvSpPr txBox="1"/>
          <p:nvPr/>
        </p:nvSpPr>
        <p:spPr>
          <a:xfrm>
            <a:off x="1704600" y="4500000"/>
            <a:ext cx="140436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Due to only pi+,no pi-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7BD5A42-F2EA-42F5-81A7-07A6D80E4D94}"/>
              </a:ext>
            </a:extLst>
          </p:cNvPr>
          <p:cNvSpPr txBox="1"/>
          <p:nvPr/>
        </p:nvSpPr>
        <p:spPr>
          <a:xfrm>
            <a:off x="7004879" y="5760720"/>
            <a:ext cx="3657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+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DD5DE62-021B-42E4-BB6C-ED54A76E633C}"/>
              </a:ext>
            </a:extLst>
          </p:cNvPr>
          <p:cNvSpPr txBox="1"/>
          <p:nvPr/>
        </p:nvSpPr>
        <p:spPr>
          <a:xfrm>
            <a:off x="6364800" y="2396880"/>
            <a:ext cx="3657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385DE3-FA44-4435-BE45-C56A2D9B00E7}"/>
              </a:ext>
            </a:extLst>
          </p:cNvPr>
          <p:cNvSpPr txBox="1"/>
          <p:nvPr/>
        </p:nvSpPr>
        <p:spPr>
          <a:xfrm>
            <a:off x="7716960" y="2250720"/>
            <a:ext cx="3657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0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2608955-BEAE-4E99-A9D2-D7E5FAD38426}"/>
              </a:ext>
            </a:extLst>
          </p:cNvPr>
          <p:cNvSpPr/>
          <p:nvPr/>
        </p:nvSpPr>
        <p:spPr>
          <a:xfrm>
            <a:off x="3108959" y="6675119"/>
            <a:ext cx="1828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147CE60-D984-4966-AD68-1E55F248AA7C}"/>
              </a:ext>
            </a:extLst>
          </p:cNvPr>
          <p:cNvSpPr/>
          <p:nvPr/>
        </p:nvSpPr>
        <p:spPr>
          <a:xfrm>
            <a:off x="1316160" y="6639119"/>
            <a:ext cx="1828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</a:t>
            </a:r>
          </a:p>
        </p:txBody>
      </p:sp>
      <p:pic>
        <p:nvPicPr>
          <p:cNvPr id="53" name="">
            <a:extLst>
              <a:ext uri="{FF2B5EF4-FFF2-40B4-BE49-F238E27FC236}">
                <a16:creationId xmlns:a16="http://schemas.microsoft.com/office/drawing/2014/main" id="{0F0AEDB5-66E1-4DF4-A8EA-D4216BC6B000}"/>
              </a:ext>
            </a:extLst>
          </p:cNvPr>
          <p:cNvPicPr>
            <a:picLocks noChangeAspect="1"/>
          </p:cNvPicPr>
          <p:nvPr/>
        </p:nvPicPr>
        <p:blipFill>
          <a:blip r:embed="rId20">
            <a:lum/>
            <a:alphaModFix/>
          </a:blip>
          <a:srcRect/>
          <a:stretch>
            <a:fillRect/>
          </a:stretch>
        </p:blipFill>
        <p:spPr>
          <a:xfrm>
            <a:off x="2743199" y="4114800"/>
            <a:ext cx="1920239" cy="28332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D9956CD-9D90-4285-A5D1-00A0982221E3}"/>
              </a:ext>
            </a:extLst>
          </p:cNvPr>
          <p:cNvSpPr/>
          <p:nvPr/>
        </p:nvSpPr>
        <p:spPr>
          <a:xfrm>
            <a:off x="5541840" y="6654959"/>
            <a:ext cx="1828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solidFill>
                  <a:srgbClr val="FF3333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8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B21C807-FA15-4187-AA1A-4AA8C35D73F1}"/>
              </a:ext>
            </a:extLst>
          </p:cNvPr>
          <p:cNvSpPr txBox="1"/>
          <p:nvPr/>
        </p:nvSpPr>
        <p:spPr>
          <a:xfrm>
            <a:off x="5212080" y="7132320"/>
            <a:ext cx="3665160" cy="4449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Twice more than </a:t>
            </a:r>
            <a:r>
              <a:rPr lang="en-US" sz="12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Murase’s</a:t>
            </a: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Formula, I think he took pi0 and pi+ to have same amount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771FA-E284-4430-8BE7-161E0700D05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sz="3600"/>
              <a:t>Details of goodness of fit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5D1DDCB2-ECD1-4473-8B6A-7AD160E7025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62000" y="3291839"/>
            <a:ext cx="2952359" cy="6472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6AFA73-9224-4596-9A3B-6B38635F1927}"/>
              </a:ext>
            </a:extLst>
          </p:cNvPr>
          <p:cNvSpPr txBox="1"/>
          <p:nvPr/>
        </p:nvSpPr>
        <p:spPr>
          <a:xfrm>
            <a:off x="513360" y="2850120"/>
            <a:ext cx="557784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For binned data, we could take it as Poisson distribution:</a:t>
            </a:r>
          </a:p>
        </p:txBody>
      </p:sp>
      <p:pic>
        <p:nvPicPr>
          <p:cNvPr id="5" name="">
            <a:extLst>
              <a:ext uri="{FF2B5EF4-FFF2-40B4-BE49-F238E27FC236}">
                <a16:creationId xmlns:a16="http://schemas.microsoft.com/office/drawing/2014/main" id="{3D1C8AEA-3FFE-4A93-B484-20FED7BE6C6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062000" y="4480560"/>
            <a:ext cx="1552319" cy="561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C2658C-F972-40B1-9FAA-E608B7A2B4DA}"/>
              </a:ext>
            </a:extLst>
          </p:cNvPr>
          <p:cNvSpPr txBox="1"/>
          <p:nvPr/>
        </p:nvSpPr>
        <p:spPr>
          <a:xfrm>
            <a:off x="787680" y="3931920"/>
            <a:ext cx="512063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The likelihood ratio is:</a:t>
            </a:r>
          </a:p>
        </p:txBody>
      </p:sp>
      <p:pic>
        <p:nvPicPr>
          <p:cNvPr id="7" name="">
            <a:extLst>
              <a:ext uri="{FF2B5EF4-FFF2-40B4-BE49-F238E27FC236}">
                <a16:creationId xmlns:a16="http://schemas.microsoft.com/office/drawing/2014/main" id="{C9F8E8EA-041C-4354-AD97-2FAC10EDDD96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170960" y="4663440"/>
            <a:ext cx="1885680" cy="23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55D13C-2F90-4D1E-808B-6AFD8CC644CD}"/>
              </a:ext>
            </a:extLst>
          </p:cNvPr>
          <p:cNvSpPr txBox="1"/>
          <p:nvPr/>
        </p:nvSpPr>
        <p:spPr>
          <a:xfrm>
            <a:off x="3165120" y="4591440"/>
            <a:ext cx="9144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where</a:t>
            </a:r>
          </a:p>
        </p:txBody>
      </p:sp>
      <p:pic>
        <p:nvPicPr>
          <p:cNvPr id="9" name="">
            <a:extLst>
              <a:ext uri="{FF2B5EF4-FFF2-40B4-BE49-F238E27FC236}">
                <a16:creationId xmlns:a16="http://schemas.microsoft.com/office/drawing/2014/main" id="{90FACE44-1478-43F8-A933-BCDA7DB4E38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431600" y="3482640"/>
            <a:ext cx="1495079" cy="23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A924E7-E98C-489E-BC35-9B2D464B0BDA}"/>
              </a:ext>
            </a:extLst>
          </p:cNvPr>
          <p:cNvSpPr txBox="1"/>
          <p:nvPr/>
        </p:nvSpPr>
        <p:spPr>
          <a:xfrm>
            <a:off x="513360" y="5212080"/>
            <a:ext cx="46634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We choose the test statistic as:</a:t>
            </a:r>
          </a:p>
        </p:txBody>
      </p:sp>
      <p:pic>
        <p:nvPicPr>
          <p:cNvPr id="11" name="">
            <a:extLst>
              <a:ext uri="{FF2B5EF4-FFF2-40B4-BE49-F238E27FC236}">
                <a16:creationId xmlns:a16="http://schemas.microsoft.com/office/drawing/2014/main" id="{D0F4FCBF-0AF4-4925-BCBF-A9B1F201899D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133280" y="5706720"/>
            <a:ext cx="4924080" cy="68544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0B4C1C-1B8A-4114-9851-4DBF29822720}"/>
              </a:ext>
            </a:extLst>
          </p:cNvPr>
          <p:cNvSpPr txBox="1"/>
          <p:nvPr/>
        </p:nvSpPr>
        <p:spPr>
          <a:xfrm>
            <a:off x="970559" y="6492240"/>
            <a:ext cx="5383081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TS will be a function of theta and thus we could find out the region that is statistically favored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EA325C8-32CE-4BDC-A92A-DCA11983C6F1}"/>
              </a:ext>
            </a:extLst>
          </p:cNvPr>
          <p:cNvSpPr/>
          <p:nvPr/>
        </p:nvSpPr>
        <p:spPr>
          <a:xfrm>
            <a:off x="6492240" y="5235480"/>
            <a:ext cx="3200400" cy="1871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>
              <a:alpha val="42000"/>
            </a:srgb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7DB685-5954-40C7-887D-133018DBC4E1}"/>
              </a:ext>
            </a:extLst>
          </p:cNvPr>
          <p:cNvSpPr txBox="1"/>
          <p:nvPr/>
        </p:nvSpPr>
        <p:spPr>
          <a:xfrm>
            <a:off x="6583679" y="5382360"/>
            <a:ext cx="3200400" cy="15361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To acquire the TS distribution of 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Mdm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and 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tdm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, we perform a grid calculation: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Mdm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=(0.1, 0.2,…,10)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PeV</a:t>
            </a:r>
            <a:endParaRPr lang="en-US" sz="14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Tdm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=10^(1,1.03,1.06,…,3)*10^27 s</a:t>
            </a:r>
          </a:p>
        </p:txBody>
      </p:sp>
      <p:pic>
        <p:nvPicPr>
          <p:cNvPr id="15" name="">
            <a:extLst>
              <a:ext uri="{FF2B5EF4-FFF2-40B4-BE49-F238E27FC236}">
                <a16:creationId xmlns:a16="http://schemas.microsoft.com/office/drawing/2014/main" id="{589F2F0E-FC3F-4E8C-A640-8F1D59780E07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6032880" y="2443680"/>
            <a:ext cx="3842640" cy="255636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9704206-D16D-40D4-BA5E-573CA40FF1E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2000" y="1742040"/>
            <a:ext cx="11449440" cy="43844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2800"/>
              <a:t> goodness of fit test: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2200"/>
              <a:t>We use this statistical method to provide favored region of the parameters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2720B84-1F1B-4DFA-B3BC-C57A52E9DBAB}"/>
              </a:ext>
            </a:extLst>
          </p:cNvPr>
          <p:cNvGrpSpPr/>
          <p:nvPr/>
        </p:nvGrpSpPr>
        <p:grpSpPr>
          <a:xfrm>
            <a:off x="6353640" y="3999959"/>
            <a:ext cx="3339000" cy="602280"/>
            <a:chOff x="6353640" y="3999959"/>
            <a:chExt cx="3339000" cy="60228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C3CCD33-C42D-4341-B4D8-ABCD471FB4E2}"/>
                </a:ext>
              </a:extLst>
            </p:cNvPr>
            <p:cNvSpPr txBox="1"/>
            <p:nvPr/>
          </p:nvSpPr>
          <p:spPr>
            <a:xfrm>
              <a:off x="6492240" y="3999959"/>
              <a:ext cx="3200400" cy="6022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= icecube data in ith bin</a:t>
              </a:r>
            </a:p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= total MC events</a:t>
              </a:r>
            </a:p>
          </p:txBody>
        </p:sp>
        <p:pic>
          <p:nvPicPr>
            <p:cNvPr id="19" name="">
              <a:extLst>
                <a:ext uri="{FF2B5EF4-FFF2-40B4-BE49-F238E27FC236}">
                  <a16:creationId xmlns:a16="http://schemas.microsoft.com/office/drawing/2014/main" id="{73958769-944C-4E6F-AD55-8C3174E15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6353640" y="4355280"/>
              <a:ext cx="211680" cy="1695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">
              <a:extLst>
                <a:ext uri="{FF2B5EF4-FFF2-40B4-BE49-F238E27FC236}">
                  <a16:creationId xmlns:a16="http://schemas.microsoft.com/office/drawing/2014/main" id="{7FEC5E18-692A-4473-BB96-A3E4E6C9E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lum/>
              <a:alphaModFix/>
            </a:blip>
            <a:srcRect/>
            <a:stretch>
              <a:fillRect/>
            </a:stretch>
          </p:blipFill>
          <p:spPr>
            <a:xfrm>
              <a:off x="6353640" y="4108320"/>
              <a:ext cx="223560" cy="1638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0592A-872E-479B-AA59-78E4AED0C8F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115920"/>
            <a:ext cx="7020000" cy="1591560"/>
          </a:xfrm>
        </p:spPr>
        <p:txBody>
          <a:bodyPr/>
          <a:lstStyle/>
          <a:p>
            <a:pPr lvl="0"/>
            <a:r>
              <a:rPr lang="en-US"/>
              <a:t>Brief Introduction of IceCube Experiment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43CB7956-A4D3-4BFC-8C0E-3B1EF56DC0F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9440" y="2103120"/>
            <a:ext cx="6623280" cy="4846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1A118872-2267-4D28-8241-5318B44D653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06560" y="5250960"/>
            <a:ext cx="1991520" cy="1789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>
            <a:extLst>
              <a:ext uri="{FF2B5EF4-FFF2-40B4-BE49-F238E27FC236}">
                <a16:creationId xmlns:a16="http://schemas.microsoft.com/office/drawing/2014/main" id="{F4D753ED-6AAC-4A9B-AD2E-8565192D7AA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680960" y="5264640"/>
            <a:ext cx="2169719" cy="17762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4A2E646-A5F4-425F-A248-0C202B5ED30B}"/>
              </a:ext>
            </a:extLst>
          </p:cNvPr>
          <p:cNvGrpSpPr/>
          <p:nvPr/>
        </p:nvGrpSpPr>
        <p:grpSpPr>
          <a:xfrm>
            <a:off x="6458399" y="2468880"/>
            <a:ext cx="3234240" cy="2011680"/>
            <a:chOff x="6458399" y="2468880"/>
            <a:chExt cx="3234240" cy="201168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8F992D2-51C4-4608-852C-79869DADBC32}"/>
                </a:ext>
              </a:extLst>
            </p:cNvPr>
            <p:cNvSpPr/>
            <p:nvPr/>
          </p:nvSpPr>
          <p:spPr>
            <a:xfrm>
              <a:off x="6458399" y="2468880"/>
              <a:ext cx="3234240" cy="2011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66"/>
            </a:solidFill>
            <a:ln w="0">
              <a:solidFill>
                <a:srgbClr val="FF0000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8500028-C42D-4A3B-BDFC-3CED4113EA1D}"/>
                </a:ext>
              </a:extLst>
            </p:cNvPr>
            <p:cNvGrpSpPr/>
            <p:nvPr/>
          </p:nvGrpSpPr>
          <p:grpSpPr>
            <a:xfrm>
              <a:off x="6858000" y="3137759"/>
              <a:ext cx="1910880" cy="428400"/>
              <a:chOff x="6858000" y="3137759"/>
              <a:chExt cx="1910880" cy="428400"/>
            </a:xfrm>
          </p:grpSpPr>
          <p:pic>
            <p:nvPicPr>
              <p:cNvPr id="9" name="">
                <a:extLst>
                  <a:ext uri="{FF2B5EF4-FFF2-40B4-BE49-F238E27FC236}">
                    <a16:creationId xmlns:a16="http://schemas.microsoft.com/office/drawing/2014/main" id="{C5521D06-757A-4965-B485-F0F7AB7F22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7692840" y="3137759"/>
                <a:ext cx="1076040" cy="428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" name="">
                <a:extLst>
                  <a:ext uri="{FF2B5EF4-FFF2-40B4-BE49-F238E27FC236}">
                    <a16:creationId xmlns:a16="http://schemas.microsoft.com/office/drawing/2014/main" id="{23A954A9-0ABA-42A0-8DB5-B3C42DAA21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6858000" y="3282479"/>
                <a:ext cx="713880" cy="1425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9F82A3E-975E-487C-BD08-A247FC3D7638}"/>
                </a:ext>
              </a:extLst>
            </p:cNvPr>
            <p:cNvSpPr txBox="1"/>
            <p:nvPr/>
          </p:nvSpPr>
          <p:spPr>
            <a:xfrm>
              <a:off x="6800400" y="2560319"/>
              <a:ext cx="2286000" cy="3463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 cap="none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Mechanism: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C6B095A-BA19-4079-A314-B18E4D33EFF2}"/>
                </a:ext>
              </a:extLst>
            </p:cNvPr>
            <p:cNvSpPr txBox="1"/>
            <p:nvPr/>
          </p:nvSpPr>
          <p:spPr>
            <a:xfrm>
              <a:off x="6766560" y="3749040"/>
              <a:ext cx="2834639" cy="689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3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Cherenkov radiation from interaction products: leptons and hadrons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9665AF5-6DE6-4945-BACF-A0F1FC123959}"/>
              </a:ext>
            </a:extLst>
          </p:cNvPr>
          <p:cNvSpPr txBox="1"/>
          <p:nvPr/>
        </p:nvSpPr>
        <p:spPr>
          <a:xfrm>
            <a:off x="6126480" y="7040880"/>
            <a:ext cx="1188719" cy="4377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track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4B1C41-819E-4AD2-83E2-BBD0E4F99288}"/>
              </a:ext>
            </a:extLst>
          </p:cNvPr>
          <p:cNvSpPr txBox="1"/>
          <p:nvPr/>
        </p:nvSpPr>
        <p:spPr>
          <a:xfrm>
            <a:off x="8412480" y="7040880"/>
            <a:ext cx="1188719" cy="4377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cascade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0EA9C-CD05-4BDC-9501-26B94A3BA96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Outlines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AEEA6-BBB6-4972-A5A0-1F7391D404F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8000" y="2039759"/>
            <a:ext cx="9072000" cy="43844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3200" b="1">
                <a:solidFill>
                  <a:srgbClr val="000000"/>
                </a:solidFill>
              </a:rPr>
              <a:t>Motivation: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 b="1">
                <a:solidFill>
                  <a:srgbClr val="000000"/>
                </a:solidFill>
              </a:rPr>
              <a:t>PeV bump in IceCube data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Astrophysical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Multi messenger method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Particle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Dark Matter Decay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Other Application of the Multi messenger method: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Z’ model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Conclusion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49423-3FBC-45A3-90D4-6D96F8BF2EF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Motivation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FA21728F-57D6-40B1-99FC-DA388EC0F1C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440" y="1710000"/>
            <a:ext cx="5303520" cy="3383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487B28E8-424F-44FB-A564-67EE9B09E6B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595400" y="1385999"/>
            <a:ext cx="4731480" cy="33127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4418C8-64EE-42E0-85DC-E63BB9D5AAB2}"/>
              </a:ext>
            </a:extLst>
          </p:cNvPr>
          <p:cNvSpPr txBox="1"/>
          <p:nvPr/>
        </p:nvSpPr>
        <p:spPr>
          <a:xfrm>
            <a:off x="1188719" y="5040720"/>
            <a:ext cx="310895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IceCube 4 years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207361-9F66-4AD4-9165-1C5540E26477}"/>
              </a:ext>
            </a:extLst>
          </p:cNvPr>
          <p:cNvSpPr txBox="1"/>
          <p:nvPr/>
        </p:nvSpPr>
        <p:spPr>
          <a:xfrm>
            <a:off x="5819040" y="4613760"/>
            <a:ext cx="310895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IceCube 6 years data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BF2620D-F779-494A-B169-41BE38CD4C09}"/>
              </a:ext>
            </a:extLst>
          </p:cNvPr>
          <p:cNvSpPr/>
          <p:nvPr/>
        </p:nvSpPr>
        <p:spPr>
          <a:xfrm>
            <a:off x="3164399" y="2954160"/>
            <a:ext cx="640080" cy="8229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rgbClr val="FF0000"/>
            </a:solidFill>
            <a:prstDash val="solid"/>
          </a:ln>
        </p:spPr>
        <p:txBody>
          <a:bodyPr vert="horz" wrap="non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06A8C99-B4A9-4CEA-9769-F8EBEA56D3AC}"/>
              </a:ext>
            </a:extLst>
          </p:cNvPr>
          <p:cNvSpPr/>
          <p:nvPr/>
        </p:nvSpPr>
        <p:spPr>
          <a:xfrm>
            <a:off x="7772400" y="3003840"/>
            <a:ext cx="640080" cy="8229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rgbClr val="FF0000"/>
            </a:solidFill>
            <a:prstDash val="solid"/>
          </a:ln>
        </p:spPr>
        <p:txBody>
          <a:bodyPr vert="horz" wrap="non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3B71B1-F784-4972-8B04-ACA235EC795F}"/>
              </a:ext>
            </a:extLst>
          </p:cNvPr>
          <p:cNvSpPr txBox="1"/>
          <p:nvPr/>
        </p:nvSpPr>
        <p:spPr>
          <a:xfrm>
            <a:off x="1371599" y="6126480"/>
            <a:ext cx="6858000" cy="1001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200" b="1" i="0" u="sng" strike="noStrike" kern="1200" cap="none">
                <a:ln>
                  <a:noFill/>
                </a:ln>
                <a:solidFill>
                  <a:srgbClr val="800000"/>
                </a:solidFill>
                <a:uFillTx/>
                <a:latin typeface="Liberation Sans" pitchFamily="18"/>
                <a:ea typeface="Noto Sans CJK SC Regular" pitchFamily="2"/>
                <a:cs typeface="FreeSans" pitchFamily="2"/>
              </a:rPr>
              <a:t>How to explain this PeV Bump?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1" build="p"/>
      <p:bldP spid="9" grpId="2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489AF-8648-41C7-957B-C54C6645586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Outlines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EF77F-9357-4029-8BCE-744D7D9D902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8000" y="2039759"/>
            <a:ext cx="9072000" cy="43844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Motivation: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PeV bump in IceCube data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 b="1">
                <a:solidFill>
                  <a:srgbClr val="000000"/>
                </a:solidFill>
              </a:rPr>
              <a:t>Astrophysical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 b="1">
                <a:solidFill>
                  <a:srgbClr val="000000"/>
                </a:solidFill>
              </a:rPr>
              <a:t>Multi messenger method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Particle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Dark Matter Decay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Other Application of the Multi messenger method: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Z’ model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Conclusion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FD9D7-9D1C-4A8D-B427-A9DCB0CDA79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115920"/>
            <a:ext cx="7020000" cy="1591560"/>
          </a:xfrm>
        </p:spPr>
        <p:txBody>
          <a:bodyPr>
            <a:spAutoFit/>
          </a:bodyPr>
          <a:lstStyle/>
          <a:p>
            <a:pPr lvl="0"/>
            <a:r>
              <a:rPr lang="en-US" sz="3600"/>
              <a:t>Astrophysical Explanation:Multi Messenger Method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9104A6-4678-4027-A56F-8B9CC85A11A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85200" y="1712880"/>
            <a:ext cx="9072000" cy="3643199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3200"/>
              <a:t>Astrophysical source</a:t>
            </a:r>
          </a:p>
          <a:p>
            <a:pPr lvl="0">
              <a:buSzPct val="45000"/>
              <a:buFont typeface="StarSymbol"/>
              <a:buChar char="●"/>
            </a:pPr>
            <a:endParaRPr lang="en-US" sz="2400"/>
          </a:p>
          <a:p>
            <a:pPr lvl="0">
              <a:buSzPct val="45000"/>
              <a:buFont typeface="StarSymbol"/>
              <a:buChar char="●"/>
            </a:pPr>
            <a:endParaRPr lang="en-US" sz="2400"/>
          </a:p>
          <a:p>
            <a:pPr lvl="0">
              <a:buSzPct val="45000"/>
              <a:buFont typeface="StarSymbol"/>
              <a:buChar char="●"/>
            </a:pPr>
            <a:r>
              <a:rPr lang="en-US" sz="1800"/>
              <a:t> </a:t>
            </a:r>
          </a:p>
          <a:p>
            <a:pPr lvl="0">
              <a:buSzPct val="45000"/>
              <a:buFont typeface="StarSymbol"/>
              <a:buChar char="●"/>
            </a:pPr>
            <a:endParaRPr lang="en-US" sz="1800"/>
          </a:p>
          <a:p>
            <a:pPr lvl="0">
              <a:buSzPct val="45000"/>
              <a:buFont typeface="StarSymbol"/>
              <a:buChar char="●"/>
            </a:pPr>
            <a:r>
              <a:rPr lang="en-US" sz="1800"/>
              <a:t> </a:t>
            </a:r>
          </a:p>
          <a:p>
            <a:pPr lvl="0">
              <a:buSzPct val="45000"/>
              <a:buFont typeface="StarSymbol"/>
              <a:buChar char="●"/>
            </a:pPr>
            <a:endParaRPr lang="en-US" sz="3200"/>
          </a:p>
          <a:p>
            <a:pPr lvl="0">
              <a:buSzPct val="45000"/>
              <a:buFont typeface="StarSymbol"/>
              <a:buChar char="●"/>
            </a:pPr>
            <a:endParaRPr lang="en-US" sz="3200"/>
          </a:p>
          <a:p>
            <a:pPr lvl="0">
              <a:buSzPct val="45000"/>
              <a:buFont typeface="StarSymbol"/>
              <a:buChar char="●"/>
            </a:pPr>
            <a:endParaRPr lang="en-US" sz="2400"/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F189C45D-5C8E-461E-BBCD-BE3ED60DE9C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34839" y="3781440"/>
            <a:ext cx="2238120" cy="19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>
            <a:extLst>
              <a:ext uri="{FF2B5EF4-FFF2-40B4-BE49-F238E27FC236}">
                <a16:creationId xmlns:a16="http://schemas.microsoft.com/office/drawing/2014/main" id="{465A9CA7-3169-43BC-8810-57EC4A6051D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587120" y="4099680"/>
            <a:ext cx="847439" cy="19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">
            <a:extLst>
              <a:ext uri="{FF2B5EF4-FFF2-40B4-BE49-F238E27FC236}">
                <a16:creationId xmlns:a16="http://schemas.microsoft.com/office/drawing/2014/main" id="{CDC85871-63D6-4050-B3C9-D95D51C0E31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102719" y="4084560"/>
            <a:ext cx="2638080" cy="2091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FE1C4D16-0CAB-4D22-B335-85F03880FCB7}"/>
              </a:ext>
            </a:extLst>
          </p:cNvPr>
          <p:cNvSpPr/>
          <p:nvPr/>
        </p:nvSpPr>
        <p:spPr>
          <a:xfrm>
            <a:off x="2158560" y="3971520"/>
            <a:ext cx="2428560" cy="23472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9AA09E4C-23F1-4A39-9119-697C59FCE870}"/>
              </a:ext>
            </a:extLst>
          </p:cNvPr>
          <p:cNvSpPr/>
          <p:nvPr/>
        </p:nvSpPr>
        <p:spPr>
          <a:xfrm>
            <a:off x="2524320" y="3971520"/>
            <a:ext cx="3510720" cy="1432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6CE48389-C39F-42FF-963C-145FFCBE0E41}"/>
              </a:ext>
            </a:extLst>
          </p:cNvPr>
          <p:cNvSpPr/>
          <p:nvPr/>
        </p:nvSpPr>
        <p:spPr>
          <a:xfrm>
            <a:off x="3072960" y="3901679"/>
            <a:ext cx="2962080" cy="21312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10" name="">
            <a:extLst>
              <a:ext uri="{FF2B5EF4-FFF2-40B4-BE49-F238E27FC236}">
                <a16:creationId xmlns:a16="http://schemas.microsoft.com/office/drawing/2014/main" id="{E2E0931D-9554-4E8E-983F-DBDA399AB757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22960" y="2859840"/>
            <a:ext cx="3857400" cy="4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D18BE4-4027-48CD-9733-EA2AA21E78AF}"/>
              </a:ext>
            </a:extLst>
          </p:cNvPr>
          <p:cNvSpPr txBox="1"/>
          <p:nvPr/>
        </p:nvSpPr>
        <p:spPr>
          <a:xfrm>
            <a:off x="751680" y="2488680"/>
            <a:ext cx="6746399" cy="4373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typical source of astrophysical neutrinos and gamma photons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950C85-B516-44F8-8388-2262247069D8}"/>
              </a:ext>
            </a:extLst>
          </p:cNvPr>
          <p:cNvSpPr txBox="1"/>
          <p:nvPr/>
        </p:nvSpPr>
        <p:spPr>
          <a:xfrm>
            <a:off x="4846320" y="2735280"/>
            <a:ext cx="548640" cy="290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2/3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474AB0-A1DE-4763-A742-F0B8688222C4}"/>
              </a:ext>
            </a:extLst>
          </p:cNvPr>
          <p:cNvSpPr txBox="1"/>
          <p:nvPr/>
        </p:nvSpPr>
        <p:spPr>
          <a:xfrm>
            <a:off x="4846320" y="3045600"/>
            <a:ext cx="548640" cy="290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1/3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E357F7-921E-42D2-8084-FC54EA20874B}"/>
              </a:ext>
            </a:extLst>
          </p:cNvPr>
          <p:cNvSpPr txBox="1"/>
          <p:nvPr/>
        </p:nvSpPr>
        <p:spPr>
          <a:xfrm>
            <a:off x="2011680" y="3447360"/>
            <a:ext cx="1280159" cy="290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1    : 1    :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258023-31B3-4D55-9967-6307F970D50C}"/>
              </a:ext>
            </a:extLst>
          </p:cNvPr>
          <p:cNvSpPr txBox="1"/>
          <p:nvPr/>
        </p:nvSpPr>
        <p:spPr>
          <a:xfrm>
            <a:off x="3879719" y="4585319"/>
            <a:ext cx="2291760" cy="633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K=1 for p    case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0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K=2 for p p case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6FB862-EC79-4DEC-8ABE-0150DE4FC890}"/>
              </a:ext>
            </a:extLst>
          </p:cNvPr>
          <p:cNvSpPr txBox="1"/>
          <p:nvPr/>
        </p:nvSpPr>
        <p:spPr>
          <a:xfrm>
            <a:off x="6015600" y="5544720"/>
            <a:ext cx="2212560" cy="232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K. Murase  arXiv:1410.3680</a:t>
            </a:r>
          </a:p>
        </p:txBody>
      </p:sp>
      <p:pic>
        <p:nvPicPr>
          <p:cNvPr id="17" name="">
            <a:extLst>
              <a:ext uri="{FF2B5EF4-FFF2-40B4-BE49-F238E27FC236}">
                <a16:creationId xmlns:a16="http://schemas.microsoft.com/office/drawing/2014/main" id="{DB013369-81F5-47F6-BE84-4C882F5996D5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207080" y="5187600"/>
            <a:ext cx="1004040" cy="2980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BC90F8D-BDF1-44EB-A52A-3D5C5C7154B4}"/>
              </a:ext>
            </a:extLst>
          </p:cNvPr>
          <p:cNvGrpSpPr/>
          <p:nvPr/>
        </p:nvGrpSpPr>
        <p:grpSpPr>
          <a:xfrm>
            <a:off x="2438281" y="5185800"/>
            <a:ext cx="5789880" cy="415327"/>
            <a:chOff x="2438281" y="5185800"/>
            <a:chExt cx="5688603" cy="415327"/>
          </a:xfrm>
        </p:grpSpPr>
        <p:pic>
          <p:nvPicPr>
            <p:cNvPr id="19" name="">
              <a:extLst>
                <a:ext uri="{FF2B5EF4-FFF2-40B4-BE49-F238E27FC236}">
                  <a16:creationId xmlns:a16="http://schemas.microsoft.com/office/drawing/2014/main" id="{3306029B-C843-47D4-BCD7-23526E8F2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2530440" y="5253840"/>
              <a:ext cx="189360" cy="117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B995E6D-0502-42BE-ACCF-8B49F9673DDC}"/>
                </a:ext>
              </a:extLst>
            </p:cNvPr>
            <p:cNvSpPr txBox="1"/>
            <p:nvPr/>
          </p:nvSpPr>
          <p:spPr>
            <a:xfrm>
              <a:off x="2438281" y="5185800"/>
              <a:ext cx="5688603" cy="41532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1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      is the flux for only one flavor. </a:t>
              </a:r>
              <a:r>
                <a:rPr lang="en-US" sz="1100" b="0" i="0" u="none" strike="noStrike" kern="1200" cap="none" dirty="0" err="1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Aassuming</a:t>
              </a:r>
              <a:r>
                <a:rPr lang="en-US" sz="11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 Regular" pitchFamily="2"/>
                  <a:cs typeface="FreeSans" pitchFamily="2"/>
                </a:rPr>
                <a:t> at earth, we have                                    then, this is could be think of as the flux averaged over flavor</a:t>
              </a:r>
            </a:p>
          </p:txBody>
        </p:sp>
        <p:pic>
          <p:nvPicPr>
            <p:cNvPr id="21" name="">
              <a:extLst>
                <a:ext uri="{FF2B5EF4-FFF2-40B4-BE49-F238E27FC236}">
                  <a16:creationId xmlns:a16="http://schemas.microsoft.com/office/drawing/2014/main" id="{26D26327-AAB1-46EE-B61B-86114C25F48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6417367" y="5252270"/>
              <a:ext cx="1201320" cy="13356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2" name="">
            <a:extLst>
              <a:ext uri="{FF2B5EF4-FFF2-40B4-BE49-F238E27FC236}">
                <a16:creationId xmlns:a16="http://schemas.microsoft.com/office/drawing/2014/main" id="{EAA028AF-5B89-41AF-99A9-0328F9F2345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1302840" y="4608720"/>
            <a:ext cx="2354760" cy="37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">
            <a:extLst>
              <a:ext uri="{FF2B5EF4-FFF2-40B4-BE49-F238E27FC236}">
                <a16:creationId xmlns:a16="http://schemas.microsoft.com/office/drawing/2014/main" id="{26A98CAC-2245-42C1-94F0-66CC3941C3C7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1281960" y="5967720"/>
            <a:ext cx="2136600" cy="3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">
            <a:extLst>
              <a:ext uri="{FF2B5EF4-FFF2-40B4-BE49-F238E27FC236}">
                <a16:creationId xmlns:a16="http://schemas.microsoft.com/office/drawing/2014/main" id="{2A41031B-49EE-417B-8A6C-AFE46C15C947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1154160" y="6470280"/>
            <a:ext cx="1270800" cy="30492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A49F98-4D28-417B-8ACE-06FBA01CD632}"/>
              </a:ext>
            </a:extLst>
          </p:cNvPr>
          <p:cNvSpPr txBox="1"/>
          <p:nvPr/>
        </p:nvSpPr>
        <p:spPr>
          <a:xfrm>
            <a:off x="2498040" y="6496199"/>
            <a:ext cx="4978440" cy="232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I is the integrated flux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22FDB5-836F-4484-B1D6-A43B1F4E6E07}"/>
              </a:ext>
            </a:extLst>
          </p:cNvPr>
          <p:cNvSpPr txBox="1"/>
          <p:nvPr/>
        </p:nvSpPr>
        <p:spPr>
          <a:xfrm>
            <a:off x="385200" y="6978240"/>
            <a:ext cx="8771500" cy="581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0" marR="0" lvl="0" indent="0" rtl="0" hangingPunct="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Char char="●"/>
              <a:tabLst/>
            </a:pPr>
            <a:r>
              <a:rPr lang="en-US" sz="2800" b="1" i="0" u="none" strike="noStrike" kern="1200" dirty="0">
                <a:ln>
                  <a:noFill/>
                </a:ln>
                <a:latin typeface="Liberation Sans" pitchFamily="34"/>
                <a:ea typeface="Droid Sans Fallback" pitchFamily="2"/>
                <a:cs typeface="Lohit Hindi" pitchFamily="2"/>
              </a:rPr>
              <a:t>Gamma ray Bound                 </a:t>
            </a:r>
            <a:r>
              <a:rPr lang="en-US" sz="2800" b="1" i="0" u="none" strike="noStrike" kern="1200" dirty="0" err="1">
                <a:ln>
                  <a:noFill/>
                </a:ln>
                <a:latin typeface="Liberation Sans" pitchFamily="34"/>
                <a:ea typeface="Droid Sans Fallback" pitchFamily="2"/>
                <a:cs typeface="Lohit Hindi" pitchFamily="2"/>
              </a:rPr>
              <a:t>uHE</a:t>
            </a:r>
            <a:r>
              <a:rPr lang="en-US" sz="2800" b="1" i="0" u="none" strike="noStrike" kern="1200" dirty="0">
                <a:ln>
                  <a:noFill/>
                </a:ln>
                <a:latin typeface="Liberation Sans" pitchFamily="34"/>
                <a:ea typeface="Droid Sans Fallback" pitchFamily="2"/>
                <a:cs typeface="Lohit Hindi" pitchFamily="2"/>
              </a:rPr>
              <a:t> neutrino bound</a:t>
            </a: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C1A3E6ED-87A5-47F0-A509-199A0584FC62}"/>
              </a:ext>
            </a:extLst>
          </p:cNvPr>
          <p:cNvSpPr/>
          <p:nvPr/>
        </p:nvSpPr>
        <p:spPr>
          <a:xfrm>
            <a:off x="3900599" y="7210514"/>
            <a:ext cx="1157175" cy="1277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B755326-C4C5-45A7-92A9-D0B09ACB4D87}"/>
              </a:ext>
            </a:extLst>
          </p:cNvPr>
          <p:cNvSpPr/>
          <p:nvPr/>
        </p:nvSpPr>
        <p:spPr>
          <a:xfrm>
            <a:off x="803519" y="4447440"/>
            <a:ext cx="7589519" cy="1410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prstDash val="solid"/>
          </a:ln>
        </p:spPr>
        <p:txBody>
          <a:bodyPr vert="horz" wrap="none" lIns="99360" tIns="54360" rIns="99360" bIns="5436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8BC5B95-96E9-434D-95B3-C7CB26350F0C}"/>
              </a:ext>
            </a:extLst>
          </p:cNvPr>
          <p:cNvSpPr/>
          <p:nvPr/>
        </p:nvSpPr>
        <p:spPr>
          <a:xfrm>
            <a:off x="803519" y="5910480"/>
            <a:ext cx="7589519" cy="1005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9080">
            <a:solidFill>
              <a:srgbClr val="3465A4"/>
            </a:solidFill>
            <a:prstDash val="solid"/>
          </a:ln>
        </p:spPr>
        <p:txBody>
          <a:bodyPr vert="horz" wrap="none" lIns="99360" tIns="54360" rIns="99360" bIns="5436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30" name="">
            <a:extLst>
              <a:ext uri="{FF2B5EF4-FFF2-40B4-BE49-F238E27FC236}">
                <a16:creationId xmlns:a16="http://schemas.microsoft.com/office/drawing/2014/main" id="{57621C19-8848-4DF1-B29F-70E14C61BBEF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4494240" y="4661279"/>
            <a:ext cx="100440" cy="126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0AB4DA-0DD4-4559-861C-8F54808A9FC3}"/>
              </a:ext>
            </a:extLst>
          </p:cNvPr>
          <p:cNvGrpSpPr/>
          <p:nvPr/>
        </p:nvGrpSpPr>
        <p:grpSpPr>
          <a:xfrm>
            <a:off x="162720" y="2599200"/>
            <a:ext cx="7839360" cy="4931280"/>
            <a:chOff x="162720" y="2599200"/>
            <a:chExt cx="7839360" cy="4931280"/>
          </a:xfrm>
        </p:grpSpPr>
        <p:pic>
          <p:nvPicPr>
            <p:cNvPr id="3" name="">
              <a:extLst>
                <a:ext uri="{FF2B5EF4-FFF2-40B4-BE49-F238E27FC236}">
                  <a16:creationId xmlns:a16="http://schemas.microsoft.com/office/drawing/2014/main" id="{692B7EA3-E0E1-4E20-A318-A4594F35C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162720" y="2713320"/>
              <a:ext cx="7839360" cy="48171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86AA72F-6F85-474A-83E9-A81C49DE233C}"/>
                </a:ext>
              </a:extLst>
            </p:cNvPr>
            <p:cNvSpPr/>
            <p:nvPr/>
          </p:nvSpPr>
          <p:spPr>
            <a:xfrm>
              <a:off x="911519" y="2599200"/>
              <a:ext cx="6583679" cy="3657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</p:grpSp>
      <p:pic>
        <p:nvPicPr>
          <p:cNvPr id="5" name="">
            <a:extLst>
              <a:ext uri="{FF2B5EF4-FFF2-40B4-BE49-F238E27FC236}">
                <a16:creationId xmlns:a16="http://schemas.microsoft.com/office/drawing/2014/main" id="{39BFE96D-CBE2-4D12-9CA7-5C68F77A43F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004440" y="4920840"/>
            <a:ext cx="4364640" cy="26035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A1582A4-9412-454F-980F-EA8261093D53}"/>
              </a:ext>
            </a:extLst>
          </p:cNvPr>
          <p:cNvSpPr/>
          <p:nvPr/>
        </p:nvSpPr>
        <p:spPr>
          <a:xfrm>
            <a:off x="7772400" y="4663440"/>
            <a:ext cx="639720" cy="1462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8" h="4064" fill="none">
                <a:moveTo>
                  <a:pt x="0" y="0"/>
                </a:moveTo>
                <a:lnTo>
                  <a:pt x="1778" y="4064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BA44B4-1123-4B9A-B3CE-5325AFAFC16D}"/>
              </a:ext>
            </a:extLst>
          </p:cNvPr>
          <p:cNvSpPr txBox="1"/>
          <p:nvPr/>
        </p:nvSpPr>
        <p:spPr>
          <a:xfrm>
            <a:off x="432720" y="457200"/>
            <a:ext cx="6806280" cy="10345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200" b="1" i="0" u="none" strike="noStrike" kern="1200" cap="none" dirty="0">
                <a:ln>
                  <a:noFill/>
                </a:ln>
                <a:solidFill>
                  <a:srgbClr val="000000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Typical astrophysics explanation fails to explain the bump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1C1E19-380A-4D94-9506-2205B7F894FD}"/>
              </a:ext>
            </a:extLst>
          </p:cNvPr>
          <p:cNvSpPr txBox="1"/>
          <p:nvPr/>
        </p:nvSpPr>
        <p:spPr>
          <a:xfrm>
            <a:off x="640079" y="2096999"/>
            <a:ext cx="7884796" cy="10119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Neutrino limit is derived from a combined Gamma Ray bound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(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CASAMIA+HAWC</a:t>
            </a:r>
            <a:r>
              <a:rPr lang="en-US" sz="1800" b="0" i="0" u="none" strike="noStrike" kern="1200" cap="none" dirty="0" err="1">
                <a:ln>
                  <a:noFill/>
                </a:ln>
                <a:solidFill>
                  <a:srgbClr val="000000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+milargo+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ARGO+Fermi-LAT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)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7A50934-CD4E-4BFA-B281-74D1207C7F2A}"/>
              </a:ext>
            </a:extLst>
          </p:cNvPr>
          <p:cNvSpPr/>
          <p:nvPr/>
        </p:nvSpPr>
        <p:spPr>
          <a:xfrm>
            <a:off x="4857120" y="4663440"/>
            <a:ext cx="2731680" cy="36539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89" h="1016" fill="none">
                <a:moveTo>
                  <a:pt x="7589" y="0"/>
                </a:moveTo>
                <a:lnTo>
                  <a:pt x="0" y="101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94A853-E2F6-4BD8-8D46-F7AA25AF0729}"/>
              </a:ext>
            </a:extLst>
          </p:cNvPr>
          <p:cNvSpPr txBox="1"/>
          <p:nvPr/>
        </p:nvSpPr>
        <p:spPr>
          <a:xfrm>
            <a:off x="7348320" y="4718880"/>
            <a:ext cx="210312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IceCube 6 years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13EA53-AD78-4D7A-B8DB-F4AF502B164E}"/>
              </a:ext>
            </a:extLst>
          </p:cNvPr>
          <p:cNvSpPr txBox="1"/>
          <p:nvPr/>
        </p:nvSpPr>
        <p:spPr>
          <a:xfrm>
            <a:off x="7478640" y="4059719"/>
            <a:ext cx="1341510" cy="62198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PeV</a:t>
            </a: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events dominant, causing excess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A7F3D47-C31B-4111-AB40-01EDB7F09772}"/>
              </a:ext>
            </a:extLst>
          </p:cNvPr>
          <p:cNvSpPr/>
          <p:nvPr/>
        </p:nvSpPr>
        <p:spPr>
          <a:xfrm>
            <a:off x="3759839" y="4726079"/>
            <a:ext cx="1097280" cy="12412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4EC26-14F3-4861-B0CA-8061DCAC91B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Outlines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994BC2-3EB4-4AD0-B0B5-EE508F0AFFB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8000" y="2039759"/>
            <a:ext cx="9072000" cy="43844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Motivation: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PeV bump in IceCube data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Astrophysical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Multi messenger method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 b="1">
                <a:solidFill>
                  <a:srgbClr val="000000"/>
                </a:solidFill>
              </a:rPr>
              <a:t>Particle explanation: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 b="1">
                <a:solidFill>
                  <a:srgbClr val="000000"/>
                </a:solidFill>
              </a:rPr>
              <a:t>Dark Matter Decay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Other Application of the Multi messenger method: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1800">
                <a:solidFill>
                  <a:srgbClr val="CCCCCC"/>
                </a:solidFill>
              </a:rPr>
              <a:t>Z’ model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3200">
                <a:solidFill>
                  <a:srgbClr val="CCCCCC"/>
                </a:solidFill>
              </a:rPr>
              <a:t>Conclusion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rightBlu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8731</TotalTime>
  <Words>1138</Words>
  <Application>Microsoft Office PowerPoint</Application>
  <PresentationFormat>Widescreen</PresentationFormat>
  <Paragraphs>261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DejaVu Sans</vt:lpstr>
      <vt:lpstr>Droid Sans Fallback</vt:lpstr>
      <vt:lpstr>FreeSans</vt:lpstr>
      <vt:lpstr>Liberation Sans</vt:lpstr>
      <vt:lpstr>Liberation Serif</vt:lpstr>
      <vt:lpstr>LM Roman 10</vt:lpstr>
      <vt:lpstr>Lohit Hindi</vt:lpstr>
      <vt:lpstr>Noto Sans CJK SC Regular</vt:lpstr>
      <vt:lpstr>StarSymbol</vt:lpstr>
      <vt:lpstr>等线</vt:lpstr>
      <vt:lpstr>Arial</vt:lpstr>
      <vt:lpstr>Default</vt:lpstr>
      <vt:lpstr>BrightBlue</vt:lpstr>
      <vt:lpstr> Gamma Ray Constraints on New Physics Interpretations of IceCube Data </vt:lpstr>
      <vt:lpstr>Outline</vt:lpstr>
      <vt:lpstr>Brief Introduction of IceCube Experiment</vt:lpstr>
      <vt:lpstr>Outlines</vt:lpstr>
      <vt:lpstr>Motivation</vt:lpstr>
      <vt:lpstr>Outlines</vt:lpstr>
      <vt:lpstr>Astrophysical Explanation:Multi Messenger Method</vt:lpstr>
      <vt:lpstr>PowerPoint Presentation</vt:lpstr>
      <vt:lpstr>Outlines</vt:lpstr>
      <vt:lpstr>New Physics Model</vt:lpstr>
      <vt:lpstr>Simulation Process to get  Flux at Earth</vt:lpstr>
      <vt:lpstr>Monte Carlo of DM model</vt:lpstr>
      <vt:lpstr>Photon flux graph</vt:lpstr>
      <vt:lpstr>Constraining the DM parameters</vt:lpstr>
      <vt:lpstr>Favored parameters region from Goodness of fit and Gamma ray constraint</vt:lpstr>
      <vt:lpstr>Outlines</vt:lpstr>
      <vt:lpstr>Gap of IceCube Data and Z’ model</vt:lpstr>
      <vt:lpstr>Gamma radiation for the expanded model</vt:lpstr>
      <vt:lpstr>Outlines</vt:lpstr>
      <vt:lpstr>Conclusion</vt:lpstr>
      <vt:lpstr>Thank you!</vt:lpstr>
      <vt:lpstr>Back up slides, haven’t done yet </vt:lpstr>
      <vt:lpstr>PowerPoint Presentation</vt:lpstr>
      <vt:lpstr>PowerPoint Presentation</vt:lpstr>
      <vt:lpstr>Details of goodness of fit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Gamma Ray Constraints on New Physics Interpretations of IceCube Data </dc:title>
  <cp:lastModifiedBy>Sui, Yicong</cp:lastModifiedBy>
  <cp:revision>289</cp:revision>
  <dcterms:created xsi:type="dcterms:W3CDTF">2017-09-18T14:24:49Z</dcterms:created>
  <dcterms:modified xsi:type="dcterms:W3CDTF">2017-09-29T18:04:08Z</dcterms:modified>
</cp:coreProperties>
</file>