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9" r:id="rId2"/>
    <p:sldId id="296" r:id="rId3"/>
    <p:sldId id="273" r:id="rId4"/>
    <p:sldId id="307" r:id="rId5"/>
    <p:sldId id="305" r:id="rId6"/>
    <p:sldId id="278" r:id="rId7"/>
    <p:sldId id="274" r:id="rId8"/>
    <p:sldId id="280" r:id="rId9"/>
    <p:sldId id="302" r:id="rId10"/>
    <p:sldId id="303" r:id="rId11"/>
    <p:sldId id="304" r:id="rId12"/>
    <p:sldId id="279" r:id="rId13"/>
    <p:sldId id="281" r:id="rId14"/>
    <p:sldId id="263" r:id="rId15"/>
    <p:sldId id="286" r:id="rId16"/>
    <p:sldId id="298" r:id="rId17"/>
    <p:sldId id="299" r:id="rId18"/>
    <p:sldId id="300" r:id="rId19"/>
    <p:sldId id="291" r:id="rId20"/>
    <p:sldId id="290" r:id="rId21"/>
    <p:sldId id="313" r:id="rId22"/>
    <p:sldId id="308" r:id="rId23"/>
    <p:sldId id="295" r:id="rId24"/>
    <p:sldId id="314" r:id="rId25"/>
    <p:sldId id="309" r:id="rId26"/>
    <p:sldId id="312" r:id="rId27"/>
    <p:sldId id="310" r:id="rId28"/>
    <p:sldId id="311" r:id="rId29"/>
    <p:sldId id="285" r:id="rId30"/>
    <p:sldId id="282" r:id="rId31"/>
    <p:sldId id="283" r:id="rId32"/>
    <p:sldId id="284" r:id="rId33"/>
    <p:sldId id="258" r:id="rId34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Figy, Terrance" initials="FT [2] [2] [2]" lastIdx="1" clrIdx="6">
    <p:extLst/>
  </p:cmAuthor>
  <p:cmAuthor id="1" name="Figy, Terrance" initials="FT" lastIdx="2" clrIdx="0">
    <p:extLst/>
  </p:cmAuthor>
  <p:cmAuthor id="2" name="Figy, Terrance" initials="FT [2]" lastIdx="1" clrIdx="1">
    <p:extLst/>
  </p:cmAuthor>
  <p:cmAuthor id="3" name="Figy, Terrance" initials="FT [3]" lastIdx="1" clrIdx="2">
    <p:extLst/>
  </p:cmAuthor>
  <p:cmAuthor id="4" name="Figy, Terrance" initials="FT [4]" lastIdx="1" clrIdx="3">
    <p:extLst/>
  </p:cmAuthor>
  <p:cmAuthor id="5" name="Figy, Terrance" initials="FT [2] [2]" lastIdx="1" clrIdx="4">
    <p:extLst/>
  </p:cmAuthor>
  <p:cmAuthor id="6" name="Figy, Terrance" initials="FT [2]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E81D6"/>
    <a:srgbClr val="FEB71A"/>
    <a:srgbClr val="72A7C0"/>
    <a:srgbClr val="705E5F"/>
    <a:srgbClr val="CC82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45"/>
    <p:restoredTop sz="94278"/>
  </p:normalViewPr>
  <p:slideViewPr>
    <p:cSldViewPr showGuides="1">
      <p:cViewPr>
        <p:scale>
          <a:sx n="129" d="100"/>
          <a:sy n="129" d="100"/>
        </p:scale>
        <p:origin x="160" y="18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0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3" d="100"/>
          <a:sy n="113" d="100"/>
        </p:scale>
        <p:origin x="40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commentAuthors" Target="commentAuthors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D665B-75C0-9447-B686-936EA821B90F}" type="datetimeFigureOut">
              <a:rPr lang="en-US" smtClean="0"/>
              <a:t>9/29/17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C7DC1-E539-AB42-91CA-719745CE5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6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7BB25-EA28-458C-9BEB-E185ECB03206}" type="datetimeFigureOut">
              <a:rPr lang="en-US" smtClean="0"/>
              <a:pPr/>
              <a:t>9/29/17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60F1-D9D7-452D-8F51-4FED64DC93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93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must update</a:t>
            </a:r>
            <a:r>
              <a:rPr lang="en-US" baseline="0" dirty="0" smtClean="0"/>
              <a:t> all </a:t>
            </a:r>
            <a:r>
              <a:rPr lang="en-US" baseline="0" smtClean="0"/>
              <a:t>plots in this section.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47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14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27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Template-Design-2.Titl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59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wsu_horizontal_color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4171950"/>
            <a:ext cx="3590925" cy="60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55082"/>
            <a:ext cx="8229600" cy="1102519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"/>
            <a:ext cx="6400800" cy="131445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F0F3-24E1-4FEA-9150-3ED778817A4D}" type="datetimeFigureOut">
              <a:rPr lang="en-US"/>
              <a:pPr>
                <a:defRPr/>
              </a:pPr>
              <a:t>9/29/17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5047E12-79F9-4E72-A3A5-EC1081A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13" y="205979"/>
            <a:ext cx="8499987" cy="63467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212" y="1200151"/>
            <a:ext cx="82296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44BC7-56F9-4E43-ADAF-DDFD7D739370}" type="datetimeFigureOut">
              <a:rPr lang="en-US"/>
              <a:pPr>
                <a:defRPr/>
              </a:pPr>
              <a:t>9/29/17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66FE96-7082-4275-8480-8E137B342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BC88B-1D0C-43DE-B958-659244EAF7DF}" type="datetimeFigureOut">
              <a:rPr lang="en-US"/>
              <a:pPr>
                <a:defRPr/>
              </a:pPr>
              <a:t>9/29/17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8F53CE-C738-412C-BB10-594FF92FA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192A-E72E-4314-BE6A-1F0A319E599B}" type="datetimeFigureOut">
              <a:rPr lang="en-US"/>
              <a:pPr>
                <a:defRPr/>
              </a:pPr>
              <a:t>9/29/17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29FE80B-D460-4A0B-ABF9-C8BCEBDFD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0A440-C240-4BC4-A0FF-554628E557D7}" type="datetimeFigureOut">
              <a:rPr lang="en-US"/>
              <a:pPr>
                <a:defRPr/>
              </a:pPr>
              <a:t>9/29/17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4EC7972-CB53-45A8-AF6F-23D870EDF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design3_back1A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5875" y="0"/>
            <a:ext cx="91757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wsu_horizontal_color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91401" y="4767262"/>
            <a:ext cx="15541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152400" y="4824412"/>
            <a:ext cx="838200" cy="37623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2073121-80F2-4A27-A972-3FCE9B2C70D8}" type="slidenum">
              <a:rPr lang="en-US" sz="9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6" y="205979"/>
            <a:ext cx="8499475" cy="63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72600" y="474345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34C992-68AD-4F2E-8AAE-90B6BB4DC0D4}" type="datetimeFigureOut">
              <a:rPr lang="en-US"/>
              <a:pPr>
                <a:defRPr/>
              </a:pPr>
              <a:t>9/29/17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4" r:id="rId3"/>
    <p:sldLayoutId id="2147483676" r:id="rId4"/>
    <p:sldLayoutId id="2147483677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9pPr>
    </p:titleStyle>
    <p:bodyStyle>
      <a:lvl1pPr marL="257175" indent="-257175" algn="l" rtl="0" fontAlgn="base">
        <a:lnSpc>
          <a:spcPct val="90000"/>
        </a:lnSpc>
        <a:spcBef>
          <a:spcPts val="450"/>
        </a:spcBef>
        <a:spcAft>
          <a:spcPts val="450"/>
        </a:spcAft>
        <a:buClr>
          <a:srgbClr val="FFC000"/>
        </a:buClr>
        <a:buFont typeface="Arial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rtl="0" fontAlgn="base">
        <a:lnSpc>
          <a:spcPct val="90000"/>
        </a:lnSpc>
        <a:spcBef>
          <a:spcPts val="300"/>
        </a:spcBef>
        <a:spcAft>
          <a:spcPts val="300"/>
        </a:spcAft>
        <a:buClr>
          <a:srgbClr val="FFC000"/>
        </a:buClr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857250" indent="-171450" algn="l" rtl="0" fontAlgn="base">
        <a:lnSpc>
          <a:spcPct val="90000"/>
        </a:lnSpc>
        <a:spcBef>
          <a:spcPts val="263"/>
        </a:spcBef>
        <a:spcAft>
          <a:spcPts val="263"/>
        </a:spcAft>
        <a:buClr>
          <a:srgbClr val="FFC000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herwig.hepforge.org/" TargetMode="External"/><Relationship Id="rId4" Type="http://schemas.openxmlformats.org/officeDocument/2006/relationships/hyperlink" Target="http://arxiv.org/abs/1512.0117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hjets.hepforge.org)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Relationship Id="rId3" Type="http://schemas.openxmlformats.org/officeDocument/2006/relationships/image" Target="../media/image3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Relationship Id="rId3" Type="http://schemas.openxmlformats.org/officeDocument/2006/relationships/image" Target="../media/image3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emf"/><Relationship Id="rId5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Relationship Id="rId3" Type="http://schemas.openxmlformats.org/officeDocument/2006/relationships/image" Target="../media/image4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emf"/><Relationship Id="rId3" Type="http://schemas.openxmlformats.org/officeDocument/2006/relationships/image" Target="../media/image47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Relationship Id="rId3" Type="http://schemas.openxmlformats.org/officeDocument/2006/relationships/image" Target="../media/image49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4" Type="http://schemas.openxmlformats.org/officeDocument/2006/relationships/image" Target="../media/image31.emf"/><Relationship Id="rId5" Type="http://schemas.openxmlformats.org/officeDocument/2006/relationships/image" Target="../media/image52.emf"/><Relationship Id="rId6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Relationship Id="rId3" Type="http://schemas.openxmlformats.org/officeDocument/2006/relationships/image" Target="../media/image55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485900" y="114300"/>
            <a:ext cx="6172200" cy="177165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Stress-Testing the VBF Approximation with Higgs Boson plus Three Jet Production</a:t>
            </a:r>
            <a:endParaRPr lang="en-US" sz="2700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485901" y="2000250"/>
            <a:ext cx="4022420" cy="1828800"/>
          </a:xfrm>
        </p:spPr>
        <p:txBody>
          <a:bodyPr>
            <a:normAutofit fontScale="85000" lnSpcReduction="20000"/>
          </a:bodyPr>
          <a:lstStyle/>
          <a:p>
            <a:r>
              <a:rPr lang="en-US" sz="1350" dirty="0">
                <a:latin typeface="Arial" charset="0"/>
                <a:cs typeface="Arial" charset="0"/>
              </a:rPr>
              <a:t>Dr. Terrance Figy</a:t>
            </a:r>
          </a:p>
          <a:p>
            <a:r>
              <a:rPr lang="en-US" sz="1350" dirty="0">
                <a:latin typeface="Arial" charset="0"/>
                <a:cs typeface="Arial" charset="0"/>
              </a:rPr>
              <a:t>Assistant Professor</a:t>
            </a:r>
          </a:p>
          <a:p>
            <a:r>
              <a:rPr lang="en-US" sz="1350" dirty="0">
                <a:latin typeface="Arial" charset="0"/>
                <a:cs typeface="Arial" charset="0"/>
              </a:rPr>
              <a:t>Department of Mathematics, Statistic, and Physics</a:t>
            </a:r>
          </a:p>
          <a:p>
            <a:r>
              <a:rPr lang="en-US" sz="1350" dirty="0">
                <a:latin typeface="Arial" charset="0"/>
                <a:cs typeface="Arial" charset="0"/>
              </a:rPr>
              <a:t>Wichita State University  </a:t>
            </a:r>
          </a:p>
          <a:p>
            <a:r>
              <a:rPr lang="en-US" sz="1350" dirty="0" smtClean="0">
                <a:latin typeface="Arial" charset="0"/>
                <a:cs typeface="Arial" charset="0"/>
              </a:rPr>
              <a:t>September </a:t>
            </a:r>
            <a:r>
              <a:rPr lang="en-US" sz="1350" dirty="0" smtClean="0">
                <a:latin typeface="Arial" charset="0"/>
                <a:cs typeface="Arial" charset="0"/>
              </a:rPr>
              <a:t>30</a:t>
            </a:r>
            <a:r>
              <a:rPr lang="en-US" sz="1350" dirty="0" smtClean="0">
                <a:latin typeface="Arial" charset="0"/>
                <a:cs typeface="Arial" charset="0"/>
              </a:rPr>
              <a:t>, 2017</a:t>
            </a:r>
          </a:p>
          <a:p>
            <a:r>
              <a:rPr lang="en-US" sz="1350" dirty="0" smtClean="0">
                <a:latin typeface="Arial" charset="0"/>
                <a:cs typeface="Arial" charset="0"/>
              </a:rPr>
              <a:t>University of Kansas</a:t>
            </a:r>
          </a:p>
          <a:p>
            <a:r>
              <a:rPr lang="en-US" sz="1350" dirty="0" smtClean="0">
                <a:latin typeface="Arial" charset="0"/>
                <a:cs typeface="Arial" charset="0"/>
              </a:rPr>
              <a:t>Particle Physics on the Plains</a:t>
            </a:r>
            <a:endParaRPr lang="en-US" sz="135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Going for all of it: EW H+3 Jets</a:t>
            </a:r>
            <a:endParaRPr lang="en-US" sz="900" dirty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602329" y="1395485"/>
            <a:ext cx="2444905" cy="23211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75610" y="24309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085420" y="1562467"/>
            <a:ext cx="2935559" cy="19871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33554" y="3910011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Real Corrections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4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Going for all of it: EW H+3 Jets</a:t>
            </a:r>
            <a:endParaRPr lang="en-US" sz="900" dirty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75610" y="24309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5073650" y="1800622"/>
            <a:ext cx="2959100" cy="2006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66800" y="1800621"/>
            <a:ext cx="30861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39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EW H+3 Jets: Implementation Details   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418576" y="1885950"/>
            <a:ext cx="6400800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14313" indent="-214313">
              <a:buClr>
                <a:srgbClr val="FFC000"/>
              </a:buClr>
              <a:buFont typeface="Wingdings" charset="2"/>
              <a:buChar char="§"/>
            </a:pPr>
            <a:r>
              <a:rPr lang="en-US" dirty="0">
                <a:solidFill>
                  <a:srgbClr val="535353"/>
                </a:solidFill>
                <a:ea typeface="Arial" charset="0"/>
              </a:rPr>
              <a:t>Matchbox </a:t>
            </a:r>
            <a:r>
              <a:rPr lang="en-US" dirty="0">
                <a:solidFill>
                  <a:srgbClr val="000000"/>
                </a:solidFill>
                <a:ea typeface="Arial" charset="0"/>
              </a:rPr>
              <a:t>[S. </a:t>
            </a:r>
            <a:r>
              <a:rPr lang="en-US" dirty="0" err="1">
                <a:solidFill>
                  <a:srgbClr val="000000"/>
                </a:solidFill>
                <a:ea typeface="Arial" charset="0"/>
              </a:rPr>
              <a:t>Platzer</a:t>
            </a:r>
            <a:r>
              <a:rPr lang="en-US" dirty="0">
                <a:solidFill>
                  <a:srgbClr val="000000"/>
                </a:solidFill>
                <a:ea typeface="Arial" charset="0"/>
              </a:rPr>
              <a:t> and S. </a:t>
            </a:r>
            <a:r>
              <a:rPr lang="en-US" dirty="0" err="1">
                <a:solidFill>
                  <a:srgbClr val="000000"/>
                </a:solidFill>
                <a:ea typeface="Arial" charset="0"/>
              </a:rPr>
              <a:t>Gieseke</a:t>
            </a:r>
            <a:r>
              <a:rPr lang="en-US" dirty="0">
                <a:solidFill>
                  <a:srgbClr val="000000"/>
                </a:solidFill>
                <a:ea typeface="Arial" charset="0"/>
              </a:rPr>
              <a:t>, arXiv:1109.6256]</a:t>
            </a:r>
          </a:p>
          <a:p>
            <a:pPr marL="557213" lvl="1" indent="-214313">
              <a:buClr>
                <a:srgbClr val="FFC000"/>
              </a:buClr>
              <a:buFont typeface="Wingdings" charset="2"/>
              <a:buChar char="§"/>
            </a:pPr>
            <a:r>
              <a:rPr lang="en-US" dirty="0">
                <a:solidFill>
                  <a:srgbClr val="535353"/>
                </a:solidFill>
                <a:ea typeface="Arial" charset="0"/>
              </a:rPr>
              <a:t>Catani-Seymour Dipole subtraction [</a:t>
            </a:r>
            <a:r>
              <a:rPr lang="en-US" dirty="0" err="1">
                <a:solidFill>
                  <a:srgbClr val="535353"/>
                </a:solidFill>
                <a:ea typeface="Arial" charset="0"/>
              </a:rPr>
              <a:t>hep-ph</a:t>
            </a:r>
            <a:r>
              <a:rPr lang="en-US" dirty="0">
                <a:solidFill>
                  <a:srgbClr val="535353"/>
                </a:solidFill>
                <a:ea typeface="Arial" charset="0"/>
              </a:rPr>
              <a:t>/9605323]</a:t>
            </a:r>
          </a:p>
          <a:p>
            <a:pPr marL="557213" lvl="1" indent="-214313">
              <a:buClr>
                <a:srgbClr val="FFC000"/>
              </a:buClr>
              <a:buFont typeface="Wingdings" charset="2"/>
              <a:buChar char="§"/>
            </a:pPr>
            <a:r>
              <a:rPr lang="en-US" dirty="0">
                <a:solidFill>
                  <a:srgbClr val="535353"/>
                </a:solidFill>
                <a:ea typeface="Arial" charset="0"/>
              </a:rPr>
              <a:t>Subtractive and POWHEG style matching to </a:t>
            </a:r>
            <a:r>
              <a:rPr lang="en-US" dirty="0" err="1">
                <a:solidFill>
                  <a:srgbClr val="535353"/>
                </a:solidFill>
                <a:ea typeface="Arial" charset="0"/>
              </a:rPr>
              <a:t>parton</a:t>
            </a:r>
            <a:r>
              <a:rPr lang="en-US" dirty="0">
                <a:solidFill>
                  <a:srgbClr val="535353"/>
                </a:solidFill>
                <a:ea typeface="Arial" charset="0"/>
              </a:rPr>
              <a:t> shower</a:t>
            </a:r>
          </a:p>
          <a:p>
            <a:pPr marL="557213" lvl="1" indent="-214313">
              <a:buClr>
                <a:srgbClr val="FFC000"/>
              </a:buClr>
              <a:buFont typeface="Wingdings" charset="2"/>
              <a:buChar char="§"/>
            </a:pPr>
            <a:r>
              <a:rPr lang="en-US" dirty="0" err="1">
                <a:solidFill>
                  <a:srgbClr val="535353"/>
                </a:solidFill>
                <a:ea typeface="Arial" charset="0"/>
              </a:rPr>
              <a:t>ColorFull</a:t>
            </a:r>
            <a:r>
              <a:rPr lang="en-US" dirty="0">
                <a:solidFill>
                  <a:srgbClr val="535353"/>
                </a:solidFill>
                <a:ea typeface="Arial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[M.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Sjodahl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, arXiv:1211.2099, http://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colorfull.hepforge.org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] </a:t>
            </a:r>
          </a:p>
          <a:p>
            <a:pPr marL="214313" indent="-214313">
              <a:buClr>
                <a:srgbClr val="FFC000"/>
              </a:buClr>
              <a:buFont typeface="Wingdings" charset="2"/>
              <a:buChar char="§"/>
            </a:pPr>
            <a:r>
              <a:rPr lang="en-US" dirty="0" err="1">
                <a:solidFill>
                  <a:srgbClr val="535353"/>
                </a:solidFill>
                <a:ea typeface="Arial" charset="0"/>
              </a:rPr>
              <a:t>Tensorial</a:t>
            </a:r>
            <a:r>
              <a:rPr lang="en-US" dirty="0">
                <a:solidFill>
                  <a:srgbClr val="535353"/>
                </a:solidFill>
                <a:ea typeface="Arial" charset="0"/>
              </a:rPr>
              <a:t> Reduction</a:t>
            </a:r>
            <a:r>
              <a:rPr lang="en-US" dirty="0">
                <a:solidFill>
                  <a:srgbClr val="FF2600"/>
                </a:solidFill>
                <a:ea typeface="Arial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[F.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Capanario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, arXiv:1105.0920]</a:t>
            </a:r>
          </a:p>
          <a:p>
            <a:pPr marL="214313" indent="-214313">
              <a:buClr>
                <a:srgbClr val="FFC000"/>
              </a:buClr>
              <a:buFont typeface="Wingdings" charset="2"/>
              <a:buChar char="§"/>
            </a:pPr>
            <a:r>
              <a:rPr lang="en-US" dirty="0">
                <a:solidFill>
                  <a:srgbClr val="535353"/>
                </a:solidFill>
                <a:ea typeface="Arial" charset="0"/>
              </a:rPr>
              <a:t>Scalar Loop Integrals:  </a:t>
            </a:r>
            <a:r>
              <a:rPr lang="en-US" dirty="0" err="1">
                <a:solidFill>
                  <a:srgbClr val="535353"/>
                </a:solidFill>
                <a:ea typeface="Arial" charset="0"/>
              </a:rPr>
              <a:t>OneLOop</a:t>
            </a:r>
            <a:r>
              <a:rPr lang="en-US" dirty="0">
                <a:solidFill>
                  <a:srgbClr val="535353"/>
                </a:solidFill>
                <a:ea typeface="Arial" charset="0"/>
              </a:rPr>
              <a:t>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[A. van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Hameren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ea typeface="Arial" charset="0"/>
              </a:rPr>
              <a:t> arXiv:1007.4716 ]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1215689"/>
            <a:ext cx="7572988" cy="369332"/>
          </a:xfrm>
          <a:prstGeom prst="rect">
            <a:avLst/>
          </a:prstGeom>
          <a:noFill/>
          <a:ln w="44450">
            <a:solidFill>
              <a:schemeClr val="accent2">
                <a:lumMod val="75000"/>
              </a:schemeClr>
            </a:solidFill>
          </a:ln>
          <a:effectLst>
            <a:glow rad="279400">
              <a:schemeClr val="accent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r>
              <a:rPr lang="en-US" dirty="0"/>
              <a:t>. </a:t>
            </a:r>
            <a:r>
              <a:rPr lang="en-US" dirty="0" err="1"/>
              <a:t>Campario</a:t>
            </a:r>
            <a:r>
              <a:rPr lang="en-US" dirty="0"/>
              <a:t>, T. M. Figy, S. </a:t>
            </a:r>
            <a:r>
              <a:rPr lang="en-US" dirty="0" err="1"/>
              <a:t>Platzer</a:t>
            </a:r>
            <a:r>
              <a:rPr lang="en-US" dirty="0"/>
              <a:t>, and M. </a:t>
            </a:r>
            <a:r>
              <a:rPr lang="en-US" dirty="0" err="1"/>
              <a:t>Sjodahl</a:t>
            </a:r>
            <a:r>
              <a:rPr lang="en-US" dirty="0"/>
              <a:t>,  PRL 111, </a:t>
            </a:r>
            <a:r>
              <a:rPr lang="en-US" dirty="0" smtClean="0"/>
              <a:t>211802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38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EW H+3 Jets: </a:t>
            </a:r>
            <a:r>
              <a:rPr lang="en-US" smtClean="0"/>
              <a:t>Publicly Available </a:t>
            </a:r>
            <a:endParaRPr lang="en-US" dirty="0" smtClean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44899" y="1372761"/>
            <a:ext cx="7280396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14313" indent="-214313">
              <a:buClr>
                <a:srgbClr val="FFC000"/>
              </a:buClr>
              <a:buFont typeface="Wingdings" charset="2"/>
              <a:buChar char="§"/>
            </a:pPr>
            <a:r>
              <a:rPr lang="en-US" sz="3600" dirty="0" err="1"/>
              <a:t>HJets</a:t>
            </a:r>
            <a:r>
              <a:rPr lang="en-US" sz="3600" dirty="0"/>
              <a:t>++ (</a:t>
            </a:r>
            <a:r>
              <a:rPr lang="en-US" sz="3600" u="sng" dirty="0">
                <a:hlinkClick r:id="rId2"/>
              </a:rPr>
              <a:t>https://hjets.hepforge.org</a:t>
            </a:r>
            <a:r>
              <a:rPr lang="en-US" sz="3600" dirty="0">
                <a:hlinkClick r:id="rId2"/>
              </a:rPr>
              <a:t>)</a:t>
            </a:r>
            <a:r>
              <a:rPr lang="en-US" sz="3600" dirty="0"/>
              <a:t>	</a:t>
            </a:r>
            <a:endParaRPr lang="en-US" sz="3600" dirty="0" smtClean="0"/>
          </a:p>
          <a:p>
            <a:pPr marL="214313" indent="-214313">
              <a:buClr>
                <a:srgbClr val="FFC000"/>
              </a:buClr>
              <a:buFont typeface="Wingdings" charset="2"/>
              <a:buChar char="§"/>
            </a:pPr>
            <a:endParaRPr lang="en-US" dirty="0"/>
          </a:p>
          <a:p>
            <a:pPr marL="214313" indent="-214313">
              <a:buClr>
                <a:srgbClr val="FFC000"/>
              </a:buClr>
              <a:buFont typeface="Wingdings" charset="2"/>
              <a:buChar char="§"/>
            </a:pPr>
            <a:r>
              <a:rPr lang="en-US" dirty="0" smtClean="0"/>
              <a:t>Herwig </a:t>
            </a:r>
            <a:r>
              <a:rPr lang="en-US" dirty="0"/>
              <a:t>7 (</a:t>
            </a:r>
            <a:r>
              <a:rPr lang="en-US" u="sng" dirty="0">
                <a:hlinkClick r:id="rId3"/>
              </a:rPr>
              <a:t>https://herwig.hepforge.org</a:t>
            </a:r>
            <a:r>
              <a:rPr lang="en-US" dirty="0"/>
              <a:t>)</a:t>
            </a:r>
          </a:p>
          <a:p>
            <a:pPr marL="557213" lvl="1" indent="-214313">
              <a:buClr>
                <a:srgbClr val="FFC000"/>
              </a:buClr>
              <a:buFont typeface="Wingdings" charset="2"/>
              <a:buChar char="§"/>
            </a:pPr>
            <a:r>
              <a:rPr lang="en-US" u="sng" dirty="0">
                <a:hlinkClick r:id="rId4"/>
              </a:rPr>
              <a:t>Herwig 7/Herwig++ 3.0 Release Note</a:t>
            </a:r>
            <a:endParaRPr lang="en-US" dirty="0"/>
          </a:p>
          <a:p>
            <a:pPr marL="214313" indent="-214313">
              <a:buClr>
                <a:srgbClr val="FFC000"/>
              </a:buClr>
              <a:buFont typeface="Wingdings" charset="2"/>
              <a:buChar char="§"/>
            </a:pPr>
            <a:endParaRPr lang="en-US" dirty="0"/>
          </a:p>
          <a:p>
            <a:pPr marL="214313" indent="-214313">
              <a:buClr>
                <a:srgbClr val="FFC000"/>
              </a:buClr>
              <a:buFont typeface="Wingdings" charset="2"/>
              <a:buChar char="§"/>
            </a:pPr>
            <a:endParaRPr lang="en-US" dirty="0"/>
          </a:p>
          <a:p>
            <a:pPr marL="214313" indent="-214313">
              <a:buClr>
                <a:srgbClr val="FFC000"/>
              </a:buClr>
              <a:buFont typeface="Wingdings" charset="2"/>
              <a:buChar char="§"/>
            </a:pPr>
            <a:endParaRPr lang="en-US" dirty="0">
              <a:solidFill>
                <a:srgbClr val="E32400"/>
              </a:solidFill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39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sz="2100" dirty="0" smtClean="0"/>
              <a:t>Input Parameters</a:t>
            </a:r>
            <a:endParaRPr lang="en-US" sz="2100" dirty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848445" y="1600200"/>
            <a:ext cx="5473304" cy="290848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n-US" dirty="0"/>
          </a:p>
          <a:p>
            <a:pPr marL="557213" lvl="1" indent="-214313">
              <a:buClr>
                <a:srgbClr val="FFC000"/>
              </a:buClr>
              <a:buFont typeface="Wingdings" charset="2"/>
              <a:buChar char="Ø"/>
            </a:pPr>
            <a:r>
              <a:rPr lang="en-US" sz="1500" dirty="0">
                <a:solidFill>
                  <a:srgbClr val="535353"/>
                </a:solidFill>
                <a:ea typeface="Arial" charset="0"/>
              </a:rPr>
              <a:t>14 </a:t>
            </a:r>
            <a:r>
              <a:rPr lang="en-US" sz="1500" dirty="0" err="1">
                <a:solidFill>
                  <a:srgbClr val="535353"/>
                </a:solidFill>
                <a:ea typeface="Arial" charset="0"/>
              </a:rPr>
              <a:t>TeV</a:t>
            </a:r>
            <a:r>
              <a:rPr lang="en-US" sz="1500" dirty="0">
                <a:solidFill>
                  <a:srgbClr val="535353"/>
                </a:solidFill>
                <a:ea typeface="Arial" charset="0"/>
              </a:rPr>
              <a:t> (proton - proton LHC)</a:t>
            </a:r>
          </a:p>
          <a:p>
            <a:pPr marL="557213" lvl="1" indent="-214313">
              <a:buClr>
                <a:srgbClr val="FFC000"/>
              </a:buClr>
              <a:buFont typeface="Wingdings" charset="2"/>
              <a:buChar char="Ø"/>
            </a:pPr>
            <a:endParaRPr lang="en-US" sz="1500" dirty="0">
              <a:solidFill>
                <a:srgbClr val="535353"/>
              </a:solidFill>
              <a:ea typeface="Arial" charset="0"/>
            </a:endParaRPr>
          </a:p>
          <a:p>
            <a:pPr marL="557213" lvl="1" indent="-214313">
              <a:buClr>
                <a:srgbClr val="FFC000"/>
              </a:buClr>
              <a:buFont typeface="Wingdings" charset="2"/>
              <a:buChar char="Ø"/>
            </a:pPr>
            <a:r>
              <a:rPr lang="en-US" sz="1500" dirty="0">
                <a:solidFill>
                  <a:srgbClr val="535353"/>
                </a:solidFill>
                <a:ea typeface="Arial" charset="0"/>
              </a:rPr>
              <a:t>At least three anti-KT D=0.4 (E-scheme recombination) of 20 GeV and rapidity within -4.5 and 4.5 using </a:t>
            </a:r>
            <a:r>
              <a:rPr lang="en-US" sz="1500" dirty="0" err="1">
                <a:solidFill>
                  <a:srgbClr val="535353"/>
                </a:solidFill>
                <a:ea typeface="Arial" charset="0"/>
              </a:rPr>
              <a:t>FastJet</a:t>
            </a:r>
            <a:r>
              <a:rPr lang="en-US" sz="1500" dirty="0">
                <a:solidFill>
                  <a:srgbClr val="535353"/>
                </a:solidFill>
                <a:ea typeface="Arial" charset="0"/>
              </a:rPr>
              <a:t> [arXiv:0802.1189, arXiv:1111.6097] </a:t>
            </a:r>
          </a:p>
          <a:p>
            <a:pPr marL="557213" lvl="1" indent="-214313">
              <a:buClr>
                <a:srgbClr val="FFC000"/>
              </a:buClr>
              <a:buFont typeface="Wingdings" charset="2"/>
              <a:buChar char="Ø"/>
            </a:pPr>
            <a:endParaRPr lang="en-US" sz="1500" dirty="0">
              <a:solidFill>
                <a:srgbClr val="535353"/>
              </a:solidFill>
              <a:ea typeface="Arial" charset="0"/>
            </a:endParaRPr>
          </a:p>
          <a:p>
            <a:pPr marL="557213" lvl="1" indent="-214313">
              <a:buClr>
                <a:srgbClr val="FFC000"/>
              </a:buClr>
              <a:buFont typeface="Wingdings" charset="2"/>
              <a:buChar char="Ø"/>
            </a:pPr>
            <a:r>
              <a:rPr lang="en-US" sz="1500" dirty="0">
                <a:solidFill>
                  <a:srgbClr val="535353"/>
                </a:solidFill>
                <a:ea typeface="Arial" charset="0"/>
              </a:rPr>
              <a:t>PDF choices: CT10 for NLO and CTEQ 6L1 for LO [</a:t>
            </a:r>
            <a:r>
              <a:rPr lang="en-US" sz="1500" dirty="0" err="1">
                <a:solidFill>
                  <a:srgbClr val="535353"/>
                </a:solidFill>
                <a:ea typeface="Arial" charset="0"/>
              </a:rPr>
              <a:t>arXiv:hep-ph</a:t>
            </a:r>
            <a:r>
              <a:rPr lang="en-US" sz="1500" dirty="0">
                <a:solidFill>
                  <a:srgbClr val="535353"/>
                </a:solidFill>
                <a:ea typeface="Arial" charset="0"/>
              </a:rPr>
              <a:t>/0201195, arXiv:1007.2241]</a:t>
            </a:r>
          </a:p>
          <a:p>
            <a:pPr marL="557213" lvl="1" indent="-214313">
              <a:buClr>
                <a:srgbClr val="FFC000"/>
              </a:buClr>
              <a:buFont typeface="Wingdings" charset="2"/>
              <a:buChar char="Ø"/>
            </a:pPr>
            <a:endParaRPr lang="en-US" sz="1500" dirty="0">
              <a:solidFill>
                <a:srgbClr val="535353"/>
              </a:solidFill>
              <a:ea typeface="Arial" charset="0"/>
            </a:endParaRPr>
          </a:p>
          <a:p>
            <a:pPr marL="557213" lvl="1" indent="-214313">
              <a:buClr>
                <a:srgbClr val="FFC000"/>
              </a:buClr>
              <a:buFont typeface="Wingdings" charset="2"/>
              <a:buChar char="Ø"/>
            </a:pPr>
            <a:r>
              <a:rPr lang="en-US" sz="1500" dirty="0">
                <a:solidFill>
                  <a:srgbClr val="535353"/>
                </a:solidFill>
                <a:ea typeface="Arial" charset="0"/>
              </a:rPr>
              <a:t>Scales: W-boson mass (MW) and sum of transverse momentum of reconstructed jets (HT)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sz="2100" dirty="0" smtClean="0"/>
              <a:t>Notation: </a:t>
            </a:r>
            <a:endParaRPr lang="en-US" sz="2100" dirty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563384"/>
            <a:ext cx="5268890" cy="26680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0656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EW H+3 Jets: Scale Uncertainties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00150"/>
            <a:ext cx="4736018" cy="3429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954053"/>
            <a:ext cx="3213100" cy="4061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800" y="2879055"/>
            <a:ext cx="1359568" cy="2701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2914650"/>
            <a:ext cx="1624263" cy="238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7600" y="4314071"/>
            <a:ext cx="1143000" cy="2960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5756" y="1435235"/>
            <a:ext cx="2146644" cy="31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9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EW H+3 Jets: The Third Jet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309" y="911537"/>
            <a:ext cx="4343400" cy="36723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4461288"/>
            <a:ext cx="2667000" cy="38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942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EW H+3 Jets: The Third Jet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197" y="1081485"/>
            <a:ext cx="4089867" cy="3685778"/>
          </a:xfrm>
          <a:prstGeom prst="rect">
            <a:avLst/>
          </a:prstGeom>
        </p:spPr>
      </p:pic>
      <p:sp useBgFill="1">
        <p:nvSpPr>
          <p:cNvPr id="2" name="TextBox 1"/>
          <p:cNvSpPr txBox="1"/>
          <p:nvPr/>
        </p:nvSpPr>
        <p:spPr>
          <a:xfrm>
            <a:off x="2825179" y="840582"/>
            <a:ext cx="368992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 smtClean="0"/>
              <a:t>Transverse momentum of third jet.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56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sz="2100" dirty="0" smtClean="0"/>
              <a:t>EW H+3 Jets: Jet Masses</a:t>
            </a:r>
            <a:endParaRPr lang="en-US" sz="2100" dirty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925513"/>
            <a:ext cx="42672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09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Vector Boson Fusion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32182" y="1529477"/>
            <a:ext cx="2600325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14313" indent="-214313">
              <a:buClr>
                <a:srgbClr val="FFC000"/>
              </a:buClr>
              <a:buFont typeface="Courier New" charset="0"/>
              <a:buChar char="o"/>
            </a:pPr>
            <a:r>
              <a:rPr lang="en-US" dirty="0" smtClean="0"/>
              <a:t>Energetic jets in the forward/backward directions.</a:t>
            </a:r>
          </a:p>
          <a:p>
            <a:pPr marL="214313" indent="-214313">
              <a:buClr>
                <a:srgbClr val="FFC000"/>
              </a:buClr>
              <a:buFont typeface="Courier New" charset="0"/>
              <a:buChar char="o"/>
            </a:pPr>
            <a:r>
              <a:rPr lang="en-US" dirty="0" smtClean="0"/>
              <a:t>Higgs decays products in central rapidity region.</a:t>
            </a:r>
          </a:p>
          <a:p>
            <a:pPr marL="214313" indent="-214313">
              <a:buClr>
                <a:srgbClr val="FFC000"/>
              </a:buClr>
              <a:buFont typeface="Courier New" charset="0"/>
              <a:buChar char="o"/>
            </a:pPr>
            <a:r>
              <a:rPr lang="en-US" dirty="0" smtClean="0"/>
              <a:t>Suppressed QCD radiation in central rapidity region.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697" y="1733550"/>
            <a:ext cx="3073400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01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sz="2100" dirty="0" smtClean="0"/>
              <a:t>EW H+3 Jets: Higgs Boson</a:t>
            </a:r>
            <a:endParaRPr lang="en-US" sz="2100" dirty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960" y="1190755"/>
            <a:ext cx="6550441" cy="287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09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78594" y="188804"/>
            <a:ext cx="6374606" cy="374779"/>
          </a:xfrm>
        </p:spPr>
        <p:txBody>
          <a:bodyPr/>
          <a:lstStyle/>
          <a:p>
            <a:r>
              <a:rPr lang="en-US" dirty="0" smtClean="0"/>
              <a:t>Comparison to VBFNLO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999" y="1057096"/>
            <a:ext cx="8229600" cy="364825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Collider Energy and Cuts used:  Anti-</a:t>
            </a:r>
            <a:r>
              <a:rPr lang="en-US" dirty="0" err="1" smtClean="0"/>
              <a:t>kt</a:t>
            </a:r>
            <a:r>
              <a:rPr lang="en-US" dirty="0" smtClean="0"/>
              <a:t> jet clustering with R=0.4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PDF set: MMHT2014</a:t>
            </a:r>
          </a:p>
          <a:p>
            <a:r>
              <a:rPr lang="en-US" dirty="0" smtClean="0"/>
              <a:t>Scales: HT(jets)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599" y="2043531"/>
            <a:ext cx="1894401" cy="3290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457" y="2589119"/>
            <a:ext cx="1447800" cy="3874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931" y="2606294"/>
            <a:ext cx="2272903" cy="3788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0" y="563583"/>
            <a:ext cx="5105400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 collaboration with Simon </a:t>
            </a:r>
            <a:r>
              <a:rPr lang="en-US" sz="1200" dirty="0" err="1" smtClean="0"/>
              <a:t>Platzer</a:t>
            </a:r>
            <a:r>
              <a:rPr lang="en-US" sz="1200" dirty="0" smtClean="0"/>
              <a:t>, Peter </a:t>
            </a:r>
            <a:r>
              <a:rPr lang="en-US" sz="1200" dirty="0" err="1" smtClean="0"/>
              <a:t>Schichtel</a:t>
            </a:r>
            <a:r>
              <a:rPr lang="en-US" sz="1200" dirty="0" smtClean="0"/>
              <a:t>, and Michael Rauch.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4325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13" y="209550"/>
            <a:ext cx="8499987" cy="634679"/>
          </a:xfrm>
        </p:spPr>
        <p:txBody>
          <a:bodyPr/>
          <a:lstStyle/>
          <a:p>
            <a:r>
              <a:rPr lang="en-US" dirty="0" smtClean="0"/>
              <a:t>Comparison to VBFNLO: Inclusive Cuts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42950"/>
            <a:ext cx="4267200" cy="3848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794" y="705362"/>
            <a:ext cx="4267200" cy="38481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8800" y="263576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HJets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60205" y="26040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VBFNLO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24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VBFNLO: VBF cuts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23949"/>
            <a:ext cx="3200400" cy="2886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161222"/>
            <a:ext cx="3232087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4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to VBFNLO: VBF cuts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966" y="4368537"/>
            <a:ext cx="2011680" cy="2627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360411"/>
            <a:ext cx="2413000" cy="279003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49" y="930275"/>
            <a:ext cx="3763726" cy="3394075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83187"/>
            <a:ext cx="3962400" cy="35732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09800" y="249555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HJets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51602" y="25527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VBFNLO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06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Comparison to VBFNLO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04121" y="1091684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Inclusive Cuts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24600" y="116227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VBF cuts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31606"/>
            <a:ext cx="2978590" cy="26860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715" y="1531606"/>
            <a:ext cx="297859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9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Comparison to VBFNLO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04121" y="1091684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Inclusive Cuts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24600" y="1162274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VBF cuts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304" y="1712042"/>
            <a:ext cx="2978590" cy="2686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715" y="1712042"/>
            <a:ext cx="297859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42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NLO Comparison to VBFNLO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01548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Inclusive Cuts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77000" y="102414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VBF Cuts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93" y="1559642"/>
            <a:ext cx="3063089" cy="2762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513" y="1549059"/>
            <a:ext cx="3063089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68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NLO Comparison to VBFNLO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101548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Inclusive Cuts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77000" y="102414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VBF Cuts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45" y="1384816"/>
            <a:ext cx="3316586" cy="2990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64" y="1374233"/>
            <a:ext cx="3147588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97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err="1" smtClean="0"/>
              <a:t>NLO+Parton</a:t>
            </a:r>
            <a:r>
              <a:rPr lang="en-US" dirty="0" smtClean="0"/>
              <a:t> Shower Results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Compared </a:t>
            </a:r>
            <a:r>
              <a:rPr lang="en-US" dirty="0"/>
              <a:t>HJETS++ with POWHEG BOX at the level of NLO+PS.  </a:t>
            </a:r>
          </a:p>
          <a:p>
            <a:r>
              <a:rPr lang="en-US" dirty="0"/>
              <a:t>Deviations between the results of HJETS++ and POWHEG BOX due the various approximations implemented in POWHEG BOX.  (The core matrix elements in POWHEG BOX are essentially taken from VBFNLO).  </a:t>
            </a:r>
          </a:p>
          <a:p>
            <a:pPr mar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43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Vector Boson Fusion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0143" y="1600200"/>
            <a:ext cx="3692906" cy="25016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91200" y="1511261"/>
            <a:ext cx="2600325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14313" indent="-214313">
              <a:buClr>
                <a:srgbClr val="FFC000"/>
              </a:buClr>
              <a:buFont typeface="Courier New" charset="0"/>
              <a:buChar char="o"/>
            </a:pPr>
            <a:r>
              <a:rPr lang="en-US" dirty="0" smtClean="0"/>
              <a:t>Energetic jets in the forward/backward directions.</a:t>
            </a:r>
          </a:p>
          <a:p>
            <a:pPr marL="214313" indent="-214313">
              <a:buClr>
                <a:srgbClr val="FFC000"/>
              </a:buClr>
              <a:buFont typeface="Courier New" charset="0"/>
              <a:buChar char="o"/>
            </a:pPr>
            <a:r>
              <a:rPr lang="en-US" dirty="0" smtClean="0"/>
              <a:t>Higgs decays products in central rapidity region.</a:t>
            </a:r>
          </a:p>
          <a:p>
            <a:pPr marL="214313" indent="-214313">
              <a:buClr>
                <a:srgbClr val="FFC000"/>
              </a:buClr>
              <a:buFont typeface="Courier New" charset="0"/>
              <a:buChar char="o"/>
            </a:pPr>
            <a:r>
              <a:rPr lang="en-US" dirty="0" smtClean="0"/>
              <a:t>Suppressed QCD radiation in central rapidity region.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10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err="1" smtClean="0"/>
              <a:t>NLO+Parton</a:t>
            </a:r>
            <a:r>
              <a:rPr lang="en-US" dirty="0" smtClean="0"/>
              <a:t> Shower Results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999" y="1057096"/>
            <a:ext cx="8229600" cy="364825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Collider Energy and Cuts used:  Anti-</a:t>
            </a:r>
            <a:r>
              <a:rPr lang="en-US" dirty="0" err="1" smtClean="0"/>
              <a:t>kt</a:t>
            </a:r>
            <a:r>
              <a:rPr lang="en-US" dirty="0" smtClean="0"/>
              <a:t> jet clustering with R=0.4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PDF set: four flavor CT10 </a:t>
            </a:r>
          </a:p>
          <a:p>
            <a:r>
              <a:rPr lang="en-US" dirty="0" smtClean="0"/>
              <a:t>Results included in the “Handbook of LHC Higgs Cross Section: 4”, LHC HXWG, arXiv:1610.07922.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997" y="2568595"/>
            <a:ext cx="1343025" cy="371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997" y="3193482"/>
            <a:ext cx="2324100" cy="352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9599" y="2043531"/>
            <a:ext cx="1894401" cy="3290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180355"/>
            <a:ext cx="1600200" cy="361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534283"/>
            <a:ext cx="2293931" cy="38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62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err="1" smtClean="0"/>
              <a:t>NLO+Parton</a:t>
            </a:r>
            <a:r>
              <a:rPr lang="en-US" dirty="0" smtClean="0"/>
              <a:t> Shower Results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221566"/>
            <a:ext cx="3200400" cy="28860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0" y="1257856"/>
            <a:ext cx="32004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77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err="1" smtClean="0"/>
              <a:t>NLO+Parton</a:t>
            </a:r>
            <a:r>
              <a:rPr lang="en-US" dirty="0" smtClean="0"/>
              <a:t> Shower Results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888" y="1371600"/>
            <a:ext cx="6526417" cy="252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Conclusions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397794" y="1200151"/>
            <a:ext cx="6172200" cy="3394472"/>
          </a:xfrm>
        </p:spPr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I have discussed the implementation of the full NLO QCD corrections for electroweak Higgs boson production in association with three jets at the LHC within the Matchbox framework of Herwig 7.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cs typeface="Arial" charset="0"/>
              </a:rPr>
              <a:t>Kinematic distributions have been presented at fixed order at NLO and at NLO+PS.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Questions?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Vector Boson Fusion + Jet 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9212" y="1200151"/>
            <a:ext cx="4308988" cy="339447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73" y="1436666"/>
            <a:ext cx="3361448" cy="273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82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Vector Boson Fusion + Jet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7794" y="1123950"/>
            <a:ext cx="6926484" cy="340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1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44" y="1348542"/>
            <a:ext cx="4439955" cy="31417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58198" y="4490264"/>
            <a:ext cx="4399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JHEP 0802 (2008) 076 [arXiv:0710.5621]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00200" y="945375"/>
            <a:ext cx="2514600" cy="333921"/>
          </a:xfrm>
        </p:spPr>
        <p:txBody>
          <a:bodyPr/>
          <a:lstStyle/>
          <a:p>
            <a:pPr mar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dirty="0" smtClean="0"/>
              <a:t>Total Cross Section</a:t>
            </a:r>
          </a:p>
          <a:p>
            <a:pPr marL="0" indent="0" defTabSz="6858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67400" y="1696195"/>
            <a:ext cx="2000250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Scale Variations: </a:t>
            </a:r>
          </a:p>
          <a:p>
            <a:pPr marL="214313" indent="-214313">
              <a:buFont typeface="Wingdings" charset="2"/>
              <a:buChar char="§"/>
            </a:pPr>
            <a:r>
              <a:rPr lang="en-US" dirty="0" smtClean="0"/>
              <a:t>LO: +26% to -19%</a:t>
            </a:r>
          </a:p>
          <a:p>
            <a:pPr marL="214313" indent="-214313">
              <a:buFont typeface="Wingdings" charset="2"/>
              <a:buChar char="§"/>
            </a:pPr>
            <a:endParaRPr lang="en-US" dirty="0" smtClean="0"/>
          </a:p>
          <a:p>
            <a:pPr marL="214313" indent="-214313">
              <a:buFont typeface="Wingdings" charset="2"/>
              <a:buChar char="§"/>
            </a:pPr>
            <a:r>
              <a:rPr lang="en-US" dirty="0" smtClean="0"/>
              <a:t>NLO: less than 5%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H+3 Jets via VBF (only t-channels)</a:t>
            </a:r>
          </a:p>
        </p:txBody>
      </p:sp>
    </p:spTree>
    <p:extLst>
      <p:ext uri="{BB962C8B-B14F-4D97-AF65-F5344CB8AC3E}">
        <p14:creationId xmlns:p14="http://schemas.microsoft.com/office/powerpoint/2010/main" val="176460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H+3 Jets via VBF (only t-channels)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58198" y="4490264"/>
            <a:ext cx="4399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JHEP 0802 (2008) 076 </a:t>
            </a:r>
            <a:r>
              <a:rPr lang="en-US" smtClean="0"/>
              <a:t>[arXiv:0710.5621]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969682" y="957263"/>
            <a:ext cx="1885950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en-US" dirty="0" smtClean="0"/>
              <a:t>No pentagon or hexagon diagrams included.</a:t>
            </a:r>
          </a:p>
          <a:p>
            <a:pPr marL="214313" indent="-214313">
              <a:buFont typeface="Arial" charset="0"/>
              <a:buChar char="•"/>
            </a:pPr>
            <a:endParaRPr lang="en-US" dirty="0" smtClean="0"/>
          </a:p>
          <a:p>
            <a:pPr marL="214313" indent="-214313">
              <a:buFont typeface="Arial" charset="0"/>
              <a:buChar char="•"/>
            </a:pPr>
            <a:r>
              <a:rPr lang="en-US" dirty="0" smtClean="0"/>
              <a:t>Approximate as two deeply inelastic scattering processes that exchange a gauge boson.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1479577" y="495991"/>
            <a:ext cx="3408594" cy="4386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90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Going for all of it: EW H+3 Jets</a:t>
            </a:r>
            <a:endParaRPr lang="en-US" sz="900" dirty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1397794" y="1628185"/>
            <a:ext cx="6392271" cy="235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1397794" y="205979"/>
            <a:ext cx="6374606" cy="634603"/>
          </a:xfrm>
        </p:spPr>
        <p:txBody>
          <a:bodyPr/>
          <a:lstStyle/>
          <a:p>
            <a:r>
              <a:rPr lang="en-US" dirty="0" smtClean="0"/>
              <a:t>Going for all of it: EW H+3 Jets</a:t>
            </a:r>
            <a:endParaRPr lang="en-US" sz="900" dirty="0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762D87-244C-4943-AD7C-9F14D447320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457200" y="1705217"/>
            <a:ext cx="2260600" cy="2222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3378597" y="1705217"/>
            <a:ext cx="2413000" cy="2425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6465403" y="1787767"/>
            <a:ext cx="2146300" cy="2260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83078" y="4130918"/>
            <a:ext cx="2142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Virtual Corrections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64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FEB71A"/>
      </a:accent1>
      <a:accent2>
        <a:srgbClr val="6E81D6"/>
      </a:accent2>
      <a:accent3>
        <a:srgbClr val="705E5F"/>
      </a:accent3>
      <a:accent4>
        <a:srgbClr val="CC823D"/>
      </a:accent4>
      <a:accent5>
        <a:srgbClr val="72A7C0"/>
      </a:accent5>
      <a:accent6>
        <a:srgbClr val="BECC8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4021</TotalTime>
  <Words>608</Words>
  <Application>Microsoft Macintosh PowerPoint</Application>
  <PresentationFormat>On-screen Show (16:9)</PresentationFormat>
  <Paragraphs>143</Paragraphs>
  <Slides>33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Calibri</vt:lpstr>
      <vt:lpstr>Courier New</vt:lpstr>
      <vt:lpstr>Georgia</vt:lpstr>
      <vt:lpstr>Wingdings</vt:lpstr>
      <vt:lpstr>Arial</vt:lpstr>
      <vt:lpstr>Office Theme</vt:lpstr>
      <vt:lpstr>Stress-Testing the VBF Approximation with Higgs Boson plus Three Jet Production</vt:lpstr>
      <vt:lpstr>Vector Boson Fusion </vt:lpstr>
      <vt:lpstr>Vector Boson Fusion </vt:lpstr>
      <vt:lpstr>Vector Boson Fusion + Jet  </vt:lpstr>
      <vt:lpstr>Vector Boson Fusion + Jet </vt:lpstr>
      <vt:lpstr>H+3 Jets via VBF (only t-channels)</vt:lpstr>
      <vt:lpstr>H+3 Jets via VBF (only t-channels)</vt:lpstr>
      <vt:lpstr>Going for all of it: EW H+3 Jets</vt:lpstr>
      <vt:lpstr>Going for all of it: EW H+3 Jets</vt:lpstr>
      <vt:lpstr>Going for all of it: EW H+3 Jets</vt:lpstr>
      <vt:lpstr>Going for all of it: EW H+3 Jets</vt:lpstr>
      <vt:lpstr>EW H+3 Jets: Implementation Details    </vt:lpstr>
      <vt:lpstr>EW H+3 Jets: Publicly Available </vt:lpstr>
      <vt:lpstr>Input Parameters</vt:lpstr>
      <vt:lpstr>Notation: </vt:lpstr>
      <vt:lpstr>EW H+3 Jets: Scale Uncertainties </vt:lpstr>
      <vt:lpstr>EW H+3 Jets: The Third Jet</vt:lpstr>
      <vt:lpstr>EW H+3 Jets: The Third Jet</vt:lpstr>
      <vt:lpstr>EW H+3 Jets: Jet Masses</vt:lpstr>
      <vt:lpstr>EW H+3 Jets: Higgs Boson</vt:lpstr>
      <vt:lpstr>Comparison to VBFNLO</vt:lpstr>
      <vt:lpstr>Comparison to VBFNLO: Inclusive Cuts</vt:lpstr>
      <vt:lpstr>Comparison to VBFNLO: VBF cuts </vt:lpstr>
      <vt:lpstr>Comparison to VBFNLO: VBF cuts </vt:lpstr>
      <vt:lpstr>LO Comparison to VBFNLO</vt:lpstr>
      <vt:lpstr>LO Comparison to VBFNLO</vt:lpstr>
      <vt:lpstr>NLO Comparison to VBFNLO</vt:lpstr>
      <vt:lpstr>NLO Comparison to VBFNLO</vt:lpstr>
      <vt:lpstr>NLO+Parton Shower Results</vt:lpstr>
      <vt:lpstr>NLO+Parton Shower Results </vt:lpstr>
      <vt:lpstr>NLO+Parton Shower Results </vt:lpstr>
      <vt:lpstr>NLO+Parton Shower Results </vt:lpstr>
      <vt:lpstr>Conclusions </vt:lpstr>
    </vt:vector>
  </TitlesOfParts>
  <Company>Hewlett-Packard Company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Presentation Tree</dc:creator>
  <cp:lastModifiedBy>Figy, Terrance</cp:lastModifiedBy>
  <cp:revision>90</cp:revision>
  <cp:lastPrinted>2017-09-29T14:51:30Z</cp:lastPrinted>
  <dcterms:created xsi:type="dcterms:W3CDTF">2009-12-04T23:34:43Z</dcterms:created>
  <dcterms:modified xsi:type="dcterms:W3CDTF">2017-09-29T14:54:00Z</dcterms:modified>
</cp:coreProperties>
</file>